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9" r:id="rId2"/>
    <p:sldId id="278" r:id="rId3"/>
  </p:sldIdLst>
  <p:sldSz cx="10080625" cy="6858000"/>
  <p:notesSz cx="6797675" cy="9928225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lsson Ann-Sofie" initials="NA" lastIdx="0" clrIdx="0">
    <p:extLst>
      <p:ext uri="{19B8F6BF-5375-455C-9EA6-DF929625EA0E}">
        <p15:presenceInfo xmlns:p15="http://schemas.microsoft.com/office/powerpoint/2012/main" userId="S-1-5-21-3333221951-3734500458-1540040394-286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DD6"/>
    <a:srgbClr val="6A3890"/>
    <a:srgbClr val="D6C7BC"/>
    <a:srgbClr val="F4F0EE"/>
    <a:srgbClr val="1D0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2" autoAdjust="0"/>
    <p:restoredTop sz="94573" autoAdjust="0"/>
  </p:normalViewPr>
  <p:slideViewPr>
    <p:cSldViewPr snapToGrid="0" snapToObjects="1">
      <p:cViewPr varScale="1">
        <p:scale>
          <a:sx n="78" d="100"/>
          <a:sy n="78" d="100"/>
        </p:scale>
        <p:origin x="833" y="34"/>
      </p:cViewPr>
      <p:guideLst>
        <p:guide orient="horz" pos="2160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3762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533CF-F295-4872-8A78-7ACADAC9B5F2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9A2E2-EC79-4EAC-8DCB-3DB54EE766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79328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88EC61-8FA7-4403-85C9-DB6119FA8DDA}" type="datetimeFigureOut">
              <a:rPr lang="sv-SE"/>
              <a:pPr>
                <a:defRPr/>
              </a:pPr>
              <a:t>2024-12-11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3575" y="744538"/>
            <a:ext cx="5470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2A5CA2-6133-4C49-8DD8-CC23385320C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9484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333330" y="7941"/>
            <a:ext cx="72104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F9812437-2E44-4C50-8917-22336B16AD2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44705" y="478213"/>
            <a:ext cx="5766187" cy="1436312"/>
          </a:xfrm>
        </p:spPr>
        <p:txBody>
          <a:bodyPr>
            <a:normAutofit/>
          </a:bodyPr>
          <a:lstStyle>
            <a:lvl1pPr algn="l"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44705" y="2162177"/>
            <a:ext cx="5766187" cy="1876425"/>
          </a:xfrm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333330" y="7941"/>
            <a:ext cx="72104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75FA9949-0526-4FAA-A229-897B1DAA9C1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5"/>
          <p:cNvSpPr txBox="1">
            <a:spLocks/>
          </p:cNvSpPr>
          <p:nvPr userDrawn="1"/>
        </p:nvSpPr>
        <p:spPr>
          <a:xfrm>
            <a:off x="9333330" y="7941"/>
            <a:ext cx="72104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E0549B9-DA15-41BB-AAC9-B71DF5E997F4}" type="slidenum">
              <a:rPr lang="sv-SE" sz="1200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46035" y="2038352"/>
            <a:ext cx="7371457" cy="3686175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  <a:lvl2pPr marL="180000" indent="0">
              <a:spcBef>
                <a:spcPts val="0"/>
              </a:spcBef>
              <a:buFontTx/>
              <a:buNone/>
              <a:defRPr sz="1800"/>
            </a:lvl2pPr>
            <a:lvl3pPr marL="360000" indent="0">
              <a:spcBef>
                <a:spcPts val="0"/>
              </a:spcBef>
              <a:buFontTx/>
              <a:buNone/>
              <a:defRPr sz="1600"/>
            </a:lvl3pPr>
            <a:lvl4pPr marL="540000" indent="0">
              <a:spcBef>
                <a:spcPts val="0"/>
              </a:spcBef>
              <a:buFontTx/>
              <a:buNone/>
              <a:defRPr sz="1400"/>
            </a:lvl4pPr>
            <a:lvl5pPr marL="720000" indent="0">
              <a:spcBef>
                <a:spcPts val="0"/>
              </a:spcBef>
              <a:buFontTx/>
              <a:buNone/>
              <a:defRPr sz="14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8" name="Platshållare för rubrik 1"/>
          <p:cNvSpPr>
            <a:spLocks noGrp="1"/>
          </p:cNvSpPr>
          <p:nvPr>
            <p:ph type="title"/>
          </p:nvPr>
        </p:nvSpPr>
        <p:spPr>
          <a:xfrm>
            <a:off x="546035" y="476250"/>
            <a:ext cx="5208323" cy="142875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46034" y="2066925"/>
            <a:ext cx="4452276" cy="3790950"/>
          </a:xfrm>
        </p:spPr>
        <p:txBody>
          <a:bodyPr/>
          <a:lstStyle>
            <a:lvl1pPr marL="0">
              <a:buNone/>
              <a:defRPr sz="2000"/>
            </a:lvl1pPr>
            <a:lvl2pPr marL="180000" indent="0">
              <a:defRPr sz="1800"/>
            </a:lvl2pPr>
            <a:lvl3pPr marL="360000" indent="0">
              <a:defRPr sz="1600"/>
            </a:lvl3pPr>
            <a:lvl4pPr marL="540000" indent="0">
              <a:defRPr sz="1400"/>
            </a:lvl4pPr>
            <a:lvl5pPr marL="720000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24318" y="2066925"/>
            <a:ext cx="4452276" cy="3790950"/>
          </a:xfrm>
        </p:spPr>
        <p:txBody>
          <a:bodyPr/>
          <a:lstStyle>
            <a:lvl1pPr marL="0" indent="0">
              <a:buNone/>
              <a:defRPr sz="2000"/>
            </a:lvl1pPr>
            <a:lvl2pPr marL="180000" indent="0">
              <a:defRPr sz="1800"/>
            </a:lvl2pPr>
            <a:lvl3pPr marL="360000" indent="0">
              <a:defRPr sz="1600"/>
            </a:lvl3pPr>
            <a:lvl4pPr marL="540000" indent="0">
              <a:defRPr sz="1400"/>
            </a:lvl4pPr>
            <a:lvl5pPr marL="720000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333330" y="7941"/>
            <a:ext cx="72104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601A6B75-C144-48A6-BE51-1C91C1272F3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5"/>
          <p:cNvSpPr txBox="1">
            <a:spLocks/>
          </p:cNvSpPr>
          <p:nvPr userDrawn="1"/>
        </p:nvSpPr>
        <p:spPr>
          <a:xfrm>
            <a:off x="9333330" y="7941"/>
            <a:ext cx="72104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2FF301D-79B0-4578-B797-52A1200DAC96}" type="slidenum">
              <a:rPr lang="sv-SE" sz="1200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4032" y="368303"/>
            <a:ext cx="3316456" cy="727075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41246" y="373439"/>
            <a:ext cx="5635349" cy="56273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04032" y="1095379"/>
            <a:ext cx="3316456" cy="4905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6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/>
          </a:p>
        </p:txBody>
      </p:sp>
      <p:sp>
        <p:nvSpPr>
          <p:cNvPr id="7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5"/>
          <p:cNvSpPr txBox="1">
            <a:spLocks/>
          </p:cNvSpPr>
          <p:nvPr userDrawn="1"/>
        </p:nvSpPr>
        <p:spPr>
          <a:xfrm>
            <a:off x="9333330" y="7941"/>
            <a:ext cx="72104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38CCB04-395A-44D5-A041-04A5B06B8EE5}" type="slidenum">
              <a:rPr lang="sv-SE" sz="1200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/>
          </a:p>
        </p:txBody>
      </p:sp>
      <p:sp>
        <p:nvSpPr>
          <p:cNvPr id="4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tex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5"/>
          <p:cNvSpPr txBox="1">
            <a:spLocks/>
          </p:cNvSpPr>
          <p:nvPr userDrawn="1"/>
        </p:nvSpPr>
        <p:spPr>
          <a:xfrm>
            <a:off x="9333330" y="7941"/>
            <a:ext cx="72104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9EC3354-93AC-4CBC-8640-FA1642958555}" type="slidenum">
              <a:rPr lang="sv-SE" sz="1200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33569" y="373438"/>
            <a:ext cx="4270521" cy="6795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84847" y="274321"/>
            <a:ext cx="4792123" cy="57450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333569" y="1053036"/>
            <a:ext cx="4270521" cy="4790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6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/>
          </a:p>
        </p:txBody>
      </p:sp>
      <p:sp>
        <p:nvSpPr>
          <p:cNvPr id="7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5"/>
          <p:cNvSpPr txBox="1">
            <a:spLocks/>
          </p:cNvSpPr>
          <p:nvPr userDrawn="1"/>
        </p:nvSpPr>
        <p:spPr>
          <a:xfrm>
            <a:off x="9333330" y="7941"/>
            <a:ext cx="72104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5753ED0-F61B-4F31-9D0C-53EFA6321C65}" type="slidenum">
              <a:rPr lang="sv-SE" sz="1200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771" y="486296"/>
            <a:ext cx="427052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989138" y="274321"/>
            <a:ext cx="4792123" cy="57450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34771" y="1053036"/>
            <a:ext cx="4270521" cy="4790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6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/>
          </a:p>
        </p:txBody>
      </p:sp>
      <p:sp>
        <p:nvSpPr>
          <p:cNvPr id="7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5"/>
          <p:cNvSpPr txBox="1">
            <a:spLocks/>
          </p:cNvSpPr>
          <p:nvPr userDrawn="1"/>
        </p:nvSpPr>
        <p:spPr>
          <a:xfrm>
            <a:off x="9333330" y="7941"/>
            <a:ext cx="72104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D2DAB8B-EE06-4293-8BBB-749F402231DB}" type="slidenum">
              <a:rPr lang="sv-SE" sz="1200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84846" y="274321"/>
            <a:ext cx="9505457" cy="57450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285269" y="274638"/>
            <a:ext cx="9510090" cy="5751512"/>
          </a:xfrm>
          <a:prstGeom prst="rect">
            <a:avLst/>
          </a:prstGeom>
          <a:solidFill>
            <a:srgbClr val="F4F0E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546035" y="476250"/>
            <a:ext cx="520832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8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546034" y="2038352"/>
            <a:ext cx="903056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01263" y="6356353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sv-SE" smtClean="0"/>
              <a:t>Region Östergötland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444214" y="6356353"/>
            <a:ext cx="319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pic>
        <p:nvPicPr>
          <p:cNvPr id="1031" name="Bildobjekt 6" descr="Vision_logo_RGB.png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8832799" y="6210300"/>
            <a:ext cx="96256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sldNum="0"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accent1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Times New Roman" pitchFamily="18" charset="0"/>
          <a:cs typeface="Times New Roman" pitchFamily="18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Times New Roman" pitchFamily="18" charset="0"/>
          <a:cs typeface="Times New Roman" pitchFamily="18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Times New Roman" pitchFamily="18" charset="0"/>
          <a:cs typeface="Times New Roman" pitchFamily="18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Times New Roman" pitchFamily="18" charset="0"/>
          <a:cs typeface="Times New Roman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Times New Roman" pitchFamily="18" charset="0"/>
          <a:cs typeface="Times New Roman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Times New Roman" pitchFamily="18" charset="0"/>
          <a:cs typeface="Times New Roman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Times New Roman" pitchFamily="18" charset="0"/>
          <a:cs typeface="Times New Roman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defTabSz="457200" rtl="0" fontAlgn="base">
        <a:spcBef>
          <a:spcPct val="0"/>
        </a:spcBef>
        <a:spcAft>
          <a:spcPct val="0"/>
        </a:spcAft>
        <a:buFont typeface="Arial" charset="0"/>
        <a:buChar char="•"/>
        <a:defRPr sz="2000"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Font typeface="Arial" charset="0"/>
        <a:buChar char="–"/>
        <a:defRPr sz="1400"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Font typeface="Arial" charset="0"/>
        <a:buChar char="»"/>
        <a:defRPr sz="1400" kern="1200">
          <a:solidFill>
            <a:schemeClr val="tx2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5739889" y="3600433"/>
            <a:ext cx="4054213" cy="2475247"/>
          </a:xfrm>
          <a:prstGeom prst="rect">
            <a:avLst/>
          </a:prstGeom>
          <a:solidFill>
            <a:srgbClr val="E6DDD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667475" y="2578662"/>
            <a:ext cx="4241812" cy="1458655"/>
          </a:xfrm>
          <a:solidFill>
            <a:srgbClr val="F4F0EE">
              <a:alpha val="0"/>
            </a:srgbClr>
          </a:solidFill>
        </p:spPr>
        <p:txBody>
          <a:bodyPr anchor="ctr"/>
          <a:lstStyle/>
          <a:p>
            <a:r>
              <a:rPr lang="sv-SE" sz="275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v-SE" sz="275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800" b="0" dirty="0" smtClean="0">
                <a:solidFill>
                  <a:schemeClr val="accent1">
                    <a:lumMod val="75000"/>
                  </a:schemeClr>
                </a:solidFill>
              </a:rPr>
              <a:t>Vision – Region Östergötland har 1473 medlemmar i de flesta </a:t>
            </a:r>
            <a:r>
              <a:rPr lang="sv-SE" sz="1800" b="0" dirty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sv-SE" sz="1800" b="0" dirty="0" smtClean="0">
                <a:solidFill>
                  <a:schemeClr val="accent1">
                    <a:lumMod val="75000"/>
                  </a:schemeClr>
                </a:solidFill>
              </a:rPr>
              <a:t>erksamhetsområden inom Region Östergötland.</a:t>
            </a:r>
            <a:br>
              <a:rPr lang="sv-SE" sz="18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v-S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275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sv-SE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v-S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v-SE" sz="1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v-SE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ubrik 1"/>
          <p:cNvSpPr txBox="1">
            <a:spLocks/>
          </p:cNvSpPr>
          <p:nvPr/>
        </p:nvSpPr>
        <p:spPr bwMode="auto">
          <a:xfrm>
            <a:off x="573556" y="2244927"/>
            <a:ext cx="2216782" cy="441294"/>
          </a:xfrm>
          <a:prstGeom prst="rect">
            <a:avLst/>
          </a:prstGeom>
          <a:solidFill>
            <a:srgbClr val="F4F0EE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sv-S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9794102" y="34290"/>
            <a:ext cx="217170" cy="205740"/>
          </a:xfrm>
          <a:prstGeom prst="rect">
            <a:avLst/>
          </a:prstGeom>
          <a:solidFill>
            <a:srgbClr val="F4F0EE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ruta 2"/>
          <p:cNvSpPr txBox="1"/>
          <p:nvPr/>
        </p:nvSpPr>
        <p:spPr>
          <a:xfrm>
            <a:off x="6139531" y="1959805"/>
            <a:ext cx="3297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Aktivitetsplan </a:t>
            </a:r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344983" y="74744"/>
            <a:ext cx="43216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Hör gärna av dig!</a:t>
            </a:r>
            <a:r>
              <a:rPr lang="sv-SE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kanske inte kan svara på allt, men vi lovar att </a:t>
            </a:r>
            <a:r>
              <a:rPr lang="sv-SE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göra ett</a:t>
            </a:r>
            <a:br>
              <a:rPr lang="sv-SE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gott </a:t>
            </a:r>
            <a:r>
              <a:rPr lang="sv-SE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försök.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20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0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20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sz="20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altLang="sv-SE" sz="20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344983" y="854978"/>
            <a:ext cx="27187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u="sng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Lotta Dahl</a:t>
            </a:r>
            <a:r>
              <a:rPr lang="sv-SE" sz="1000" b="1" u="sng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sz="1000" u="sng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v-SE" sz="1000" u="sng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rdförande</a:t>
            </a:r>
            <a:endParaRPr lang="sv-SE" sz="1000" u="sng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v-S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elefon: 010 – 103 23 96</a:t>
            </a:r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v-S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-post</a:t>
            </a: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v-S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lotta.dahl@fv.vision.se</a:t>
            </a:r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2379630" y="820042"/>
            <a:ext cx="22631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Camilla Berlin</a:t>
            </a:r>
            <a:r>
              <a:rPr lang="sv-SE" sz="1000" b="1" u="sng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sz="1000" u="sng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vice</a:t>
            </a:r>
            <a:r>
              <a:rPr lang="sv-SE" sz="1000" b="1" u="sng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000" u="sng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ordförande</a:t>
            </a:r>
            <a:endParaRPr lang="sv-SE" sz="1000" u="sng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v-S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elefon: 010 – 103 86 19</a:t>
            </a:r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v-S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-post</a:t>
            </a: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v-S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camilla.berlin@fv.vision.se</a:t>
            </a:r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344983" y="1478262"/>
            <a:ext cx="295068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u="sng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Ann-Sofie Nilsson, </a:t>
            </a:r>
            <a:r>
              <a:rPr lang="sv-SE" sz="1000" u="sng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administratör</a:t>
            </a:r>
            <a:endParaRPr lang="sv-SE" sz="1000" u="sng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v-S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elefon</a:t>
            </a:r>
            <a:r>
              <a:rPr lang="sv-S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v-S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010 – 104 75 66</a:t>
            </a:r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E-post: annsofie.nilsson@fv.vision.se</a:t>
            </a:r>
            <a:endParaRPr lang="sv-S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363881" y="2190590"/>
            <a:ext cx="3621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>
                <a:latin typeface="Times New Roman" pitchFamily="18" charset="0"/>
                <a:cs typeface="Times New Roman" pitchFamily="18" charset="0"/>
              </a:rPr>
              <a:t>Postadress: 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Vision - Region Östergötland, 581 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85  Linköping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363881" y="4497366"/>
            <a:ext cx="27187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Lokal webbplats</a:t>
            </a:r>
          </a:p>
          <a:p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://vision.se/System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sv-SE" sz="1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Avdelningar/</a:t>
            </a:r>
            <a:r>
              <a:rPr lang="sv-SE" sz="10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Linkoping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/Vision-Region-</a:t>
            </a:r>
            <a:r>
              <a:rPr lang="sv-SE" sz="10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Ostergotland</a:t>
            </a:r>
            <a:r>
              <a:rPr lang="sv-SE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sv-SE" sz="1200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2549908" y="4485858"/>
            <a:ext cx="25502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Nationell webbplats</a:t>
            </a:r>
            <a:br>
              <a:rPr lang="sv-S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sv-SE" sz="10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://vision.se</a:t>
            </a:r>
            <a:r>
              <a:rPr lang="sv-S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363881" y="5145567"/>
            <a:ext cx="362152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000" dirty="0"/>
          </a:p>
          <a:p>
            <a:r>
              <a:rPr lang="sv-S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 </a:t>
            </a:r>
            <a:r>
              <a:rPr lang="sv-S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 – För personlig medlemsrådgivning </a:t>
            </a:r>
            <a:r>
              <a:rPr lang="sv-SE" sz="9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Klockan 08.30-16.30 samtliga vardagar </a:t>
            </a:r>
            <a:br>
              <a:rPr lang="sv-SE" sz="9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9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Ring 0771 - 44 00 00 eller mejla till visiondirekt@vision.se  </a:t>
            </a:r>
            <a:endParaRPr lang="sv-SE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363880" y="5961175"/>
            <a:ext cx="345627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sv-S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Chef Direkt – Även ledare kan behöva ledning ibland </a:t>
            </a:r>
            <a:r>
              <a:rPr lang="sv-SE" sz="9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Klockan 08.30-16.30 samtliga vardagar </a:t>
            </a:r>
            <a:r>
              <a:rPr lang="sv-SE" sz="9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9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9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Ring 0771  -  36 06 00 eller mejla till  chefdirekt@vision.se</a:t>
            </a:r>
            <a:endParaRPr lang="sv-SE" altLang="sv-SE" sz="9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364335" y="2578662"/>
            <a:ext cx="20152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Aktiviteter - Styrelsen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367988" y="2839561"/>
            <a:ext cx="37057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Jan-dec	Styrelsemöten</a:t>
            </a:r>
            <a:b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Protokollförda 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möten.</a:t>
            </a:r>
            <a:endParaRPr lang="sv-SE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Jan-dec	Arbetsmöten</a:t>
            </a:r>
            <a:b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Internt arbete &amp; kunskapsutbyte.</a:t>
            </a:r>
            <a:endParaRPr lang="sv-SE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	Strategikonferens</a:t>
            </a:r>
            <a:b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Verksamhetsplanering för styrelsen.</a:t>
            </a:r>
            <a:endParaRPr lang="sv-S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	Styrelsedagar</a:t>
            </a:r>
            <a:b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erksamhetsplanering &amp; uppföljning.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Okt 	Planeringskonferens</a:t>
            </a:r>
            <a:b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Uppföljning</a:t>
            </a:r>
            <a:r>
              <a:rPr lang="sv-SE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erksamhetsplanering &amp; budgetarbete inför 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kommande år.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5794178" y="3614379"/>
            <a:ext cx="39067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Enkelt – Nära – Framåt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v-SE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v-SE" sz="1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Enkelt: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Vi strävar efter att göra medlemskapet enkelt och tillgängligt för alla. Det ska vara enkelt att vara med och enkelt att engagera </a:t>
            </a:r>
            <a:r>
              <a:rPr lang="sv-SE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sig.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Nära: 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 finns nära medlemmarna på arbetsplatserna och står vid deras sida i arbetslivets olika skeden</a:t>
            </a:r>
            <a:r>
              <a:rPr lang="sv-SE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v-SE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v-SE" sz="1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Framåt: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Vi är konstruktiva och driver frågor kring arbetslivet framåt. Vi arbetar för att skapa ett bättre arbetsliv.</a:t>
            </a:r>
          </a:p>
          <a:p>
            <a:endParaRPr lang="sv-SE" dirty="0"/>
          </a:p>
        </p:txBody>
      </p:sp>
      <p:pic>
        <p:nvPicPr>
          <p:cNvPr id="1028" name="Picture 4" descr="arbetsliv_topp_600_2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050" y="119189"/>
            <a:ext cx="4093052" cy="170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51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101599" y="0"/>
            <a:ext cx="9885681" cy="2077721"/>
          </a:xfrm>
          <a:prstGeom prst="rect">
            <a:avLst/>
          </a:prstGeom>
          <a:solidFill>
            <a:srgbClr val="E6DDD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latshållare för text 3"/>
          <p:cNvSpPr txBox="1">
            <a:spLocks/>
          </p:cNvSpPr>
          <p:nvPr/>
        </p:nvSpPr>
        <p:spPr bwMode="auto">
          <a:xfrm>
            <a:off x="5568894" y="2564380"/>
            <a:ext cx="4252563" cy="4308893"/>
          </a:xfrm>
          <a:prstGeom prst="rect">
            <a:avLst/>
          </a:prstGeom>
          <a:solidFill>
            <a:srgbClr val="F4F0EE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l" defTabSz="457200" rtl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l" defTabSz="457200" rtl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000" kern="120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l" defTabSz="457200" rtl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l" defTabSz="457200" rtl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900" kern="120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b="1" dirty="0" smtClean="0">
                <a:solidFill>
                  <a:schemeClr val="accent6"/>
                </a:solidFill>
              </a:rPr>
              <a:t>Jan-dec  	           </a:t>
            </a:r>
            <a:r>
              <a:rPr lang="sv-SE" sz="900" b="1" dirty="0">
                <a:solidFill>
                  <a:schemeClr val="accent6"/>
                </a:solidFill>
              </a:rPr>
              <a:t>	</a:t>
            </a:r>
            <a:r>
              <a:rPr lang="sv-SE" sz="900" b="1" dirty="0" smtClean="0">
                <a:solidFill>
                  <a:schemeClr val="accent6"/>
                </a:solidFill>
              </a:rPr>
              <a:t>Ombudsträffar i resp. produktionsenhet</a:t>
            </a:r>
            <a:r>
              <a:rPr lang="sv-SE" sz="800" b="1" dirty="0" smtClean="0">
                <a:solidFill>
                  <a:schemeClr val="accent6"/>
                </a:solidFill>
              </a:rPr>
              <a:t/>
            </a:r>
            <a:br>
              <a:rPr lang="sv-SE" sz="800" b="1" dirty="0" smtClean="0">
                <a:solidFill>
                  <a:schemeClr val="accent6"/>
                </a:solidFill>
              </a:rPr>
            </a:br>
            <a:r>
              <a:rPr lang="sv-SE" sz="800" b="1" dirty="0" smtClean="0">
                <a:solidFill>
                  <a:schemeClr val="accent6"/>
                </a:solidFill>
              </a:rPr>
              <a:t>                                 	</a:t>
            </a:r>
            <a:r>
              <a:rPr lang="sv-SE" sz="800" dirty="0" smtClean="0">
                <a:solidFill>
                  <a:schemeClr val="accent6"/>
                </a:solidFill>
              </a:rPr>
              <a:t>Planeras av ombud &amp; områdesansvariga i styrelsen utifrån behov. </a:t>
            </a:r>
          </a:p>
          <a:p>
            <a:endParaRPr lang="sv-SE" sz="800" dirty="0">
              <a:solidFill>
                <a:schemeClr val="accent6"/>
              </a:solidFill>
            </a:endParaRPr>
          </a:p>
          <a:p>
            <a:r>
              <a:rPr lang="sv-SE" sz="900" b="1" dirty="0">
                <a:solidFill>
                  <a:schemeClr val="accent6"/>
                </a:solidFill>
              </a:rPr>
              <a:t>Jan-dec  	            </a:t>
            </a:r>
            <a:r>
              <a:rPr lang="sv-SE" sz="900" b="1" dirty="0" smtClean="0">
                <a:solidFill>
                  <a:schemeClr val="accent6"/>
                </a:solidFill>
              </a:rPr>
              <a:t>	Ombudsträffar </a:t>
            </a:r>
            <a:br>
              <a:rPr lang="sv-SE" sz="900" b="1" dirty="0" smtClean="0">
                <a:solidFill>
                  <a:schemeClr val="accent6"/>
                </a:solidFill>
              </a:rPr>
            </a:br>
            <a:r>
              <a:rPr lang="sv-SE" sz="800" dirty="0" smtClean="0">
                <a:solidFill>
                  <a:schemeClr val="accent6"/>
                </a:solidFill>
              </a:rPr>
              <a:t>                                 	Korta digitala informationsmöten med ämnen och innehåll som planeras                 </a:t>
            </a:r>
            <a:r>
              <a:rPr lang="sv-SE" sz="800" dirty="0">
                <a:solidFill>
                  <a:schemeClr val="accent6"/>
                </a:solidFill>
              </a:rPr>
              <a:t> </a:t>
            </a:r>
            <a:r>
              <a:rPr lang="sv-SE" sz="800" dirty="0" smtClean="0">
                <a:solidFill>
                  <a:schemeClr val="accent6"/>
                </a:solidFill>
              </a:rPr>
              <a:t>          		utifrån aktuella behov.</a:t>
            </a:r>
          </a:p>
          <a:p>
            <a:endParaRPr lang="sv-SE" sz="800" dirty="0">
              <a:solidFill>
                <a:schemeClr val="accent6"/>
              </a:solidFill>
            </a:endParaRPr>
          </a:p>
          <a:p>
            <a:r>
              <a:rPr lang="sv-SE" sz="900" b="1" dirty="0" smtClean="0">
                <a:solidFill>
                  <a:schemeClr val="accent6"/>
                </a:solidFill>
              </a:rPr>
              <a:t>11-12 mars 	Utbildning för Vision-ombud, fördjupad	</a:t>
            </a:r>
          </a:p>
          <a:p>
            <a:r>
              <a:rPr lang="sv-SE" sz="800" dirty="0" smtClean="0">
                <a:solidFill>
                  <a:schemeClr val="accent6"/>
                </a:solidFill>
              </a:rPr>
              <a:t>                                 	Två heldagar i Linköping. Innehåll: Kommunikation/bemötande/ledarskap, </a:t>
            </a:r>
            <a:br>
              <a:rPr lang="sv-SE" sz="800" dirty="0" smtClean="0">
                <a:solidFill>
                  <a:schemeClr val="accent6"/>
                </a:solidFill>
              </a:rPr>
            </a:br>
            <a:r>
              <a:rPr lang="sv-SE" sz="800" dirty="0" smtClean="0">
                <a:solidFill>
                  <a:schemeClr val="accent6"/>
                </a:solidFill>
              </a:rPr>
              <a:t>                              	ombudets roll, lönepolitik, lagar, avtal </a:t>
            </a:r>
            <a:r>
              <a:rPr lang="sv-SE" sz="800" dirty="0">
                <a:solidFill>
                  <a:schemeClr val="accent6"/>
                </a:solidFill>
              </a:rPr>
              <a:t>&amp;</a:t>
            </a:r>
            <a:r>
              <a:rPr lang="sv-SE" sz="800" dirty="0" smtClean="0">
                <a:solidFill>
                  <a:schemeClr val="accent6"/>
                </a:solidFill>
              </a:rPr>
              <a:t> organisering m.m.</a:t>
            </a:r>
          </a:p>
          <a:p>
            <a:endParaRPr lang="sv-SE" sz="800" dirty="0" smtClean="0">
              <a:solidFill>
                <a:schemeClr val="accent6"/>
              </a:solidFill>
            </a:endParaRPr>
          </a:p>
          <a:p>
            <a:r>
              <a:rPr lang="sv-SE" sz="900" b="1" dirty="0" smtClean="0">
                <a:solidFill>
                  <a:schemeClr val="accent6"/>
                </a:solidFill>
              </a:rPr>
              <a:t>1-2 april		</a:t>
            </a:r>
            <a:r>
              <a:rPr lang="sv-SE" sz="800" b="1" dirty="0" smtClean="0">
                <a:solidFill>
                  <a:schemeClr val="accent6"/>
                </a:solidFill>
              </a:rPr>
              <a:t>Påbyggnadsu</a:t>
            </a:r>
            <a:r>
              <a:rPr lang="sv-SE" sz="900" b="1" dirty="0" smtClean="0">
                <a:solidFill>
                  <a:schemeClr val="accent6"/>
                </a:solidFill>
              </a:rPr>
              <a:t>tbildning </a:t>
            </a:r>
            <a:r>
              <a:rPr lang="sv-SE" sz="900" b="1" dirty="0">
                <a:solidFill>
                  <a:schemeClr val="accent6"/>
                </a:solidFill>
              </a:rPr>
              <a:t>för </a:t>
            </a:r>
            <a:r>
              <a:rPr lang="sv-SE" sz="900" b="1" dirty="0" smtClean="0">
                <a:solidFill>
                  <a:schemeClr val="accent6"/>
                </a:solidFill>
              </a:rPr>
              <a:t>Vision-ombud/skyddsombud</a:t>
            </a:r>
            <a:r>
              <a:rPr lang="sv-SE" sz="900" b="1" dirty="0">
                <a:solidFill>
                  <a:schemeClr val="accent6"/>
                </a:solidFill>
              </a:rPr>
              <a:t>	</a:t>
            </a:r>
            <a:endParaRPr lang="sv-SE" sz="900" b="1" dirty="0" smtClean="0">
              <a:solidFill>
                <a:schemeClr val="accent6"/>
              </a:solidFill>
            </a:endParaRPr>
          </a:p>
          <a:p>
            <a:r>
              <a:rPr lang="sv-SE" sz="900" b="1" dirty="0">
                <a:solidFill>
                  <a:schemeClr val="accent6"/>
                </a:solidFill>
              </a:rPr>
              <a:t>	</a:t>
            </a:r>
            <a:r>
              <a:rPr lang="sv-SE" sz="900" b="1" dirty="0" smtClean="0">
                <a:solidFill>
                  <a:schemeClr val="accent6"/>
                </a:solidFill>
              </a:rPr>
              <a:t>	</a:t>
            </a:r>
            <a:r>
              <a:rPr lang="sv-SE" sz="800" dirty="0" smtClean="0">
                <a:solidFill>
                  <a:schemeClr val="accent6"/>
                </a:solidFill>
              </a:rPr>
              <a:t>Internat</a:t>
            </a:r>
            <a:r>
              <a:rPr lang="sv-SE" sz="800" dirty="0">
                <a:solidFill>
                  <a:schemeClr val="accent6"/>
                </a:solidFill>
              </a:rPr>
              <a:t>. Innehåll: Fördjupad kunskapspåfyllning i arbetsmiljö &amp;</a:t>
            </a:r>
            <a:br>
              <a:rPr lang="sv-SE" sz="800" dirty="0">
                <a:solidFill>
                  <a:schemeClr val="accent6"/>
                </a:solidFill>
              </a:rPr>
            </a:br>
            <a:r>
              <a:rPr lang="sv-SE" sz="800" dirty="0" smtClean="0">
                <a:solidFill>
                  <a:schemeClr val="accent6"/>
                </a:solidFill>
              </a:rPr>
              <a:t>                               	aktuella </a:t>
            </a:r>
            <a:r>
              <a:rPr lang="sv-SE" sz="800" dirty="0">
                <a:solidFill>
                  <a:schemeClr val="accent6"/>
                </a:solidFill>
              </a:rPr>
              <a:t>frågor.</a:t>
            </a:r>
          </a:p>
          <a:p>
            <a:endParaRPr lang="sv-SE" sz="800" dirty="0">
              <a:solidFill>
                <a:schemeClr val="accent6"/>
              </a:solidFill>
            </a:endParaRPr>
          </a:p>
          <a:p>
            <a:r>
              <a:rPr lang="sv-SE" sz="900" b="1" dirty="0" smtClean="0">
                <a:solidFill>
                  <a:schemeClr val="accent6"/>
                </a:solidFill>
              </a:rPr>
              <a:t>9-10 april</a:t>
            </a:r>
            <a:r>
              <a:rPr lang="sv-SE" sz="900" b="1" dirty="0">
                <a:solidFill>
                  <a:schemeClr val="accent6"/>
                </a:solidFill>
              </a:rPr>
              <a:t> </a:t>
            </a:r>
            <a:r>
              <a:rPr lang="sv-SE" sz="900" b="1" dirty="0" smtClean="0">
                <a:solidFill>
                  <a:schemeClr val="accent6"/>
                </a:solidFill>
              </a:rPr>
              <a:t>         	Utbildning för skyddsombud, fördjupad</a:t>
            </a:r>
            <a:br>
              <a:rPr lang="sv-SE" sz="900" b="1" dirty="0" smtClean="0">
                <a:solidFill>
                  <a:schemeClr val="accent6"/>
                </a:solidFill>
              </a:rPr>
            </a:br>
            <a:r>
              <a:rPr lang="sv-SE" sz="900" b="1" dirty="0" smtClean="0">
                <a:solidFill>
                  <a:schemeClr val="accent6"/>
                </a:solidFill>
              </a:rPr>
              <a:t>                            	</a:t>
            </a:r>
            <a:r>
              <a:rPr lang="sv-SE" sz="800" dirty="0" smtClean="0">
                <a:solidFill>
                  <a:schemeClr val="accent6"/>
                </a:solidFill>
              </a:rPr>
              <a:t>Två heldagar i Linköping. Innehåll: Systematiskt arbetsmiljöarbete, </a:t>
            </a:r>
            <a:br>
              <a:rPr lang="sv-SE" sz="800" dirty="0" smtClean="0">
                <a:solidFill>
                  <a:schemeClr val="accent6"/>
                </a:solidFill>
              </a:rPr>
            </a:br>
            <a:r>
              <a:rPr lang="sv-SE" sz="800" dirty="0" smtClean="0">
                <a:solidFill>
                  <a:schemeClr val="accent6"/>
                </a:solidFill>
              </a:rPr>
              <a:t>                                 	skyddsombudets roll </a:t>
            </a:r>
            <a:r>
              <a:rPr lang="sv-SE" sz="800" dirty="0">
                <a:solidFill>
                  <a:schemeClr val="accent6"/>
                </a:solidFill>
              </a:rPr>
              <a:t>&amp;</a:t>
            </a:r>
            <a:r>
              <a:rPr lang="sv-SE" sz="800" dirty="0" smtClean="0">
                <a:solidFill>
                  <a:schemeClr val="accent6"/>
                </a:solidFill>
              </a:rPr>
              <a:t> arbetsmiljölagen m.m.</a:t>
            </a:r>
          </a:p>
          <a:p>
            <a:endParaRPr lang="sv-SE" sz="800" dirty="0">
              <a:solidFill>
                <a:schemeClr val="accent6"/>
              </a:solidFill>
            </a:endParaRPr>
          </a:p>
          <a:p>
            <a:r>
              <a:rPr lang="sv-SE" sz="900" b="1" dirty="0">
                <a:solidFill>
                  <a:schemeClr val="accent6"/>
                </a:solidFill>
              </a:rPr>
              <a:t>4 jun                 </a:t>
            </a:r>
            <a:r>
              <a:rPr lang="sv-SE" sz="800" b="1" dirty="0">
                <a:solidFill>
                  <a:schemeClr val="accent6"/>
                </a:solidFill>
              </a:rPr>
              <a:t>	 </a:t>
            </a:r>
            <a:r>
              <a:rPr lang="sv-SE" sz="900" b="1" dirty="0" smtClean="0">
                <a:solidFill>
                  <a:schemeClr val="accent6"/>
                </a:solidFill>
              </a:rPr>
              <a:t>Introduktion för nya Vision-ombud/skyddsombud</a:t>
            </a:r>
          </a:p>
          <a:p>
            <a:r>
              <a:rPr lang="sv-SE" sz="700" dirty="0" smtClean="0">
                <a:solidFill>
                  <a:schemeClr val="accent6"/>
                </a:solidFill>
              </a:rPr>
              <a:t>                                 	 ½ dag i Linköping.</a:t>
            </a:r>
          </a:p>
          <a:p>
            <a:endParaRPr lang="sv-SE" sz="800" dirty="0">
              <a:solidFill>
                <a:schemeClr val="accent6"/>
              </a:solidFill>
            </a:endParaRPr>
          </a:p>
          <a:p>
            <a:r>
              <a:rPr lang="sv-SE" sz="900" b="1" dirty="0">
                <a:solidFill>
                  <a:schemeClr val="accent6"/>
                </a:solidFill>
              </a:rPr>
              <a:t>15 okt         </a:t>
            </a:r>
            <a:r>
              <a:rPr lang="sv-SE" sz="900" b="1" dirty="0" smtClean="0">
                <a:solidFill>
                  <a:schemeClr val="accent6"/>
                </a:solidFill>
              </a:rPr>
              <a:t>             Introduktion </a:t>
            </a:r>
            <a:r>
              <a:rPr lang="sv-SE" sz="900" b="1" dirty="0">
                <a:solidFill>
                  <a:schemeClr val="accent6"/>
                </a:solidFill>
              </a:rPr>
              <a:t>för nya Vision-ombud/skyddsombud</a:t>
            </a:r>
          </a:p>
          <a:p>
            <a:r>
              <a:rPr lang="sv-SE" sz="700" dirty="0">
                <a:solidFill>
                  <a:schemeClr val="accent6"/>
                </a:solidFill>
              </a:rPr>
              <a:t>                                     </a:t>
            </a:r>
            <a:r>
              <a:rPr lang="sv-SE" sz="700" dirty="0" smtClean="0">
                <a:solidFill>
                  <a:schemeClr val="accent6"/>
                </a:solidFill>
              </a:rPr>
              <a:t>	 ½ </a:t>
            </a:r>
            <a:r>
              <a:rPr lang="sv-SE" sz="700" dirty="0">
                <a:solidFill>
                  <a:schemeClr val="accent6"/>
                </a:solidFill>
              </a:rPr>
              <a:t>dag i Linköping.</a:t>
            </a:r>
          </a:p>
          <a:p>
            <a:r>
              <a:rPr lang="sv-SE" sz="800" dirty="0" smtClean="0">
                <a:solidFill>
                  <a:schemeClr val="accent6"/>
                </a:solidFill>
              </a:rPr>
              <a:t/>
            </a:r>
            <a:br>
              <a:rPr lang="sv-SE" sz="800" dirty="0" smtClean="0">
                <a:solidFill>
                  <a:schemeClr val="accent6"/>
                </a:solidFill>
              </a:rPr>
            </a:br>
            <a:r>
              <a:rPr lang="sv-SE" sz="900" b="1" dirty="0" smtClean="0">
                <a:solidFill>
                  <a:schemeClr val="accent6"/>
                </a:solidFill>
              </a:rPr>
              <a:t>20-21 nov	Påbyggnadsutbildning </a:t>
            </a:r>
            <a:r>
              <a:rPr lang="sv-SE" sz="900" b="1" dirty="0">
                <a:solidFill>
                  <a:schemeClr val="accent6"/>
                </a:solidFill>
              </a:rPr>
              <a:t>för Vision-ombud/skyddsombud 	</a:t>
            </a:r>
            <a:r>
              <a:rPr lang="sv-SE" sz="900" b="1" dirty="0" smtClean="0">
                <a:solidFill>
                  <a:schemeClr val="accent6"/>
                </a:solidFill>
              </a:rPr>
              <a:t>		</a:t>
            </a:r>
            <a:r>
              <a:rPr lang="sv-SE" sz="800" dirty="0" smtClean="0">
                <a:solidFill>
                  <a:schemeClr val="accent6"/>
                </a:solidFill>
              </a:rPr>
              <a:t>Internat</a:t>
            </a:r>
            <a:r>
              <a:rPr lang="sv-SE" sz="800" dirty="0">
                <a:solidFill>
                  <a:schemeClr val="accent6"/>
                </a:solidFill>
              </a:rPr>
              <a:t>. Innehåll: Fördjupad kunskapspåfyllning i arbetsmiljö &amp;</a:t>
            </a:r>
            <a:br>
              <a:rPr lang="sv-SE" sz="800" dirty="0">
                <a:solidFill>
                  <a:schemeClr val="accent6"/>
                </a:solidFill>
              </a:rPr>
            </a:br>
            <a:r>
              <a:rPr lang="sv-SE" sz="800" dirty="0" smtClean="0">
                <a:solidFill>
                  <a:schemeClr val="accent6"/>
                </a:solidFill>
              </a:rPr>
              <a:t>                              	aktuella </a:t>
            </a:r>
            <a:r>
              <a:rPr lang="sv-SE" sz="800" dirty="0">
                <a:solidFill>
                  <a:schemeClr val="accent6"/>
                </a:solidFill>
              </a:rPr>
              <a:t>frågor</a:t>
            </a:r>
            <a:r>
              <a:rPr lang="sv-SE" sz="800" dirty="0" smtClean="0">
                <a:solidFill>
                  <a:schemeClr val="accent6"/>
                </a:solidFill>
              </a:rPr>
              <a:t>.</a:t>
            </a:r>
          </a:p>
          <a:p>
            <a:endParaRPr lang="sv-SE" sz="800" dirty="0" smtClean="0">
              <a:solidFill>
                <a:schemeClr val="accent6"/>
              </a:solidFill>
            </a:endParaRPr>
          </a:p>
          <a:p>
            <a:endParaRPr lang="sv-SE" sz="800" b="1" dirty="0" smtClean="0">
              <a:solidFill>
                <a:schemeClr val="accent6"/>
              </a:solidFill>
            </a:endParaRPr>
          </a:p>
          <a:p>
            <a:endParaRPr lang="sv-SE" sz="800" dirty="0">
              <a:solidFill>
                <a:schemeClr val="accent6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331136" y="138729"/>
            <a:ext cx="94903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Vision – Region Östergötlands aktivitetsplan för </a:t>
            </a:r>
            <a:r>
              <a:rPr lang="sv-SE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sv-SE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bygger på de gemensamma beslut om inriktningen på verksamheten som fattades på k</a:t>
            </a:r>
            <a:r>
              <a:rPr lang="sv-SE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ongressen 2024 </a:t>
            </a:r>
            <a:r>
              <a:rPr lang="sv-SE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för åren </a:t>
            </a:r>
            <a:r>
              <a:rPr lang="sv-SE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2025-2028 </a:t>
            </a:r>
            <a:r>
              <a:rPr lang="sv-SE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och från styrelsens planeringskonferens i oktober </a:t>
            </a:r>
            <a:r>
              <a:rPr lang="sv-SE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2024.</a:t>
            </a:r>
            <a:endParaRPr lang="sv-SE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denna folder hittar du de aktiviteter som är datumsatta. Men styrelsen har budgeterat för många flera aktiviteter under </a:t>
            </a:r>
            <a:r>
              <a:rPr lang="sv-S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2025, 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så vi återkommer med datum och tider löpande under året. Det planeras </a:t>
            </a:r>
            <a:r>
              <a:rPr lang="sv-S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även för andra arrangemang exempelvis arbetsplatsträffar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medlemsträffar, ombudsträffar, </a:t>
            </a:r>
            <a:r>
              <a:rPr lang="sv-S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yrkesträffar, chefsluncher, ordförandebrev, politikerdialoger, m.m. Hör av er så bokar vi gärna ett besök!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hoppas att du ska hitta aktiviteter och utbildningar som intresserar och engagerar dig.  </a:t>
            </a:r>
            <a:r>
              <a:rPr lang="sv-S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</a:t>
            </a:r>
            <a:r>
              <a:rPr lang="sv-S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Tidpunkter för de olika aktiviteterna kan komma att ändras och separata inbjudningar kommer alltid att skickas ut direkt till medlemmarnas registrerade e-postadress vid varje </a:t>
            </a:r>
            <a:r>
              <a:rPr lang="sv-S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aktivitet.</a:t>
            </a:r>
            <a:endParaRPr lang="sv-SE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559135" y="2289429"/>
            <a:ext cx="2233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600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Aktiviteter - medlemmar</a:t>
            </a:r>
          </a:p>
        </p:txBody>
      </p:sp>
      <p:sp>
        <p:nvSpPr>
          <p:cNvPr id="8" name="Rektangel 7"/>
          <p:cNvSpPr/>
          <p:nvPr/>
        </p:nvSpPr>
        <p:spPr>
          <a:xfrm>
            <a:off x="5568894" y="2243716"/>
            <a:ext cx="36199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1600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Aktiviteter </a:t>
            </a:r>
            <a:r>
              <a:rPr lang="sv-SE" sz="16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Vision-ombud/skyddsombud</a:t>
            </a:r>
            <a:endParaRPr lang="sv-SE" sz="1600" u="sng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559134" y="2484099"/>
            <a:ext cx="3372786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Jan-dec </a:t>
            </a:r>
            <a:r>
              <a:rPr lang="sv-SE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Arbetsplatsträffar </a:t>
            </a:r>
            <a:r>
              <a:rPr lang="sv-SE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Medlemsträffar </a:t>
            </a:r>
            <a:b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Kontakta 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boka in den 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områdesansvariga i styrelsen.</a:t>
            </a:r>
          </a:p>
          <a:p>
            <a:endParaRPr lang="sv-S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Jan-dec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Medlemsaktiviteter utifrån önskemål</a:t>
            </a:r>
            <a:b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Kontakta ditt lokala Vision-ombud &amp; den</a:t>
            </a:r>
            <a:b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områdesansvariga i styrelsen.  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sz="800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feb 	    	Medlemskväll i tre städer </a:t>
            </a:r>
            <a:b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Motala, Linköping &amp; Norrköping.</a:t>
            </a:r>
            <a:r>
              <a:rPr lang="sv-SE" sz="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Facklig information &amp; mat.</a:t>
            </a:r>
          </a:p>
          <a:p>
            <a:endParaRPr lang="sv-SE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mars  </a:t>
            </a:r>
            <a:r>
              <a:rPr lang="sv-SE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Årsmöte </a:t>
            </a:r>
            <a:b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Digitalt möte.</a:t>
            </a:r>
          </a:p>
          <a:p>
            <a:endParaRPr lang="sv-S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17-18 maj   	Medlemsutbildning</a:t>
            </a:r>
          </a:p>
          <a:p>
            <a:r>
              <a:rPr lang="sv-SE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Utbildningsdagar på internat.</a:t>
            </a:r>
          </a:p>
          <a:p>
            <a:endParaRPr lang="sv-SE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sep         	Avdelningen 50-år</a:t>
            </a:r>
            <a:b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Festligt firande i Linköping</a:t>
            </a:r>
            <a:endParaRPr lang="sv-SE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nov</a:t>
            </a:r>
            <a:r>
              <a:rPr lang="sv-SE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Höst- </a:t>
            </a:r>
            <a:r>
              <a:rPr lang="sv-SE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budgetmöte</a:t>
            </a:r>
            <a:b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Möte i Linköping 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styrelseval 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mat.</a:t>
            </a:r>
            <a:endParaRPr lang="sv-SE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nov</a:t>
            </a:r>
            <a:r>
              <a:rPr lang="sv-SE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Adventsresa med buss till Stockholm</a:t>
            </a:r>
            <a:endParaRPr lang="sv-SE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v-SE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Avresa från Motala, Linköping &amp; Norrköping.</a:t>
            </a:r>
            <a:endParaRPr lang="sv-S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</a:t>
            </a:r>
            <a:r>
              <a:rPr lang="sv-SE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Grötluncher </a:t>
            </a:r>
            <a:b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På </a:t>
            </a:r>
            <a:r>
              <a:rPr lang="sv-SE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 &amp; </a:t>
            </a:r>
            <a:r>
              <a:rPr lang="sv-SE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</a:t>
            </a:r>
            <a:r>
              <a:rPr lang="sv-SE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sv-SE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9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on">
  <a:themeElements>
    <a:clrScheme name="Anpassat 2">
      <a:dk1>
        <a:sysClr val="windowText" lastClr="000000"/>
      </a:dk1>
      <a:lt1>
        <a:sysClr val="window" lastClr="FFFFFF"/>
      </a:lt1>
      <a:dk2>
        <a:srgbClr val="210061"/>
      </a:dk2>
      <a:lt2>
        <a:srgbClr val="EFE9E5"/>
      </a:lt2>
      <a:accent1>
        <a:srgbClr val="8144AE"/>
      </a:accent1>
      <a:accent2>
        <a:srgbClr val="00B897"/>
      </a:accent2>
      <a:accent3>
        <a:srgbClr val="FFDE00"/>
      </a:accent3>
      <a:accent4>
        <a:srgbClr val="65D44A"/>
      </a:accent4>
      <a:accent5>
        <a:srgbClr val="ED2630"/>
      </a:accent5>
      <a:accent6>
        <a:srgbClr val="210020"/>
      </a:accent6>
      <a:hlink>
        <a:srgbClr val="ED2630"/>
      </a:hlink>
      <a:folHlink>
        <a:srgbClr val="8144AE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3984</TotalTime>
  <Words>793</Words>
  <Application>Microsoft Office PowerPoint</Application>
  <PresentationFormat>Anpassad</PresentationFormat>
  <Paragraphs>72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Vision</vt:lpstr>
      <vt:lpstr> Vision – Region Östergötland har 1473 medlemmar i de flesta verksamhetsområden inom Region Östergötland.      </vt:lpstr>
      <vt:lpstr>PowerPoint-presentation</vt:lpstr>
    </vt:vector>
  </TitlesOfParts>
  <Company>Odessa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 Wiklund</dc:creator>
  <cp:lastModifiedBy>Nilsson Ann-Sofie</cp:lastModifiedBy>
  <cp:revision>332</cp:revision>
  <cp:lastPrinted>2023-11-01T14:42:20Z</cp:lastPrinted>
  <dcterms:created xsi:type="dcterms:W3CDTF">2011-06-13T14:14:55Z</dcterms:created>
  <dcterms:modified xsi:type="dcterms:W3CDTF">2024-12-11T09:04:32Z</dcterms:modified>
</cp:coreProperties>
</file>