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1"/>
  </p:notesMasterIdLst>
  <p:sldIdLst>
    <p:sldId id="2145706625" r:id="rId3"/>
    <p:sldId id="2145706629" r:id="rId4"/>
    <p:sldId id="2145706626" r:id="rId5"/>
    <p:sldId id="2145706633" r:id="rId6"/>
    <p:sldId id="273" r:id="rId7"/>
    <p:sldId id="295" r:id="rId8"/>
    <p:sldId id="2145706621" r:id="rId9"/>
    <p:sldId id="279" r:id="rId10"/>
    <p:sldId id="2145706606" r:id="rId11"/>
    <p:sldId id="2145706557" r:id="rId12"/>
    <p:sldId id="2145706607" r:id="rId13"/>
    <p:sldId id="2145706634" r:id="rId14"/>
    <p:sldId id="2145706638" r:id="rId15"/>
    <p:sldId id="2145706620" r:id="rId16"/>
    <p:sldId id="2145706614" r:id="rId17"/>
    <p:sldId id="2145706635" r:id="rId18"/>
    <p:sldId id="2145706636" r:id="rId19"/>
    <p:sldId id="2145706637"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9A12E5-DF68-4DE0-B95A-80B0B22336E2}" v="54" dt="2022-10-07T09:35:35.6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8951" autoAdjust="0"/>
  </p:normalViewPr>
  <p:slideViewPr>
    <p:cSldViewPr snapToGrid="0">
      <p:cViewPr varScale="1">
        <p:scale>
          <a:sx n="46" d="100"/>
          <a:sy n="46" d="100"/>
        </p:scale>
        <p:origin x="142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28"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Enkla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Hela målgruppen</c:v>
                </c:pt>
                <c:pt idx="1">
                  <c:v>Befintliga medlemmar</c:v>
                </c:pt>
              </c:strCache>
            </c:strRef>
          </c:cat>
          <c:val>
            <c:numRef>
              <c:f>Blad1!$B$2:$B$3</c:f>
              <c:numCache>
                <c:formatCode>0%</c:formatCode>
                <c:ptCount val="2"/>
                <c:pt idx="0">
                  <c:v>0.16600000000000001</c:v>
                </c:pt>
                <c:pt idx="1">
                  <c:v>0.59199999999999997</c:v>
                </c:pt>
              </c:numCache>
            </c:numRef>
          </c:val>
          <c:extLst>
            <c:ext xmlns:c16="http://schemas.microsoft.com/office/drawing/2014/chart" uri="{C3380CC4-5D6E-409C-BE32-E72D297353CC}">
              <c16:uniqueId val="{00000000-C10B-0243-AA87-15B8F9D4BA1E}"/>
            </c:ext>
          </c:extLst>
        </c:ser>
        <c:ser>
          <c:idx val="1"/>
          <c:order val="1"/>
          <c:tx>
            <c:strRef>
              <c:f>Blad1!$C$1</c:f>
              <c:strCache>
                <c:ptCount val="1"/>
                <c:pt idx="0">
                  <c:v>Nära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Hela målgruppen</c:v>
                </c:pt>
                <c:pt idx="1">
                  <c:v>Befintliga medlemmar</c:v>
                </c:pt>
              </c:strCache>
            </c:strRef>
          </c:cat>
          <c:val>
            <c:numRef>
              <c:f>Blad1!$C$2:$C$3</c:f>
              <c:numCache>
                <c:formatCode>0%</c:formatCode>
                <c:ptCount val="2"/>
                <c:pt idx="0">
                  <c:v>0.16300000000000001</c:v>
                </c:pt>
                <c:pt idx="1">
                  <c:v>0.433</c:v>
                </c:pt>
              </c:numCache>
            </c:numRef>
          </c:val>
          <c:extLst>
            <c:ext xmlns:c16="http://schemas.microsoft.com/office/drawing/2014/chart" uri="{C3380CC4-5D6E-409C-BE32-E72D297353CC}">
              <c16:uniqueId val="{00000003-C10B-0243-AA87-15B8F9D4BA1E}"/>
            </c:ext>
          </c:extLst>
        </c:ser>
        <c:ser>
          <c:idx val="2"/>
          <c:order val="2"/>
          <c:tx>
            <c:strRef>
              <c:f>Blad1!$D$1</c:f>
              <c:strCache>
                <c:ptCount val="1"/>
                <c:pt idx="0">
                  <c:v>Framåt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panose="020B0604020202020204" pitchFamily="34" charset="0"/>
                    <a:ea typeface="+mn-ea"/>
                    <a:cs typeface="Arial" panose="020B0604020202020204" pitchFamily="34" charset="0"/>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Blad1!$A$2:$A$3</c:f>
              <c:strCache>
                <c:ptCount val="2"/>
                <c:pt idx="0">
                  <c:v>Hela målgruppen</c:v>
                </c:pt>
                <c:pt idx="1">
                  <c:v>Befintliga medlemmar</c:v>
                </c:pt>
              </c:strCache>
            </c:strRef>
          </c:cat>
          <c:val>
            <c:numRef>
              <c:f>Blad1!$D$2:$D$3</c:f>
              <c:numCache>
                <c:formatCode>0%</c:formatCode>
                <c:ptCount val="2"/>
                <c:pt idx="0">
                  <c:v>0.24149999999999999</c:v>
                </c:pt>
                <c:pt idx="1">
                  <c:v>0.57999999999999996</c:v>
                </c:pt>
              </c:numCache>
            </c:numRef>
          </c:val>
          <c:extLst>
            <c:ext xmlns:c16="http://schemas.microsoft.com/office/drawing/2014/chart" uri="{C3380CC4-5D6E-409C-BE32-E72D297353CC}">
              <c16:uniqueId val="{00000004-C10B-0243-AA87-15B8F9D4BA1E}"/>
            </c:ext>
          </c:extLst>
        </c:ser>
        <c:dLbls>
          <c:showLegendKey val="0"/>
          <c:showVal val="0"/>
          <c:showCatName val="0"/>
          <c:showSerName val="0"/>
          <c:showPercent val="0"/>
          <c:showBubbleSize val="0"/>
        </c:dLbls>
        <c:gapWidth val="182"/>
        <c:axId val="1156549647"/>
        <c:axId val="137511088"/>
      </c:barChart>
      <c:catAx>
        <c:axId val="1156549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solidFill>
                <a:latin typeface="Arial" panose="020B0604020202020204" pitchFamily="34" charset="0"/>
                <a:ea typeface="+mn-ea"/>
                <a:cs typeface="Arial" panose="020B0604020202020204" pitchFamily="34" charset="0"/>
              </a:defRPr>
            </a:pPr>
            <a:endParaRPr lang="sv-SE"/>
          </a:p>
        </c:txPr>
        <c:crossAx val="137511088"/>
        <c:crosses val="autoZero"/>
        <c:auto val="1"/>
        <c:lblAlgn val="ctr"/>
        <c:lblOffset val="100"/>
        <c:noMultiLvlLbl val="0"/>
      </c:catAx>
      <c:valAx>
        <c:axId val="137511088"/>
        <c:scaling>
          <c:orientation val="minMax"/>
          <c:max val="1"/>
        </c:scaling>
        <c:delete val="1"/>
        <c:axPos val="l"/>
        <c:numFmt formatCode="0%" sourceLinked="1"/>
        <c:majorTickMark val="none"/>
        <c:minorTickMark val="none"/>
        <c:tickLblPos val="nextTo"/>
        <c:crossAx val="11565496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B9AFEB-0435-3248-B96F-68F6795C1A0B}" type="datetimeFigureOut">
              <a:rPr lang="sv-SE" smtClean="0"/>
              <a:t>2022-10-10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0A0046-287C-AA43-8082-9B8902583262}" type="slidenum">
              <a:rPr lang="sv-SE" smtClean="0"/>
              <a:t>‹#›</a:t>
            </a:fld>
            <a:endParaRPr lang="sv-SE"/>
          </a:p>
        </p:txBody>
      </p:sp>
    </p:spTree>
    <p:extLst>
      <p:ext uri="{BB962C8B-B14F-4D97-AF65-F5344CB8AC3E}">
        <p14:creationId xmlns:p14="http://schemas.microsoft.com/office/powerpoint/2010/main" val="1968309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00A0046-287C-AA43-8082-9B8902583262}" type="slidenum">
              <a:rPr lang="sv-SE" smtClean="0"/>
              <a:t>2</a:t>
            </a:fld>
            <a:endParaRPr lang="sv-SE"/>
          </a:p>
        </p:txBody>
      </p:sp>
    </p:spTree>
    <p:extLst>
      <p:ext uri="{BB962C8B-B14F-4D97-AF65-F5344CB8AC3E}">
        <p14:creationId xmlns:p14="http://schemas.microsoft.com/office/powerpoint/2010/main" val="1662205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Alla bidrar och kan påverka hur Vision ska uppfattas. Vi behöver gemensamt ta ansvar för att uppfattas som enkla, nära och framåt.</a:t>
            </a:r>
          </a:p>
          <a:p>
            <a:r>
              <a:rPr lang="sv-SE" dirty="0"/>
              <a:t>Vad kan vi göra för att bidra till positionen? Är det något vi behöver sluta att göra eller finns det något vi behöver göra </a:t>
            </a:r>
            <a:r>
              <a:rPr lang="sv-SE" dirty="0" err="1"/>
              <a:t>annorluda</a:t>
            </a:r>
            <a:r>
              <a:rPr lang="sv-SE" dirty="0"/>
              <a:t>?</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Här kan ni byta ut klubb/avdelning till klubb/avdelnings namn. </a:t>
            </a:r>
          </a:p>
          <a:p>
            <a:endParaRPr lang="sv-SE" dirty="0"/>
          </a:p>
        </p:txBody>
      </p:sp>
      <p:sp>
        <p:nvSpPr>
          <p:cNvPr id="4" name="Platshållare för bildnummer 3"/>
          <p:cNvSpPr>
            <a:spLocks noGrp="1"/>
          </p:cNvSpPr>
          <p:nvPr>
            <p:ph type="sldNum" sz="quarter" idx="5"/>
          </p:nvPr>
        </p:nvSpPr>
        <p:spPr/>
        <p:txBody>
          <a:bodyPr/>
          <a:lstStyle/>
          <a:p>
            <a:fld id="{900A0046-287C-AA43-8082-9B8902583262}" type="slidenum">
              <a:rPr lang="sv-SE" smtClean="0"/>
              <a:t>11</a:t>
            </a:fld>
            <a:endParaRPr lang="sv-SE"/>
          </a:p>
        </p:txBody>
      </p:sp>
    </p:spTree>
    <p:extLst>
      <p:ext uri="{BB962C8B-B14F-4D97-AF65-F5344CB8AC3E}">
        <p14:creationId xmlns:p14="http://schemas.microsoft.com/office/powerpoint/2010/main" val="3944219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del är frivillig att göra och anpassas utifrån er verksamhet. </a:t>
            </a:r>
          </a:p>
        </p:txBody>
      </p:sp>
      <p:sp>
        <p:nvSpPr>
          <p:cNvPr id="4" name="Platshållare för bildnummer 3"/>
          <p:cNvSpPr>
            <a:spLocks noGrp="1"/>
          </p:cNvSpPr>
          <p:nvPr>
            <p:ph type="sldNum" sz="quarter" idx="5"/>
          </p:nvPr>
        </p:nvSpPr>
        <p:spPr/>
        <p:txBody>
          <a:bodyPr/>
          <a:lstStyle/>
          <a:p>
            <a:fld id="{900A0046-287C-AA43-8082-9B8902583262}" type="slidenum">
              <a:rPr lang="sv-SE" smtClean="0"/>
              <a:t>12</a:t>
            </a:fld>
            <a:endParaRPr lang="sv-SE"/>
          </a:p>
        </p:txBody>
      </p:sp>
    </p:spTree>
    <p:extLst>
      <p:ext uri="{BB962C8B-B14F-4D97-AF65-F5344CB8AC3E}">
        <p14:creationId xmlns:p14="http://schemas.microsoft.com/office/powerpoint/2010/main" val="2648812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Tanken är att workshopen ska hjälpa er att sortera och prioritera era aktiviteter och vad som mest bidrar till positionen samt om några ändringar behöver göras för att upplevas mer enkla, nära eller framåt. </a:t>
            </a:r>
          </a:p>
        </p:txBody>
      </p:sp>
      <p:sp>
        <p:nvSpPr>
          <p:cNvPr id="4" name="Platshållare för bildnummer 3"/>
          <p:cNvSpPr>
            <a:spLocks noGrp="1"/>
          </p:cNvSpPr>
          <p:nvPr>
            <p:ph type="sldNum" sz="quarter" idx="5"/>
          </p:nvPr>
        </p:nvSpPr>
        <p:spPr/>
        <p:txBody>
          <a:bodyPr/>
          <a:lstStyle/>
          <a:p>
            <a:fld id="{900A0046-287C-AA43-8082-9B8902583262}" type="slidenum">
              <a:rPr lang="sv-SE" smtClean="0"/>
              <a:t>13</a:t>
            </a:fld>
            <a:endParaRPr lang="sv-SE"/>
          </a:p>
        </p:txBody>
      </p:sp>
    </p:spTree>
    <p:extLst>
      <p:ext uri="{BB962C8B-B14F-4D97-AF65-F5344CB8AC3E}">
        <p14:creationId xmlns:p14="http://schemas.microsoft.com/office/powerpoint/2010/main" val="210667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dirty="0"/>
              <a:t>Prioriteringen ska visa vad vi ska satsa på för att bidra till att Vision uppfattas som enkelt, nära, framåt. </a:t>
            </a:r>
          </a:p>
          <a:p>
            <a:pPr algn="l"/>
            <a:endParaRPr lang="sv-SE" dirty="0"/>
          </a:p>
          <a:p>
            <a:pPr algn="l"/>
            <a:r>
              <a:rPr lang="sv-SE" dirty="0"/>
              <a:t>Del 1</a:t>
            </a:r>
          </a:p>
          <a:p>
            <a:pPr algn="l"/>
            <a:r>
              <a:rPr lang="sv-SE" dirty="0"/>
              <a:t>Ta fram er lista på planerade aktiviteter näst år.</a:t>
            </a:r>
          </a:p>
          <a:p>
            <a:pPr algn="l"/>
            <a:r>
              <a:rPr lang="sv-SE" dirty="0"/>
              <a:t>Är aktiviteterna enkla, nära och framåt?</a:t>
            </a:r>
          </a:p>
          <a:p>
            <a:pPr algn="l"/>
            <a:r>
              <a:rPr lang="sv-SE" dirty="0"/>
              <a:t>Använd formulär 1 för att sortera in under vilket ord respektive aktivitet passar in.</a:t>
            </a:r>
          </a:p>
          <a:p>
            <a:pPr algn="l"/>
            <a:endParaRPr lang="sv-SE" dirty="0"/>
          </a:p>
          <a:p>
            <a:pPr algn="l"/>
            <a:endParaRPr lang="sv-SE" dirty="0"/>
          </a:p>
          <a:p>
            <a:pPr algn="l"/>
            <a:r>
              <a:rPr lang="sv-SE" dirty="0"/>
              <a:t>Del 2</a:t>
            </a:r>
          </a:p>
          <a:p>
            <a:pPr algn="l"/>
            <a:r>
              <a:rPr lang="sv-SE" dirty="0"/>
              <a:t>Prioritera aktiviteterna på formulär 1, använd formulär 2 och sortera ut dom tre viktigaste aktiviteterna för att uppnå positionen.</a:t>
            </a:r>
          </a:p>
          <a:p>
            <a:pPr algn="l"/>
            <a:endParaRPr lang="sv-SE" dirty="0"/>
          </a:p>
          <a:p>
            <a:pPr algn="l"/>
            <a:r>
              <a:rPr lang="sv-SE" dirty="0"/>
              <a:t>Denna lista kan sen vara till hjälp för att se vilka aktiviteter ni ska prioritera att genomföra nästa år.</a:t>
            </a:r>
          </a:p>
          <a:p>
            <a:pPr algn="l"/>
            <a:endParaRPr lang="sv-SE" dirty="0"/>
          </a:p>
          <a:p>
            <a:pPr algn="l"/>
            <a:endParaRPr lang="sv-SE" dirty="0"/>
          </a:p>
          <a:p>
            <a:pPr algn="l"/>
            <a:r>
              <a:rPr lang="sv-SE" dirty="0"/>
              <a:t>Har ni kommit på </a:t>
            </a:r>
            <a:r>
              <a:rPr lang="sv-SE"/>
              <a:t>bra idéer </a:t>
            </a:r>
            <a:r>
              <a:rPr lang="sv-SE" dirty="0"/>
              <a:t>och utveckling på er verksamhet får du gärna dela det med elin.andersson@vision.se</a:t>
            </a:r>
          </a:p>
        </p:txBody>
      </p:sp>
      <p:sp>
        <p:nvSpPr>
          <p:cNvPr id="4" name="Platshållare för bildnummer 3"/>
          <p:cNvSpPr>
            <a:spLocks noGrp="1"/>
          </p:cNvSpPr>
          <p:nvPr>
            <p:ph type="sldNum" sz="quarter" idx="5"/>
          </p:nvPr>
        </p:nvSpPr>
        <p:spPr/>
        <p:txBody>
          <a:bodyPr/>
          <a:lstStyle/>
          <a:p>
            <a:fld id="{900A0046-287C-AA43-8082-9B8902583262}" type="slidenum">
              <a:rPr lang="sv-SE" smtClean="0"/>
              <a:t>14</a:t>
            </a:fld>
            <a:endParaRPr lang="sv-SE"/>
          </a:p>
        </p:txBody>
      </p:sp>
    </p:spTree>
    <p:extLst>
      <p:ext uri="{BB962C8B-B14F-4D97-AF65-F5344CB8AC3E}">
        <p14:creationId xmlns:p14="http://schemas.microsoft.com/office/powerpoint/2010/main" val="3338325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Används till del 1 i workshopen.</a:t>
            </a:r>
          </a:p>
        </p:txBody>
      </p:sp>
      <p:sp>
        <p:nvSpPr>
          <p:cNvPr id="4" name="Platshållare för bildnummer 3"/>
          <p:cNvSpPr>
            <a:spLocks noGrp="1"/>
          </p:cNvSpPr>
          <p:nvPr>
            <p:ph type="sldNum" sz="quarter" idx="5"/>
          </p:nvPr>
        </p:nvSpPr>
        <p:spPr/>
        <p:txBody>
          <a:bodyPr/>
          <a:lstStyle/>
          <a:p>
            <a:fld id="{900A0046-287C-AA43-8082-9B8902583262}" type="slidenum">
              <a:rPr lang="sv-SE" smtClean="0"/>
              <a:t>17</a:t>
            </a:fld>
            <a:endParaRPr lang="sv-SE"/>
          </a:p>
        </p:txBody>
      </p:sp>
    </p:spTree>
    <p:extLst>
      <p:ext uri="{BB962C8B-B14F-4D97-AF65-F5344CB8AC3E}">
        <p14:creationId xmlns:p14="http://schemas.microsoft.com/office/powerpoint/2010/main" val="3322848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Används till del 2 i workshopen.</a:t>
            </a:r>
          </a:p>
          <a:p>
            <a:endParaRPr lang="sv-SE" dirty="0"/>
          </a:p>
        </p:txBody>
      </p:sp>
      <p:sp>
        <p:nvSpPr>
          <p:cNvPr id="4" name="Platshållare för bildnummer 3"/>
          <p:cNvSpPr>
            <a:spLocks noGrp="1"/>
          </p:cNvSpPr>
          <p:nvPr>
            <p:ph type="sldNum" sz="quarter" idx="5"/>
          </p:nvPr>
        </p:nvSpPr>
        <p:spPr/>
        <p:txBody>
          <a:bodyPr/>
          <a:lstStyle/>
          <a:p>
            <a:fld id="{900A0046-287C-AA43-8082-9B8902583262}" type="slidenum">
              <a:rPr lang="sv-SE" smtClean="0"/>
              <a:t>18</a:t>
            </a:fld>
            <a:endParaRPr lang="sv-SE"/>
          </a:p>
        </p:txBody>
      </p:sp>
    </p:spTree>
    <p:extLst>
      <p:ext uri="{BB962C8B-B14F-4D97-AF65-F5344CB8AC3E}">
        <p14:creationId xmlns:p14="http://schemas.microsoft.com/office/powerpoint/2010/main" val="3295873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Ni behöver inte genomföra det i workshop form utan om det passar er verksamhet bättre kan ni bara ha det som underlag och stöd till er planering. </a:t>
            </a:r>
          </a:p>
          <a:p>
            <a:endParaRPr lang="sv-SE" dirty="0"/>
          </a:p>
          <a:p>
            <a:r>
              <a:rPr lang="sv-SE" dirty="0"/>
              <a:t>Har du frågor kan du kontakta </a:t>
            </a:r>
            <a:r>
              <a:rPr lang="sv-SE" dirty="0" err="1"/>
              <a:t>elin.</a:t>
            </a:r>
            <a:r>
              <a:rPr lang="sv-SE" err="1"/>
              <a:t>andersson</a:t>
            </a:r>
            <a:r>
              <a:rPr lang="sv-SE"/>
              <a:t>@vision.se</a:t>
            </a:r>
            <a:endParaRPr lang="sv-SE" dirty="0"/>
          </a:p>
        </p:txBody>
      </p:sp>
      <p:sp>
        <p:nvSpPr>
          <p:cNvPr id="4" name="Platshållare för bildnummer 3"/>
          <p:cNvSpPr>
            <a:spLocks noGrp="1"/>
          </p:cNvSpPr>
          <p:nvPr>
            <p:ph type="sldNum" sz="quarter" idx="5"/>
          </p:nvPr>
        </p:nvSpPr>
        <p:spPr/>
        <p:txBody>
          <a:bodyPr/>
          <a:lstStyle/>
          <a:p>
            <a:fld id="{900A0046-287C-AA43-8082-9B8902583262}" type="slidenum">
              <a:rPr lang="sv-SE" smtClean="0"/>
              <a:t>3</a:t>
            </a:fld>
            <a:endParaRPr lang="sv-SE"/>
          </a:p>
        </p:txBody>
      </p:sp>
    </p:spTree>
    <p:extLst>
      <p:ext uri="{BB962C8B-B14F-4D97-AF65-F5344CB8AC3E}">
        <p14:creationId xmlns:p14="http://schemas.microsoft.com/office/powerpoint/2010/main" val="873937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900A0046-287C-AA43-8082-9B8902583262}" type="slidenum">
              <a:rPr lang="sv-SE" smtClean="0"/>
              <a:t>4</a:t>
            </a:fld>
            <a:endParaRPr lang="sv-SE"/>
          </a:p>
        </p:txBody>
      </p:sp>
    </p:spTree>
    <p:extLst>
      <p:ext uri="{BB962C8B-B14F-4D97-AF65-F5344CB8AC3E}">
        <p14:creationId xmlns:p14="http://schemas.microsoft.com/office/powerpoint/2010/main" val="3518792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kan ni byta ut klubb/avdelning till klubb/avdelnings namn. </a:t>
            </a:r>
          </a:p>
          <a:p>
            <a:endParaRPr lang="sv-SE" dirty="0"/>
          </a:p>
          <a:p>
            <a:r>
              <a:rPr lang="sv-SE" dirty="0"/>
              <a:t>De kommande bilderna är till för att ge bakgrunden till Visions nya position.</a:t>
            </a:r>
          </a:p>
        </p:txBody>
      </p:sp>
      <p:sp>
        <p:nvSpPr>
          <p:cNvPr id="4" name="Platshållare för bildnummer 3"/>
          <p:cNvSpPr>
            <a:spLocks noGrp="1"/>
          </p:cNvSpPr>
          <p:nvPr>
            <p:ph type="sldNum" sz="quarter" idx="5"/>
          </p:nvPr>
        </p:nvSpPr>
        <p:spPr/>
        <p:txBody>
          <a:bodyPr/>
          <a:lstStyle/>
          <a:p>
            <a:fld id="{900A0046-287C-AA43-8082-9B8902583262}" type="slidenum">
              <a:rPr lang="sv-SE" smtClean="0"/>
              <a:t>5</a:t>
            </a:fld>
            <a:endParaRPr lang="sv-SE"/>
          </a:p>
        </p:txBody>
      </p:sp>
    </p:spTree>
    <p:extLst>
      <p:ext uri="{BB962C8B-B14F-4D97-AF65-F5344CB8AC3E}">
        <p14:creationId xmlns:p14="http://schemas.microsoft.com/office/powerpoint/2010/main" val="2607371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 arbetet med att ta fram Visions position har många inkluderats för att detta ska vara förankrat och en gemensam bild av Vision och vad vår position ska vara. </a:t>
            </a:r>
          </a:p>
          <a:p>
            <a:endParaRPr lang="sv-SE" dirty="0"/>
          </a:p>
        </p:txBody>
      </p:sp>
      <p:sp>
        <p:nvSpPr>
          <p:cNvPr id="4" name="Platshållare för bildnummer 3"/>
          <p:cNvSpPr>
            <a:spLocks noGrp="1"/>
          </p:cNvSpPr>
          <p:nvPr>
            <p:ph type="sldNum" sz="quarter" idx="5"/>
          </p:nvPr>
        </p:nvSpPr>
        <p:spPr/>
        <p:txBody>
          <a:bodyPr/>
          <a:lstStyle/>
          <a:p>
            <a:fld id="{900A0046-287C-AA43-8082-9B8902583262}" type="slidenum">
              <a:rPr lang="sv-SE" smtClean="0"/>
              <a:t>6</a:t>
            </a:fld>
            <a:endParaRPr lang="sv-SE"/>
          </a:p>
        </p:txBody>
      </p:sp>
    </p:spTree>
    <p:extLst>
      <p:ext uri="{BB962C8B-B14F-4D97-AF65-F5344CB8AC3E}">
        <p14:creationId xmlns:p14="http://schemas.microsoft.com/office/powerpoint/2010/main" val="3009533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Det handlar om att vi behöver bli tydligare i vilka vi är för att attrahera nya medlemmar och skapa ett </a:t>
            </a:r>
            <a:r>
              <a:rPr lang="sv-SE" dirty="0" err="1"/>
              <a:t>medlemsvärde</a:t>
            </a:r>
            <a:r>
              <a:rPr lang="sv-SE" dirty="0"/>
              <a:t>. </a:t>
            </a:r>
          </a:p>
          <a:p>
            <a:endParaRPr lang="sv-SE" dirty="0"/>
          </a:p>
        </p:txBody>
      </p:sp>
      <p:sp>
        <p:nvSpPr>
          <p:cNvPr id="4" name="Platshållare för bildnummer 3"/>
          <p:cNvSpPr>
            <a:spLocks noGrp="1"/>
          </p:cNvSpPr>
          <p:nvPr>
            <p:ph type="sldNum" sz="quarter" idx="5"/>
          </p:nvPr>
        </p:nvSpPr>
        <p:spPr/>
        <p:txBody>
          <a:bodyPr/>
          <a:lstStyle/>
          <a:p>
            <a:fld id="{900A0046-287C-AA43-8082-9B8902583262}" type="slidenum">
              <a:rPr lang="sv-SE" smtClean="0"/>
              <a:t>7</a:t>
            </a:fld>
            <a:endParaRPr lang="sv-SE"/>
          </a:p>
        </p:txBody>
      </p:sp>
    </p:spTree>
    <p:extLst>
      <p:ext uri="{BB962C8B-B14F-4D97-AF65-F5344CB8AC3E}">
        <p14:creationId xmlns:p14="http://schemas.microsoft.com/office/powerpoint/2010/main" val="3178408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Denna bild visar exempel på hur vi ska göra för att bidra till Visions position och en beskrivning på vad varje ord i positionen betyder. </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B863A3-F6DA-432C-A68C-0B1EB56ED58E}" type="slidenum">
              <a:rPr kumimoji="0" lang="sv-SE" sz="1200" b="0" i="0" u="none" strike="noStrike" kern="1200" cap="none" spc="0" normalizeH="0" baseline="0" noProof="0" smtClean="0">
                <a:ln>
                  <a:noFill/>
                </a:ln>
                <a:solidFill>
                  <a:prstClr val="black"/>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Times New Roman"/>
              <a:ea typeface="+mn-ea"/>
              <a:cs typeface="+mn-cs"/>
            </a:endParaRPr>
          </a:p>
        </p:txBody>
      </p:sp>
    </p:spTree>
    <p:extLst>
      <p:ext uri="{BB962C8B-B14F-4D97-AF65-F5344CB8AC3E}">
        <p14:creationId xmlns:p14="http://schemas.microsoft.com/office/powerpoint/2010/main" val="502706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Genom medlemsundersökningar har vi kunnat mäta hur medlemmar idag uppfattar oss och som syns på siffrorna så har vi en bit kvar.</a:t>
            </a:r>
          </a:p>
          <a:p>
            <a:r>
              <a:rPr lang="sv-SE" dirty="0"/>
              <a:t>Framöver kommer vi följa upp det här varje år för att se vilka förflyttningar vi gör.</a:t>
            </a:r>
          </a:p>
        </p:txBody>
      </p:sp>
      <p:sp>
        <p:nvSpPr>
          <p:cNvPr id="4" name="Platshållare för bildnummer 3"/>
          <p:cNvSpPr>
            <a:spLocks noGrp="1"/>
          </p:cNvSpPr>
          <p:nvPr>
            <p:ph type="sldNum" sz="quarter" idx="5"/>
          </p:nvPr>
        </p:nvSpPr>
        <p:spPr/>
        <p:txBody>
          <a:bodyPr/>
          <a:lstStyle/>
          <a:p>
            <a:fld id="{900A0046-287C-AA43-8082-9B8902583262}" type="slidenum">
              <a:rPr lang="sv-SE" smtClean="0"/>
              <a:t>9</a:t>
            </a:fld>
            <a:endParaRPr lang="sv-SE"/>
          </a:p>
        </p:txBody>
      </p:sp>
    </p:spTree>
    <p:extLst>
      <p:ext uri="{BB962C8B-B14F-4D97-AF65-F5344CB8AC3E}">
        <p14:creationId xmlns:p14="http://schemas.microsoft.com/office/powerpoint/2010/main" val="28147421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ska använda positionen som ett filter där allt vi gör ska gå genom enkelt, nära och framåt. För att säkerställa att vi bidrar till positionen och blir mer attraktiva som förbund. </a:t>
            </a:r>
          </a:p>
        </p:txBody>
      </p:sp>
      <p:sp>
        <p:nvSpPr>
          <p:cNvPr id="4" name="Platshållare för bildnummer 3"/>
          <p:cNvSpPr>
            <a:spLocks noGrp="1"/>
          </p:cNvSpPr>
          <p:nvPr>
            <p:ph type="sldNum" sz="quarter" idx="5"/>
          </p:nvPr>
        </p:nvSpPr>
        <p:spPr/>
        <p:txBody>
          <a:bodyPr/>
          <a:lstStyle/>
          <a:p>
            <a:fld id="{900A0046-287C-AA43-8082-9B8902583262}" type="slidenum">
              <a:rPr lang="sv-SE" smtClean="0"/>
              <a:t>10</a:t>
            </a:fld>
            <a:endParaRPr lang="sv-SE"/>
          </a:p>
        </p:txBody>
      </p:sp>
    </p:spTree>
    <p:extLst>
      <p:ext uri="{BB962C8B-B14F-4D97-AF65-F5344CB8AC3E}">
        <p14:creationId xmlns:p14="http://schemas.microsoft.com/office/powerpoint/2010/main" val="1241197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90C9B24-B636-7D1C-04FB-752816DC9926}"/>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0CF17F47-1345-5586-D98F-D1E52C158F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CDD5B13-CDB2-B2E5-B3C7-DD2776673D63}"/>
              </a:ext>
            </a:extLst>
          </p:cNvPr>
          <p:cNvSpPr>
            <a:spLocks noGrp="1"/>
          </p:cNvSpPr>
          <p:nvPr>
            <p:ph type="dt" sz="half" idx="10"/>
          </p:nvPr>
        </p:nvSpPr>
        <p:spPr/>
        <p:txBody>
          <a:bodyPr/>
          <a:lstStyle/>
          <a:p>
            <a:fld id="{D6B886A2-32F5-1D43-8A79-0187E306943F}" type="datetimeFigureOut">
              <a:rPr lang="sv-SE" smtClean="0"/>
              <a:t>2022-10-10</a:t>
            </a:fld>
            <a:endParaRPr lang="sv-SE"/>
          </a:p>
        </p:txBody>
      </p:sp>
      <p:sp>
        <p:nvSpPr>
          <p:cNvPr id="5" name="Platshållare för sidfot 4">
            <a:extLst>
              <a:ext uri="{FF2B5EF4-FFF2-40B4-BE49-F238E27FC236}">
                <a16:creationId xmlns:a16="http://schemas.microsoft.com/office/drawing/2014/main" id="{E0E29CD7-1F35-8B85-FF2B-468A6DD1C99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F95028E-F623-7006-CE93-1C0419AB64D7}"/>
              </a:ext>
            </a:extLst>
          </p:cNvPr>
          <p:cNvSpPr>
            <a:spLocks noGrp="1"/>
          </p:cNvSpPr>
          <p:nvPr>
            <p:ph type="sldNum" sz="quarter" idx="12"/>
          </p:nvPr>
        </p:nvSpPr>
        <p:spPr/>
        <p:txBody>
          <a:bodyPr/>
          <a:lstStyle/>
          <a:p>
            <a:fld id="{B5338DB6-DED3-9F41-BE71-B009E85B83CF}" type="slidenum">
              <a:rPr lang="sv-SE" smtClean="0"/>
              <a:t>‹#›</a:t>
            </a:fld>
            <a:endParaRPr lang="sv-SE"/>
          </a:p>
        </p:txBody>
      </p:sp>
    </p:spTree>
    <p:extLst>
      <p:ext uri="{BB962C8B-B14F-4D97-AF65-F5344CB8AC3E}">
        <p14:creationId xmlns:p14="http://schemas.microsoft.com/office/powerpoint/2010/main" val="3279175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E1B461-A903-743D-ADE8-C067DC509899}"/>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EAA10E2-3019-AE27-D6F0-59F56F144D6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1B43079-BE6F-AB71-CBE2-A66A013F2531}"/>
              </a:ext>
            </a:extLst>
          </p:cNvPr>
          <p:cNvSpPr>
            <a:spLocks noGrp="1"/>
          </p:cNvSpPr>
          <p:nvPr>
            <p:ph type="dt" sz="half" idx="10"/>
          </p:nvPr>
        </p:nvSpPr>
        <p:spPr/>
        <p:txBody>
          <a:bodyPr/>
          <a:lstStyle/>
          <a:p>
            <a:fld id="{D6B886A2-32F5-1D43-8A79-0187E306943F}" type="datetimeFigureOut">
              <a:rPr lang="sv-SE" smtClean="0"/>
              <a:t>2022-10-10</a:t>
            </a:fld>
            <a:endParaRPr lang="sv-SE"/>
          </a:p>
        </p:txBody>
      </p:sp>
      <p:sp>
        <p:nvSpPr>
          <p:cNvPr id="5" name="Platshållare för sidfot 4">
            <a:extLst>
              <a:ext uri="{FF2B5EF4-FFF2-40B4-BE49-F238E27FC236}">
                <a16:creationId xmlns:a16="http://schemas.microsoft.com/office/drawing/2014/main" id="{2D439DCE-47BA-09B6-BB17-A662ADC853D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3C6045C-5E1B-BAB2-428C-5F239BA3447B}"/>
              </a:ext>
            </a:extLst>
          </p:cNvPr>
          <p:cNvSpPr>
            <a:spLocks noGrp="1"/>
          </p:cNvSpPr>
          <p:nvPr>
            <p:ph type="sldNum" sz="quarter" idx="12"/>
          </p:nvPr>
        </p:nvSpPr>
        <p:spPr/>
        <p:txBody>
          <a:bodyPr/>
          <a:lstStyle/>
          <a:p>
            <a:fld id="{B5338DB6-DED3-9F41-BE71-B009E85B83CF}" type="slidenum">
              <a:rPr lang="sv-SE" smtClean="0"/>
              <a:t>‹#›</a:t>
            </a:fld>
            <a:endParaRPr lang="sv-SE"/>
          </a:p>
        </p:txBody>
      </p:sp>
    </p:spTree>
    <p:extLst>
      <p:ext uri="{BB962C8B-B14F-4D97-AF65-F5344CB8AC3E}">
        <p14:creationId xmlns:p14="http://schemas.microsoft.com/office/powerpoint/2010/main" val="328560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07E6AE8-3518-3C5D-142A-72E082DC072C}"/>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57A8C83-2F73-39D1-66FB-7411AAD0CE4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C7FCB4E-A4C2-0E27-90DC-A68889E18CA8}"/>
              </a:ext>
            </a:extLst>
          </p:cNvPr>
          <p:cNvSpPr>
            <a:spLocks noGrp="1"/>
          </p:cNvSpPr>
          <p:nvPr>
            <p:ph type="dt" sz="half" idx="10"/>
          </p:nvPr>
        </p:nvSpPr>
        <p:spPr/>
        <p:txBody>
          <a:bodyPr/>
          <a:lstStyle/>
          <a:p>
            <a:fld id="{D6B886A2-32F5-1D43-8A79-0187E306943F}" type="datetimeFigureOut">
              <a:rPr lang="sv-SE" smtClean="0"/>
              <a:t>2022-10-10</a:t>
            </a:fld>
            <a:endParaRPr lang="sv-SE"/>
          </a:p>
        </p:txBody>
      </p:sp>
      <p:sp>
        <p:nvSpPr>
          <p:cNvPr id="5" name="Platshållare för sidfot 4">
            <a:extLst>
              <a:ext uri="{FF2B5EF4-FFF2-40B4-BE49-F238E27FC236}">
                <a16:creationId xmlns:a16="http://schemas.microsoft.com/office/drawing/2014/main" id="{665E4203-93A3-85D3-E4CA-35B79AB27F9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DB8CB1D-F9C0-3FEB-FE69-3DC3E036C85F}"/>
              </a:ext>
            </a:extLst>
          </p:cNvPr>
          <p:cNvSpPr>
            <a:spLocks noGrp="1"/>
          </p:cNvSpPr>
          <p:nvPr>
            <p:ph type="sldNum" sz="quarter" idx="12"/>
          </p:nvPr>
        </p:nvSpPr>
        <p:spPr/>
        <p:txBody>
          <a:bodyPr/>
          <a:lstStyle/>
          <a:p>
            <a:fld id="{B5338DB6-DED3-9F41-BE71-B009E85B83CF}" type="slidenum">
              <a:rPr lang="sv-SE" smtClean="0"/>
              <a:t>‹#›</a:t>
            </a:fld>
            <a:endParaRPr lang="sv-SE"/>
          </a:p>
        </p:txBody>
      </p:sp>
    </p:spTree>
    <p:extLst>
      <p:ext uri="{BB962C8B-B14F-4D97-AF65-F5344CB8AC3E}">
        <p14:creationId xmlns:p14="http://schemas.microsoft.com/office/powerpoint/2010/main" val="1887803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ubrikbild - Lila - 16_9">
    <p:bg>
      <p:bgPr>
        <a:solidFill>
          <a:schemeClr val="accent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82605" y="367201"/>
            <a:ext cx="9717083" cy="1299773"/>
          </a:xfrm>
        </p:spPr>
        <p:txBody>
          <a:bodyPr anchor="t" anchorCtr="0"/>
          <a:lstStyle>
            <a:lvl1pPr algn="l">
              <a:defRPr lang="sv-SE" sz="4400" b="1" kern="1200" smtClean="0">
                <a:solidFill>
                  <a:schemeClr val="bg1"/>
                </a:solidFill>
                <a:latin typeface="Times New Roman" panose="02020603050405020304" pitchFamily="18" charset="0"/>
                <a:ea typeface="+mj-ea"/>
                <a:cs typeface="Times New Roman" panose="02020603050405020304" pitchFamily="18" charset="0"/>
              </a:defRPr>
            </a:lvl1p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lvl1pPr>
              <a:defRPr>
                <a:solidFill>
                  <a:schemeClr val="bg1"/>
                </a:solidFill>
              </a:defRPr>
            </a:lvl1pPr>
          </a:lstStyle>
          <a:p>
            <a:fld id="{5F3F9A87-9322-3E49-B0DB-6D43F8BC414E}" type="datetime1">
              <a:rPr lang="sv-SE" smtClean="0"/>
              <a:t>2022-10-10</a:t>
            </a:fld>
            <a:endParaRPr lang="sv-SE"/>
          </a:p>
        </p:txBody>
      </p:sp>
      <p:sp>
        <p:nvSpPr>
          <p:cNvPr id="7" name="Platshållare för sidfot 6"/>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8" name="Platshållare för bildnummer 7"/>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10" name="Bildobjekt 9">
            <a:extLst>
              <a:ext uri="{FF2B5EF4-FFF2-40B4-BE49-F238E27FC236}">
                <a16:creationId xmlns:a16="http://schemas.microsoft.com/office/drawing/2014/main" id="{ED428175-A6C7-46A6-8CFC-655EC7A74A49}"/>
              </a:ext>
            </a:extLst>
          </p:cNvPr>
          <p:cNvPicPr>
            <a:picLocks noChangeAspect="1"/>
          </p:cNvPicPr>
          <p:nvPr userDrawn="1"/>
        </p:nvPicPr>
        <p:blipFill>
          <a:blip r:embed="rId2"/>
          <a:stretch>
            <a:fillRect/>
          </a:stretch>
        </p:blipFill>
        <p:spPr>
          <a:xfrm>
            <a:off x="10950694" y="6144717"/>
            <a:ext cx="1027457" cy="460797"/>
          </a:xfrm>
          <a:prstGeom prst="rect">
            <a:avLst/>
          </a:prstGeom>
        </p:spPr>
      </p:pic>
    </p:spTree>
    <p:extLst>
      <p:ext uri="{BB962C8B-B14F-4D97-AF65-F5344CB8AC3E}">
        <p14:creationId xmlns:p14="http://schemas.microsoft.com/office/powerpoint/2010/main" val="1682279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bild - Vit - 16_9">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D3E51DAC-7F18-7744-B0F7-ACE9647B8340}" type="datetime1">
              <a:rPr lang="sv-SE" smtClean="0"/>
              <a:t>2022-10-10</a:t>
            </a:fld>
            <a:endParaRPr lang="sv-SE"/>
          </a:p>
        </p:txBody>
      </p:sp>
      <p:sp>
        <p:nvSpPr>
          <p:cNvPr id="7" name="Platshållare för sidfot 6"/>
          <p:cNvSpPr>
            <a:spLocks noGrp="1"/>
          </p:cNvSpPr>
          <p:nvPr>
            <p:ph type="ftr" sz="quarter" idx="11"/>
          </p:nvPr>
        </p:nvSpPr>
        <p:spPr/>
        <p:txBody>
          <a:bodyPr/>
          <a:lstStyle/>
          <a:p>
            <a:r>
              <a:rPr lang="sv-SE"/>
              <a:t>Dokumentnamn</a:t>
            </a:r>
            <a:endParaRPr lang="sv-SE" dirty="0"/>
          </a:p>
        </p:txBody>
      </p:sp>
      <p:sp>
        <p:nvSpPr>
          <p:cNvPr id="9" name="Platshållare för bildnummer 8"/>
          <p:cNvSpPr>
            <a:spLocks noGrp="1"/>
          </p:cNvSpPr>
          <p:nvPr>
            <p:ph type="sldNum" sz="quarter" idx="12"/>
          </p:nvPr>
        </p:nvSpPr>
        <p:spPr/>
        <p:txBody>
          <a:bodyPr/>
          <a:lstStyle/>
          <a:p>
            <a:fld id="{E8645303-2AAE-45D1-913A-B06AE6474513}" type="slidenum">
              <a:rPr lang="sv-SE" smtClean="0"/>
              <a:pPr/>
              <a:t>‹#›</a:t>
            </a:fld>
            <a:endParaRPr lang="sv-SE"/>
          </a:p>
        </p:txBody>
      </p:sp>
      <p:sp>
        <p:nvSpPr>
          <p:cNvPr id="4" name="Rubrik 3"/>
          <p:cNvSpPr>
            <a:spLocks noGrp="1"/>
          </p:cNvSpPr>
          <p:nvPr>
            <p:ph type="title"/>
          </p:nvPr>
        </p:nvSpPr>
        <p:spPr/>
        <p:txBody>
          <a:bodyPr/>
          <a:lstStyle/>
          <a:p>
            <a:r>
              <a:rPr lang="sv-SE"/>
              <a:t>Klicka här för att ändra format</a:t>
            </a:r>
            <a:endParaRPr lang="sv-SE" dirty="0"/>
          </a:p>
        </p:txBody>
      </p:sp>
    </p:spTree>
    <p:extLst>
      <p:ext uri="{BB962C8B-B14F-4D97-AF65-F5344CB8AC3E}">
        <p14:creationId xmlns:p14="http://schemas.microsoft.com/office/powerpoint/2010/main" val="2527423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ubrikbild - Grön - 16_9">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82605" y="367201"/>
            <a:ext cx="9717083" cy="1299773"/>
          </a:xfrm>
        </p:spPr>
        <p:txBody>
          <a:bodyPr anchor="t" anchorCtr="0"/>
          <a:lstStyle>
            <a:lvl1pPr algn="l">
              <a:defRPr lang="sv-SE" sz="4400" b="1" kern="1200" smtClean="0">
                <a:solidFill>
                  <a:schemeClr val="bg1"/>
                </a:solidFill>
                <a:latin typeface="Times New Roman" panose="02020603050405020304" pitchFamily="18" charset="0"/>
                <a:ea typeface="+mj-ea"/>
                <a:cs typeface="Times New Roman" panose="02020603050405020304" pitchFamily="18" charset="0"/>
              </a:defRPr>
            </a:lvl1p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lvl1pPr>
              <a:defRPr>
                <a:solidFill>
                  <a:schemeClr val="bg1"/>
                </a:solidFill>
              </a:defRPr>
            </a:lvl1pPr>
          </a:lstStyle>
          <a:p>
            <a:fld id="{536B0F5B-428E-4D42-8CF0-FF9F1804324D}" type="datetime1">
              <a:rPr lang="sv-SE" smtClean="0"/>
              <a:t>2022-10-10</a:t>
            </a:fld>
            <a:endParaRPr lang="sv-SE"/>
          </a:p>
        </p:txBody>
      </p:sp>
      <p:sp>
        <p:nvSpPr>
          <p:cNvPr id="7" name="Platshållare för sidfot 6"/>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8" name="Platshållare för bildnummer 7"/>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10" name="Bildobjekt 9">
            <a:extLst>
              <a:ext uri="{FF2B5EF4-FFF2-40B4-BE49-F238E27FC236}">
                <a16:creationId xmlns:a16="http://schemas.microsoft.com/office/drawing/2014/main" id="{C391BAF9-092D-4242-8B30-59E09B4050DE}"/>
              </a:ext>
            </a:extLst>
          </p:cNvPr>
          <p:cNvPicPr>
            <a:picLocks noChangeAspect="1"/>
          </p:cNvPicPr>
          <p:nvPr userDrawn="1"/>
        </p:nvPicPr>
        <p:blipFill>
          <a:blip r:embed="rId2"/>
          <a:stretch>
            <a:fillRect/>
          </a:stretch>
        </p:blipFill>
        <p:spPr>
          <a:xfrm>
            <a:off x="10950694" y="6144717"/>
            <a:ext cx="1027457" cy="460797"/>
          </a:xfrm>
          <a:prstGeom prst="rect">
            <a:avLst/>
          </a:prstGeom>
        </p:spPr>
      </p:pic>
    </p:spTree>
    <p:extLst>
      <p:ext uri="{BB962C8B-B14F-4D97-AF65-F5344CB8AC3E}">
        <p14:creationId xmlns:p14="http://schemas.microsoft.com/office/powerpoint/2010/main" val="29686936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Rubrikbild - Grå - 16_9">
    <p:bg>
      <p:bgPr>
        <a:solidFill>
          <a:schemeClr val="bg2"/>
        </a:solidFill>
        <a:effectLst/>
      </p:bgPr>
    </p:bg>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lvl1pPr>
              <a:defRPr>
                <a:solidFill>
                  <a:schemeClr val="tx1"/>
                </a:solidFill>
              </a:defRPr>
            </a:lvl1pPr>
          </a:lstStyle>
          <a:p>
            <a:fld id="{EEBA44BD-E2FB-704D-B7D1-40A083C61378}" type="datetime1">
              <a:rPr lang="sv-SE" smtClean="0"/>
              <a:t>2022-10-10</a:t>
            </a:fld>
            <a:endParaRPr lang="sv-SE"/>
          </a:p>
        </p:txBody>
      </p:sp>
      <p:sp>
        <p:nvSpPr>
          <p:cNvPr id="11" name="Platshållare för sidfot 10"/>
          <p:cNvSpPr>
            <a:spLocks noGrp="1"/>
          </p:cNvSpPr>
          <p:nvPr>
            <p:ph type="ftr" sz="quarter" idx="11"/>
          </p:nvPr>
        </p:nvSpPr>
        <p:spPr/>
        <p:txBody>
          <a:bodyPr/>
          <a:lstStyle>
            <a:lvl1pPr>
              <a:defRPr>
                <a:solidFill>
                  <a:schemeClr val="tx1"/>
                </a:solidFill>
              </a:defRPr>
            </a:lvl1pPr>
          </a:lstStyle>
          <a:p>
            <a:r>
              <a:rPr lang="sv-SE"/>
              <a:t>Dokumentnamn</a:t>
            </a:r>
            <a:endParaRPr lang="sv-SE" dirty="0"/>
          </a:p>
        </p:txBody>
      </p:sp>
      <p:sp>
        <p:nvSpPr>
          <p:cNvPr id="12" name="Platshållare för bildnummer 11"/>
          <p:cNvSpPr>
            <a:spLocks noGrp="1"/>
          </p:cNvSpPr>
          <p:nvPr>
            <p:ph type="sldNum" sz="quarter" idx="12"/>
          </p:nvPr>
        </p:nvSpPr>
        <p:spPr/>
        <p:txBody>
          <a:bodyPr/>
          <a:lstStyle>
            <a:lvl1pPr>
              <a:defRPr>
                <a:solidFill>
                  <a:schemeClr val="tx1"/>
                </a:solidFill>
              </a:defRPr>
            </a:lvl1pPr>
          </a:lstStyle>
          <a:p>
            <a:fld id="{E8645303-2AAE-45D1-913A-B06AE6474513}" type="slidenum">
              <a:rPr lang="sv-SE" smtClean="0"/>
              <a:pPr/>
              <a:t>‹#›</a:t>
            </a:fld>
            <a:endParaRPr lang="sv-SE"/>
          </a:p>
        </p:txBody>
      </p:sp>
      <p:sp>
        <p:nvSpPr>
          <p:cNvPr id="4" name="Rubrik 3"/>
          <p:cNvSpPr>
            <a:spLocks noGrp="1"/>
          </p:cNvSpPr>
          <p:nvPr>
            <p:ph type="title"/>
          </p:nvPr>
        </p:nvSpPr>
        <p:spPr/>
        <p:txBody>
          <a:bodyPr/>
          <a:lstStyle/>
          <a:p>
            <a:r>
              <a:rPr lang="sv-SE"/>
              <a:t>Klicka här för att ändra format</a:t>
            </a:r>
          </a:p>
        </p:txBody>
      </p:sp>
      <p:pic>
        <p:nvPicPr>
          <p:cNvPr id="7" name="Bildobjekt 6">
            <a:extLst>
              <a:ext uri="{FF2B5EF4-FFF2-40B4-BE49-F238E27FC236}">
                <a16:creationId xmlns:a16="http://schemas.microsoft.com/office/drawing/2014/main" id="{88526877-F5AB-4A4C-811D-B051B13C876B}"/>
              </a:ext>
            </a:extLst>
          </p:cNvPr>
          <p:cNvPicPr>
            <a:picLocks noChangeAspect="1"/>
          </p:cNvPicPr>
          <p:nvPr userDrawn="1"/>
        </p:nvPicPr>
        <p:blipFill>
          <a:blip r:embed="rId2"/>
          <a:stretch>
            <a:fillRect/>
          </a:stretch>
        </p:blipFill>
        <p:spPr>
          <a:xfrm>
            <a:off x="10950694" y="6144717"/>
            <a:ext cx="1027457" cy="460800"/>
          </a:xfrm>
          <a:prstGeom prst="rect">
            <a:avLst/>
          </a:prstGeom>
        </p:spPr>
      </p:pic>
    </p:spTree>
    <p:extLst>
      <p:ext uri="{BB962C8B-B14F-4D97-AF65-F5344CB8AC3E}">
        <p14:creationId xmlns:p14="http://schemas.microsoft.com/office/powerpoint/2010/main" val="1680169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och innehåll - 16_9">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511D568B-5952-FA42-B2F4-AB9A2F9C8496}" type="datetime1">
              <a:rPr lang="sv-SE" smtClean="0"/>
              <a:t>2022-10-10</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7" name="Platshållare för innehåll 6"/>
          <p:cNvSpPr>
            <a:spLocks noGrp="1"/>
          </p:cNvSpPr>
          <p:nvPr>
            <p:ph sz="quarter" idx="13"/>
          </p:nvPr>
        </p:nvSpPr>
        <p:spPr>
          <a:xfrm>
            <a:off x="492127" y="2519045"/>
            <a:ext cx="9707561" cy="335788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3" name="Rubrik 2"/>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309786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och tre innehåll - 16_9">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41C61E78-47AF-804C-B59E-5E0FF6ADF435}" type="datetime1">
              <a:rPr lang="sv-SE" smtClean="0"/>
              <a:t>2022-10-10</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3" name="Rubrik 2"/>
          <p:cNvSpPr>
            <a:spLocks noGrp="1"/>
          </p:cNvSpPr>
          <p:nvPr>
            <p:ph type="title"/>
          </p:nvPr>
        </p:nvSpPr>
        <p:spPr/>
        <p:txBody>
          <a:bodyPr/>
          <a:lstStyle/>
          <a:p>
            <a:r>
              <a:rPr lang="sv-SE"/>
              <a:t>Klicka här för att ändra format</a:t>
            </a:r>
          </a:p>
        </p:txBody>
      </p:sp>
      <p:sp>
        <p:nvSpPr>
          <p:cNvPr id="8" name="Platshållare för innehåll 7"/>
          <p:cNvSpPr>
            <a:spLocks noGrp="1"/>
          </p:cNvSpPr>
          <p:nvPr>
            <p:ph sz="quarter" idx="19"/>
          </p:nvPr>
        </p:nvSpPr>
        <p:spPr>
          <a:xfrm>
            <a:off x="492127" y="2519205"/>
            <a:ext cx="3580800" cy="335772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1" name="Platshållare för innehåll 10"/>
          <p:cNvSpPr>
            <a:spLocks noGrp="1"/>
          </p:cNvSpPr>
          <p:nvPr>
            <p:ph sz="quarter" idx="20"/>
          </p:nvPr>
        </p:nvSpPr>
        <p:spPr>
          <a:xfrm>
            <a:off x="4314720" y="2519205"/>
            <a:ext cx="3580800" cy="335772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5" name="Platshållare för innehåll 14"/>
          <p:cNvSpPr>
            <a:spLocks noGrp="1"/>
          </p:cNvSpPr>
          <p:nvPr>
            <p:ph sz="quarter" idx="21"/>
          </p:nvPr>
        </p:nvSpPr>
        <p:spPr>
          <a:xfrm>
            <a:off x="8137313" y="2519205"/>
            <a:ext cx="3580800" cy="335772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4171301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med två innehåll - 16_9">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6592C086-AB3F-2740-A8EF-74D6BA0673FB}" type="datetime1">
              <a:rPr lang="sv-SE" smtClean="0"/>
              <a:t>2022-10-10</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3" name="Rubrik 2"/>
          <p:cNvSpPr>
            <a:spLocks noGrp="1"/>
          </p:cNvSpPr>
          <p:nvPr>
            <p:ph type="title"/>
          </p:nvPr>
        </p:nvSpPr>
        <p:spPr/>
        <p:txBody>
          <a:bodyPr/>
          <a:lstStyle/>
          <a:p>
            <a:r>
              <a:rPr lang="sv-SE"/>
              <a:t>Klicka här för att ändra format</a:t>
            </a:r>
          </a:p>
        </p:txBody>
      </p:sp>
      <p:sp>
        <p:nvSpPr>
          <p:cNvPr id="10" name="Platshållare för innehåll 9"/>
          <p:cNvSpPr>
            <a:spLocks noGrp="1"/>
          </p:cNvSpPr>
          <p:nvPr>
            <p:ph sz="quarter" idx="18"/>
          </p:nvPr>
        </p:nvSpPr>
        <p:spPr>
          <a:xfrm>
            <a:off x="492127" y="2519045"/>
            <a:ext cx="5496000" cy="335788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3" name="Platshållare för innehåll 12"/>
          <p:cNvSpPr>
            <a:spLocks noGrp="1"/>
          </p:cNvSpPr>
          <p:nvPr>
            <p:ph sz="quarter" idx="19"/>
          </p:nvPr>
        </p:nvSpPr>
        <p:spPr>
          <a:xfrm>
            <a:off x="6215711" y="2519363"/>
            <a:ext cx="5496000" cy="335788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924082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bild höger och innehåll - 16_9">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BD534B69-9D7D-E346-9AA0-5C0029231801}" type="datetime1">
              <a:rPr lang="sv-SE" smtClean="0"/>
              <a:t>2022-10-10</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8"/>
          </p:nvPr>
        </p:nvSpPr>
        <p:spPr>
          <a:xfrm>
            <a:off x="492127" y="2519045"/>
            <a:ext cx="5496000" cy="335788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10" name="Platshållare för bild 9"/>
          <p:cNvSpPr>
            <a:spLocks noGrp="1"/>
          </p:cNvSpPr>
          <p:nvPr>
            <p:ph type="pic" sz="quarter" idx="19" hasCustomPrompt="1"/>
          </p:nvPr>
        </p:nvSpPr>
        <p:spPr>
          <a:xfrm>
            <a:off x="6215711" y="2519363"/>
            <a:ext cx="5496000" cy="3357880"/>
          </a:xfrm>
          <a:solidFill>
            <a:schemeClr val="bg2"/>
          </a:solidFill>
        </p:spPr>
        <p:txBody>
          <a:bodyPr/>
          <a:lstStyle>
            <a:lvl1pPr marL="0" marR="0" indent="0" algn="l" defTabSz="685800" rtl="0" eaLnBrk="1" fontAlgn="auto" latinLnBrk="0" hangingPunct="1">
              <a:lnSpc>
                <a:spcPct val="100000"/>
              </a:lnSpc>
              <a:spcBef>
                <a:spcPts val="750"/>
              </a:spcBef>
              <a:spcAft>
                <a:spcPts val="0"/>
              </a:spcAft>
              <a:buClr>
                <a:schemeClr val="accent3"/>
              </a:buClr>
              <a:buSzPct val="90000"/>
              <a:buFontTx/>
              <a:buNone/>
              <a:tabLst/>
              <a:defRPr/>
            </a:lvl1pPr>
          </a:lstStyle>
          <a:p>
            <a:pPr marL="0" marR="0" lvl="0" indent="0" algn="l" defTabSz="685800" rtl="0" eaLnBrk="1" fontAlgn="auto" latinLnBrk="0" hangingPunct="1">
              <a:lnSpc>
                <a:spcPct val="100000"/>
              </a:lnSpc>
              <a:spcBef>
                <a:spcPts val="750"/>
              </a:spcBef>
              <a:spcAft>
                <a:spcPts val="0"/>
              </a:spcAft>
              <a:buClr>
                <a:schemeClr val="accent3"/>
              </a:buClr>
              <a:buSzPct val="90000"/>
              <a:buFontTx/>
              <a:buNone/>
              <a:tabLst/>
              <a:defRPr/>
            </a:pPr>
            <a:r>
              <a:rPr lang="sv-SE" sz="2000" dirty="0"/>
              <a:t>Infoga bild. Markera rutan du vill infoga en bild i. Välj startfliken och klicka sedan på </a:t>
            </a:r>
            <a:r>
              <a:rPr lang="sv-SE" sz="2000" dirty="0" err="1"/>
              <a:t>bildbank</a:t>
            </a:r>
            <a:r>
              <a:rPr lang="sv-SE" sz="2000" dirty="0"/>
              <a:t>. Välj bilden du önskar och den placeras i rutan.</a:t>
            </a:r>
          </a:p>
        </p:txBody>
      </p:sp>
      <p:sp>
        <p:nvSpPr>
          <p:cNvPr id="3" name="Rubrik 2"/>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97868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428DF8-F371-20BD-789D-9B5D1F7DE43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1BA3E2F-15CC-982C-C1E1-67641BB0E2B0}"/>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0E00CA0-BC0C-62EA-ADAB-EAA3DD41DD9B}"/>
              </a:ext>
            </a:extLst>
          </p:cNvPr>
          <p:cNvSpPr>
            <a:spLocks noGrp="1"/>
          </p:cNvSpPr>
          <p:nvPr>
            <p:ph type="dt" sz="half" idx="10"/>
          </p:nvPr>
        </p:nvSpPr>
        <p:spPr/>
        <p:txBody>
          <a:bodyPr/>
          <a:lstStyle/>
          <a:p>
            <a:fld id="{D6B886A2-32F5-1D43-8A79-0187E306943F}" type="datetimeFigureOut">
              <a:rPr lang="sv-SE" smtClean="0"/>
              <a:t>2022-10-10</a:t>
            </a:fld>
            <a:endParaRPr lang="sv-SE"/>
          </a:p>
        </p:txBody>
      </p:sp>
      <p:sp>
        <p:nvSpPr>
          <p:cNvPr id="5" name="Platshållare för sidfot 4">
            <a:extLst>
              <a:ext uri="{FF2B5EF4-FFF2-40B4-BE49-F238E27FC236}">
                <a16:creationId xmlns:a16="http://schemas.microsoft.com/office/drawing/2014/main" id="{24C37539-E5ED-3EE8-3BAE-8DBEBABC637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E44D771-B616-AA34-254A-C6DAB15D3B6B}"/>
              </a:ext>
            </a:extLst>
          </p:cNvPr>
          <p:cNvSpPr>
            <a:spLocks noGrp="1"/>
          </p:cNvSpPr>
          <p:nvPr>
            <p:ph type="sldNum" sz="quarter" idx="12"/>
          </p:nvPr>
        </p:nvSpPr>
        <p:spPr/>
        <p:txBody>
          <a:bodyPr/>
          <a:lstStyle/>
          <a:p>
            <a:fld id="{B5338DB6-DED3-9F41-BE71-B009E85B83CF}" type="slidenum">
              <a:rPr lang="sv-SE" smtClean="0"/>
              <a:t>‹#›</a:t>
            </a:fld>
            <a:endParaRPr lang="sv-SE"/>
          </a:p>
        </p:txBody>
      </p:sp>
    </p:spTree>
    <p:extLst>
      <p:ext uri="{BB962C8B-B14F-4D97-AF65-F5344CB8AC3E}">
        <p14:creationId xmlns:p14="http://schemas.microsoft.com/office/powerpoint/2010/main" val="3062742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bild vänster och innehåll - 16_9">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9086106C-ECE4-C34E-B121-3BD000486D47}" type="datetime1">
              <a:rPr lang="sv-SE" smtClean="0"/>
              <a:t>2022-10-10</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7" name="Platshållare för bild 6"/>
          <p:cNvSpPr>
            <a:spLocks noGrp="1"/>
          </p:cNvSpPr>
          <p:nvPr>
            <p:ph type="pic" sz="quarter" idx="16" hasCustomPrompt="1"/>
          </p:nvPr>
        </p:nvSpPr>
        <p:spPr>
          <a:xfrm>
            <a:off x="492127" y="2519045"/>
            <a:ext cx="5496000" cy="3357880"/>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8" name="Platshållare för innehåll 7"/>
          <p:cNvSpPr>
            <a:spLocks noGrp="1"/>
          </p:cNvSpPr>
          <p:nvPr>
            <p:ph sz="quarter" idx="17"/>
          </p:nvPr>
        </p:nvSpPr>
        <p:spPr>
          <a:xfrm>
            <a:off x="6215711" y="2519363"/>
            <a:ext cx="5496000" cy="335788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3" name="Rubrik 2"/>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9596933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Innehåll - 16_9">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D2F88DDA-7628-084B-B584-E7E407ECD449}" type="datetime1">
              <a:rPr lang="sv-SE" smtClean="0"/>
              <a:t>2022-10-10</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innehåll 8"/>
          <p:cNvSpPr>
            <a:spLocks noGrp="1"/>
          </p:cNvSpPr>
          <p:nvPr>
            <p:ph sz="quarter" idx="15"/>
          </p:nvPr>
        </p:nvSpPr>
        <p:spPr>
          <a:xfrm>
            <a:off x="492125" y="368301"/>
            <a:ext cx="5496000" cy="55086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quarter" idx="16"/>
          </p:nvPr>
        </p:nvSpPr>
        <p:spPr>
          <a:xfrm>
            <a:off x="6215711" y="368619"/>
            <a:ext cx="5496000" cy="55086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6395050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nehåll med bild höger - 16_9">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52FDE83F-2E4F-574B-A4BB-DC1C4A8833F3}" type="datetime1">
              <a:rPr lang="sv-SE" smtClean="0"/>
              <a:t>2022-10-10</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innehåll 8"/>
          <p:cNvSpPr>
            <a:spLocks noGrp="1"/>
          </p:cNvSpPr>
          <p:nvPr>
            <p:ph sz="quarter" idx="15"/>
          </p:nvPr>
        </p:nvSpPr>
        <p:spPr>
          <a:xfrm>
            <a:off x="492125" y="368301"/>
            <a:ext cx="5496000" cy="55086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3" name="Platshållare för bild 2"/>
          <p:cNvSpPr>
            <a:spLocks noGrp="1"/>
          </p:cNvSpPr>
          <p:nvPr>
            <p:ph type="pic" sz="quarter" idx="16" hasCustomPrompt="1"/>
          </p:nvPr>
        </p:nvSpPr>
        <p:spPr>
          <a:xfrm>
            <a:off x="6215711" y="368619"/>
            <a:ext cx="5496000" cy="5508625"/>
          </a:xfrm>
          <a:solidFill>
            <a:schemeClr val="bg2"/>
          </a:solidFill>
        </p:spPr>
        <p:txBody>
          <a:bodyPr/>
          <a:lstStyle>
            <a:lvl1pPr marL="0" marR="0" indent="0" algn="l" defTabSz="685800" rtl="0" eaLnBrk="1" fontAlgn="auto" latinLnBrk="0" hangingPunct="1">
              <a:lnSpc>
                <a:spcPct val="100000"/>
              </a:lnSpc>
              <a:spcBef>
                <a:spcPts val="750"/>
              </a:spcBef>
              <a:spcAft>
                <a:spcPts val="0"/>
              </a:spcAft>
              <a:buClr>
                <a:schemeClr val="accent3"/>
              </a:buClr>
              <a:buSzPct val="90000"/>
              <a:buFontTx/>
              <a:buNone/>
              <a:tabLst/>
              <a:defRPr/>
            </a:lvl1pPr>
          </a:lstStyle>
          <a:p>
            <a:pPr marL="0" marR="0" lvl="0" indent="0" algn="l" defTabSz="685800" rtl="0" eaLnBrk="1" fontAlgn="auto" latinLnBrk="0" hangingPunct="1">
              <a:lnSpc>
                <a:spcPct val="100000"/>
              </a:lnSpc>
              <a:spcBef>
                <a:spcPts val="750"/>
              </a:spcBef>
              <a:spcAft>
                <a:spcPts val="0"/>
              </a:spcAft>
              <a:buClr>
                <a:schemeClr val="accent3"/>
              </a:buClr>
              <a:buSzPct val="90000"/>
              <a:buFontTx/>
              <a:buNone/>
              <a:tabLst/>
              <a:defRPr/>
            </a:pPr>
            <a:r>
              <a:rPr lang="sv-SE" sz="2000" dirty="0"/>
              <a:t>Infoga bild. Markera rutan du vill infoga en bild i. Välj startfliken och klicka sedan på </a:t>
            </a:r>
            <a:r>
              <a:rPr lang="sv-SE" sz="2000" dirty="0" err="1"/>
              <a:t>bildbank</a:t>
            </a:r>
            <a:r>
              <a:rPr lang="sv-SE" sz="2000" dirty="0"/>
              <a:t>. Välj bilden du önskar och den placeras i rutan.</a:t>
            </a:r>
          </a:p>
        </p:txBody>
      </p:sp>
    </p:spTree>
    <p:extLst>
      <p:ext uri="{BB962C8B-B14F-4D97-AF65-F5344CB8AC3E}">
        <p14:creationId xmlns:p14="http://schemas.microsoft.com/office/powerpoint/2010/main" val="7032696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nehåll med bild vänster - 16_9">
    <p:spTree>
      <p:nvGrpSpPr>
        <p:cNvPr id="1" name=""/>
        <p:cNvGrpSpPr/>
        <p:nvPr/>
      </p:nvGrpSpPr>
      <p:grpSpPr>
        <a:xfrm>
          <a:off x="0" y="0"/>
          <a:ext cx="0" cy="0"/>
          <a:chOff x="0" y="0"/>
          <a:chExt cx="0" cy="0"/>
        </a:xfrm>
      </p:grpSpPr>
      <p:sp>
        <p:nvSpPr>
          <p:cNvPr id="9" name="Platshållare för bild 8"/>
          <p:cNvSpPr>
            <a:spLocks noGrp="1"/>
          </p:cNvSpPr>
          <p:nvPr>
            <p:ph type="pic" sz="quarter" idx="13" hasCustomPrompt="1"/>
          </p:nvPr>
        </p:nvSpPr>
        <p:spPr>
          <a:xfrm>
            <a:off x="492125" y="368301"/>
            <a:ext cx="5496000" cy="5508625"/>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5" name="Platshållare för datum 4"/>
          <p:cNvSpPr>
            <a:spLocks noGrp="1"/>
          </p:cNvSpPr>
          <p:nvPr>
            <p:ph type="dt" sz="half" idx="10"/>
          </p:nvPr>
        </p:nvSpPr>
        <p:spPr/>
        <p:txBody>
          <a:bodyPr/>
          <a:lstStyle/>
          <a:p>
            <a:fld id="{80D63D6C-1438-6047-9E4C-C228831E49EB}" type="datetime1">
              <a:rPr lang="sv-SE" smtClean="0"/>
              <a:t>2022-10-10</a:t>
            </a:fld>
            <a:endParaRPr lang="sv-SE"/>
          </a:p>
        </p:txBody>
      </p:sp>
      <p:sp>
        <p:nvSpPr>
          <p:cNvPr id="6" name="Platshållare för sidfot 5"/>
          <p:cNvSpPr>
            <a:spLocks noGrp="1"/>
          </p:cNvSpPr>
          <p:nvPr>
            <p:ph type="ftr" sz="quarter" idx="11"/>
          </p:nvPr>
        </p:nvSpPr>
        <p:spPr/>
        <p:txBody>
          <a:bodyPr/>
          <a:lstStyle/>
          <a:p>
            <a:r>
              <a:rPr lang="sv-SE"/>
              <a:t>Dokumentnamn</a:t>
            </a:r>
          </a:p>
        </p:txBody>
      </p:sp>
      <p:sp>
        <p:nvSpPr>
          <p:cNvPr id="7" name="Platshållare för bildnummer 6"/>
          <p:cNvSpPr>
            <a:spLocks noGrp="1"/>
          </p:cNvSpPr>
          <p:nvPr>
            <p:ph type="sldNum" sz="quarter" idx="12"/>
          </p:nvPr>
        </p:nvSpPr>
        <p:spPr/>
        <p:txBody>
          <a:bodyPr/>
          <a:lstStyle/>
          <a:p>
            <a:fld id="{E8645303-2AAE-45D1-913A-B06AE6474513}" type="slidenum">
              <a:rPr lang="sv-SE" smtClean="0"/>
              <a:t>‹#›</a:t>
            </a:fld>
            <a:endParaRPr lang="sv-SE"/>
          </a:p>
        </p:txBody>
      </p:sp>
      <p:sp>
        <p:nvSpPr>
          <p:cNvPr id="3" name="Platshållare för innehåll 2"/>
          <p:cNvSpPr>
            <a:spLocks noGrp="1"/>
          </p:cNvSpPr>
          <p:nvPr>
            <p:ph sz="quarter" idx="14"/>
          </p:nvPr>
        </p:nvSpPr>
        <p:spPr>
          <a:xfrm>
            <a:off x="6215711" y="368619"/>
            <a:ext cx="5496000" cy="55086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2728296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ubrik text och innehåll bild höger - 16_9">
    <p:spTree>
      <p:nvGrpSpPr>
        <p:cNvPr id="1" name=""/>
        <p:cNvGrpSpPr/>
        <p:nvPr/>
      </p:nvGrpSpPr>
      <p:grpSpPr>
        <a:xfrm>
          <a:off x="0" y="0"/>
          <a:ext cx="0" cy="0"/>
          <a:chOff x="0" y="0"/>
          <a:chExt cx="0" cy="0"/>
        </a:xfrm>
      </p:grpSpPr>
      <p:sp>
        <p:nvSpPr>
          <p:cNvPr id="7" name="Platshållare för bild 6"/>
          <p:cNvSpPr>
            <a:spLocks noGrp="1"/>
          </p:cNvSpPr>
          <p:nvPr>
            <p:ph type="pic" sz="quarter" idx="16" hasCustomPrompt="1"/>
          </p:nvPr>
        </p:nvSpPr>
        <p:spPr>
          <a:xfrm>
            <a:off x="4307839" y="2519046"/>
            <a:ext cx="7401600" cy="3357879"/>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4" name="Platshållare för datum 3"/>
          <p:cNvSpPr>
            <a:spLocks noGrp="1"/>
          </p:cNvSpPr>
          <p:nvPr>
            <p:ph type="dt" sz="half" idx="10"/>
          </p:nvPr>
        </p:nvSpPr>
        <p:spPr/>
        <p:txBody>
          <a:bodyPr/>
          <a:lstStyle/>
          <a:p>
            <a:fld id="{43A75D01-1EAA-F944-8875-DB3BEC390191}" type="datetime1">
              <a:rPr lang="sv-SE" smtClean="0"/>
              <a:t>2022-10-10</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7"/>
          </p:nvPr>
        </p:nvSpPr>
        <p:spPr>
          <a:xfrm>
            <a:off x="489600" y="2519045"/>
            <a:ext cx="3552000" cy="335788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3" name="Rubrik 2"/>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1717275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ubrik text och innehåll bild vänster - 16_9">
    <p:spTree>
      <p:nvGrpSpPr>
        <p:cNvPr id="1" name=""/>
        <p:cNvGrpSpPr/>
        <p:nvPr/>
      </p:nvGrpSpPr>
      <p:grpSpPr>
        <a:xfrm>
          <a:off x="0" y="0"/>
          <a:ext cx="0" cy="0"/>
          <a:chOff x="0" y="0"/>
          <a:chExt cx="0" cy="0"/>
        </a:xfrm>
      </p:grpSpPr>
      <p:sp>
        <p:nvSpPr>
          <p:cNvPr id="7" name="Platshållare för bild 6"/>
          <p:cNvSpPr>
            <a:spLocks noGrp="1"/>
          </p:cNvSpPr>
          <p:nvPr>
            <p:ph type="pic" sz="quarter" idx="16" hasCustomPrompt="1"/>
          </p:nvPr>
        </p:nvSpPr>
        <p:spPr>
          <a:xfrm>
            <a:off x="489600" y="2519046"/>
            <a:ext cx="7401600" cy="3357879"/>
          </a:xfrm>
          <a:solidFill>
            <a:schemeClr val="bg2"/>
          </a:solidFill>
        </p:spPr>
        <p:txBody>
          <a:bodyPr/>
          <a:lstStyle>
            <a:lvl1pPr marL="0" marR="0" indent="0" algn="l" defTabSz="685800" rtl="0" eaLnBrk="1" fontAlgn="auto" latinLnBrk="0" hangingPunct="1">
              <a:lnSpc>
                <a:spcPts val="1900"/>
              </a:lnSpc>
              <a:spcBef>
                <a:spcPts val="750"/>
              </a:spcBef>
              <a:spcAft>
                <a:spcPts val="0"/>
              </a:spcAft>
              <a:buClr>
                <a:schemeClr val="accent3"/>
              </a:buClr>
              <a:buSzTx/>
              <a:buFontTx/>
              <a:buNone/>
              <a:tabLst/>
              <a:defRPr/>
            </a:lvl1pPr>
          </a:lstStyle>
          <a:p>
            <a:r>
              <a:rPr lang="sv-SE" sz="1600" dirty="0"/>
              <a:t>Infoga bild. Markera rutan du vill infoga en bild i. Välj startfliken och klicka sedan på bildbank. Välj bilden du önskar och den placeras i rutan.</a:t>
            </a:r>
          </a:p>
        </p:txBody>
      </p:sp>
      <p:sp>
        <p:nvSpPr>
          <p:cNvPr id="4" name="Platshållare för datum 3"/>
          <p:cNvSpPr>
            <a:spLocks noGrp="1"/>
          </p:cNvSpPr>
          <p:nvPr>
            <p:ph type="dt" sz="half" idx="10"/>
          </p:nvPr>
        </p:nvSpPr>
        <p:spPr/>
        <p:txBody>
          <a:bodyPr/>
          <a:lstStyle/>
          <a:p>
            <a:fld id="{2B629630-1336-244D-B96B-4208D6F5B3A6}" type="datetime1">
              <a:rPr lang="sv-SE" smtClean="0"/>
              <a:t>2022-10-10</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innehåll 7"/>
          <p:cNvSpPr>
            <a:spLocks noGrp="1"/>
          </p:cNvSpPr>
          <p:nvPr>
            <p:ph sz="quarter" idx="17"/>
          </p:nvPr>
        </p:nvSpPr>
        <p:spPr>
          <a:xfrm>
            <a:off x="8161331" y="2519045"/>
            <a:ext cx="3552000" cy="335788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3" name="Rubrik 2"/>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3683639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nehåll och text - 16_9">
    <p:spTree>
      <p:nvGrpSpPr>
        <p:cNvPr id="1" name=""/>
        <p:cNvGrpSpPr/>
        <p:nvPr/>
      </p:nvGrpSpPr>
      <p:grpSpPr>
        <a:xfrm>
          <a:off x="0" y="0"/>
          <a:ext cx="0" cy="0"/>
          <a:chOff x="0" y="0"/>
          <a:chExt cx="0" cy="0"/>
        </a:xfrm>
      </p:grpSpPr>
      <p:sp>
        <p:nvSpPr>
          <p:cNvPr id="2" name="Rubrik 1"/>
          <p:cNvSpPr>
            <a:spLocks noGrp="1"/>
          </p:cNvSpPr>
          <p:nvPr>
            <p:ph type="title"/>
          </p:nvPr>
        </p:nvSpPr>
        <p:spPr>
          <a:xfrm>
            <a:off x="8157843" y="365126"/>
            <a:ext cx="3552000" cy="1461600"/>
          </a:xfrm>
        </p:spPr>
        <p:txBody>
          <a:bodyPr/>
          <a:lstStyle>
            <a:lvl1pPr algn="l">
              <a:lnSpc>
                <a:spcPts val="2900"/>
              </a:lnSpc>
              <a:defRPr sz="2600"/>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p>
            <a:fld id="{AD3E35BF-0CCC-E345-97D3-161FA8F836FF}" type="datetime1">
              <a:rPr lang="sv-SE" smtClean="0"/>
              <a:t>2022-10-10</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9" name="Platshållare för text 8"/>
          <p:cNvSpPr>
            <a:spLocks noGrp="1"/>
          </p:cNvSpPr>
          <p:nvPr>
            <p:ph type="body" sz="quarter" idx="17"/>
          </p:nvPr>
        </p:nvSpPr>
        <p:spPr>
          <a:xfrm>
            <a:off x="8157843" y="1828883"/>
            <a:ext cx="3552000" cy="4048042"/>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8" name="Platshållare för innehåll 7"/>
          <p:cNvSpPr>
            <a:spLocks noGrp="1"/>
          </p:cNvSpPr>
          <p:nvPr>
            <p:ph sz="quarter" idx="18"/>
          </p:nvPr>
        </p:nvSpPr>
        <p:spPr>
          <a:xfrm>
            <a:off x="487679" y="367201"/>
            <a:ext cx="7401600" cy="550972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960585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Bild helsida - 16_9">
    <p:bg bwMode="gray">
      <p:bgPr>
        <a:solidFill>
          <a:schemeClr val="bg2"/>
        </a:solidFill>
        <a:effectLst/>
      </p:bgPr>
    </p:bg>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lvl1pPr>
              <a:defRPr>
                <a:solidFill>
                  <a:schemeClr val="bg1"/>
                </a:solidFill>
              </a:defRPr>
            </a:lvl1pPr>
          </a:lstStyle>
          <a:p>
            <a:fld id="{FCD6F50C-D9BC-2944-BEA6-553883A6B172}" type="datetime1">
              <a:rPr lang="sv-SE" smtClean="0"/>
              <a:t>2022-10-10</a:t>
            </a:fld>
            <a:endParaRPr lang="sv-SE"/>
          </a:p>
        </p:txBody>
      </p:sp>
      <p:sp>
        <p:nvSpPr>
          <p:cNvPr id="3" name="Platshållare för sidfot 2"/>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11" name="Platshållare för bildnummer 10"/>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sp>
        <p:nvSpPr>
          <p:cNvPr id="9" name="textruta 8"/>
          <p:cNvSpPr txBox="1"/>
          <p:nvPr userDrawn="1"/>
        </p:nvSpPr>
        <p:spPr>
          <a:xfrm>
            <a:off x="-2199342" y="4619619"/>
            <a:ext cx="2127617" cy="1569660"/>
          </a:xfrm>
          <a:prstGeom prst="rect">
            <a:avLst/>
          </a:prstGeom>
          <a:solidFill>
            <a:schemeClr val="bg1"/>
          </a:solidFill>
        </p:spPr>
        <p:txBody>
          <a:bodyPr wrap="square" rtlCol="0">
            <a:spAutoFit/>
          </a:bodyPr>
          <a:lstStyle/>
          <a:p>
            <a:pPr>
              <a:lnSpc>
                <a:spcPct val="100000"/>
              </a:lnSpc>
            </a:pPr>
            <a:r>
              <a:rPr lang="sv-SE" sz="1200" b="1" dirty="0">
                <a:latin typeface="Arial" panose="020B0604020202020204" pitchFamily="34" charset="0"/>
                <a:cs typeface="Arial" panose="020B0604020202020204" pitchFamily="34" charset="0"/>
              </a:rPr>
              <a:t>Denna sida är för bakgrundsbild.</a:t>
            </a:r>
          </a:p>
          <a:p>
            <a:pPr>
              <a:lnSpc>
                <a:spcPct val="100000"/>
              </a:lnSpc>
            </a:pPr>
            <a:r>
              <a:rPr lang="sv-SE" sz="1200" dirty="0">
                <a:latin typeface="Arial" panose="020B0604020202020204" pitchFamily="34" charset="0"/>
                <a:cs typeface="Arial" panose="020B0604020202020204" pitchFamily="34" charset="0"/>
              </a:rPr>
              <a:t>För att välja bild: </a:t>
            </a:r>
            <a:br>
              <a:rPr lang="sv-SE" sz="1200" dirty="0">
                <a:latin typeface="Arial" panose="020B0604020202020204" pitchFamily="34" charset="0"/>
                <a:cs typeface="Arial" panose="020B0604020202020204" pitchFamily="34" charset="0"/>
              </a:rPr>
            </a:br>
            <a:r>
              <a:rPr lang="sv-SE" sz="1200" dirty="0">
                <a:latin typeface="Arial" panose="020B0604020202020204" pitchFamily="34" charset="0"/>
                <a:cs typeface="Arial" panose="020B0604020202020204" pitchFamily="34" charset="0"/>
              </a:rPr>
              <a:t>Gå till startfliken och tryck på bildbank. Längst ner hittar du mappen bakgrund. Välj en bakgrunds-bild som passar din presentation. </a:t>
            </a:r>
          </a:p>
        </p:txBody>
      </p:sp>
      <p:pic>
        <p:nvPicPr>
          <p:cNvPr id="7" name="Bildobjekt 6">
            <a:extLst>
              <a:ext uri="{FF2B5EF4-FFF2-40B4-BE49-F238E27FC236}">
                <a16:creationId xmlns:a16="http://schemas.microsoft.com/office/drawing/2014/main" id="{90F3D597-B68D-46CE-B23E-EFB662B075C8}"/>
              </a:ext>
            </a:extLst>
          </p:cNvPr>
          <p:cNvPicPr>
            <a:picLocks noChangeAspect="1"/>
          </p:cNvPicPr>
          <p:nvPr userDrawn="1"/>
        </p:nvPicPr>
        <p:blipFill>
          <a:blip r:embed="rId2"/>
          <a:stretch>
            <a:fillRect/>
          </a:stretch>
        </p:blipFill>
        <p:spPr>
          <a:xfrm>
            <a:off x="10950694" y="6144717"/>
            <a:ext cx="1027457" cy="460797"/>
          </a:xfrm>
          <a:prstGeom prst="rect">
            <a:avLst/>
          </a:prstGeom>
        </p:spPr>
      </p:pic>
    </p:spTree>
    <p:extLst>
      <p:ext uri="{BB962C8B-B14F-4D97-AF65-F5344CB8AC3E}">
        <p14:creationId xmlns:p14="http://schemas.microsoft.com/office/powerpoint/2010/main" val="6425444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ild helsida med ram - 16_9">
    <p:bg>
      <p:bgPr>
        <a:solidFill>
          <a:schemeClr val="bg1"/>
        </a:solidFill>
        <a:effectLst/>
      </p:bgPr>
    </p:bg>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64310A70-5C37-F74A-A934-FB0C8612BCDA}" type="datetime1">
              <a:rPr lang="sv-SE" smtClean="0"/>
              <a:t>2022-10-10</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8" name="Platshållare för bild 7"/>
          <p:cNvSpPr>
            <a:spLocks noGrp="1"/>
          </p:cNvSpPr>
          <p:nvPr>
            <p:ph type="pic" sz="quarter" idx="13" hasCustomPrompt="1"/>
          </p:nvPr>
        </p:nvSpPr>
        <p:spPr>
          <a:xfrm>
            <a:off x="487677" y="367200"/>
            <a:ext cx="11232000" cy="5366849"/>
          </a:xfrm>
          <a:solidFill>
            <a:schemeClr val="bg2"/>
          </a:solidFill>
        </p:spPr>
        <p:txBody>
          <a:bodyPr/>
          <a:lstStyle>
            <a:lvl1pPr marL="0" indent="0">
              <a:buNone/>
              <a:defRPr baseline="0"/>
            </a:lvl1pPr>
          </a:lstStyle>
          <a:p>
            <a:r>
              <a:rPr lang="sv-SE" sz="1600" dirty="0"/>
              <a:t>Infoga bild. Markera rutan du vill infoga en bild i. Välj startfliken och klicka sedan på bildbank. Välj bilden du önskar och den placeras i rutan.</a:t>
            </a:r>
          </a:p>
        </p:txBody>
      </p:sp>
    </p:spTree>
    <p:extLst>
      <p:ext uri="{BB962C8B-B14F-4D97-AF65-F5344CB8AC3E}">
        <p14:creationId xmlns:p14="http://schemas.microsoft.com/office/powerpoint/2010/main" val="12807080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Tom - 16_9">
    <p:bg>
      <p:bgPr>
        <a:solidFill>
          <a:schemeClr val="accent3"/>
        </a:solidFill>
        <a:effectLst/>
      </p:bgPr>
    </p:bg>
    <p:spTree>
      <p:nvGrpSpPr>
        <p:cNvPr id="1" name=""/>
        <p:cNvGrpSpPr/>
        <p:nvPr/>
      </p:nvGrpSpPr>
      <p:grpSpPr>
        <a:xfrm>
          <a:off x="0" y="0"/>
          <a:ext cx="0" cy="0"/>
          <a:chOff x="0" y="0"/>
          <a:chExt cx="0" cy="0"/>
        </a:xfrm>
      </p:grpSpPr>
      <p:sp>
        <p:nvSpPr>
          <p:cNvPr id="8" name="Platshållare för datum 7"/>
          <p:cNvSpPr>
            <a:spLocks noGrp="1"/>
          </p:cNvSpPr>
          <p:nvPr>
            <p:ph type="dt" sz="half" idx="10"/>
          </p:nvPr>
        </p:nvSpPr>
        <p:spPr/>
        <p:txBody>
          <a:bodyPr/>
          <a:lstStyle>
            <a:lvl1pPr>
              <a:defRPr>
                <a:solidFill>
                  <a:schemeClr val="bg1"/>
                </a:solidFill>
              </a:defRPr>
            </a:lvl1pPr>
          </a:lstStyle>
          <a:p>
            <a:fld id="{BF005B93-C242-3449-9A43-1B988154A800}" type="datetime1">
              <a:rPr lang="sv-SE" smtClean="0"/>
              <a:t>2022-10-10</a:t>
            </a:fld>
            <a:endParaRPr lang="sv-SE"/>
          </a:p>
        </p:txBody>
      </p:sp>
      <p:sp>
        <p:nvSpPr>
          <p:cNvPr id="9" name="Platshållare för sidfot 8"/>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10" name="Platshållare för bildnummer 9"/>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7" name="Bildobjekt 6">
            <a:extLst>
              <a:ext uri="{FF2B5EF4-FFF2-40B4-BE49-F238E27FC236}">
                <a16:creationId xmlns:a16="http://schemas.microsoft.com/office/drawing/2014/main" id="{5A62BC36-87A5-4563-BA53-029178606794}"/>
              </a:ext>
            </a:extLst>
          </p:cNvPr>
          <p:cNvPicPr>
            <a:picLocks noChangeAspect="1"/>
          </p:cNvPicPr>
          <p:nvPr userDrawn="1"/>
        </p:nvPicPr>
        <p:blipFill>
          <a:blip r:embed="rId2"/>
          <a:stretch>
            <a:fillRect/>
          </a:stretch>
        </p:blipFill>
        <p:spPr>
          <a:xfrm>
            <a:off x="10950694" y="6144717"/>
            <a:ext cx="1027457" cy="460797"/>
          </a:xfrm>
          <a:prstGeom prst="rect">
            <a:avLst/>
          </a:prstGeom>
        </p:spPr>
      </p:pic>
    </p:spTree>
    <p:extLst>
      <p:ext uri="{BB962C8B-B14F-4D97-AF65-F5344CB8AC3E}">
        <p14:creationId xmlns:p14="http://schemas.microsoft.com/office/powerpoint/2010/main" val="1195300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FAE112-DED2-33F5-8313-79C1345ABA4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6329DA0E-1C2B-2850-9A35-BC7EA0BF59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11C2CF70-BC17-6DC0-7290-3F2BC0039FCE}"/>
              </a:ext>
            </a:extLst>
          </p:cNvPr>
          <p:cNvSpPr>
            <a:spLocks noGrp="1"/>
          </p:cNvSpPr>
          <p:nvPr>
            <p:ph type="dt" sz="half" idx="10"/>
          </p:nvPr>
        </p:nvSpPr>
        <p:spPr/>
        <p:txBody>
          <a:bodyPr/>
          <a:lstStyle/>
          <a:p>
            <a:fld id="{D6B886A2-32F5-1D43-8A79-0187E306943F}" type="datetimeFigureOut">
              <a:rPr lang="sv-SE" smtClean="0"/>
              <a:t>2022-10-10</a:t>
            </a:fld>
            <a:endParaRPr lang="sv-SE"/>
          </a:p>
        </p:txBody>
      </p:sp>
      <p:sp>
        <p:nvSpPr>
          <p:cNvPr id="5" name="Platshållare för sidfot 4">
            <a:extLst>
              <a:ext uri="{FF2B5EF4-FFF2-40B4-BE49-F238E27FC236}">
                <a16:creationId xmlns:a16="http://schemas.microsoft.com/office/drawing/2014/main" id="{6D1F7234-3F88-3C15-B8F7-064ABF819FF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B0DF6B5-799C-8E85-CD13-4EDF802AC96C}"/>
              </a:ext>
            </a:extLst>
          </p:cNvPr>
          <p:cNvSpPr>
            <a:spLocks noGrp="1"/>
          </p:cNvSpPr>
          <p:nvPr>
            <p:ph type="sldNum" sz="quarter" idx="12"/>
          </p:nvPr>
        </p:nvSpPr>
        <p:spPr/>
        <p:txBody>
          <a:bodyPr/>
          <a:lstStyle/>
          <a:p>
            <a:fld id="{B5338DB6-DED3-9F41-BE71-B009E85B83CF}" type="slidenum">
              <a:rPr lang="sv-SE" smtClean="0"/>
              <a:t>‹#›</a:t>
            </a:fld>
            <a:endParaRPr lang="sv-SE"/>
          </a:p>
        </p:txBody>
      </p:sp>
    </p:spTree>
    <p:extLst>
      <p:ext uri="{BB962C8B-B14F-4D97-AF65-F5344CB8AC3E}">
        <p14:creationId xmlns:p14="http://schemas.microsoft.com/office/powerpoint/2010/main" val="29557056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Rubrikbild - Vit ">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4D1A8136-96E2-354C-92E0-53704DC405DC}" type="datetime1">
              <a:rPr lang="sv-SE" smtClean="0"/>
              <a:t>2022-10-10</a:t>
            </a:fld>
            <a:endParaRPr lang="sv-SE"/>
          </a:p>
        </p:txBody>
      </p:sp>
      <p:sp>
        <p:nvSpPr>
          <p:cNvPr id="7" name="Platshållare för sidfot 6"/>
          <p:cNvSpPr>
            <a:spLocks noGrp="1"/>
          </p:cNvSpPr>
          <p:nvPr>
            <p:ph type="ftr" sz="quarter" idx="11"/>
          </p:nvPr>
        </p:nvSpPr>
        <p:spPr/>
        <p:txBody>
          <a:bodyPr/>
          <a:lstStyle/>
          <a:p>
            <a:r>
              <a:rPr lang="sv-SE"/>
              <a:t>Dokumentnamn</a:t>
            </a:r>
            <a:endParaRPr lang="sv-SE" dirty="0"/>
          </a:p>
        </p:txBody>
      </p:sp>
      <p:sp>
        <p:nvSpPr>
          <p:cNvPr id="9" name="Platshållare för bildnummer 8"/>
          <p:cNvSpPr>
            <a:spLocks noGrp="1"/>
          </p:cNvSpPr>
          <p:nvPr>
            <p:ph type="sldNum" sz="quarter" idx="12"/>
          </p:nvPr>
        </p:nvSpPr>
        <p:spPr/>
        <p:txBody>
          <a:bodyPr/>
          <a:lstStyle/>
          <a:p>
            <a:fld id="{E8645303-2AAE-45D1-913A-B06AE6474513}" type="slidenum">
              <a:rPr lang="sv-SE" smtClean="0"/>
              <a:pPr/>
              <a:t>‹#›</a:t>
            </a:fld>
            <a:endParaRPr lang="sv-SE"/>
          </a:p>
        </p:txBody>
      </p:sp>
      <p:sp>
        <p:nvSpPr>
          <p:cNvPr id="4" name="Rubrik 3"/>
          <p:cNvSpPr>
            <a:spLocks noGrp="1"/>
          </p:cNvSpPr>
          <p:nvPr>
            <p:ph type="title"/>
          </p:nvPr>
        </p:nvSpPr>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36283157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Rubrik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fld id="{FDF63E7E-6CEF-DE4A-922F-8831F8468B89}" type="datetime1">
              <a:rPr lang="sv-SE" smtClean="0"/>
              <a:t>2022-10-10</a:t>
            </a:fld>
            <a:endParaRPr lang="sv-SE"/>
          </a:p>
        </p:txBody>
      </p:sp>
      <p:sp>
        <p:nvSpPr>
          <p:cNvPr id="5" name="Platshållare för sidfot 4"/>
          <p:cNvSpPr>
            <a:spLocks noGrp="1"/>
          </p:cNvSpPr>
          <p:nvPr>
            <p:ph type="ftr" sz="quarter" idx="11"/>
          </p:nvPr>
        </p:nvSpPr>
        <p:spPr/>
        <p:txBody>
          <a:bodyPr/>
          <a:lstStyle/>
          <a:p>
            <a:r>
              <a:rPr lang="sv-SE"/>
              <a:t>Dokumentnamn</a:t>
            </a:r>
          </a:p>
        </p:txBody>
      </p:sp>
      <p:sp>
        <p:nvSpPr>
          <p:cNvPr id="6" name="Platshållare för bildnummer 5"/>
          <p:cNvSpPr>
            <a:spLocks noGrp="1"/>
          </p:cNvSpPr>
          <p:nvPr>
            <p:ph type="sldNum" sz="quarter" idx="12"/>
          </p:nvPr>
        </p:nvSpPr>
        <p:spPr/>
        <p:txBody>
          <a:bodyPr/>
          <a:lstStyle/>
          <a:p>
            <a:fld id="{E8645303-2AAE-45D1-913A-B06AE6474513}" type="slidenum">
              <a:rPr lang="sv-SE" smtClean="0"/>
              <a:t>‹#›</a:t>
            </a:fld>
            <a:endParaRPr lang="sv-SE"/>
          </a:p>
        </p:txBody>
      </p:sp>
      <p:sp>
        <p:nvSpPr>
          <p:cNvPr id="7" name="Platshållare för innehåll 6"/>
          <p:cNvSpPr>
            <a:spLocks noGrp="1"/>
          </p:cNvSpPr>
          <p:nvPr>
            <p:ph sz="quarter" idx="13"/>
          </p:nvPr>
        </p:nvSpPr>
        <p:spPr>
          <a:xfrm>
            <a:off x="492127" y="2519045"/>
            <a:ext cx="9707561" cy="335788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3" name="Rubrik 2"/>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0028368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Rubrikbild - Lila.">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482605" y="367201"/>
            <a:ext cx="9717083" cy="1299773"/>
          </a:xfrm>
        </p:spPr>
        <p:txBody>
          <a:bodyPr anchor="t" anchorCtr="0"/>
          <a:lstStyle>
            <a:lvl1pPr algn="l">
              <a:defRPr lang="sv-SE" sz="4400" b="1" kern="1200" smtClean="0">
                <a:solidFill>
                  <a:schemeClr val="bg1"/>
                </a:solidFill>
                <a:latin typeface="Times New Roman" panose="02020603050405020304" pitchFamily="18" charset="0"/>
                <a:ea typeface="+mj-ea"/>
                <a:cs typeface="Times New Roman" panose="02020603050405020304" pitchFamily="18" charset="0"/>
              </a:defRPr>
            </a:lvl1p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lvl1pPr>
              <a:defRPr>
                <a:solidFill>
                  <a:schemeClr val="bg1"/>
                </a:solidFill>
              </a:defRPr>
            </a:lvl1pPr>
          </a:lstStyle>
          <a:p>
            <a:fld id="{528D157E-4611-A547-9D81-58491ED9B019}" type="datetime1">
              <a:rPr lang="sv-SE" smtClean="0"/>
              <a:t>2022-10-10</a:t>
            </a:fld>
            <a:endParaRPr lang="sv-SE"/>
          </a:p>
        </p:txBody>
      </p:sp>
      <p:sp>
        <p:nvSpPr>
          <p:cNvPr id="7" name="Platshållare för sidfot 6"/>
          <p:cNvSpPr>
            <a:spLocks noGrp="1"/>
          </p:cNvSpPr>
          <p:nvPr>
            <p:ph type="ftr" sz="quarter" idx="11"/>
          </p:nvPr>
        </p:nvSpPr>
        <p:spPr/>
        <p:txBody>
          <a:bodyPr/>
          <a:lstStyle>
            <a:lvl1pPr>
              <a:defRPr>
                <a:solidFill>
                  <a:schemeClr val="bg1"/>
                </a:solidFill>
              </a:defRPr>
            </a:lvl1pPr>
          </a:lstStyle>
          <a:p>
            <a:r>
              <a:rPr lang="sv-SE"/>
              <a:t>Dokumentnamn</a:t>
            </a:r>
            <a:endParaRPr lang="sv-SE" dirty="0"/>
          </a:p>
        </p:txBody>
      </p:sp>
      <p:sp>
        <p:nvSpPr>
          <p:cNvPr id="8" name="Platshållare för bildnummer 7"/>
          <p:cNvSpPr>
            <a:spLocks noGrp="1"/>
          </p:cNvSpPr>
          <p:nvPr>
            <p:ph type="sldNum" sz="quarter" idx="12"/>
          </p:nvPr>
        </p:nvSpPr>
        <p:spPr/>
        <p:txBody>
          <a:bodyPr/>
          <a:lstStyle>
            <a:lvl1pPr>
              <a:defRPr>
                <a:solidFill>
                  <a:schemeClr val="bg1"/>
                </a:solidFill>
              </a:defRPr>
            </a:lvl1pPr>
          </a:lstStyle>
          <a:p>
            <a:fld id="{E8645303-2AAE-45D1-913A-B06AE6474513}" type="slidenum">
              <a:rPr lang="sv-SE" smtClean="0"/>
              <a:pPr/>
              <a:t>‹#›</a:t>
            </a:fld>
            <a:endParaRPr lang="sv-SE"/>
          </a:p>
        </p:txBody>
      </p:sp>
      <p:pic>
        <p:nvPicPr>
          <p:cNvPr id="9" name="Bildobjekt 8">
            <a:extLst>
              <a:ext uri="{FF2B5EF4-FFF2-40B4-BE49-F238E27FC236}">
                <a16:creationId xmlns:a16="http://schemas.microsoft.com/office/drawing/2014/main" id="{D60DE454-0696-4909-B2A2-FC9093596CE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950694" y="6144717"/>
            <a:ext cx="1027457" cy="460797"/>
          </a:xfrm>
          <a:prstGeom prst="rect">
            <a:avLst/>
          </a:prstGeom>
          <a:noFill/>
          <a:ln>
            <a:noFill/>
          </a:ln>
        </p:spPr>
      </p:pic>
    </p:spTree>
    <p:extLst>
      <p:ext uri="{BB962C8B-B14F-4D97-AF65-F5344CB8AC3E}">
        <p14:creationId xmlns:p14="http://schemas.microsoft.com/office/powerpoint/2010/main" val="253080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2437C7-97F2-62B7-F1DD-3A8FEAE622C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F6C78D8-2984-FE46-6CEB-6BBB0E65447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7D91BAA-07C3-7A22-D9A0-EDE854F1567E}"/>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86F82085-92C8-B030-230A-DE1687C7E04B}"/>
              </a:ext>
            </a:extLst>
          </p:cNvPr>
          <p:cNvSpPr>
            <a:spLocks noGrp="1"/>
          </p:cNvSpPr>
          <p:nvPr>
            <p:ph type="dt" sz="half" idx="10"/>
          </p:nvPr>
        </p:nvSpPr>
        <p:spPr/>
        <p:txBody>
          <a:bodyPr/>
          <a:lstStyle/>
          <a:p>
            <a:fld id="{D6B886A2-32F5-1D43-8A79-0187E306943F}" type="datetimeFigureOut">
              <a:rPr lang="sv-SE" smtClean="0"/>
              <a:t>2022-10-10</a:t>
            </a:fld>
            <a:endParaRPr lang="sv-SE"/>
          </a:p>
        </p:txBody>
      </p:sp>
      <p:sp>
        <p:nvSpPr>
          <p:cNvPr id="6" name="Platshållare för sidfot 5">
            <a:extLst>
              <a:ext uri="{FF2B5EF4-FFF2-40B4-BE49-F238E27FC236}">
                <a16:creationId xmlns:a16="http://schemas.microsoft.com/office/drawing/2014/main" id="{A133366C-36E5-0CD8-4816-DA00D3CCC03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4C504E8-2F54-4917-0450-6C73BD1C1B8D}"/>
              </a:ext>
            </a:extLst>
          </p:cNvPr>
          <p:cNvSpPr>
            <a:spLocks noGrp="1"/>
          </p:cNvSpPr>
          <p:nvPr>
            <p:ph type="sldNum" sz="quarter" idx="12"/>
          </p:nvPr>
        </p:nvSpPr>
        <p:spPr/>
        <p:txBody>
          <a:bodyPr/>
          <a:lstStyle/>
          <a:p>
            <a:fld id="{B5338DB6-DED3-9F41-BE71-B009E85B83CF}" type="slidenum">
              <a:rPr lang="sv-SE" smtClean="0"/>
              <a:t>‹#›</a:t>
            </a:fld>
            <a:endParaRPr lang="sv-SE"/>
          </a:p>
        </p:txBody>
      </p:sp>
    </p:spTree>
    <p:extLst>
      <p:ext uri="{BB962C8B-B14F-4D97-AF65-F5344CB8AC3E}">
        <p14:creationId xmlns:p14="http://schemas.microsoft.com/office/powerpoint/2010/main" val="380579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31DD3E6-427D-7BCD-AB1F-9F99BEFEE0D3}"/>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BA0AC28-BA4A-BDC6-DC53-1B9056622B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22AC6792-64CD-BE1C-4028-353FC9FEDBC2}"/>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28142515-5D9B-D755-1BD0-F729C7A0ED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3329FD87-668F-DF3D-7559-DF9286A1ECE1}"/>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B92A5CB3-CFF9-E6C3-280C-C70D6D87B9FA}"/>
              </a:ext>
            </a:extLst>
          </p:cNvPr>
          <p:cNvSpPr>
            <a:spLocks noGrp="1"/>
          </p:cNvSpPr>
          <p:nvPr>
            <p:ph type="dt" sz="half" idx="10"/>
          </p:nvPr>
        </p:nvSpPr>
        <p:spPr/>
        <p:txBody>
          <a:bodyPr/>
          <a:lstStyle/>
          <a:p>
            <a:fld id="{D6B886A2-32F5-1D43-8A79-0187E306943F}" type="datetimeFigureOut">
              <a:rPr lang="sv-SE" smtClean="0"/>
              <a:t>2022-10-10</a:t>
            </a:fld>
            <a:endParaRPr lang="sv-SE"/>
          </a:p>
        </p:txBody>
      </p:sp>
      <p:sp>
        <p:nvSpPr>
          <p:cNvPr id="8" name="Platshållare för sidfot 7">
            <a:extLst>
              <a:ext uri="{FF2B5EF4-FFF2-40B4-BE49-F238E27FC236}">
                <a16:creationId xmlns:a16="http://schemas.microsoft.com/office/drawing/2014/main" id="{8AF333E1-A6E4-F60D-7778-DAA26C22E24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2F21F28-0AF8-FCE5-8D6D-5C430C40B8FB}"/>
              </a:ext>
            </a:extLst>
          </p:cNvPr>
          <p:cNvSpPr>
            <a:spLocks noGrp="1"/>
          </p:cNvSpPr>
          <p:nvPr>
            <p:ph type="sldNum" sz="quarter" idx="12"/>
          </p:nvPr>
        </p:nvSpPr>
        <p:spPr/>
        <p:txBody>
          <a:bodyPr/>
          <a:lstStyle/>
          <a:p>
            <a:fld id="{B5338DB6-DED3-9F41-BE71-B009E85B83CF}" type="slidenum">
              <a:rPr lang="sv-SE" smtClean="0"/>
              <a:t>‹#›</a:t>
            </a:fld>
            <a:endParaRPr lang="sv-SE"/>
          </a:p>
        </p:txBody>
      </p:sp>
    </p:spTree>
    <p:extLst>
      <p:ext uri="{BB962C8B-B14F-4D97-AF65-F5344CB8AC3E}">
        <p14:creationId xmlns:p14="http://schemas.microsoft.com/office/powerpoint/2010/main" val="3378924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610395-874C-3F8B-70F1-3C72492F95F2}"/>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9CDAD96C-B328-49B7-6DFB-8D2E79CAF7B4}"/>
              </a:ext>
            </a:extLst>
          </p:cNvPr>
          <p:cNvSpPr>
            <a:spLocks noGrp="1"/>
          </p:cNvSpPr>
          <p:nvPr>
            <p:ph type="dt" sz="half" idx="10"/>
          </p:nvPr>
        </p:nvSpPr>
        <p:spPr/>
        <p:txBody>
          <a:bodyPr/>
          <a:lstStyle/>
          <a:p>
            <a:fld id="{D6B886A2-32F5-1D43-8A79-0187E306943F}" type="datetimeFigureOut">
              <a:rPr lang="sv-SE" smtClean="0"/>
              <a:t>2022-10-10</a:t>
            </a:fld>
            <a:endParaRPr lang="sv-SE"/>
          </a:p>
        </p:txBody>
      </p:sp>
      <p:sp>
        <p:nvSpPr>
          <p:cNvPr id="4" name="Platshållare för sidfot 3">
            <a:extLst>
              <a:ext uri="{FF2B5EF4-FFF2-40B4-BE49-F238E27FC236}">
                <a16:creationId xmlns:a16="http://schemas.microsoft.com/office/drawing/2014/main" id="{0B9B235A-7C50-CC81-7F65-FEE98CBDDB0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FD7E52B-8FAB-DBD7-21B7-2B2CBB2782F3}"/>
              </a:ext>
            </a:extLst>
          </p:cNvPr>
          <p:cNvSpPr>
            <a:spLocks noGrp="1"/>
          </p:cNvSpPr>
          <p:nvPr>
            <p:ph type="sldNum" sz="quarter" idx="12"/>
          </p:nvPr>
        </p:nvSpPr>
        <p:spPr/>
        <p:txBody>
          <a:bodyPr/>
          <a:lstStyle/>
          <a:p>
            <a:fld id="{B5338DB6-DED3-9F41-BE71-B009E85B83CF}" type="slidenum">
              <a:rPr lang="sv-SE" smtClean="0"/>
              <a:t>‹#›</a:t>
            </a:fld>
            <a:endParaRPr lang="sv-SE"/>
          </a:p>
        </p:txBody>
      </p:sp>
    </p:spTree>
    <p:extLst>
      <p:ext uri="{BB962C8B-B14F-4D97-AF65-F5344CB8AC3E}">
        <p14:creationId xmlns:p14="http://schemas.microsoft.com/office/powerpoint/2010/main" val="2456390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6BE5712E-91AD-1CD1-4EFC-1F5175389BAD}"/>
              </a:ext>
            </a:extLst>
          </p:cNvPr>
          <p:cNvSpPr>
            <a:spLocks noGrp="1"/>
          </p:cNvSpPr>
          <p:nvPr>
            <p:ph type="dt" sz="half" idx="10"/>
          </p:nvPr>
        </p:nvSpPr>
        <p:spPr/>
        <p:txBody>
          <a:bodyPr/>
          <a:lstStyle/>
          <a:p>
            <a:fld id="{D6B886A2-32F5-1D43-8A79-0187E306943F}" type="datetimeFigureOut">
              <a:rPr lang="sv-SE" smtClean="0"/>
              <a:t>2022-10-10</a:t>
            </a:fld>
            <a:endParaRPr lang="sv-SE"/>
          </a:p>
        </p:txBody>
      </p:sp>
      <p:sp>
        <p:nvSpPr>
          <p:cNvPr id="3" name="Platshållare för sidfot 2">
            <a:extLst>
              <a:ext uri="{FF2B5EF4-FFF2-40B4-BE49-F238E27FC236}">
                <a16:creationId xmlns:a16="http://schemas.microsoft.com/office/drawing/2014/main" id="{847C9A9D-287C-D31C-E9E8-8724D44C5710}"/>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C63D68F-0627-2548-0809-99B9FA6216BB}"/>
              </a:ext>
            </a:extLst>
          </p:cNvPr>
          <p:cNvSpPr>
            <a:spLocks noGrp="1"/>
          </p:cNvSpPr>
          <p:nvPr>
            <p:ph type="sldNum" sz="quarter" idx="12"/>
          </p:nvPr>
        </p:nvSpPr>
        <p:spPr/>
        <p:txBody>
          <a:bodyPr/>
          <a:lstStyle/>
          <a:p>
            <a:fld id="{B5338DB6-DED3-9F41-BE71-B009E85B83CF}" type="slidenum">
              <a:rPr lang="sv-SE" smtClean="0"/>
              <a:t>‹#›</a:t>
            </a:fld>
            <a:endParaRPr lang="sv-SE"/>
          </a:p>
        </p:txBody>
      </p:sp>
    </p:spTree>
    <p:extLst>
      <p:ext uri="{BB962C8B-B14F-4D97-AF65-F5344CB8AC3E}">
        <p14:creationId xmlns:p14="http://schemas.microsoft.com/office/powerpoint/2010/main" val="1940250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F37AFF-3425-C505-52CE-3307E43B818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1612CF6-2561-AC34-EFD5-82A0626D5C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0BFA926-5351-F75B-EBBA-8A65A07B67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655EB12-BD41-5FD4-962D-FB8570A184BF}"/>
              </a:ext>
            </a:extLst>
          </p:cNvPr>
          <p:cNvSpPr>
            <a:spLocks noGrp="1"/>
          </p:cNvSpPr>
          <p:nvPr>
            <p:ph type="dt" sz="half" idx="10"/>
          </p:nvPr>
        </p:nvSpPr>
        <p:spPr/>
        <p:txBody>
          <a:bodyPr/>
          <a:lstStyle/>
          <a:p>
            <a:fld id="{D6B886A2-32F5-1D43-8A79-0187E306943F}" type="datetimeFigureOut">
              <a:rPr lang="sv-SE" smtClean="0"/>
              <a:t>2022-10-10</a:t>
            </a:fld>
            <a:endParaRPr lang="sv-SE"/>
          </a:p>
        </p:txBody>
      </p:sp>
      <p:sp>
        <p:nvSpPr>
          <p:cNvPr id="6" name="Platshållare för sidfot 5">
            <a:extLst>
              <a:ext uri="{FF2B5EF4-FFF2-40B4-BE49-F238E27FC236}">
                <a16:creationId xmlns:a16="http://schemas.microsoft.com/office/drawing/2014/main" id="{B7F47758-E588-2E7B-3A14-F16BE71A862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4E3772F-4767-44FC-A630-B7178EB59C39}"/>
              </a:ext>
            </a:extLst>
          </p:cNvPr>
          <p:cNvSpPr>
            <a:spLocks noGrp="1"/>
          </p:cNvSpPr>
          <p:nvPr>
            <p:ph type="sldNum" sz="quarter" idx="12"/>
          </p:nvPr>
        </p:nvSpPr>
        <p:spPr/>
        <p:txBody>
          <a:bodyPr/>
          <a:lstStyle/>
          <a:p>
            <a:fld id="{B5338DB6-DED3-9F41-BE71-B009E85B83CF}" type="slidenum">
              <a:rPr lang="sv-SE" smtClean="0"/>
              <a:t>‹#›</a:t>
            </a:fld>
            <a:endParaRPr lang="sv-SE"/>
          </a:p>
        </p:txBody>
      </p:sp>
    </p:spTree>
    <p:extLst>
      <p:ext uri="{BB962C8B-B14F-4D97-AF65-F5344CB8AC3E}">
        <p14:creationId xmlns:p14="http://schemas.microsoft.com/office/powerpoint/2010/main" val="2734533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5D3FDD-C5AA-C197-2E95-6A846AB8B2A2}"/>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5A13BA4-91D9-3EB9-D50A-F5309EE894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61BD53E-34A9-BB49-E05E-052D4371D5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F49EF48-9CD2-5BC8-9245-94B621FB8434}"/>
              </a:ext>
            </a:extLst>
          </p:cNvPr>
          <p:cNvSpPr>
            <a:spLocks noGrp="1"/>
          </p:cNvSpPr>
          <p:nvPr>
            <p:ph type="dt" sz="half" idx="10"/>
          </p:nvPr>
        </p:nvSpPr>
        <p:spPr/>
        <p:txBody>
          <a:bodyPr/>
          <a:lstStyle/>
          <a:p>
            <a:fld id="{D6B886A2-32F5-1D43-8A79-0187E306943F}" type="datetimeFigureOut">
              <a:rPr lang="sv-SE" smtClean="0"/>
              <a:t>2022-10-10</a:t>
            </a:fld>
            <a:endParaRPr lang="sv-SE"/>
          </a:p>
        </p:txBody>
      </p:sp>
      <p:sp>
        <p:nvSpPr>
          <p:cNvPr id="6" name="Platshållare för sidfot 5">
            <a:extLst>
              <a:ext uri="{FF2B5EF4-FFF2-40B4-BE49-F238E27FC236}">
                <a16:creationId xmlns:a16="http://schemas.microsoft.com/office/drawing/2014/main" id="{05F6A2BD-CD45-646D-48A0-A2D5A8FABF7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27BEF49-2B85-46ED-42B6-D55ED6A9EB09}"/>
              </a:ext>
            </a:extLst>
          </p:cNvPr>
          <p:cNvSpPr>
            <a:spLocks noGrp="1"/>
          </p:cNvSpPr>
          <p:nvPr>
            <p:ph type="sldNum" sz="quarter" idx="12"/>
          </p:nvPr>
        </p:nvSpPr>
        <p:spPr/>
        <p:txBody>
          <a:bodyPr/>
          <a:lstStyle/>
          <a:p>
            <a:fld id="{B5338DB6-DED3-9F41-BE71-B009E85B83CF}" type="slidenum">
              <a:rPr lang="sv-SE" smtClean="0"/>
              <a:t>‹#›</a:t>
            </a:fld>
            <a:endParaRPr lang="sv-SE"/>
          </a:p>
        </p:txBody>
      </p:sp>
    </p:spTree>
    <p:extLst>
      <p:ext uri="{BB962C8B-B14F-4D97-AF65-F5344CB8AC3E}">
        <p14:creationId xmlns:p14="http://schemas.microsoft.com/office/powerpoint/2010/main" val="697196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image" Target="../media/image1.emf"/><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9324748-3062-DEE1-132E-F865EC00F9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BBAD926-539C-5A4C-BA96-C2317A89F1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5BA2FC4-1E55-DBDB-E226-759776E09B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886A2-32F5-1D43-8A79-0187E306943F}" type="datetimeFigureOut">
              <a:rPr lang="sv-SE" smtClean="0"/>
              <a:t>2022-10-10</a:t>
            </a:fld>
            <a:endParaRPr lang="sv-SE"/>
          </a:p>
        </p:txBody>
      </p:sp>
      <p:sp>
        <p:nvSpPr>
          <p:cNvPr id="5" name="Platshållare för sidfot 4">
            <a:extLst>
              <a:ext uri="{FF2B5EF4-FFF2-40B4-BE49-F238E27FC236}">
                <a16:creationId xmlns:a16="http://schemas.microsoft.com/office/drawing/2014/main" id="{DD12113C-FF79-F5B7-8315-ABD44A7DFD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93A6AC97-0E09-3651-4CF6-5819D33300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38DB6-DED3-9F41-BE71-B009E85B83CF}" type="slidenum">
              <a:rPr lang="sv-SE" smtClean="0"/>
              <a:t>‹#›</a:t>
            </a:fld>
            <a:endParaRPr lang="sv-SE"/>
          </a:p>
        </p:txBody>
      </p:sp>
      <p:sp>
        <p:nvSpPr>
          <p:cNvPr id="7" name="MSIPCMContentMarking" descr="{&quot;HashCode&quot;:497742829,&quot;Placement&quot;:&quot;Footer&quot;,&quot;Top&quot;:519.343,&quot;Left&quot;:408.378357,&quot;SlideWidth&quot;:960,&quot;SlideHeight&quot;:540}">
            <a:extLst>
              <a:ext uri="{FF2B5EF4-FFF2-40B4-BE49-F238E27FC236}">
                <a16:creationId xmlns:a16="http://schemas.microsoft.com/office/drawing/2014/main" id="{BA93D5E1-4AF0-D3E3-B196-4EE98A0FC91B}"/>
              </a:ext>
            </a:extLst>
          </p:cNvPr>
          <p:cNvSpPr txBox="1"/>
          <p:nvPr userDrawn="1"/>
        </p:nvSpPr>
        <p:spPr>
          <a:xfrm>
            <a:off x="5186405" y="6595656"/>
            <a:ext cx="1819190" cy="262344"/>
          </a:xfrm>
          <a:prstGeom prst="rect">
            <a:avLst/>
          </a:prstGeom>
          <a:noFill/>
        </p:spPr>
        <p:txBody>
          <a:bodyPr vert="horz" wrap="square" lIns="0" tIns="0" rIns="0" bIns="0" rtlCol="0" anchor="ctr" anchorCtr="1">
            <a:spAutoFit/>
          </a:bodyPr>
          <a:lstStyle/>
          <a:p>
            <a:pPr algn="ctr">
              <a:spcBef>
                <a:spcPts val="0"/>
              </a:spcBef>
              <a:spcAft>
                <a:spcPts val="0"/>
              </a:spcAft>
            </a:pPr>
            <a:r>
              <a:rPr lang="sv-SE" sz="1000">
                <a:solidFill>
                  <a:srgbClr val="000000"/>
                </a:solidFill>
                <a:latin typeface="Calibri" panose="020F0502020204030204" pitchFamily="34" charset="0"/>
              </a:rPr>
              <a:t>Informationsklassning: Publik</a:t>
            </a:r>
          </a:p>
        </p:txBody>
      </p:sp>
    </p:spTree>
    <p:extLst>
      <p:ext uri="{BB962C8B-B14F-4D97-AF65-F5344CB8AC3E}">
        <p14:creationId xmlns:p14="http://schemas.microsoft.com/office/powerpoint/2010/main" val="204014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82605" y="365126"/>
            <a:ext cx="9717083" cy="1299772"/>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492126" y="2519046"/>
            <a:ext cx="9707562" cy="3343873"/>
          </a:xfrm>
          <a:prstGeom prst="rect">
            <a:avLst/>
          </a:prstGeom>
        </p:spPr>
        <p:txBody>
          <a:bodyPr vert="horz" lIns="0" tIns="0" rIns="0" bIns="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82600" y="6237031"/>
            <a:ext cx="1200000" cy="144000"/>
          </a:xfrm>
          <a:prstGeom prst="rect">
            <a:avLst/>
          </a:prstGeom>
        </p:spPr>
        <p:txBody>
          <a:bodyPr vert="horz" lIns="0" tIns="0" rIns="0" bIns="0" rtlCol="0" anchor="ctr"/>
          <a:lstStyle>
            <a:lvl1pPr algn="l">
              <a:lnSpc>
                <a:spcPct val="100000"/>
              </a:lnSpc>
              <a:defRPr sz="1000" b="1">
                <a:solidFill>
                  <a:schemeClr val="tx1"/>
                </a:solidFill>
                <a:latin typeface="Arial" panose="020B0604020202020204" pitchFamily="34" charset="0"/>
                <a:cs typeface="Arial" panose="020B0604020202020204" pitchFamily="34" charset="0"/>
              </a:defRPr>
            </a:lvl1pPr>
          </a:lstStyle>
          <a:p>
            <a:fld id="{B1276A14-24BD-7342-8E17-6F344B10BAE4}" type="datetime1">
              <a:rPr lang="sv-SE" smtClean="0"/>
              <a:t>2022-10-10</a:t>
            </a:fld>
            <a:endParaRPr lang="sv-SE"/>
          </a:p>
        </p:txBody>
      </p:sp>
      <p:sp>
        <p:nvSpPr>
          <p:cNvPr id="5" name="Platshållare för sidfot 4"/>
          <p:cNvSpPr>
            <a:spLocks noGrp="1"/>
          </p:cNvSpPr>
          <p:nvPr>
            <p:ph type="ftr" sz="quarter" idx="3"/>
          </p:nvPr>
        </p:nvSpPr>
        <p:spPr>
          <a:xfrm>
            <a:off x="482600" y="6072004"/>
            <a:ext cx="4114800" cy="144000"/>
          </a:xfrm>
          <a:prstGeom prst="rect">
            <a:avLst/>
          </a:prstGeom>
        </p:spPr>
        <p:txBody>
          <a:bodyPr vert="horz" lIns="0" tIns="0" rIns="0" bIns="0" rtlCol="0" anchor="ctr"/>
          <a:lstStyle>
            <a:lvl1pPr algn="l">
              <a:lnSpc>
                <a:spcPct val="100000"/>
              </a:lnSpc>
              <a:defRPr sz="1000" b="1">
                <a:solidFill>
                  <a:schemeClr val="tx1"/>
                </a:solidFill>
                <a:latin typeface="Arial" panose="020B0604020202020204" pitchFamily="34" charset="0"/>
                <a:cs typeface="Arial" panose="020B0604020202020204" pitchFamily="34" charset="0"/>
              </a:defRPr>
            </a:lvl1pPr>
          </a:lstStyle>
          <a:p>
            <a:r>
              <a:rPr lang="sv-SE" dirty="0"/>
              <a:t>Dokumentnamn</a:t>
            </a:r>
          </a:p>
        </p:txBody>
      </p:sp>
      <p:sp>
        <p:nvSpPr>
          <p:cNvPr id="6" name="Platshållare för bildnummer 5"/>
          <p:cNvSpPr>
            <a:spLocks noGrp="1"/>
          </p:cNvSpPr>
          <p:nvPr>
            <p:ph type="sldNum" sz="quarter" idx="4"/>
          </p:nvPr>
        </p:nvSpPr>
        <p:spPr>
          <a:xfrm>
            <a:off x="478367" y="6402058"/>
            <a:ext cx="720000" cy="144000"/>
          </a:xfrm>
          <a:prstGeom prst="rect">
            <a:avLst/>
          </a:prstGeom>
        </p:spPr>
        <p:txBody>
          <a:bodyPr vert="horz" lIns="0" tIns="0" rIns="0" bIns="0" rtlCol="0" anchor="ctr"/>
          <a:lstStyle>
            <a:lvl1pPr algn="l">
              <a:defRPr sz="1000" b="1">
                <a:solidFill>
                  <a:schemeClr val="tx1"/>
                </a:solidFill>
                <a:latin typeface="Arial" panose="020B0604020202020204" pitchFamily="34" charset="0"/>
                <a:cs typeface="Arial" panose="020B0604020202020204" pitchFamily="34" charset="0"/>
              </a:defRPr>
            </a:lvl1pPr>
          </a:lstStyle>
          <a:p>
            <a:fld id="{E8645303-2AAE-45D1-913A-B06AE6474513}" type="slidenum">
              <a:rPr lang="sv-SE" smtClean="0"/>
              <a:pPr/>
              <a:t>‹#›</a:t>
            </a:fld>
            <a:endParaRPr lang="sv-SE"/>
          </a:p>
        </p:txBody>
      </p:sp>
      <p:pic>
        <p:nvPicPr>
          <p:cNvPr id="9" name="Bildobjekt 8">
            <a:extLst>
              <a:ext uri="{FF2B5EF4-FFF2-40B4-BE49-F238E27FC236}">
                <a16:creationId xmlns:a16="http://schemas.microsoft.com/office/drawing/2014/main" id="{536C53BE-3354-4DED-819E-0213B22BF64A}"/>
              </a:ext>
            </a:extLst>
          </p:cNvPr>
          <p:cNvPicPr>
            <a:picLocks noChangeAspect="1"/>
          </p:cNvPicPr>
          <p:nvPr userDrawn="1"/>
        </p:nvPicPr>
        <p:blipFill>
          <a:blip r:embed="rId23"/>
          <a:stretch>
            <a:fillRect/>
          </a:stretch>
        </p:blipFill>
        <p:spPr>
          <a:xfrm>
            <a:off x="10950694" y="6144717"/>
            <a:ext cx="1027457" cy="460800"/>
          </a:xfrm>
          <a:prstGeom prst="rect">
            <a:avLst/>
          </a:prstGeom>
        </p:spPr>
      </p:pic>
      <p:sp>
        <p:nvSpPr>
          <p:cNvPr id="7" name="MSIPCMContentMarking" descr="{&quot;HashCode&quot;:497742829,&quot;Placement&quot;:&quot;Footer&quot;,&quot;Top&quot;:519.343,&quot;Left&quot;:408.378357,&quot;SlideWidth&quot;:960,&quot;SlideHeight&quot;:540}">
            <a:extLst>
              <a:ext uri="{FF2B5EF4-FFF2-40B4-BE49-F238E27FC236}">
                <a16:creationId xmlns:a16="http://schemas.microsoft.com/office/drawing/2014/main" id="{80242C4B-0B4E-9BB8-605F-A9664A85F9C8}"/>
              </a:ext>
            </a:extLst>
          </p:cNvPr>
          <p:cNvSpPr txBox="1"/>
          <p:nvPr userDrawn="1"/>
        </p:nvSpPr>
        <p:spPr>
          <a:xfrm>
            <a:off x="5186405" y="6595656"/>
            <a:ext cx="1819190" cy="262344"/>
          </a:xfrm>
          <a:prstGeom prst="rect">
            <a:avLst/>
          </a:prstGeom>
          <a:noFill/>
        </p:spPr>
        <p:txBody>
          <a:bodyPr vert="horz" wrap="square" lIns="0" tIns="0" rIns="0" bIns="0" rtlCol="0" anchor="ctr" anchorCtr="1">
            <a:spAutoFit/>
          </a:bodyPr>
          <a:lstStyle/>
          <a:p>
            <a:pPr algn="ctr">
              <a:spcBef>
                <a:spcPts val="0"/>
              </a:spcBef>
              <a:spcAft>
                <a:spcPts val="0"/>
              </a:spcAft>
            </a:pPr>
            <a:r>
              <a:rPr lang="sv-SE" sz="1000">
                <a:solidFill>
                  <a:srgbClr val="000000"/>
                </a:solidFill>
                <a:latin typeface="Calibri" panose="020F0502020204030204" pitchFamily="34" charset="0"/>
              </a:rPr>
              <a:t>Informationsklassning: Publik</a:t>
            </a:r>
          </a:p>
        </p:txBody>
      </p:sp>
    </p:spTree>
    <p:extLst>
      <p:ext uri="{BB962C8B-B14F-4D97-AF65-F5344CB8AC3E}">
        <p14:creationId xmlns:p14="http://schemas.microsoft.com/office/powerpoint/2010/main" val="594287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sldNum="0" hdr="0" ftr="0" dt="0"/>
  <p:txStyles>
    <p:titleStyle>
      <a:lvl1pPr algn="l" defTabSz="685800" rtl="0" eaLnBrk="1" latinLnBrk="0" hangingPunct="1">
        <a:lnSpc>
          <a:spcPct val="100000"/>
        </a:lnSpc>
        <a:spcBef>
          <a:spcPct val="0"/>
        </a:spcBef>
        <a:buNone/>
        <a:defRPr sz="4400" b="1" kern="1200">
          <a:solidFill>
            <a:schemeClr val="accent1"/>
          </a:solidFill>
          <a:latin typeface="Times New Roman" panose="02020603050405020304" pitchFamily="18" charset="0"/>
          <a:ea typeface="+mj-ea"/>
          <a:cs typeface="Times New Roman" panose="02020603050405020304" pitchFamily="18" charset="0"/>
        </a:defRPr>
      </a:lvl1pPr>
    </p:titleStyle>
    <p:bodyStyle>
      <a:lvl1pPr marL="265113" indent="-265113" algn="l" defTabSz="685800" rtl="0" eaLnBrk="1" latinLnBrk="0" hangingPunct="1">
        <a:lnSpc>
          <a:spcPct val="100000"/>
        </a:lnSpc>
        <a:spcBef>
          <a:spcPts val="750"/>
        </a:spcBef>
        <a:buClr>
          <a:schemeClr val="accent1"/>
        </a:buClr>
        <a:buSzPct val="100000"/>
        <a:buFont typeface="Times New Roman" panose="02020603050405020304" pitchFamily="18" charset="0"/>
        <a:buChar char="►"/>
        <a:defRPr sz="2000" kern="1200">
          <a:solidFill>
            <a:schemeClr val="tx1"/>
          </a:solidFill>
          <a:latin typeface="Times New Roman" panose="02020603050405020304" pitchFamily="18" charset="0"/>
          <a:ea typeface="+mn-ea"/>
          <a:cs typeface="Times New Roman" panose="02020603050405020304" pitchFamily="18" charset="0"/>
        </a:defRPr>
      </a:lvl1pPr>
      <a:lvl2pPr marL="54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72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90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1080000" indent="-360000" algn="l" defTabSz="685800" rtl="0" eaLnBrk="1" latinLnBrk="0" hangingPunct="1">
        <a:lnSpc>
          <a:spcPct val="100000"/>
        </a:lnSpc>
        <a:spcBef>
          <a:spcPts val="375"/>
        </a:spcBef>
        <a:buClr>
          <a:schemeClr val="accent1"/>
        </a:buClr>
        <a:buSzPct val="90000"/>
        <a:buFont typeface="Times New Roman" panose="02020603050405020304" pitchFamily="18"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7379">
          <p15:clr>
            <a:srgbClr val="F26B43"/>
          </p15:clr>
        </p15:guide>
        <p15:guide id="3" pos="3840">
          <p15:clr>
            <a:srgbClr val="F26B43"/>
          </p15:clr>
        </p15:guide>
        <p15:guide id="9" pos="301">
          <p15:clr>
            <a:srgbClr val="F26B43"/>
          </p15:clr>
        </p15:guide>
        <p15:guide id="11" pos="6425">
          <p15:clr>
            <a:srgbClr val="F26B43"/>
          </p15:clr>
        </p15:guide>
        <p15:guide id="12" orient="horz" pos="1049">
          <p15:clr>
            <a:srgbClr val="F26B43"/>
          </p15:clr>
        </p15:guide>
        <p15:guide id="14" orient="horz" pos="4315">
          <p15:clr>
            <a:srgbClr val="F26B43"/>
          </p15:clr>
        </p15:guide>
        <p15:guide id="15" orient="horz" pos="3702">
          <p15:clr>
            <a:srgbClr val="F26B43"/>
          </p15:clr>
        </p15:guide>
        <p15:guide id="16" orient="horz" pos="3612">
          <p15:clr>
            <a:srgbClr val="F26B43"/>
          </p15:clr>
        </p15:guide>
        <p15:guide id="17">
          <p15:clr>
            <a:srgbClr val="F26B43"/>
          </p15:clr>
        </p15:guide>
        <p15:guide id="18" pos="7680">
          <p15:clr>
            <a:srgbClr val="F26B43"/>
          </p15:clr>
        </p15:guide>
        <p15:guide id="19" orient="horz" pos="232">
          <p15:clr>
            <a:srgbClr val="F26B43"/>
          </p15:clr>
        </p15:guide>
        <p15:guide id="20" orient="horz" pos="413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4D4AB3-E45C-B737-4029-33D2D79A1739}"/>
              </a:ext>
            </a:extLst>
          </p:cNvPr>
          <p:cNvSpPr>
            <a:spLocks noGrp="1"/>
          </p:cNvSpPr>
          <p:nvPr>
            <p:ph type="ctrTitle"/>
          </p:nvPr>
        </p:nvSpPr>
        <p:spPr>
          <a:xfrm>
            <a:off x="482605" y="2779114"/>
            <a:ext cx="9717083" cy="1299773"/>
          </a:xfrm>
        </p:spPr>
        <p:txBody>
          <a:bodyPr anchor="ctr"/>
          <a:lstStyle/>
          <a:p>
            <a:r>
              <a:rPr lang="sv-SE" dirty="0"/>
              <a:t>Underlag till workshops</a:t>
            </a:r>
            <a:br>
              <a:rPr lang="sv-SE" dirty="0"/>
            </a:br>
            <a:endParaRPr lang="sv-SE" dirty="0"/>
          </a:p>
        </p:txBody>
      </p:sp>
    </p:spTree>
    <p:extLst>
      <p:ext uri="{BB962C8B-B14F-4D97-AF65-F5344CB8AC3E}">
        <p14:creationId xmlns:p14="http://schemas.microsoft.com/office/powerpoint/2010/main" val="3990240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F6CA21-9050-F241-B869-EA3A28F3F2C3}"/>
              </a:ext>
            </a:extLst>
          </p:cNvPr>
          <p:cNvSpPr>
            <a:spLocks noGrp="1"/>
          </p:cNvSpPr>
          <p:nvPr>
            <p:ph type="title"/>
          </p:nvPr>
        </p:nvSpPr>
        <p:spPr>
          <a:xfrm>
            <a:off x="482605" y="365126"/>
            <a:ext cx="11245539" cy="1299772"/>
          </a:xfrm>
        </p:spPr>
        <p:txBody>
          <a:bodyPr/>
          <a:lstStyle/>
          <a:p>
            <a:r>
              <a:rPr lang="sv-SE" sz="3600" dirty="0"/>
              <a:t>För att TA positionen behöver vi gå från ord till handling och börja använda positionen som ett filter för allt vi gör</a:t>
            </a:r>
          </a:p>
        </p:txBody>
      </p:sp>
      <p:pic>
        <p:nvPicPr>
          <p:cNvPr id="3" name="Bildobjekt 2">
            <a:extLst>
              <a:ext uri="{FF2B5EF4-FFF2-40B4-BE49-F238E27FC236}">
                <a16:creationId xmlns:a16="http://schemas.microsoft.com/office/drawing/2014/main" id="{75A6BB44-BCEB-5243-9A87-755B6BF0D89E}"/>
              </a:ext>
            </a:extLst>
          </p:cNvPr>
          <p:cNvPicPr>
            <a:picLocks noChangeAspect="1"/>
          </p:cNvPicPr>
          <p:nvPr/>
        </p:nvPicPr>
        <p:blipFill>
          <a:blip r:embed="rId3"/>
          <a:stretch>
            <a:fillRect/>
          </a:stretch>
        </p:blipFill>
        <p:spPr>
          <a:xfrm>
            <a:off x="865967" y="1597049"/>
            <a:ext cx="4247262" cy="4247262"/>
          </a:xfrm>
          <a:prstGeom prst="rect">
            <a:avLst/>
          </a:prstGeom>
        </p:spPr>
      </p:pic>
      <p:sp>
        <p:nvSpPr>
          <p:cNvPr id="7" name="Rektangel 6">
            <a:extLst>
              <a:ext uri="{FF2B5EF4-FFF2-40B4-BE49-F238E27FC236}">
                <a16:creationId xmlns:a16="http://schemas.microsoft.com/office/drawing/2014/main" id="{F5E8CCA8-8295-424F-BCE4-CB37CCDEF273}"/>
              </a:ext>
            </a:extLst>
          </p:cNvPr>
          <p:cNvSpPr/>
          <p:nvPr/>
        </p:nvSpPr>
        <p:spPr>
          <a:xfrm>
            <a:off x="5718677" y="2705045"/>
            <a:ext cx="6009467" cy="2246769"/>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lang="sv-SE" sz="2800" b="1" dirty="0">
                <a:latin typeface="Arial"/>
              </a:rPr>
              <a:t>E</a:t>
            </a:r>
            <a:r>
              <a:rPr kumimoji="0" lang="sv-SE" sz="2800" b="1" i="0" u="none" strike="noStrike" kern="1200" cap="none" spc="0" normalizeH="0" baseline="0" noProof="0" dirty="0" err="1">
                <a:ln>
                  <a:noFill/>
                </a:ln>
                <a:effectLst/>
                <a:uLnTx/>
                <a:uFillTx/>
                <a:latin typeface="Arial"/>
                <a:ea typeface="+mn-ea"/>
                <a:cs typeface="+mn-cs"/>
              </a:rPr>
              <a:t>nkelt</a:t>
            </a:r>
            <a:r>
              <a:rPr kumimoji="0" lang="sv-SE" sz="2800" b="0" i="0" u="none" strike="noStrike" kern="1200" cap="none" spc="0" normalizeH="0" baseline="0" noProof="0" dirty="0">
                <a:ln>
                  <a:noFill/>
                </a:ln>
                <a:effectLst/>
                <a:uLnTx/>
                <a:uFillTx/>
                <a:latin typeface="Arial"/>
                <a:ea typeface="+mn-ea"/>
                <a:cs typeface="+mn-cs"/>
              </a:rPr>
              <a:t> att ha att göra med?</a:t>
            </a: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endParaRPr kumimoji="0" lang="sv-SE" sz="2800" b="0" i="0" u="none" strike="noStrike" kern="1200" cap="none" spc="0" normalizeH="0" baseline="0" noProof="0" dirty="0">
              <a:ln>
                <a:noFill/>
              </a:ln>
              <a:effectLst/>
              <a:uLnTx/>
              <a:uFillTx/>
              <a:latin typeface="Aria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lang="sv-SE" sz="2800" b="1" dirty="0">
                <a:latin typeface="Arial"/>
              </a:rPr>
              <a:t>N</a:t>
            </a:r>
            <a:r>
              <a:rPr kumimoji="0" lang="sv-SE" sz="2800" b="1" i="0" u="none" strike="noStrike" kern="1200" cap="none" spc="0" normalizeH="0" baseline="0" noProof="0" dirty="0">
                <a:ln>
                  <a:noFill/>
                </a:ln>
                <a:effectLst/>
                <a:uLnTx/>
                <a:uFillTx/>
                <a:latin typeface="Arial"/>
                <a:ea typeface="+mn-ea"/>
                <a:cs typeface="+mn-cs"/>
              </a:rPr>
              <a:t>ära</a:t>
            </a:r>
            <a:r>
              <a:rPr kumimoji="0" lang="sv-SE" sz="2800" b="0" i="0" u="none" strike="noStrike" kern="1200" cap="none" spc="0" normalizeH="0" baseline="0" noProof="0" dirty="0">
                <a:ln>
                  <a:noFill/>
                </a:ln>
                <a:effectLst/>
                <a:uLnTx/>
                <a:uFillTx/>
                <a:latin typeface="Arial"/>
                <a:ea typeface="+mn-ea"/>
                <a:cs typeface="+mn-cs"/>
              </a:rPr>
              <a:t> vardagen?</a:t>
            </a: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endParaRPr kumimoji="0" lang="sv-SE" sz="2800" b="0" i="0" u="none" strike="noStrike" kern="1200" cap="none" spc="0" normalizeH="0" baseline="0" noProof="0" dirty="0">
              <a:ln>
                <a:noFill/>
              </a:ln>
              <a:effectLst/>
              <a:uLnTx/>
              <a:uFillTx/>
              <a:latin typeface="Aria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Wingdings" pitchFamily="2" charset="2"/>
              <a:buChar char="ü"/>
              <a:tabLst/>
              <a:defRPr/>
            </a:pPr>
            <a:r>
              <a:rPr lang="sv-SE" sz="2800" b="1" dirty="0">
                <a:latin typeface="Arial"/>
              </a:rPr>
              <a:t>F</a:t>
            </a:r>
            <a:r>
              <a:rPr kumimoji="0" lang="sv-SE" sz="2800" b="1" i="0" u="none" strike="noStrike" kern="1200" cap="none" spc="0" normalizeH="0" baseline="0" noProof="0" dirty="0" err="1">
                <a:ln>
                  <a:noFill/>
                </a:ln>
                <a:effectLst/>
                <a:uLnTx/>
                <a:uFillTx/>
                <a:latin typeface="Arial"/>
                <a:ea typeface="+mn-ea"/>
                <a:cs typeface="+mn-cs"/>
              </a:rPr>
              <a:t>ramåt</a:t>
            </a:r>
            <a:r>
              <a:rPr kumimoji="0" lang="sv-SE" sz="2800" b="0" i="0" u="none" strike="noStrike" kern="1200" cap="none" spc="0" normalizeH="0" baseline="0" noProof="0" dirty="0">
                <a:ln>
                  <a:noFill/>
                </a:ln>
                <a:effectLst/>
                <a:uLnTx/>
                <a:uFillTx/>
                <a:latin typeface="Arial"/>
                <a:ea typeface="+mn-ea"/>
                <a:cs typeface="+mn-cs"/>
              </a:rPr>
              <a:t> som förbund?</a:t>
            </a:r>
          </a:p>
        </p:txBody>
      </p:sp>
      <p:sp>
        <p:nvSpPr>
          <p:cNvPr id="8" name="textruta 7">
            <a:extLst>
              <a:ext uri="{FF2B5EF4-FFF2-40B4-BE49-F238E27FC236}">
                <a16:creationId xmlns:a16="http://schemas.microsoft.com/office/drawing/2014/main" id="{EC702856-FD86-2745-8BEB-FC7B6A4CDFE4}"/>
              </a:ext>
            </a:extLst>
          </p:cNvPr>
          <p:cNvSpPr txBox="1"/>
          <p:nvPr/>
        </p:nvSpPr>
        <p:spPr>
          <a:xfrm>
            <a:off x="2638380" y="1597049"/>
            <a:ext cx="702436" cy="110799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6600" b="1" i="0" u="none" strike="noStrike" kern="1200" cap="none" spc="0" normalizeH="0" baseline="0" noProof="0" dirty="0">
                <a:ln>
                  <a:noFill/>
                </a:ln>
                <a:solidFill>
                  <a:prstClr val="black">
                    <a:lumMod val="65000"/>
                    <a:lumOff val="35000"/>
                  </a:prstClr>
                </a:solidFill>
                <a:effectLst/>
                <a:uLnTx/>
                <a:uFillTx/>
                <a:latin typeface="Arial"/>
                <a:ea typeface="+mn-ea"/>
                <a:cs typeface="+mn-cs"/>
              </a:rPr>
              <a:t>?</a:t>
            </a:r>
          </a:p>
        </p:txBody>
      </p:sp>
      <p:sp>
        <p:nvSpPr>
          <p:cNvPr id="9" name="textruta 8">
            <a:extLst>
              <a:ext uri="{FF2B5EF4-FFF2-40B4-BE49-F238E27FC236}">
                <a16:creationId xmlns:a16="http://schemas.microsoft.com/office/drawing/2014/main" id="{492B1D67-BD4D-A840-AC5F-E6D84FDBA18F}"/>
              </a:ext>
            </a:extLst>
          </p:cNvPr>
          <p:cNvSpPr txBox="1"/>
          <p:nvPr/>
        </p:nvSpPr>
        <p:spPr>
          <a:xfrm>
            <a:off x="2756201" y="5331608"/>
            <a:ext cx="466794" cy="110799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6600" b="1" i="0" u="none" strike="noStrike" kern="1200" cap="none" spc="0" normalizeH="0" baseline="0" noProof="0" dirty="0">
                <a:ln>
                  <a:noFill/>
                </a:ln>
                <a:solidFill>
                  <a:srgbClr val="00A68A"/>
                </a:solidFill>
                <a:effectLst/>
                <a:uLnTx/>
                <a:uFillTx/>
                <a:latin typeface="Arial"/>
                <a:ea typeface="+mn-ea"/>
                <a:cs typeface="+mn-cs"/>
              </a:rPr>
              <a:t>!</a:t>
            </a:r>
          </a:p>
        </p:txBody>
      </p:sp>
    </p:spTree>
    <p:extLst>
      <p:ext uri="{BB962C8B-B14F-4D97-AF65-F5344CB8AC3E}">
        <p14:creationId xmlns:p14="http://schemas.microsoft.com/office/powerpoint/2010/main" val="3881704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5FDA931F-2AFA-8A4E-57DC-216C9C5F3B92}"/>
              </a:ext>
            </a:extLst>
          </p:cNvPr>
          <p:cNvSpPr>
            <a:spLocks noGrp="1"/>
          </p:cNvSpPr>
          <p:nvPr>
            <p:ph sz="quarter" idx="13"/>
          </p:nvPr>
        </p:nvSpPr>
        <p:spPr>
          <a:xfrm>
            <a:off x="608241" y="1934292"/>
            <a:ext cx="10872559" cy="4264114"/>
          </a:xfrm>
        </p:spPr>
        <p:txBody>
          <a:bodyPr>
            <a:normAutofit/>
          </a:bodyPr>
          <a:lstStyle/>
          <a:p>
            <a:pPr marL="447675" indent="-447675">
              <a:lnSpc>
                <a:spcPct val="110000"/>
              </a:lnSpc>
            </a:pPr>
            <a:r>
              <a:rPr lang="sv-SE" sz="2400" dirty="0">
                <a:latin typeface="Arial" panose="020B0604020202020204" pitchFamily="34" charset="0"/>
                <a:cs typeface="Arial" panose="020B0604020202020204" pitchFamily="34" charset="0"/>
              </a:rPr>
              <a:t>Alla inom Vision bidrar, direkt eller indirekt, till hur förbundet uppfattas</a:t>
            </a:r>
          </a:p>
          <a:p>
            <a:pPr marL="447675" indent="-447675">
              <a:lnSpc>
                <a:spcPct val="110000"/>
              </a:lnSpc>
            </a:pPr>
            <a:endParaRPr lang="sv-SE" sz="2400" dirty="0">
              <a:latin typeface="Arial" panose="020B0604020202020204" pitchFamily="34" charset="0"/>
              <a:cs typeface="Arial" panose="020B0604020202020204" pitchFamily="34" charset="0"/>
            </a:endParaRPr>
          </a:p>
          <a:p>
            <a:pPr marL="447675" indent="-447675">
              <a:lnSpc>
                <a:spcPct val="110000"/>
              </a:lnSpc>
            </a:pPr>
            <a:r>
              <a:rPr lang="sv-SE" sz="2400" dirty="0">
                <a:latin typeface="Arial" panose="020B0604020202020204" pitchFamily="34" charset="0"/>
                <a:cs typeface="Arial" panose="020B0604020202020204" pitchFamily="34" charset="0"/>
              </a:rPr>
              <a:t>Därför behöver också vår avdelning/klubb definiera:</a:t>
            </a:r>
          </a:p>
          <a:p>
            <a:endParaRPr lang="sv-SE" sz="2400" dirty="0">
              <a:latin typeface="Arial" panose="020B0604020202020204" pitchFamily="34" charset="0"/>
              <a:cs typeface="Arial" panose="020B0604020202020204" pitchFamily="34" charset="0"/>
            </a:endParaRPr>
          </a:p>
          <a:p>
            <a:pPr marL="902562" lvl="2" indent="-447675">
              <a:buFont typeface="Wingdings" pitchFamily="2" charset="2"/>
              <a:buChar char="ü"/>
            </a:pPr>
            <a:r>
              <a:rPr lang="sv-SE" sz="2400" dirty="0">
                <a:latin typeface="Arial" panose="020B0604020202020204" pitchFamily="34" charset="0"/>
                <a:cs typeface="Arial" panose="020B0604020202020204" pitchFamily="34" charset="0"/>
              </a:rPr>
              <a:t>Hur kan vi ännu bättre bidra till att Vision upplevs som enkelt, nära och framåt?</a:t>
            </a:r>
          </a:p>
          <a:p>
            <a:pPr>
              <a:buFont typeface="Wingdings" pitchFamily="2" charset="2"/>
              <a:buChar char="ü"/>
            </a:pPr>
            <a:endParaRPr lang="sv-SE" sz="2400" dirty="0">
              <a:latin typeface="Arial" panose="020B0604020202020204" pitchFamily="34" charset="0"/>
              <a:cs typeface="Arial" panose="020B0604020202020204" pitchFamily="34" charset="0"/>
            </a:endParaRPr>
          </a:p>
          <a:p>
            <a:pPr marL="902562" lvl="2" indent="-447675">
              <a:buFont typeface="Wingdings" pitchFamily="2" charset="2"/>
              <a:buChar char="ü"/>
            </a:pPr>
            <a:r>
              <a:rPr lang="sv-SE" sz="2400" dirty="0">
                <a:latin typeface="Arial" panose="020B0604020202020204" pitchFamily="34" charset="0"/>
                <a:cs typeface="Arial" panose="020B0604020202020204" pitchFamily="34" charset="0"/>
              </a:rPr>
              <a:t>Vad behöver vi </a:t>
            </a:r>
            <a:r>
              <a:rPr lang="sv-SE" sz="2400" i="1" dirty="0">
                <a:latin typeface="Arial" panose="020B0604020202020204" pitchFamily="34" charset="0"/>
                <a:cs typeface="Arial" panose="020B0604020202020204" pitchFamily="34" charset="0"/>
              </a:rPr>
              <a:t>göra </a:t>
            </a:r>
            <a:r>
              <a:rPr lang="sv-SE" sz="2400" dirty="0">
                <a:latin typeface="Arial" panose="020B0604020202020204" pitchFamily="34" charset="0"/>
                <a:cs typeface="Arial" panose="020B0604020202020204" pitchFamily="34" charset="0"/>
              </a:rPr>
              <a:t>och hur behöver vi </a:t>
            </a:r>
            <a:r>
              <a:rPr lang="sv-SE" sz="2400" i="1" dirty="0">
                <a:latin typeface="Arial" panose="020B0604020202020204" pitchFamily="34" charset="0"/>
                <a:cs typeface="Arial" panose="020B0604020202020204" pitchFamily="34" charset="0"/>
              </a:rPr>
              <a:t>bete oss </a:t>
            </a:r>
            <a:r>
              <a:rPr lang="sv-SE" sz="2400" dirty="0">
                <a:latin typeface="Arial" panose="020B0604020202020204" pitchFamily="34" charset="0"/>
                <a:cs typeface="Arial" panose="020B0604020202020204" pitchFamily="34" charset="0"/>
              </a:rPr>
              <a:t>för att bidra till den önskade positionen?</a:t>
            </a:r>
          </a:p>
          <a:p>
            <a:pPr marL="0" indent="0">
              <a:buNone/>
            </a:pPr>
            <a:endParaRPr lang="sv-SE" sz="2400" dirty="0"/>
          </a:p>
        </p:txBody>
      </p:sp>
      <p:sp>
        <p:nvSpPr>
          <p:cNvPr id="3" name="Rubrik 2">
            <a:extLst>
              <a:ext uri="{FF2B5EF4-FFF2-40B4-BE49-F238E27FC236}">
                <a16:creationId xmlns:a16="http://schemas.microsoft.com/office/drawing/2014/main" id="{8ED4CF3B-9D56-90BB-492F-98D3341C9C22}"/>
              </a:ext>
            </a:extLst>
          </p:cNvPr>
          <p:cNvSpPr>
            <a:spLocks noGrp="1"/>
          </p:cNvSpPr>
          <p:nvPr>
            <p:ph type="title"/>
          </p:nvPr>
        </p:nvSpPr>
        <p:spPr>
          <a:xfrm>
            <a:off x="482604" y="365126"/>
            <a:ext cx="10998195" cy="1299772"/>
          </a:xfrm>
        </p:spPr>
        <p:txBody>
          <a:bodyPr/>
          <a:lstStyle/>
          <a:p>
            <a:r>
              <a:rPr lang="sv-SE" sz="3600" dirty="0"/>
              <a:t>Att TA positionen börjar med oss själva och det handlar om hur vi tänker och agerar internt</a:t>
            </a:r>
          </a:p>
        </p:txBody>
      </p:sp>
    </p:spTree>
    <p:extLst>
      <p:ext uri="{BB962C8B-B14F-4D97-AF65-F5344CB8AC3E}">
        <p14:creationId xmlns:p14="http://schemas.microsoft.com/office/powerpoint/2010/main" val="3701670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451BB1AB-20CB-7EB2-E5C0-CE7233E0CBFE}"/>
              </a:ext>
            </a:extLst>
          </p:cNvPr>
          <p:cNvSpPr>
            <a:spLocks noGrp="1"/>
          </p:cNvSpPr>
          <p:nvPr>
            <p:ph type="title"/>
          </p:nvPr>
        </p:nvSpPr>
        <p:spPr/>
        <p:txBody>
          <a:bodyPr/>
          <a:lstStyle/>
          <a:p>
            <a:r>
              <a:rPr lang="sv-SE" sz="3600" dirty="0"/>
              <a:t>Innehåll</a:t>
            </a:r>
          </a:p>
        </p:txBody>
      </p:sp>
      <p:sp>
        <p:nvSpPr>
          <p:cNvPr id="2" name="Platshållare för innehåll 1">
            <a:extLst>
              <a:ext uri="{FF2B5EF4-FFF2-40B4-BE49-F238E27FC236}">
                <a16:creationId xmlns:a16="http://schemas.microsoft.com/office/drawing/2014/main" id="{C1661062-6063-FCB7-34D3-15E48A5025BF}"/>
              </a:ext>
            </a:extLst>
          </p:cNvPr>
          <p:cNvSpPr>
            <a:spLocks noGrp="1"/>
          </p:cNvSpPr>
          <p:nvPr>
            <p:ph sz="quarter" idx="13"/>
          </p:nvPr>
        </p:nvSpPr>
        <p:spPr>
          <a:xfrm>
            <a:off x="608241" y="1934292"/>
            <a:ext cx="10872559" cy="4264114"/>
          </a:xfrm>
        </p:spPr>
        <p:txBody>
          <a:bodyPr>
            <a:normAutofit/>
          </a:bodyPr>
          <a:lstStyle/>
          <a:p>
            <a:pPr marL="447675" indent="-447675">
              <a:lnSpc>
                <a:spcPct val="110000"/>
              </a:lnSpc>
            </a:pPr>
            <a:r>
              <a:rPr lang="sv-SE" sz="2400" dirty="0">
                <a:latin typeface="Arial" panose="020B0604020202020204" pitchFamily="34" charset="0"/>
                <a:cs typeface="Arial" panose="020B0604020202020204" pitchFamily="34" charset="0"/>
              </a:rPr>
              <a:t>Introduktion till ordförande/mötesledare</a:t>
            </a:r>
          </a:p>
          <a:p>
            <a:pPr marL="447675" indent="-447675">
              <a:lnSpc>
                <a:spcPct val="110000"/>
              </a:lnSpc>
            </a:pPr>
            <a:r>
              <a:rPr lang="sv-SE" sz="2400" dirty="0">
                <a:latin typeface="Arial" panose="020B0604020202020204" pitchFamily="34" charset="0"/>
                <a:cs typeface="Arial" panose="020B0604020202020204" pitchFamily="34" charset="0"/>
              </a:rPr>
              <a:t>Inledande presentation till workshopen</a:t>
            </a:r>
          </a:p>
          <a:p>
            <a:pPr marL="447675" indent="-447675">
              <a:lnSpc>
                <a:spcPct val="110000"/>
              </a:lnSpc>
            </a:pPr>
            <a:r>
              <a:rPr lang="sv-SE" sz="2400" b="1" dirty="0">
                <a:latin typeface="Arial" panose="020B0604020202020204" pitchFamily="34" charset="0"/>
                <a:cs typeface="Arial" panose="020B0604020202020204" pitchFamily="34" charset="0"/>
              </a:rPr>
              <a:t>Workshopinstruktioner och övningar</a:t>
            </a:r>
          </a:p>
        </p:txBody>
      </p:sp>
    </p:spTree>
    <p:extLst>
      <p:ext uri="{BB962C8B-B14F-4D97-AF65-F5344CB8AC3E}">
        <p14:creationId xmlns:p14="http://schemas.microsoft.com/office/powerpoint/2010/main" val="3385899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7CFF2135-6872-53B5-B681-813F36593C9C}"/>
              </a:ext>
            </a:extLst>
          </p:cNvPr>
          <p:cNvSpPr>
            <a:spLocks noGrp="1"/>
          </p:cNvSpPr>
          <p:nvPr>
            <p:ph sz="quarter" idx="13"/>
          </p:nvPr>
        </p:nvSpPr>
        <p:spPr>
          <a:xfrm>
            <a:off x="482605" y="1611520"/>
            <a:ext cx="9707561" cy="3357880"/>
          </a:xfrm>
        </p:spPr>
        <p:txBody>
          <a:bodyPr/>
          <a:lstStyle/>
          <a:p>
            <a:pPr marL="0" indent="0">
              <a:buNone/>
            </a:pPr>
            <a:r>
              <a:rPr lang="sv-SE" dirty="0"/>
              <a:t>Syftet med workshopen är att reflektera över vad som bidrar till att vi upplevs som enkelt, nära, framåt och vad vi behöver fokusera på.</a:t>
            </a:r>
          </a:p>
          <a:p>
            <a:pPr marL="0" indent="0">
              <a:buNone/>
            </a:pPr>
            <a:endParaRPr lang="sv-SE" dirty="0"/>
          </a:p>
          <a:p>
            <a:pPr marL="0" indent="0">
              <a:buNone/>
            </a:pPr>
            <a:r>
              <a:rPr lang="sv-SE" dirty="0"/>
              <a:t>Workshopen ska resultera i aktiviteter som bidrar till att medlemmar och potentiella medlemmar uppfattar oss som enkla, nära och framåt. Dessa aktiviteter ska prioriteras att genomföra. </a:t>
            </a:r>
          </a:p>
          <a:p>
            <a:pPr marL="0" indent="0">
              <a:buNone/>
            </a:pPr>
            <a:endParaRPr lang="sv-SE" dirty="0"/>
          </a:p>
        </p:txBody>
      </p:sp>
      <p:sp>
        <p:nvSpPr>
          <p:cNvPr id="3" name="Rubrik 2">
            <a:extLst>
              <a:ext uri="{FF2B5EF4-FFF2-40B4-BE49-F238E27FC236}">
                <a16:creationId xmlns:a16="http://schemas.microsoft.com/office/drawing/2014/main" id="{B82B7007-61AE-FECF-7769-28AE43052F1B}"/>
              </a:ext>
            </a:extLst>
          </p:cNvPr>
          <p:cNvSpPr>
            <a:spLocks noGrp="1"/>
          </p:cNvSpPr>
          <p:nvPr>
            <p:ph type="title"/>
          </p:nvPr>
        </p:nvSpPr>
        <p:spPr/>
        <p:txBody>
          <a:bodyPr/>
          <a:lstStyle/>
          <a:p>
            <a:r>
              <a:rPr lang="sv-SE" dirty="0"/>
              <a:t>Syfte</a:t>
            </a:r>
          </a:p>
        </p:txBody>
      </p:sp>
    </p:spTree>
    <p:extLst>
      <p:ext uri="{BB962C8B-B14F-4D97-AF65-F5344CB8AC3E}">
        <p14:creationId xmlns:p14="http://schemas.microsoft.com/office/powerpoint/2010/main" val="1119214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B8EE2731-3E98-15E4-4F2C-67DA818F7A65}"/>
              </a:ext>
            </a:extLst>
          </p:cNvPr>
          <p:cNvSpPr>
            <a:spLocks noGrp="1"/>
          </p:cNvSpPr>
          <p:nvPr>
            <p:ph type="title"/>
          </p:nvPr>
        </p:nvSpPr>
        <p:spPr>
          <a:xfrm>
            <a:off x="482605" y="365126"/>
            <a:ext cx="10609131" cy="1299772"/>
          </a:xfrm>
        </p:spPr>
        <p:txBody>
          <a:bodyPr/>
          <a:lstStyle/>
          <a:p>
            <a:r>
              <a:rPr lang="sv-SE" sz="3600" dirty="0"/>
              <a:t>Två övningar för att definiera viktiga </a:t>
            </a:r>
            <a:r>
              <a:rPr lang="sv-SE" sz="3600" u="sng" dirty="0"/>
              <a:t>aktiviteter </a:t>
            </a:r>
            <a:r>
              <a:rPr lang="sv-SE" sz="3600" dirty="0"/>
              <a:t>kopplat till positionen</a:t>
            </a:r>
            <a:endParaRPr lang="sv-SE" sz="3600" b="0" dirty="0"/>
          </a:p>
        </p:txBody>
      </p:sp>
      <p:sp>
        <p:nvSpPr>
          <p:cNvPr id="4" name="textruta 3">
            <a:extLst>
              <a:ext uri="{FF2B5EF4-FFF2-40B4-BE49-F238E27FC236}">
                <a16:creationId xmlns:a16="http://schemas.microsoft.com/office/drawing/2014/main" id="{AC3099C5-9D33-E445-17BE-8826A5036050}"/>
              </a:ext>
            </a:extLst>
          </p:cNvPr>
          <p:cNvSpPr txBox="1"/>
          <p:nvPr/>
        </p:nvSpPr>
        <p:spPr>
          <a:xfrm>
            <a:off x="1069515" y="3129928"/>
            <a:ext cx="4451221" cy="1815882"/>
          </a:xfrm>
          <a:prstGeom prst="rect">
            <a:avLst/>
          </a:prstGeom>
          <a:noFill/>
        </p:spPr>
        <p:txBody>
          <a:bodyPr wrap="square" rtlCol="0">
            <a:spAutoFit/>
          </a:bodyPr>
          <a:lstStyle/>
          <a:p>
            <a:pPr algn="ctr"/>
            <a:r>
              <a:rPr lang="sv-SE" sz="2000" dirty="0">
                <a:latin typeface="Arial" panose="020B0604020202020204" pitchFamily="34" charset="0"/>
                <a:cs typeface="Arial" panose="020B0604020202020204" pitchFamily="34" charset="0"/>
              </a:rPr>
              <a:t>Se över era aktiviteter. Är aktiviteterna enkla, nära och framåt?</a:t>
            </a:r>
          </a:p>
          <a:p>
            <a:pPr algn="ctr"/>
            <a:r>
              <a:rPr lang="sv-SE" sz="2000" dirty="0">
                <a:latin typeface="Arial" panose="020B0604020202020204" pitchFamily="34" charset="0"/>
                <a:cs typeface="Arial" panose="020B0604020202020204" pitchFamily="34" charset="0"/>
              </a:rPr>
              <a:t>Sortera ut vilka som bidrar till Visions position. </a:t>
            </a:r>
          </a:p>
          <a:p>
            <a:pPr algn="ctr"/>
            <a:endParaRPr lang="sv-SE" sz="1600" dirty="0">
              <a:latin typeface="Arial" panose="020B0604020202020204" pitchFamily="34" charset="0"/>
              <a:cs typeface="Arial" panose="020B0604020202020204" pitchFamily="34" charset="0"/>
            </a:endParaRPr>
          </a:p>
          <a:p>
            <a:pPr marL="342900" indent="-342900" algn="ctr">
              <a:buFont typeface="Wingdings" pitchFamily="2" charset="2"/>
              <a:buChar char="Ø"/>
            </a:pPr>
            <a:r>
              <a:rPr lang="sv-SE" sz="1600" dirty="0">
                <a:latin typeface="Arial" panose="020B0604020202020204" pitchFamily="34" charset="0"/>
                <a:cs typeface="Arial" panose="020B0604020202020204" pitchFamily="34" charset="0"/>
              </a:rPr>
              <a:t>Ca 1 timme</a:t>
            </a:r>
          </a:p>
        </p:txBody>
      </p:sp>
      <p:sp>
        <p:nvSpPr>
          <p:cNvPr id="5" name="Ellips 4">
            <a:extLst>
              <a:ext uri="{FF2B5EF4-FFF2-40B4-BE49-F238E27FC236}">
                <a16:creationId xmlns:a16="http://schemas.microsoft.com/office/drawing/2014/main" id="{8AB77D11-6C17-59A9-343D-7F4691227172}"/>
              </a:ext>
            </a:extLst>
          </p:cNvPr>
          <p:cNvSpPr/>
          <p:nvPr/>
        </p:nvSpPr>
        <p:spPr>
          <a:xfrm>
            <a:off x="2983191" y="2269649"/>
            <a:ext cx="623869" cy="6238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b="1" dirty="0">
                <a:latin typeface="Arial" panose="020B0604020202020204" pitchFamily="34" charset="0"/>
                <a:cs typeface="Arial" panose="020B0604020202020204" pitchFamily="34" charset="0"/>
              </a:rPr>
              <a:t>1</a:t>
            </a:r>
          </a:p>
        </p:txBody>
      </p:sp>
      <p:sp>
        <p:nvSpPr>
          <p:cNvPr id="10" name="Ellips 9">
            <a:extLst>
              <a:ext uri="{FF2B5EF4-FFF2-40B4-BE49-F238E27FC236}">
                <a16:creationId xmlns:a16="http://schemas.microsoft.com/office/drawing/2014/main" id="{C4C87F67-B476-274F-4C46-EC308FE9B8D0}"/>
              </a:ext>
            </a:extLst>
          </p:cNvPr>
          <p:cNvSpPr/>
          <p:nvPr/>
        </p:nvSpPr>
        <p:spPr>
          <a:xfrm>
            <a:off x="8445335" y="2394780"/>
            <a:ext cx="623869" cy="6238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000" b="1" dirty="0">
                <a:latin typeface="Arial" panose="020B0604020202020204" pitchFamily="34" charset="0"/>
                <a:cs typeface="Arial" panose="020B0604020202020204" pitchFamily="34" charset="0"/>
              </a:rPr>
              <a:t>2</a:t>
            </a:r>
          </a:p>
        </p:txBody>
      </p:sp>
      <p:sp>
        <p:nvSpPr>
          <p:cNvPr id="17" name="textruta 16">
            <a:extLst>
              <a:ext uri="{FF2B5EF4-FFF2-40B4-BE49-F238E27FC236}">
                <a16:creationId xmlns:a16="http://schemas.microsoft.com/office/drawing/2014/main" id="{E3648AC2-AA95-546E-93F1-EEBAFEB0D5E3}"/>
              </a:ext>
            </a:extLst>
          </p:cNvPr>
          <p:cNvSpPr txBox="1"/>
          <p:nvPr/>
        </p:nvSpPr>
        <p:spPr>
          <a:xfrm>
            <a:off x="6531659" y="3129928"/>
            <a:ext cx="4451221" cy="2123658"/>
          </a:xfrm>
          <a:prstGeom prst="rect">
            <a:avLst/>
          </a:prstGeom>
          <a:noFill/>
        </p:spPr>
        <p:txBody>
          <a:bodyPr wrap="square" rtlCol="0">
            <a:spAutoFit/>
          </a:bodyPr>
          <a:lstStyle/>
          <a:p>
            <a:pPr algn="ctr"/>
            <a:r>
              <a:rPr lang="sv-SE" sz="2000" dirty="0">
                <a:latin typeface="Arial" panose="020B0604020202020204" pitchFamily="34" charset="0"/>
                <a:cs typeface="Arial" panose="020B0604020202020204" pitchFamily="34" charset="0"/>
              </a:rPr>
              <a:t>Prioritera aktiviteterna utifrån vilka som mest bidrar till Lista </a:t>
            </a:r>
            <a:r>
              <a:rPr lang="sv-SE" sz="2000" b="1" dirty="0">
                <a:latin typeface="Arial" panose="020B0604020202020204" pitchFamily="34" charset="0"/>
                <a:cs typeface="Arial" panose="020B0604020202020204" pitchFamily="34" charset="0"/>
              </a:rPr>
              <a:t>max</a:t>
            </a:r>
            <a:r>
              <a:rPr lang="sv-SE" sz="2000" dirty="0">
                <a:latin typeface="Arial" panose="020B0604020202020204" pitchFamily="34" charset="0"/>
                <a:cs typeface="Arial" panose="020B0604020202020204" pitchFamily="34" charset="0"/>
              </a:rPr>
              <a:t> </a:t>
            </a:r>
            <a:r>
              <a:rPr lang="sv-SE" sz="2000" b="1" dirty="0">
                <a:latin typeface="Arial" panose="020B0604020202020204" pitchFamily="34" charset="0"/>
                <a:cs typeface="Arial" panose="020B0604020202020204" pitchFamily="34" charset="0"/>
              </a:rPr>
              <a:t>3 </a:t>
            </a:r>
            <a:r>
              <a:rPr lang="sv-SE" sz="2000" b="1" dirty="0" err="1">
                <a:latin typeface="Arial" panose="020B0604020202020204" pitchFamily="34" charset="0"/>
                <a:cs typeface="Arial" panose="020B0604020202020204" pitchFamily="34" charset="0"/>
              </a:rPr>
              <a:t>st</a:t>
            </a:r>
            <a:r>
              <a:rPr lang="sv-SE" sz="2000" b="1" dirty="0">
                <a:latin typeface="Arial" panose="020B0604020202020204" pitchFamily="34" charset="0"/>
                <a:cs typeface="Arial" panose="020B0604020202020204" pitchFamily="34" charset="0"/>
              </a:rPr>
              <a:t> nyckelaktiviteter</a:t>
            </a:r>
            <a:r>
              <a:rPr lang="sv-SE" sz="2000" dirty="0">
                <a:latin typeface="Arial" panose="020B0604020202020204" pitchFamily="34" charset="0"/>
                <a:cs typeface="Arial" panose="020B0604020202020204" pitchFamily="34" charset="0"/>
              </a:rPr>
              <a:t> för varje del av positionen (Enkelt, Nära, Framåt).</a:t>
            </a:r>
          </a:p>
          <a:p>
            <a:pPr marR="0" lvl="0" algn="ctr" defTabSz="914400" rtl="0" eaLnBrk="1" fontAlgn="auto" latinLnBrk="0" hangingPunct="1">
              <a:lnSpc>
                <a:spcPct val="100000"/>
              </a:lnSpc>
              <a:spcBef>
                <a:spcPts val="0"/>
              </a:spcBef>
              <a:spcAft>
                <a:spcPts val="0"/>
              </a:spcAft>
              <a:buClrTx/>
              <a:buSzTx/>
              <a:tabLst/>
              <a:defRPr/>
            </a:pPr>
            <a:endParaRPr kumimoji="0" lang="sv-S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ctr"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sv-SE"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 1 timme</a:t>
            </a:r>
          </a:p>
          <a:p>
            <a:pPr algn="ctr"/>
            <a:r>
              <a:rPr lang="sv-SE"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80339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E13907E9-D377-8E17-C9EC-717A2AFA2426}"/>
              </a:ext>
            </a:extLst>
          </p:cNvPr>
          <p:cNvSpPr txBox="1"/>
          <p:nvPr/>
        </p:nvSpPr>
        <p:spPr>
          <a:xfrm>
            <a:off x="638628" y="2921168"/>
            <a:ext cx="2037609" cy="1015663"/>
          </a:xfrm>
          <a:prstGeom prst="rect">
            <a:avLst/>
          </a:prstGeom>
          <a:noFill/>
        </p:spPr>
        <p:txBody>
          <a:bodyPr wrap="none" rtlCol="0">
            <a:spAutoFit/>
          </a:bodyPr>
          <a:lstStyle/>
          <a:p>
            <a:r>
              <a:rPr lang="sv-SE" sz="6000" b="1" dirty="0">
                <a:solidFill>
                  <a:schemeClr val="bg1"/>
                </a:solidFill>
              </a:rPr>
              <a:t>Tack!</a:t>
            </a:r>
          </a:p>
        </p:txBody>
      </p:sp>
    </p:spTree>
    <p:extLst>
      <p:ext uri="{BB962C8B-B14F-4D97-AF65-F5344CB8AC3E}">
        <p14:creationId xmlns:p14="http://schemas.microsoft.com/office/powerpoint/2010/main" val="95104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4D4AB3-E45C-B737-4029-33D2D79A1739}"/>
              </a:ext>
            </a:extLst>
          </p:cNvPr>
          <p:cNvSpPr>
            <a:spLocks noGrp="1"/>
          </p:cNvSpPr>
          <p:nvPr>
            <p:ph type="ctrTitle"/>
          </p:nvPr>
        </p:nvSpPr>
        <p:spPr>
          <a:xfrm>
            <a:off x="482605" y="2779114"/>
            <a:ext cx="9717083" cy="1299773"/>
          </a:xfrm>
        </p:spPr>
        <p:txBody>
          <a:bodyPr anchor="ctr"/>
          <a:lstStyle/>
          <a:p>
            <a:r>
              <a:rPr lang="sv-SE" dirty="0"/>
              <a:t>Appendix</a:t>
            </a:r>
            <a:br>
              <a:rPr lang="sv-SE" dirty="0"/>
            </a:br>
            <a:r>
              <a:rPr lang="sv-SE" dirty="0"/>
              <a:t>Workshopformulär (biläggs som ifyllbar PDF)</a:t>
            </a:r>
          </a:p>
        </p:txBody>
      </p:sp>
    </p:spTree>
    <p:extLst>
      <p:ext uri="{BB962C8B-B14F-4D97-AF65-F5344CB8AC3E}">
        <p14:creationId xmlns:p14="http://schemas.microsoft.com/office/powerpoint/2010/main" val="159986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ACE1F7-E67A-31E6-A16A-A2FC6B429CC3}"/>
              </a:ext>
            </a:extLst>
          </p:cNvPr>
          <p:cNvSpPr>
            <a:spLocks noGrp="1"/>
          </p:cNvSpPr>
          <p:nvPr>
            <p:ph type="title"/>
          </p:nvPr>
        </p:nvSpPr>
        <p:spPr/>
        <p:txBody>
          <a:bodyPr/>
          <a:lstStyle/>
          <a:p>
            <a:r>
              <a:rPr lang="sv-SE" sz="2800" dirty="0"/>
              <a:t>Workshopformulär, övning 1 (lång lista på aktiviteter)</a:t>
            </a:r>
            <a:endParaRPr lang="sv-SE" sz="2800" b="0" dirty="0"/>
          </a:p>
        </p:txBody>
      </p:sp>
      <p:sp>
        <p:nvSpPr>
          <p:cNvPr id="5" name="Rektangel 4">
            <a:extLst>
              <a:ext uri="{FF2B5EF4-FFF2-40B4-BE49-F238E27FC236}">
                <a16:creationId xmlns:a16="http://schemas.microsoft.com/office/drawing/2014/main" id="{137FEB51-5CD2-8B7C-8163-BB19A84A4E1E}"/>
              </a:ext>
            </a:extLst>
          </p:cNvPr>
          <p:cNvSpPr/>
          <p:nvPr/>
        </p:nvSpPr>
        <p:spPr>
          <a:xfrm>
            <a:off x="10568539" y="5977288"/>
            <a:ext cx="1511166" cy="770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3" name="Tabell 3">
            <a:extLst>
              <a:ext uri="{FF2B5EF4-FFF2-40B4-BE49-F238E27FC236}">
                <a16:creationId xmlns:a16="http://schemas.microsoft.com/office/drawing/2014/main" id="{D5CDDC95-5CFF-391E-AAE7-F3D9E980591A}"/>
              </a:ext>
            </a:extLst>
          </p:cNvPr>
          <p:cNvGraphicFramePr>
            <a:graphicFrameLocks noGrp="1"/>
          </p:cNvGraphicFramePr>
          <p:nvPr/>
        </p:nvGraphicFramePr>
        <p:xfrm>
          <a:off x="283013" y="1009168"/>
          <a:ext cx="11661940" cy="5587575"/>
        </p:xfrm>
        <a:graphic>
          <a:graphicData uri="http://schemas.openxmlformats.org/drawingml/2006/table">
            <a:tbl>
              <a:tblPr firstRow="1" bandRow="1">
                <a:tableStyleId>{5C22544A-7EE6-4342-B048-85BDC9FD1C3A}</a:tableStyleId>
              </a:tblPr>
              <a:tblGrid>
                <a:gridCol w="1161061">
                  <a:extLst>
                    <a:ext uri="{9D8B030D-6E8A-4147-A177-3AD203B41FA5}">
                      <a16:colId xmlns:a16="http://schemas.microsoft.com/office/drawing/2014/main" val="985289641"/>
                    </a:ext>
                  </a:extLst>
                </a:gridCol>
                <a:gridCol w="10500879">
                  <a:extLst>
                    <a:ext uri="{9D8B030D-6E8A-4147-A177-3AD203B41FA5}">
                      <a16:colId xmlns:a16="http://schemas.microsoft.com/office/drawing/2014/main" val="4069229700"/>
                    </a:ext>
                  </a:extLst>
                </a:gridCol>
              </a:tblGrid>
              <a:tr h="1862525">
                <a:tc>
                  <a:txBody>
                    <a:bodyPr/>
                    <a:lstStyle/>
                    <a:p>
                      <a:pPr algn="ctr"/>
                      <a:r>
                        <a:rPr lang="sv-SE" b="1" i="0" dirty="0">
                          <a:solidFill>
                            <a:schemeClr val="tx1"/>
                          </a:solidFill>
                          <a:latin typeface="Arial" panose="020B0604020202020204" pitchFamily="34" charset="0"/>
                          <a:cs typeface="Arial" panose="020B0604020202020204" pitchFamily="34" charset="0"/>
                        </a:rPr>
                        <a:t>ENKELT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9495245"/>
                  </a:ext>
                </a:extLst>
              </a:tr>
              <a:tr h="1862525">
                <a:tc>
                  <a:txBody>
                    <a:bodyPr/>
                    <a:lstStyle/>
                    <a:p>
                      <a:pPr algn="ctr"/>
                      <a:r>
                        <a:rPr lang="sv-SE" b="1" i="0" dirty="0">
                          <a:solidFill>
                            <a:schemeClr val="tx1"/>
                          </a:solidFill>
                          <a:latin typeface="Arial" panose="020B0604020202020204" pitchFamily="34" charset="0"/>
                          <a:cs typeface="Arial" panose="020B0604020202020204" pitchFamily="34" charset="0"/>
                        </a:rPr>
                        <a:t>NÄRA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8670527"/>
                  </a:ext>
                </a:extLst>
              </a:tr>
              <a:tr h="1862525">
                <a:tc>
                  <a:txBody>
                    <a:bodyPr/>
                    <a:lstStyle/>
                    <a:p>
                      <a:pPr algn="ctr"/>
                      <a:r>
                        <a:rPr lang="sv-SE" b="1" i="0" dirty="0">
                          <a:solidFill>
                            <a:schemeClr val="tx1"/>
                          </a:solidFill>
                          <a:latin typeface="Arial" panose="020B0604020202020204" pitchFamily="34" charset="0"/>
                          <a:cs typeface="Arial" panose="020B0604020202020204" pitchFamily="34" charset="0"/>
                        </a:rPr>
                        <a:t>FRAMÅT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9699991"/>
                  </a:ext>
                </a:extLst>
              </a:tr>
            </a:tbl>
          </a:graphicData>
        </a:graphic>
      </p:graphicFrame>
    </p:spTree>
    <p:extLst>
      <p:ext uri="{BB962C8B-B14F-4D97-AF65-F5344CB8AC3E}">
        <p14:creationId xmlns:p14="http://schemas.microsoft.com/office/powerpoint/2010/main" val="2929722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ACE1F7-E67A-31E6-A16A-A2FC6B429CC3}"/>
              </a:ext>
            </a:extLst>
          </p:cNvPr>
          <p:cNvSpPr>
            <a:spLocks noGrp="1"/>
          </p:cNvSpPr>
          <p:nvPr>
            <p:ph type="title"/>
          </p:nvPr>
        </p:nvSpPr>
        <p:spPr>
          <a:xfrm>
            <a:off x="482605" y="365126"/>
            <a:ext cx="11212866" cy="1299772"/>
          </a:xfrm>
        </p:spPr>
        <p:txBody>
          <a:bodyPr/>
          <a:lstStyle/>
          <a:p>
            <a:r>
              <a:rPr lang="sv-SE" sz="2800" dirty="0"/>
              <a:t>Workshopformulär, övning 2 (prioritering av aktiviteter, max 3 per del)</a:t>
            </a:r>
            <a:endParaRPr lang="sv-SE" sz="2800" b="0" dirty="0"/>
          </a:p>
        </p:txBody>
      </p:sp>
      <p:sp>
        <p:nvSpPr>
          <p:cNvPr id="5" name="Rektangel 4">
            <a:extLst>
              <a:ext uri="{FF2B5EF4-FFF2-40B4-BE49-F238E27FC236}">
                <a16:creationId xmlns:a16="http://schemas.microsoft.com/office/drawing/2014/main" id="{137FEB51-5CD2-8B7C-8163-BB19A84A4E1E}"/>
              </a:ext>
            </a:extLst>
          </p:cNvPr>
          <p:cNvSpPr/>
          <p:nvPr/>
        </p:nvSpPr>
        <p:spPr>
          <a:xfrm>
            <a:off x="10568539" y="5977288"/>
            <a:ext cx="1511166" cy="7700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aphicFrame>
        <p:nvGraphicFramePr>
          <p:cNvPr id="3" name="Tabell 3">
            <a:extLst>
              <a:ext uri="{FF2B5EF4-FFF2-40B4-BE49-F238E27FC236}">
                <a16:creationId xmlns:a16="http://schemas.microsoft.com/office/drawing/2014/main" id="{D5CDDC95-5CFF-391E-AAE7-F3D9E980591A}"/>
              </a:ext>
            </a:extLst>
          </p:cNvPr>
          <p:cNvGraphicFramePr>
            <a:graphicFrameLocks noGrp="1"/>
          </p:cNvGraphicFramePr>
          <p:nvPr>
            <p:extLst>
              <p:ext uri="{D42A27DB-BD31-4B8C-83A1-F6EECF244321}">
                <p14:modId xmlns:p14="http://schemas.microsoft.com/office/powerpoint/2010/main" val="3140743784"/>
              </p:ext>
            </p:extLst>
          </p:nvPr>
        </p:nvGraphicFramePr>
        <p:xfrm>
          <a:off x="283013" y="929149"/>
          <a:ext cx="11664001" cy="5616004"/>
        </p:xfrm>
        <a:graphic>
          <a:graphicData uri="http://schemas.openxmlformats.org/drawingml/2006/table">
            <a:tbl>
              <a:tblPr firstRow="1" bandRow="1">
                <a:tableStyleId>{5C22544A-7EE6-4342-B048-85BDC9FD1C3A}</a:tableStyleId>
              </a:tblPr>
              <a:tblGrid>
                <a:gridCol w="1015024">
                  <a:extLst>
                    <a:ext uri="{9D8B030D-6E8A-4147-A177-3AD203B41FA5}">
                      <a16:colId xmlns:a16="http://schemas.microsoft.com/office/drawing/2014/main" val="985289641"/>
                    </a:ext>
                  </a:extLst>
                </a:gridCol>
                <a:gridCol w="265518">
                  <a:extLst>
                    <a:ext uri="{9D8B030D-6E8A-4147-A177-3AD203B41FA5}">
                      <a16:colId xmlns:a16="http://schemas.microsoft.com/office/drawing/2014/main" val="3113554408"/>
                    </a:ext>
                  </a:extLst>
                </a:gridCol>
                <a:gridCol w="3919609">
                  <a:extLst>
                    <a:ext uri="{9D8B030D-6E8A-4147-A177-3AD203B41FA5}">
                      <a16:colId xmlns:a16="http://schemas.microsoft.com/office/drawing/2014/main" val="4069229700"/>
                    </a:ext>
                  </a:extLst>
                </a:gridCol>
                <a:gridCol w="3231925">
                  <a:extLst>
                    <a:ext uri="{9D8B030D-6E8A-4147-A177-3AD203B41FA5}">
                      <a16:colId xmlns:a16="http://schemas.microsoft.com/office/drawing/2014/main" val="369633872"/>
                    </a:ext>
                  </a:extLst>
                </a:gridCol>
                <a:gridCol w="3231925">
                  <a:extLst>
                    <a:ext uri="{9D8B030D-6E8A-4147-A177-3AD203B41FA5}">
                      <a16:colId xmlns:a16="http://schemas.microsoft.com/office/drawing/2014/main" val="1083078145"/>
                    </a:ext>
                  </a:extLst>
                </a:gridCol>
              </a:tblGrid>
              <a:tr h="606943">
                <a:tc>
                  <a:txBody>
                    <a:bodyPr/>
                    <a:lstStyle/>
                    <a:p>
                      <a:pPr algn="ctr"/>
                      <a:endParaRPr lang="sv-SE" b="1" i="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sv-SE" b="1" i="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1800" i="1" dirty="0">
                          <a:solidFill>
                            <a:schemeClr val="tx1"/>
                          </a:solidFill>
                          <a:latin typeface="Arial" panose="020B0604020202020204" pitchFamily="34" charset="0"/>
                          <a:cs typeface="Arial" panose="020B0604020202020204" pitchFamily="34" charset="0"/>
                        </a:rPr>
                        <a:t>Vad?</a:t>
                      </a:r>
                      <a:br>
                        <a:rPr lang="sv-SE" sz="1800" i="1" dirty="0">
                          <a:solidFill>
                            <a:schemeClr val="tx1"/>
                          </a:solidFill>
                          <a:latin typeface="Arial" panose="020B0604020202020204" pitchFamily="34" charset="0"/>
                          <a:cs typeface="Arial" panose="020B0604020202020204" pitchFamily="34" charset="0"/>
                        </a:rPr>
                      </a:br>
                      <a:r>
                        <a:rPr lang="sv-SE" sz="1400" b="0" i="1">
                          <a:solidFill>
                            <a:schemeClr val="tx1"/>
                          </a:solidFill>
                          <a:latin typeface="Arial" panose="020B0604020202020204" pitchFamily="34" charset="0"/>
                          <a:cs typeface="Arial" panose="020B0604020202020204" pitchFamily="34" charset="0"/>
                        </a:rPr>
                        <a:t>Planerade nyckelaktiviteter ur er VP</a:t>
                      </a:r>
                      <a:endParaRPr lang="sv-SE" sz="1800" b="0" i="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1800" b="1" i="1" kern="1200" dirty="0">
                          <a:solidFill>
                            <a:schemeClr val="tx1"/>
                          </a:solidFill>
                          <a:latin typeface="Arial" panose="020B0604020202020204" pitchFamily="34" charset="0"/>
                          <a:ea typeface="+mn-ea"/>
                          <a:cs typeface="Arial" panose="020B0604020202020204" pitchFamily="34" charset="0"/>
                        </a:rPr>
                        <a:t>Hur?</a:t>
                      </a:r>
                      <a:br>
                        <a:rPr lang="sv-SE" sz="1800" b="1" i="1" kern="1200" dirty="0">
                          <a:solidFill>
                            <a:schemeClr val="tx1"/>
                          </a:solidFill>
                          <a:latin typeface="Arial" panose="020B0604020202020204" pitchFamily="34" charset="0"/>
                          <a:ea typeface="+mn-ea"/>
                          <a:cs typeface="Arial" panose="020B0604020202020204" pitchFamily="34" charset="0"/>
                        </a:rPr>
                      </a:br>
                      <a:r>
                        <a:rPr lang="sv-SE" sz="1400" b="0" i="1" kern="1200" dirty="0">
                          <a:solidFill>
                            <a:schemeClr val="tx1"/>
                          </a:solidFill>
                          <a:latin typeface="Arial" panose="020B0604020202020204" pitchFamily="34" charset="0"/>
                          <a:ea typeface="+mn-ea"/>
                          <a:cs typeface="Arial" panose="020B0604020202020204" pitchFamily="34" charset="0"/>
                        </a:rPr>
                        <a:t>Hur avser vi att göra det?</a:t>
                      </a:r>
                      <a:endParaRPr lang="sv-SE" sz="1800" b="0" i="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v-SE" sz="1800" i="1" dirty="0">
                          <a:solidFill>
                            <a:schemeClr val="tx1"/>
                          </a:solidFill>
                          <a:latin typeface="Arial" panose="020B0604020202020204" pitchFamily="34" charset="0"/>
                          <a:cs typeface="Arial" panose="020B0604020202020204" pitchFamily="34" charset="0"/>
                        </a:rPr>
                        <a:t>Med vem?</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sv-SE" sz="1400" b="0" i="1"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Själva eller med andra enheter?</a:t>
                      </a:r>
                      <a:endParaRPr lang="sv-SE" sz="1800" i="1"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4255772"/>
                  </a:ext>
                </a:extLst>
              </a:tr>
              <a:tr h="556562">
                <a:tc rowSpan="3">
                  <a:txBody>
                    <a:bodyPr/>
                    <a:lstStyle/>
                    <a:p>
                      <a:pPr algn="ctr"/>
                      <a:r>
                        <a:rPr lang="sv-SE" b="1" i="0" dirty="0">
                          <a:solidFill>
                            <a:schemeClr val="accent1"/>
                          </a:solidFill>
                          <a:latin typeface="Arial" panose="020B0604020202020204" pitchFamily="34" charset="0"/>
                          <a:cs typeface="Arial" panose="020B0604020202020204" pitchFamily="34" charset="0"/>
                        </a:rPr>
                        <a:t>ENKELT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sv-SE" b="1" i="0" dirty="0">
                          <a:solidFill>
                            <a:schemeClr val="tx1"/>
                          </a:solidFill>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9495245"/>
                  </a:ext>
                </a:extLst>
              </a:tr>
              <a:tr h="556563">
                <a:tc vMerge="1">
                  <a:txBody>
                    <a:bodyPr/>
                    <a:lstStyle/>
                    <a:p>
                      <a:endParaRPr lang="sv-SE"/>
                    </a:p>
                  </a:txBody>
                  <a:tcPr/>
                </a:tc>
                <a:tc>
                  <a:txBody>
                    <a:bodyPr/>
                    <a:lstStyle/>
                    <a:p>
                      <a:pPr algn="ctr"/>
                      <a:r>
                        <a:rPr lang="sv-SE" b="1" i="0" dirty="0">
                          <a:solidFill>
                            <a:schemeClr val="tx1"/>
                          </a:solidFill>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4390567"/>
                  </a:ext>
                </a:extLst>
              </a:tr>
              <a:tr h="556562">
                <a:tc vMerge="1">
                  <a:txBody>
                    <a:bodyPr/>
                    <a:lstStyle/>
                    <a:p>
                      <a:endParaRPr lang="sv-SE"/>
                    </a:p>
                  </a:txBody>
                  <a:tcPr/>
                </a:tc>
                <a:tc>
                  <a:txBody>
                    <a:bodyPr/>
                    <a:lstStyle/>
                    <a:p>
                      <a:pPr algn="ctr"/>
                      <a:r>
                        <a:rPr lang="sv-SE" b="1" i="0" dirty="0">
                          <a:solidFill>
                            <a:schemeClr val="tx1"/>
                          </a:solidFill>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22713997"/>
                  </a:ext>
                </a:extLst>
              </a:tr>
              <a:tr h="556562">
                <a:tc rowSpan="3">
                  <a:txBody>
                    <a:bodyPr/>
                    <a:lstStyle/>
                    <a:p>
                      <a:pPr algn="ctr"/>
                      <a:r>
                        <a:rPr lang="sv-SE" b="1" i="0" dirty="0">
                          <a:solidFill>
                            <a:schemeClr val="accent1"/>
                          </a:solidFill>
                          <a:latin typeface="Arial" panose="020B0604020202020204" pitchFamily="34" charset="0"/>
                          <a:cs typeface="Arial" panose="020B0604020202020204" pitchFamily="34" charset="0"/>
                        </a:rPr>
                        <a:t>NÄRA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sv-SE" b="1" i="0" dirty="0">
                          <a:solidFill>
                            <a:schemeClr val="tx1"/>
                          </a:solidFill>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8670527"/>
                  </a:ext>
                </a:extLst>
              </a:tr>
              <a:tr h="556563">
                <a:tc vMerge="1">
                  <a:txBody>
                    <a:bodyPr/>
                    <a:lstStyle/>
                    <a:p>
                      <a:endParaRPr lang="sv-SE"/>
                    </a:p>
                  </a:txBody>
                  <a:tcPr/>
                </a:tc>
                <a:tc>
                  <a:txBody>
                    <a:bodyPr/>
                    <a:lstStyle/>
                    <a:p>
                      <a:pPr algn="ctr"/>
                      <a:r>
                        <a:rPr lang="sv-SE" b="1" i="0" dirty="0">
                          <a:solidFill>
                            <a:schemeClr val="tx1"/>
                          </a:solidFill>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2265390"/>
                  </a:ext>
                </a:extLst>
              </a:tr>
              <a:tr h="556562">
                <a:tc vMerge="1">
                  <a:txBody>
                    <a:bodyPr/>
                    <a:lstStyle/>
                    <a:p>
                      <a:endParaRPr lang="sv-SE"/>
                    </a:p>
                  </a:txBody>
                  <a:tcPr/>
                </a:tc>
                <a:tc>
                  <a:txBody>
                    <a:bodyPr/>
                    <a:lstStyle/>
                    <a:p>
                      <a:pPr algn="ctr"/>
                      <a:r>
                        <a:rPr lang="sv-SE" b="1" i="0" dirty="0">
                          <a:solidFill>
                            <a:schemeClr val="tx1"/>
                          </a:solidFill>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0997694"/>
                  </a:ext>
                </a:extLst>
              </a:tr>
              <a:tr h="556562">
                <a:tc rowSpan="3">
                  <a:txBody>
                    <a:bodyPr/>
                    <a:lstStyle/>
                    <a:p>
                      <a:pPr algn="ctr"/>
                      <a:r>
                        <a:rPr lang="sv-SE" b="1" i="0" dirty="0">
                          <a:solidFill>
                            <a:schemeClr val="accent1"/>
                          </a:solidFill>
                          <a:latin typeface="Arial" panose="020B0604020202020204" pitchFamily="34" charset="0"/>
                          <a:cs typeface="Arial" panose="020B0604020202020204" pitchFamily="34" charset="0"/>
                        </a:rPr>
                        <a:t>FRAMÅT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sv-SE" b="1" i="0" dirty="0">
                          <a:solidFill>
                            <a:schemeClr val="tx1"/>
                          </a:solidFill>
                          <a:latin typeface="Arial" panose="020B0604020202020204" pitchFamily="34" charset="0"/>
                          <a:cs typeface="Arial" panose="020B060402020202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9699991"/>
                  </a:ext>
                </a:extLst>
              </a:tr>
              <a:tr h="556563">
                <a:tc vMerge="1">
                  <a:txBody>
                    <a:bodyPr/>
                    <a:lstStyle/>
                    <a:p>
                      <a:endParaRPr lang="sv-SE"/>
                    </a:p>
                  </a:txBody>
                  <a:tcPr/>
                </a:tc>
                <a:tc>
                  <a:txBody>
                    <a:bodyPr/>
                    <a:lstStyle/>
                    <a:p>
                      <a:pPr algn="ctr"/>
                      <a:r>
                        <a:rPr lang="sv-SE" b="1" i="0" dirty="0">
                          <a:solidFill>
                            <a:schemeClr val="tx1"/>
                          </a:solidFill>
                          <a:latin typeface="Arial" panose="020B0604020202020204" pitchFamily="34" charset="0"/>
                          <a:cs typeface="Arial" panose="020B060402020202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6124169"/>
                  </a:ext>
                </a:extLst>
              </a:tr>
              <a:tr h="556562">
                <a:tc vMerge="1">
                  <a:txBody>
                    <a:bodyPr/>
                    <a:lstStyle/>
                    <a:p>
                      <a:endParaRPr lang="sv-SE"/>
                    </a:p>
                  </a:txBody>
                  <a:tcPr/>
                </a:tc>
                <a:tc>
                  <a:txBody>
                    <a:bodyPr/>
                    <a:lstStyle/>
                    <a:p>
                      <a:pPr algn="ctr"/>
                      <a:r>
                        <a:rPr lang="sv-SE" b="1" i="0" dirty="0">
                          <a:solidFill>
                            <a:schemeClr val="tx1"/>
                          </a:solidFill>
                          <a:latin typeface="Arial" panose="020B0604020202020204" pitchFamily="34" charset="0"/>
                          <a:cs typeface="Arial" panose="020B060402020202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3923469"/>
                  </a:ext>
                </a:extLst>
              </a:tr>
            </a:tbl>
          </a:graphicData>
        </a:graphic>
      </p:graphicFrame>
    </p:spTree>
    <p:extLst>
      <p:ext uri="{BB962C8B-B14F-4D97-AF65-F5344CB8AC3E}">
        <p14:creationId xmlns:p14="http://schemas.microsoft.com/office/powerpoint/2010/main" val="3161091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451BB1AB-20CB-7EB2-E5C0-CE7233E0CBFE}"/>
              </a:ext>
            </a:extLst>
          </p:cNvPr>
          <p:cNvSpPr>
            <a:spLocks noGrp="1"/>
          </p:cNvSpPr>
          <p:nvPr>
            <p:ph type="title"/>
          </p:nvPr>
        </p:nvSpPr>
        <p:spPr/>
        <p:txBody>
          <a:bodyPr/>
          <a:lstStyle/>
          <a:p>
            <a:r>
              <a:rPr lang="sv-SE" sz="3600" dirty="0"/>
              <a:t>Innehåll</a:t>
            </a:r>
          </a:p>
        </p:txBody>
      </p:sp>
      <p:sp>
        <p:nvSpPr>
          <p:cNvPr id="2" name="Platshållare för innehåll 1">
            <a:extLst>
              <a:ext uri="{FF2B5EF4-FFF2-40B4-BE49-F238E27FC236}">
                <a16:creationId xmlns:a16="http://schemas.microsoft.com/office/drawing/2014/main" id="{C1661062-6063-FCB7-34D3-15E48A5025BF}"/>
              </a:ext>
            </a:extLst>
          </p:cNvPr>
          <p:cNvSpPr>
            <a:spLocks noGrp="1"/>
          </p:cNvSpPr>
          <p:nvPr>
            <p:ph sz="quarter" idx="13"/>
          </p:nvPr>
        </p:nvSpPr>
        <p:spPr>
          <a:xfrm>
            <a:off x="608241" y="1934292"/>
            <a:ext cx="10872559" cy="4264114"/>
          </a:xfrm>
        </p:spPr>
        <p:txBody>
          <a:bodyPr>
            <a:normAutofit/>
          </a:bodyPr>
          <a:lstStyle/>
          <a:p>
            <a:pPr marL="447675" indent="-447675">
              <a:lnSpc>
                <a:spcPct val="110000"/>
              </a:lnSpc>
            </a:pPr>
            <a:r>
              <a:rPr lang="sv-SE" sz="2400" b="1" dirty="0">
                <a:latin typeface="Arial" panose="020B0604020202020204" pitchFamily="34" charset="0"/>
                <a:cs typeface="Arial" panose="020B0604020202020204" pitchFamily="34" charset="0"/>
              </a:rPr>
              <a:t>Introduktion till ordförande/mötesledare</a:t>
            </a:r>
          </a:p>
          <a:p>
            <a:pPr marL="447675" indent="-447675">
              <a:lnSpc>
                <a:spcPct val="110000"/>
              </a:lnSpc>
            </a:pPr>
            <a:r>
              <a:rPr lang="sv-SE" sz="2400" dirty="0">
                <a:latin typeface="Arial" panose="020B0604020202020204" pitchFamily="34" charset="0"/>
                <a:cs typeface="Arial" panose="020B0604020202020204" pitchFamily="34" charset="0"/>
              </a:rPr>
              <a:t>Inledande presentation till workshopen</a:t>
            </a:r>
          </a:p>
          <a:p>
            <a:pPr marL="447675" indent="-447675">
              <a:lnSpc>
                <a:spcPct val="110000"/>
              </a:lnSpc>
            </a:pPr>
            <a:r>
              <a:rPr lang="sv-SE" sz="2400" dirty="0">
                <a:latin typeface="Arial" panose="020B0604020202020204" pitchFamily="34" charset="0"/>
                <a:cs typeface="Arial" panose="020B0604020202020204" pitchFamily="34" charset="0"/>
              </a:rPr>
              <a:t>Workshopinstruktioner och övningar</a:t>
            </a:r>
          </a:p>
        </p:txBody>
      </p:sp>
    </p:spTree>
    <p:extLst>
      <p:ext uri="{BB962C8B-B14F-4D97-AF65-F5344CB8AC3E}">
        <p14:creationId xmlns:p14="http://schemas.microsoft.com/office/powerpoint/2010/main" val="974255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F4181FE-CEC4-C414-D848-3DF967A8186B}"/>
              </a:ext>
            </a:extLst>
          </p:cNvPr>
          <p:cNvSpPr>
            <a:spLocks noGrp="1"/>
          </p:cNvSpPr>
          <p:nvPr>
            <p:ph type="title"/>
          </p:nvPr>
        </p:nvSpPr>
        <p:spPr/>
        <p:txBody>
          <a:bodyPr/>
          <a:lstStyle/>
          <a:p>
            <a:r>
              <a:rPr lang="sv-SE" sz="3600" dirty="0"/>
              <a:t>Introduktion till </a:t>
            </a:r>
            <a:r>
              <a:rPr lang="sv-SE" sz="3600" b="1" dirty="0">
                <a:latin typeface="Arial" panose="020B0604020202020204" pitchFamily="34" charset="0"/>
                <a:cs typeface="Arial" panose="020B0604020202020204" pitchFamily="34" charset="0"/>
              </a:rPr>
              <a:t>ordförande/mötesledare</a:t>
            </a:r>
            <a:br>
              <a:rPr lang="sv-SE" sz="3600" b="1" dirty="0">
                <a:latin typeface="Arial" panose="020B0604020202020204" pitchFamily="34" charset="0"/>
                <a:cs typeface="Arial" panose="020B0604020202020204" pitchFamily="34" charset="0"/>
              </a:rPr>
            </a:br>
            <a:endParaRPr lang="sv-SE" sz="3600" dirty="0"/>
          </a:p>
        </p:txBody>
      </p:sp>
      <p:sp>
        <p:nvSpPr>
          <p:cNvPr id="3" name="textruta 2">
            <a:extLst>
              <a:ext uri="{FF2B5EF4-FFF2-40B4-BE49-F238E27FC236}">
                <a16:creationId xmlns:a16="http://schemas.microsoft.com/office/drawing/2014/main" id="{33D5B14A-7890-91E1-6753-AC8B60710CC1}"/>
              </a:ext>
            </a:extLst>
          </p:cNvPr>
          <p:cNvSpPr txBox="1"/>
          <p:nvPr/>
        </p:nvSpPr>
        <p:spPr>
          <a:xfrm>
            <a:off x="585216" y="1572769"/>
            <a:ext cx="10387584" cy="4520382"/>
          </a:xfrm>
          <a:prstGeom prst="rect">
            <a:avLst/>
          </a:prstGeom>
        </p:spPr>
        <p:txBody>
          <a:bodyPr vert="horz" lIns="0" tIns="0" rIns="0" bIns="0" rtlCol="0">
            <a:normAutofit fontScale="92500" lnSpcReduction="20000"/>
          </a:bodyPr>
          <a:lstStyle>
            <a:lvl1pPr marL="447675" indent="-447675" defTabSz="685800">
              <a:lnSpc>
                <a:spcPct val="110000"/>
              </a:lnSpc>
              <a:spcBef>
                <a:spcPts val="750"/>
              </a:spcBef>
              <a:buClr>
                <a:schemeClr val="accent1"/>
              </a:buClr>
              <a:buSzPct val="100000"/>
              <a:buFont typeface="Times New Roman" panose="02020603050405020304" pitchFamily="18" charset="0"/>
              <a:buChar char="►"/>
              <a:defRPr sz="2400">
                <a:latin typeface="Arial" panose="020B0604020202020204" pitchFamily="34" charset="0"/>
                <a:cs typeface="Arial" panose="020B0604020202020204" pitchFamily="34" charset="0"/>
              </a:defRPr>
            </a:lvl1pPr>
            <a:lvl2pPr marL="540000" indent="-360000" defTabSz="685800">
              <a:lnSpc>
                <a:spcPct val="100000"/>
              </a:lnSpc>
              <a:spcBef>
                <a:spcPts val="375"/>
              </a:spcBef>
              <a:buClr>
                <a:schemeClr val="accent1"/>
              </a:buClr>
              <a:buSzPct val="90000"/>
              <a:buFont typeface="Times New Roman" panose="02020603050405020304" pitchFamily="18" charset="0"/>
              <a:buChar char="►"/>
              <a:defRPr sz="2000">
                <a:latin typeface="Times New Roman" panose="02020603050405020304" pitchFamily="18" charset="0"/>
                <a:cs typeface="Times New Roman" panose="02020603050405020304" pitchFamily="18" charset="0"/>
              </a:defRPr>
            </a:lvl2pPr>
            <a:lvl3pPr marL="720000" indent="-360000" defTabSz="685800">
              <a:lnSpc>
                <a:spcPct val="100000"/>
              </a:lnSpc>
              <a:spcBef>
                <a:spcPts val="375"/>
              </a:spcBef>
              <a:buClr>
                <a:schemeClr val="accent1"/>
              </a:buClr>
              <a:buSzPct val="90000"/>
              <a:buFont typeface="Times New Roman" panose="02020603050405020304" pitchFamily="18" charset="0"/>
              <a:buChar char="►"/>
              <a:defRPr sz="2000">
                <a:latin typeface="Times New Roman" panose="02020603050405020304" pitchFamily="18" charset="0"/>
                <a:cs typeface="Times New Roman" panose="02020603050405020304" pitchFamily="18" charset="0"/>
              </a:defRPr>
            </a:lvl3pPr>
            <a:lvl4pPr marL="900000" indent="-360000" defTabSz="685800">
              <a:lnSpc>
                <a:spcPct val="100000"/>
              </a:lnSpc>
              <a:spcBef>
                <a:spcPts val="375"/>
              </a:spcBef>
              <a:buClr>
                <a:schemeClr val="accent1"/>
              </a:buClr>
              <a:buSzPct val="90000"/>
              <a:buFont typeface="Times New Roman" panose="02020603050405020304" pitchFamily="18" charset="0"/>
              <a:buChar char="►"/>
              <a:defRPr sz="2000">
                <a:latin typeface="Times New Roman" panose="02020603050405020304" pitchFamily="18" charset="0"/>
                <a:cs typeface="Times New Roman" panose="02020603050405020304" pitchFamily="18" charset="0"/>
              </a:defRPr>
            </a:lvl4pPr>
            <a:lvl5pPr marL="1080000" indent="-360000" defTabSz="685800">
              <a:lnSpc>
                <a:spcPct val="100000"/>
              </a:lnSpc>
              <a:spcBef>
                <a:spcPts val="375"/>
              </a:spcBef>
              <a:buClr>
                <a:schemeClr val="accent1"/>
              </a:buClr>
              <a:buSzPct val="90000"/>
              <a:buFont typeface="Times New Roman" panose="02020603050405020304" pitchFamily="18" charset="0"/>
              <a:buChar char="►"/>
              <a:defRPr sz="2000">
                <a:latin typeface="Times New Roman" panose="02020603050405020304" pitchFamily="18" charset="0"/>
                <a:cs typeface="Times New Roman" panose="02020603050405020304" pitchFamily="18" charset="0"/>
              </a:defRPr>
            </a:lvl5pPr>
            <a:lvl6pPr marL="1885950" indent="-171450" defTabSz="685800">
              <a:lnSpc>
                <a:spcPct val="90000"/>
              </a:lnSpc>
              <a:spcBef>
                <a:spcPts val="375"/>
              </a:spcBef>
              <a:buFont typeface="Arial" panose="020B0604020202020204" pitchFamily="34" charset="0"/>
              <a:buChar char="•"/>
              <a:defRPr sz="1350"/>
            </a:lvl6pPr>
            <a:lvl7pPr marL="2228850" indent="-171450" defTabSz="685800">
              <a:lnSpc>
                <a:spcPct val="90000"/>
              </a:lnSpc>
              <a:spcBef>
                <a:spcPts val="375"/>
              </a:spcBef>
              <a:buFont typeface="Arial" panose="020B0604020202020204" pitchFamily="34" charset="0"/>
              <a:buChar char="•"/>
              <a:defRPr sz="1350"/>
            </a:lvl7pPr>
            <a:lvl8pPr marL="2571750" indent="-171450" defTabSz="685800">
              <a:lnSpc>
                <a:spcPct val="90000"/>
              </a:lnSpc>
              <a:spcBef>
                <a:spcPts val="375"/>
              </a:spcBef>
              <a:buFont typeface="Arial" panose="020B0604020202020204" pitchFamily="34" charset="0"/>
              <a:buChar char="•"/>
              <a:defRPr sz="1350"/>
            </a:lvl8pPr>
            <a:lvl9pPr marL="2914650" indent="-171450" defTabSz="685800">
              <a:lnSpc>
                <a:spcPct val="90000"/>
              </a:lnSpc>
              <a:spcBef>
                <a:spcPts val="375"/>
              </a:spcBef>
              <a:buFont typeface="Arial" panose="020B0604020202020204" pitchFamily="34" charset="0"/>
              <a:buChar char="•"/>
              <a:defRPr sz="1350"/>
            </a:lvl9pPr>
          </a:lstStyle>
          <a:p>
            <a:pPr marL="0" indent="0">
              <a:buNone/>
            </a:pPr>
            <a:endParaRPr lang="sv-SE" dirty="0">
              <a:highlight>
                <a:srgbClr val="FFFF00"/>
              </a:highlight>
            </a:endParaRPr>
          </a:p>
          <a:p>
            <a:r>
              <a:rPr lang="sv-SE" dirty="0"/>
              <a:t>Detta material är frivilligt att använda som stöd för ert egna arbete med Visions position. Ni använder det så som det bäst passar er verksamhet. </a:t>
            </a:r>
          </a:p>
          <a:p>
            <a:r>
              <a:rPr lang="sv-SE" dirty="0"/>
              <a:t>Den inledande presentationen samt instruktionerna till workshopen är tänkta att hållas av dig. Du modererar och dokumenterar också workshopen.</a:t>
            </a:r>
          </a:p>
          <a:p>
            <a:r>
              <a:rPr lang="sv-SE" dirty="0"/>
              <a:t>Beroende på antal deltagare kan tiden för workshopen variera men ca 2 timmar är en fingervisning om vilken tid som krävs. </a:t>
            </a:r>
          </a:p>
          <a:p>
            <a:r>
              <a:rPr lang="sv-SE" dirty="0"/>
              <a:t>Syftet är att Syftet med workshopen är att reflektera över vad som bidrar till att vi upplevs som enkelt, nära, framåt och vad vi behöver fokusera på.</a:t>
            </a:r>
          </a:p>
          <a:p>
            <a:r>
              <a:rPr lang="sv-SE" dirty="0"/>
              <a:t>Du väljer själv hur många eller vilka som deltar på workshopen men förslagsvis styrelsen.</a:t>
            </a:r>
          </a:p>
          <a:p>
            <a:r>
              <a:rPr lang="sv-SE" dirty="0"/>
              <a:t>Formulär (PDF) till workshopen finns bilagda till denna presentation. </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4289079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451BB1AB-20CB-7EB2-E5C0-CE7233E0CBFE}"/>
              </a:ext>
            </a:extLst>
          </p:cNvPr>
          <p:cNvSpPr>
            <a:spLocks noGrp="1"/>
          </p:cNvSpPr>
          <p:nvPr>
            <p:ph type="title"/>
          </p:nvPr>
        </p:nvSpPr>
        <p:spPr/>
        <p:txBody>
          <a:bodyPr/>
          <a:lstStyle/>
          <a:p>
            <a:r>
              <a:rPr lang="sv-SE" sz="3600" dirty="0"/>
              <a:t>Innehåll</a:t>
            </a:r>
          </a:p>
        </p:txBody>
      </p:sp>
      <p:sp>
        <p:nvSpPr>
          <p:cNvPr id="2" name="Platshållare för innehåll 1">
            <a:extLst>
              <a:ext uri="{FF2B5EF4-FFF2-40B4-BE49-F238E27FC236}">
                <a16:creationId xmlns:a16="http://schemas.microsoft.com/office/drawing/2014/main" id="{C1661062-6063-FCB7-34D3-15E48A5025BF}"/>
              </a:ext>
            </a:extLst>
          </p:cNvPr>
          <p:cNvSpPr>
            <a:spLocks noGrp="1"/>
          </p:cNvSpPr>
          <p:nvPr>
            <p:ph sz="quarter" idx="13"/>
          </p:nvPr>
        </p:nvSpPr>
        <p:spPr>
          <a:xfrm>
            <a:off x="608241" y="1934292"/>
            <a:ext cx="10872559" cy="4264114"/>
          </a:xfrm>
        </p:spPr>
        <p:txBody>
          <a:bodyPr>
            <a:normAutofit/>
          </a:bodyPr>
          <a:lstStyle/>
          <a:p>
            <a:pPr marL="447675" indent="-447675">
              <a:lnSpc>
                <a:spcPct val="110000"/>
              </a:lnSpc>
            </a:pPr>
            <a:r>
              <a:rPr lang="sv-SE" sz="2400" dirty="0">
                <a:latin typeface="Arial" panose="020B0604020202020204" pitchFamily="34" charset="0"/>
                <a:cs typeface="Arial" panose="020B0604020202020204" pitchFamily="34" charset="0"/>
              </a:rPr>
              <a:t>Introduktion till ordförande/mötesledare</a:t>
            </a:r>
          </a:p>
          <a:p>
            <a:pPr marL="447675" indent="-447675">
              <a:lnSpc>
                <a:spcPct val="110000"/>
              </a:lnSpc>
            </a:pPr>
            <a:r>
              <a:rPr lang="sv-SE" sz="2400" b="1" dirty="0">
                <a:latin typeface="Arial" panose="020B0604020202020204" pitchFamily="34" charset="0"/>
                <a:cs typeface="Arial" panose="020B0604020202020204" pitchFamily="34" charset="0"/>
              </a:rPr>
              <a:t>Inledande presentation till workshopen</a:t>
            </a:r>
          </a:p>
          <a:p>
            <a:pPr marL="447675" indent="-447675">
              <a:lnSpc>
                <a:spcPct val="110000"/>
              </a:lnSpc>
            </a:pPr>
            <a:r>
              <a:rPr lang="sv-SE" sz="2400" dirty="0">
                <a:latin typeface="Arial" panose="020B0604020202020204" pitchFamily="34" charset="0"/>
                <a:cs typeface="Arial" panose="020B0604020202020204" pitchFamily="34" charset="0"/>
              </a:rPr>
              <a:t>Workshopinstruktioner och övningar</a:t>
            </a:r>
          </a:p>
        </p:txBody>
      </p:sp>
    </p:spTree>
    <p:extLst>
      <p:ext uri="{BB962C8B-B14F-4D97-AF65-F5344CB8AC3E}">
        <p14:creationId xmlns:p14="http://schemas.microsoft.com/office/powerpoint/2010/main" val="1302456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ACCC38B2-1915-F84C-91EF-88F88C9FD69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2" name="Rubrik 1"/>
          <p:cNvSpPr>
            <a:spLocks noGrp="1"/>
          </p:cNvSpPr>
          <p:nvPr>
            <p:ph type="ctrTitle"/>
          </p:nvPr>
        </p:nvSpPr>
        <p:spPr>
          <a:xfrm>
            <a:off x="833386" y="2505779"/>
            <a:ext cx="10553805" cy="1133159"/>
          </a:xfrm>
        </p:spPr>
        <p:txBody>
          <a:bodyPr/>
          <a:lstStyle/>
          <a:p>
            <a:pPr algn="ctr">
              <a:spcAft>
                <a:spcPts val="3400"/>
              </a:spcAft>
            </a:pPr>
            <a:r>
              <a:rPr lang="sv-SE" sz="6600" dirty="0"/>
              <a:t>Enkelt, nära och framåt!</a:t>
            </a:r>
            <a:br>
              <a:rPr lang="sv-SE" sz="4800" dirty="0">
                <a:solidFill>
                  <a:srgbClr val="210061"/>
                </a:solidFill>
              </a:rPr>
            </a:br>
            <a:br>
              <a:rPr lang="sv-SE" sz="4000" b="0" dirty="0">
                <a:solidFill>
                  <a:srgbClr val="210061"/>
                </a:solidFill>
              </a:rPr>
            </a:br>
            <a:r>
              <a:rPr lang="sv-SE" sz="4000" b="0" dirty="0">
                <a:solidFill>
                  <a:srgbClr val="210061"/>
                </a:solidFill>
              </a:rPr>
              <a:t>Vad kan vi i vår klubb/avdelning göra för att bidra</a:t>
            </a:r>
            <a:br>
              <a:rPr lang="sv-SE" sz="4000" b="0" dirty="0">
                <a:solidFill>
                  <a:srgbClr val="210061"/>
                </a:solidFill>
              </a:rPr>
            </a:br>
            <a:r>
              <a:rPr lang="sv-SE" sz="4000" b="0" dirty="0">
                <a:solidFill>
                  <a:srgbClr val="210061"/>
                </a:solidFill>
              </a:rPr>
              <a:t>till Visions önskade position?</a:t>
            </a:r>
            <a:endParaRPr lang="sv-SE" sz="2000" b="0" dirty="0">
              <a:solidFill>
                <a:srgbClr val="210061"/>
              </a:solidFill>
              <a:latin typeface="+mj-lt"/>
            </a:endParaRPr>
          </a:p>
        </p:txBody>
      </p:sp>
      <p:pic>
        <p:nvPicPr>
          <p:cNvPr id="4" name="Bildobjekt 3">
            <a:extLst>
              <a:ext uri="{FF2B5EF4-FFF2-40B4-BE49-F238E27FC236}">
                <a16:creationId xmlns:a16="http://schemas.microsoft.com/office/drawing/2014/main" id="{D9A14A76-B0AE-9E49-B416-5A1513CD227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50694" y="6144717"/>
            <a:ext cx="1027457" cy="460797"/>
          </a:xfrm>
          <a:prstGeom prst="rect">
            <a:avLst/>
          </a:prstGeom>
        </p:spPr>
      </p:pic>
    </p:spTree>
    <p:extLst>
      <p:ext uri="{BB962C8B-B14F-4D97-AF65-F5344CB8AC3E}">
        <p14:creationId xmlns:p14="http://schemas.microsoft.com/office/powerpoint/2010/main" val="1955226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74B7FF-ED50-C8B9-AFDD-8915EF29BF64}"/>
              </a:ext>
            </a:extLst>
          </p:cNvPr>
          <p:cNvSpPr>
            <a:spLocks noGrp="1"/>
          </p:cNvSpPr>
          <p:nvPr>
            <p:ph type="title"/>
          </p:nvPr>
        </p:nvSpPr>
        <p:spPr>
          <a:xfrm>
            <a:off x="482605" y="365126"/>
            <a:ext cx="10682106" cy="1299772"/>
          </a:xfrm>
        </p:spPr>
        <p:txBody>
          <a:bodyPr/>
          <a:lstStyle/>
          <a:p>
            <a:r>
              <a:rPr lang="sv-SE" sz="3600" dirty="0"/>
              <a:t>Under våren arbetade vi fram en position tillsammans med både kansliet och förtroendevalda</a:t>
            </a:r>
          </a:p>
        </p:txBody>
      </p:sp>
      <p:sp>
        <p:nvSpPr>
          <p:cNvPr id="3" name="textruta 2">
            <a:extLst>
              <a:ext uri="{FF2B5EF4-FFF2-40B4-BE49-F238E27FC236}">
                <a16:creationId xmlns:a16="http://schemas.microsoft.com/office/drawing/2014/main" id="{C0594A8A-E210-F694-2F45-BA550BDCC3C2}"/>
              </a:ext>
            </a:extLst>
          </p:cNvPr>
          <p:cNvSpPr txBox="1"/>
          <p:nvPr/>
        </p:nvSpPr>
        <p:spPr>
          <a:xfrm>
            <a:off x="750327" y="2656195"/>
            <a:ext cx="2258952" cy="270843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6000" b="1" i="0" u="none" strike="noStrike" kern="1200" cap="none" spc="0" normalizeH="0" baseline="0" noProof="0" dirty="0">
                <a:ln>
                  <a:noFill/>
                </a:ln>
                <a:solidFill>
                  <a:srgbClr val="210061"/>
                </a:solidFill>
                <a:effectLst/>
                <a:uLnTx/>
                <a:uFillTx/>
                <a:latin typeface="Arial"/>
                <a:ea typeface="+mn-ea"/>
                <a:cs typeface="+mn-cs"/>
              </a:rPr>
              <a:t>827</a:t>
            </a:r>
            <a:endParaRPr kumimoji="0" lang="sv-SE" sz="6000" b="1" i="0" u="none" strike="noStrike" kern="1200" cap="none" spc="0" normalizeH="0" baseline="0" noProof="0" dirty="0">
              <a:ln>
                <a:noFill/>
              </a:ln>
              <a:solidFill>
                <a:srgbClr val="7930AE">
                  <a:lumMod val="40000"/>
                  <a:lumOff val="60000"/>
                </a:srgb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potentiella medlemmar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6000" b="1" i="0" u="none" strike="noStrike" kern="1200" cap="none" spc="0" normalizeH="0" baseline="0" noProof="0" dirty="0">
                <a:ln>
                  <a:noFill/>
                </a:ln>
                <a:solidFill>
                  <a:srgbClr val="210061"/>
                </a:solidFill>
                <a:effectLst/>
                <a:uLnTx/>
                <a:uFillTx/>
                <a:latin typeface="Arial"/>
                <a:ea typeface="+mn-ea"/>
                <a:cs typeface="+mn-cs"/>
              </a:rPr>
              <a:t>169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befintliga medlemmar</a:t>
            </a:r>
          </a:p>
        </p:txBody>
      </p:sp>
      <p:sp>
        <p:nvSpPr>
          <p:cNvPr id="4" name="textruta 3">
            <a:extLst>
              <a:ext uri="{FF2B5EF4-FFF2-40B4-BE49-F238E27FC236}">
                <a16:creationId xmlns:a16="http://schemas.microsoft.com/office/drawing/2014/main" id="{6FA80013-F990-BE48-52A2-0D68676D55AD}"/>
              </a:ext>
            </a:extLst>
          </p:cNvPr>
          <p:cNvSpPr txBox="1"/>
          <p:nvPr/>
        </p:nvSpPr>
        <p:spPr>
          <a:xfrm>
            <a:off x="4042867" y="2656195"/>
            <a:ext cx="1609735" cy="270843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6000" b="1" i="0" u="none" strike="noStrike" kern="1200" cap="none" spc="0" normalizeH="0" baseline="0" noProof="0" dirty="0">
                <a:ln>
                  <a:noFill/>
                </a:ln>
                <a:solidFill>
                  <a:srgbClr val="210061"/>
                </a:solidFill>
                <a:effectLst/>
                <a:uLnTx/>
                <a:uFillTx/>
                <a:latin typeface="Arial"/>
                <a:ea typeface="+mn-ea"/>
                <a:cs typeface="+mn-cs"/>
              </a:rPr>
              <a:t>408</a:t>
            </a:r>
            <a:endParaRPr kumimoji="0" lang="sv-SE" sz="6000" b="1" i="0" u="none" strike="noStrike" kern="1200" cap="none" spc="0" normalizeH="0" baseline="0" noProof="0" dirty="0">
              <a:ln>
                <a:noFill/>
              </a:ln>
              <a:solidFill>
                <a:srgbClr val="7930AE">
                  <a:lumMod val="40000"/>
                  <a:lumOff val="60000"/>
                </a:srgb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förtroendevalda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6000" b="1" i="0" u="none" strike="noStrike" kern="1200" cap="none" spc="0" normalizeH="0" baseline="0" noProof="0" dirty="0">
                <a:ln>
                  <a:noFill/>
                </a:ln>
                <a:solidFill>
                  <a:srgbClr val="210061"/>
                </a:solidFill>
                <a:effectLst/>
                <a:uLnTx/>
                <a:uFillTx/>
                <a:latin typeface="Arial"/>
                <a:ea typeface="+mn-ea"/>
                <a:cs typeface="+mn-cs"/>
              </a:rPr>
              <a:t>188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medarbetare</a:t>
            </a:r>
          </a:p>
        </p:txBody>
      </p:sp>
      <p:sp>
        <p:nvSpPr>
          <p:cNvPr id="5" name="textruta 4">
            <a:extLst>
              <a:ext uri="{FF2B5EF4-FFF2-40B4-BE49-F238E27FC236}">
                <a16:creationId xmlns:a16="http://schemas.microsoft.com/office/drawing/2014/main" id="{4FA39EF5-9327-8528-CB85-54BFEA8D614D}"/>
              </a:ext>
            </a:extLst>
          </p:cNvPr>
          <p:cNvSpPr txBox="1"/>
          <p:nvPr/>
        </p:nvSpPr>
        <p:spPr>
          <a:xfrm>
            <a:off x="6686190" y="2656195"/>
            <a:ext cx="1723550" cy="270843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6000" b="1" i="0" u="none" strike="noStrike" kern="1200" cap="none" spc="0" normalizeH="0" baseline="0" noProof="0" dirty="0">
                <a:ln>
                  <a:noFill/>
                </a:ln>
                <a:solidFill>
                  <a:srgbClr val="210061"/>
                </a:solidFill>
                <a:effectLst/>
                <a:uLnTx/>
                <a:uFillTx/>
                <a:latin typeface="Arial"/>
                <a:ea typeface="+mn-ea"/>
                <a:cs typeface="+mn-cs"/>
              </a:rPr>
              <a:t>11</a:t>
            </a:r>
            <a:endParaRPr kumimoji="0" lang="sv-SE" sz="6000" b="1" i="0" u="none" strike="noStrike" kern="1200" cap="none" spc="0" normalizeH="0" baseline="0" noProof="0" dirty="0">
              <a:ln>
                <a:noFill/>
              </a:ln>
              <a:solidFill>
                <a:srgbClr val="7930AE">
                  <a:lumMod val="40000"/>
                  <a:lumOff val="60000"/>
                </a:srgbClr>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ledande experter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6000" b="1" i="0" u="none" strike="noStrike" kern="1200" cap="none" spc="0" normalizeH="0" baseline="0" noProof="0" dirty="0">
                <a:ln>
                  <a:noFill/>
                </a:ln>
                <a:solidFill>
                  <a:srgbClr val="210061"/>
                </a:solidFill>
                <a:effectLst/>
                <a:uLnTx/>
                <a:uFillTx/>
                <a:latin typeface="Arial"/>
                <a:ea typeface="+mn-ea"/>
                <a:cs typeface="+mn-cs"/>
              </a:rPr>
              <a:t>15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nyckeltrender</a:t>
            </a:r>
          </a:p>
        </p:txBody>
      </p:sp>
      <p:sp>
        <p:nvSpPr>
          <p:cNvPr id="6" name="textruta 5">
            <a:extLst>
              <a:ext uri="{FF2B5EF4-FFF2-40B4-BE49-F238E27FC236}">
                <a16:creationId xmlns:a16="http://schemas.microsoft.com/office/drawing/2014/main" id="{CF260D61-915E-A6B0-C8C0-7D9755FBAE30}"/>
              </a:ext>
            </a:extLst>
          </p:cNvPr>
          <p:cNvSpPr txBox="1"/>
          <p:nvPr/>
        </p:nvSpPr>
        <p:spPr>
          <a:xfrm>
            <a:off x="9481799" y="2656195"/>
            <a:ext cx="1574469" cy="270843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6000" b="1" i="0" u="none" strike="noStrike" kern="1200" cap="none" spc="0" normalizeH="0" baseline="0" noProof="0" dirty="0">
                <a:ln>
                  <a:noFill/>
                </a:ln>
                <a:solidFill>
                  <a:srgbClr val="7930AE"/>
                </a:solidFill>
                <a:effectLst/>
                <a:uLnTx/>
                <a:uFillTx/>
                <a:latin typeface="Arial"/>
                <a:ea typeface="+mn-ea"/>
                <a:cs typeface="+mn-cs"/>
              </a:rPr>
              <a:t>2x3</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workshops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6000" b="1" i="0" u="none" strike="noStrike" kern="1200" cap="none" spc="0" normalizeH="0" baseline="0" noProof="0" dirty="0">
                <a:ln>
                  <a:noFill/>
                </a:ln>
                <a:solidFill>
                  <a:srgbClr val="7930AE"/>
                </a:solidFill>
                <a:effectLst/>
                <a:uLnTx/>
                <a:uFillTx/>
                <a:latin typeface="Arial"/>
                <a:ea typeface="+mn-ea"/>
                <a:cs typeface="+mn-cs"/>
              </a:rPr>
              <a:t>35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nyckelpersoner</a:t>
            </a:r>
          </a:p>
        </p:txBody>
      </p:sp>
      <p:sp>
        <p:nvSpPr>
          <p:cNvPr id="7" name="textruta 6">
            <a:extLst>
              <a:ext uri="{FF2B5EF4-FFF2-40B4-BE49-F238E27FC236}">
                <a16:creationId xmlns:a16="http://schemas.microsoft.com/office/drawing/2014/main" id="{EA7F7EFA-786B-3BA4-6FAA-268731D38930}"/>
              </a:ext>
            </a:extLst>
          </p:cNvPr>
          <p:cNvSpPr txBox="1"/>
          <p:nvPr/>
        </p:nvSpPr>
        <p:spPr>
          <a:xfrm>
            <a:off x="750327" y="2046695"/>
            <a:ext cx="580158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1" u="none" strike="noStrike" kern="1200" cap="none" spc="0" normalizeH="0" baseline="0" noProof="0" dirty="0">
                <a:ln>
                  <a:noFill/>
                </a:ln>
                <a:effectLst/>
                <a:uLnTx/>
                <a:uFillTx/>
                <a:latin typeface="Arial"/>
                <a:ea typeface="+mn-ea"/>
                <a:cs typeface="+mn-cs"/>
              </a:rPr>
              <a:t>Omfattande drivkraftsanalys och trendkartläggning</a:t>
            </a:r>
          </a:p>
        </p:txBody>
      </p:sp>
      <p:sp>
        <p:nvSpPr>
          <p:cNvPr id="8" name="textruta 7">
            <a:extLst>
              <a:ext uri="{FF2B5EF4-FFF2-40B4-BE49-F238E27FC236}">
                <a16:creationId xmlns:a16="http://schemas.microsoft.com/office/drawing/2014/main" id="{3F72D4C0-D3F8-6EA2-C424-5BD428B00A88}"/>
              </a:ext>
            </a:extLst>
          </p:cNvPr>
          <p:cNvSpPr txBox="1"/>
          <p:nvPr/>
        </p:nvSpPr>
        <p:spPr>
          <a:xfrm>
            <a:off x="8886856" y="2046695"/>
            <a:ext cx="2736647"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1" u="none" strike="noStrike" kern="1200" cap="none" spc="0" normalizeH="0" baseline="0" noProof="0" dirty="0">
                <a:ln>
                  <a:noFill/>
                </a:ln>
                <a:effectLst/>
                <a:uLnTx/>
                <a:uFillTx/>
                <a:latin typeface="Arial"/>
                <a:ea typeface="+mn-ea"/>
                <a:cs typeface="+mn-cs"/>
              </a:rPr>
              <a:t>Utvärdering och vägval</a:t>
            </a:r>
          </a:p>
        </p:txBody>
      </p:sp>
    </p:spTree>
    <p:extLst>
      <p:ext uri="{BB962C8B-B14F-4D97-AF65-F5344CB8AC3E}">
        <p14:creationId xmlns:p14="http://schemas.microsoft.com/office/powerpoint/2010/main" val="2011727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CB97D2-AEB7-918B-8217-3FCA19B1F5FC}"/>
              </a:ext>
            </a:extLst>
          </p:cNvPr>
          <p:cNvSpPr>
            <a:spLocks noGrp="1"/>
          </p:cNvSpPr>
          <p:nvPr>
            <p:ph type="title"/>
          </p:nvPr>
        </p:nvSpPr>
        <p:spPr>
          <a:xfrm>
            <a:off x="482605" y="365126"/>
            <a:ext cx="10309573" cy="1299772"/>
          </a:xfrm>
        </p:spPr>
        <p:txBody>
          <a:bodyPr/>
          <a:lstStyle/>
          <a:p>
            <a:r>
              <a:rPr lang="sv-SE" sz="3600" dirty="0"/>
              <a:t>Syftet var att definiera vad vi behöver bli </a:t>
            </a:r>
            <a:r>
              <a:rPr lang="sv-SE" sz="3600" i="1" dirty="0"/>
              <a:t>ännu mer kända </a:t>
            </a:r>
            <a:r>
              <a:rPr lang="sv-SE" sz="3600" dirty="0"/>
              <a:t>för i vår målgrupp för att attrahera fler</a:t>
            </a:r>
          </a:p>
        </p:txBody>
      </p:sp>
      <p:sp>
        <p:nvSpPr>
          <p:cNvPr id="3" name="Triangel">
            <a:extLst>
              <a:ext uri="{FF2B5EF4-FFF2-40B4-BE49-F238E27FC236}">
                <a16:creationId xmlns:a16="http://schemas.microsoft.com/office/drawing/2014/main" id="{E89F4771-48CE-9173-EFD0-F2C6608A2B9C}"/>
              </a:ext>
            </a:extLst>
          </p:cNvPr>
          <p:cNvSpPr/>
          <p:nvPr/>
        </p:nvSpPr>
        <p:spPr>
          <a:xfrm rot="5400000" flipH="1">
            <a:off x="5458085" y="3255434"/>
            <a:ext cx="1219201" cy="61828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2"/>
          </a:solidFill>
          <a:ln w="63500">
            <a:miter lim="400000"/>
          </a:ln>
        </p:spPr>
        <p:txBody>
          <a:bodyPr lIns="50800" tIns="50800" rIns="50800" bIns="50800" anchor="ctr"/>
          <a:lstStyle/>
          <a:p>
            <a:pPr marL="0" marR="0" lvl="0" indent="0" algn="ctr" defTabSz="406400" rtl="0" eaLnBrk="1" fontAlgn="auto" latinLnBrk="0" hangingPunct="1">
              <a:lnSpc>
                <a:spcPct val="100000"/>
              </a:lnSpc>
              <a:spcBef>
                <a:spcPts val="0"/>
              </a:spcBef>
              <a:spcAft>
                <a:spcPts val="0"/>
              </a:spcAft>
              <a:buClrTx/>
              <a:buSzTx/>
              <a:buFontTx/>
              <a:buNone/>
              <a:tabLst/>
              <a:defRPr sz="3200">
                <a:solidFill>
                  <a:srgbClr val="FFFFFF"/>
                </a:solidFill>
                <a:latin typeface="Akkurat Std Light"/>
                <a:ea typeface="Akkurat Std Light"/>
                <a:cs typeface="Akkurat Std Light"/>
                <a:sym typeface="Akkurat Std Light"/>
              </a:defRPr>
            </a:pPr>
            <a:endParaRPr kumimoji="0" sz="2400" b="0" i="0" u="none" strike="noStrike" kern="1200" cap="none" spc="0" normalizeH="0" baseline="0" noProof="0">
              <a:ln>
                <a:noFill/>
              </a:ln>
              <a:solidFill>
                <a:srgbClr val="FFFFFF"/>
              </a:solidFill>
              <a:effectLst/>
              <a:uLnTx/>
              <a:uFillTx/>
              <a:latin typeface="Akkurat Std Light"/>
              <a:cs typeface="Akkurat Std Light"/>
              <a:sym typeface="Akkurat Std Light"/>
            </a:endParaRPr>
          </a:p>
        </p:txBody>
      </p:sp>
      <p:pic>
        <p:nvPicPr>
          <p:cNvPr id="4" name="noun_Brain_51575.png" descr="noun_Brain_51575.png">
            <a:extLst>
              <a:ext uri="{FF2B5EF4-FFF2-40B4-BE49-F238E27FC236}">
                <a16:creationId xmlns:a16="http://schemas.microsoft.com/office/drawing/2014/main" id="{D6698CFA-3764-D34F-FC43-615A8BD8713D}"/>
              </a:ext>
            </a:extLst>
          </p:cNvPr>
          <p:cNvPicPr>
            <a:picLocks noChangeAspect="1"/>
          </p:cNvPicPr>
          <p:nvPr/>
        </p:nvPicPr>
        <p:blipFill>
          <a:blip r:embed="rId3"/>
          <a:srcRect l="12584" t="4025" r="12584" b="16776"/>
          <a:stretch>
            <a:fillRect/>
          </a:stretch>
        </p:blipFill>
        <p:spPr>
          <a:xfrm>
            <a:off x="1945512" y="2154107"/>
            <a:ext cx="2733156" cy="2892658"/>
          </a:xfrm>
          <a:prstGeom prst="rect">
            <a:avLst/>
          </a:prstGeom>
          <a:ln w="12700">
            <a:miter lim="400000"/>
          </a:ln>
        </p:spPr>
      </p:pic>
      <p:pic>
        <p:nvPicPr>
          <p:cNvPr id="5" name="Bildobjekt 4">
            <a:extLst>
              <a:ext uri="{FF2B5EF4-FFF2-40B4-BE49-F238E27FC236}">
                <a16:creationId xmlns:a16="http://schemas.microsoft.com/office/drawing/2014/main" id="{2C6344A2-C55B-DD3D-946E-A1A0F5F4FFE1}"/>
              </a:ext>
            </a:extLst>
          </p:cNvPr>
          <p:cNvPicPr>
            <a:picLocks noChangeAspect="1"/>
          </p:cNvPicPr>
          <p:nvPr/>
        </p:nvPicPr>
        <p:blipFill>
          <a:blip r:embed="rId4"/>
          <a:stretch>
            <a:fillRect/>
          </a:stretch>
        </p:blipFill>
        <p:spPr>
          <a:xfrm>
            <a:off x="2500661" y="2650177"/>
            <a:ext cx="1622859" cy="715402"/>
          </a:xfrm>
          <a:prstGeom prst="rect">
            <a:avLst/>
          </a:prstGeom>
        </p:spPr>
      </p:pic>
      <p:pic>
        <p:nvPicPr>
          <p:cNvPr id="6" name="Bildobjekt 5">
            <a:extLst>
              <a:ext uri="{FF2B5EF4-FFF2-40B4-BE49-F238E27FC236}">
                <a16:creationId xmlns:a16="http://schemas.microsoft.com/office/drawing/2014/main" id="{11D878B0-E9E2-F71D-02FA-2F5390ADC3D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80632" y="2287302"/>
            <a:ext cx="2554548" cy="2554548"/>
          </a:xfrm>
          <a:prstGeom prst="rect">
            <a:avLst/>
          </a:prstGeom>
        </p:spPr>
      </p:pic>
      <p:sp>
        <p:nvSpPr>
          <p:cNvPr id="7" name="textruta 6">
            <a:extLst>
              <a:ext uri="{FF2B5EF4-FFF2-40B4-BE49-F238E27FC236}">
                <a16:creationId xmlns:a16="http://schemas.microsoft.com/office/drawing/2014/main" id="{2DCFA671-EA11-9262-F39E-B390AA29BDF0}"/>
              </a:ext>
            </a:extLst>
          </p:cNvPr>
          <p:cNvSpPr txBox="1"/>
          <p:nvPr/>
        </p:nvSpPr>
        <p:spPr>
          <a:xfrm>
            <a:off x="1774943" y="5104151"/>
            <a:ext cx="3074303" cy="646331"/>
          </a:xfrm>
          <a:prstGeom prst="rect">
            <a:avLst/>
          </a:prstGeom>
          <a:noFill/>
        </p:spPr>
        <p:txBody>
          <a:bodyPr wrap="none" rtlCol="0">
            <a:spAutoFit/>
          </a:bodyPr>
          <a:lstStyle/>
          <a:p>
            <a:pPr algn="ctr"/>
            <a:r>
              <a:rPr lang="sv-SE" i="1" dirty="0">
                <a:latin typeface="Arial" panose="020B0604020202020204" pitchFamily="34" charset="0"/>
                <a:cs typeface="Arial" panose="020B0604020202020204" pitchFamily="34" charset="0"/>
              </a:rPr>
              <a:t>Vad behöver vår målgrupp</a:t>
            </a:r>
            <a:br>
              <a:rPr lang="sv-SE" b="1" i="1" dirty="0">
                <a:latin typeface="Arial" panose="020B0604020202020204" pitchFamily="34" charset="0"/>
                <a:cs typeface="Arial" panose="020B0604020202020204" pitchFamily="34" charset="0"/>
              </a:rPr>
            </a:br>
            <a:r>
              <a:rPr lang="sv-SE" b="1" i="1" dirty="0">
                <a:latin typeface="Arial" panose="020B0604020202020204" pitchFamily="34" charset="0"/>
                <a:cs typeface="Arial" panose="020B0604020202020204" pitchFamily="34" charset="0"/>
              </a:rPr>
              <a:t>tycka </a:t>
            </a:r>
            <a:r>
              <a:rPr lang="sv-SE" i="1" dirty="0">
                <a:latin typeface="Arial" panose="020B0604020202020204" pitchFamily="34" charset="0"/>
                <a:cs typeface="Arial" panose="020B0604020202020204" pitchFamily="34" charset="0"/>
              </a:rPr>
              <a:t>och</a:t>
            </a:r>
            <a:r>
              <a:rPr lang="sv-SE" b="1" i="1" dirty="0">
                <a:latin typeface="Arial" panose="020B0604020202020204" pitchFamily="34" charset="0"/>
                <a:cs typeface="Arial" panose="020B0604020202020204" pitchFamily="34" charset="0"/>
              </a:rPr>
              <a:t> tänka </a:t>
            </a:r>
            <a:r>
              <a:rPr lang="sv-SE" i="1" dirty="0">
                <a:latin typeface="Arial" panose="020B0604020202020204" pitchFamily="34" charset="0"/>
                <a:cs typeface="Arial" panose="020B0604020202020204" pitchFamily="34" charset="0"/>
              </a:rPr>
              <a:t>om oss …</a:t>
            </a:r>
          </a:p>
        </p:txBody>
      </p:sp>
      <p:sp>
        <p:nvSpPr>
          <p:cNvPr id="8" name="textruta 7">
            <a:extLst>
              <a:ext uri="{FF2B5EF4-FFF2-40B4-BE49-F238E27FC236}">
                <a16:creationId xmlns:a16="http://schemas.microsoft.com/office/drawing/2014/main" id="{7BCD06BA-229A-B233-05BF-433BE8E341EE}"/>
              </a:ext>
            </a:extLst>
          </p:cNvPr>
          <p:cNvSpPr txBox="1"/>
          <p:nvPr/>
        </p:nvSpPr>
        <p:spPr>
          <a:xfrm>
            <a:off x="6382904" y="5104150"/>
            <a:ext cx="4750018" cy="646331"/>
          </a:xfrm>
          <a:prstGeom prst="rect">
            <a:avLst/>
          </a:prstGeom>
          <a:noFill/>
        </p:spPr>
        <p:txBody>
          <a:bodyPr wrap="none" rtlCol="0">
            <a:spAutoFit/>
          </a:bodyPr>
          <a:lstStyle/>
          <a:p>
            <a:pPr algn="ctr"/>
            <a:r>
              <a:rPr lang="sv-SE" i="1" dirty="0">
                <a:latin typeface="Arial" panose="020B0604020202020204" pitchFamily="34" charset="0"/>
                <a:cs typeface="Arial" panose="020B0604020202020204" pitchFamily="34" charset="0"/>
              </a:rPr>
              <a:t>… för att de i större utsträckning ska vilja </a:t>
            </a:r>
            <a:r>
              <a:rPr lang="sv-SE" b="1" i="1" dirty="0">
                <a:latin typeface="Arial" panose="020B0604020202020204" pitchFamily="34" charset="0"/>
                <a:cs typeface="Arial" panose="020B0604020202020204" pitchFamily="34" charset="0"/>
              </a:rPr>
              <a:t>bli</a:t>
            </a:r>
            <a:br>
              <a:rPr lang="sv-SE" b="1" i="1" dirty="0">
                <a:latin typeface="Arial" panose="020B0604020202020204" pitchFamily="34" charset="0"/>
                <a:cs typeface="Arial" panose="020B0604020202020204" pitchFamily="34" charset="0"/>
              </a:rPr>
            </a:br>
            <a:r>
              <a:rPr lang="sv-SE" b="1" i="1" dirty="0">
                <a:latin typeface="Arial" panose="020B0604020202020204" pitchFamily="34" charset="0"/>
                <a:cs typeface="Arial" panose="020B0604020202020204" pitchFamily="34" charset="0"/>
              </a:rPr>
              <a:t>medlemmar</a:t>
            </a:r>
            <a:r>
              <a:rPr lang="sv-SE" i="1" dirty="0">
                <a:latin typeface="Arial" panose="020B0604020202020204" pitchFamily="34" charset="0"/>
                <a:cs typeface="Arial" panose="020B0604020202020204" pitchFamily="34" charset="0"/>
              </a:rPr>
              <a:t> och </a:t>
            </a:r>
            <a:r>
              <a:rPr lang="sv-SE" b="1" i="1" dirty="0">
                <a:latin typeface="Arial" panose="020B0604020202020204" pitchFamily="34" charset="0"/>
                <a:cs typeface="Arial" panose="020B0604020202020204" pitchFamily="34" charset="0"/>
              </a:rPr>
              <a:t>nyttja medlemskapet.</a:t>
            </a:r>
          </a:p>
        </p:txBody>
      </p:sp>
    </p:spTree>
    <p:extLst>
      <p:ext uri="{BB962C8B-B14F-4D97-AF65-F5344CB8AC3E}">
        <p14:creationId xmlns:p14="http://schemas.microsoft.com/office/powerpoint/2010/main" val="3026222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DEA58D-0D0C-1848-8B94-EF2847DB395E}"/>
              </a:ext>
            </a:extLst>
          </p:cNvPr>
          <p:cNvSpPr>
            <a:spLocks noGrp="1"/>
          </p:cNvSpPr>
          <p:nvPr>
            <p:ph type="title"/>
          </p:nvPr>
        </p:nvSpPr>
        <p:spPr/>
        <p:txBody>
          <a:bodyPr/>
          <a:lstStyle/>
          <a:p>
            <a:r>
              <a:rPr lang="sv-SE" sz="3600" dirty="0"/>
              <a:t>Arbetet ledde fram till en ny beskrivning av vår roll och hur våra målgrupper bör uppfatta oss</a:t>
            </a:r>
          </a:p>
        </p:txBody>
      </p:sp>
      <p:sp>
        <p:nvSpPr>
          <p:cNvPr id="6" name="textruta 5">
            <a:extLst>
              <a:ext uri="{FF2B5EF4-FFF2-40B4-BE49-F238E27FC236}">
                <a16:creationId xmlns:a16="http://schemas.microsoft.com/office/drawing/2014/main" id="{479C9D7F-C330-C041-A943-9ECD6508BDCD}"/>
              </a:ext>
            </a:extLst>
          </p:cNvPr>
          <p:cNvSpPr txBox="1"/>
          <p:nvPr/>
        </p:nvSpPr>
        <p:spPr>
          <a:xfrm>
            <a:off x="2257120" y="1785238"/>
            <a:ext cx="7413055"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2400" b="0" i="0" u="none" strike="noStrike" kern="1200" cap="none" spc="0" normalizeH="0" baseline="0" noProof="0" dirty="0">
                <a:ln>
                  <a:noFill/>
                </a:ln>
                <a:solidFill>
                  <a:prstClr val="black"/>
                </a:solidFill>
                <a:effectLst/>
                <a:uLnTx/>
                <a:uFillTx/>
                <a:latin typeface="Arial"/>
                <a:ea typeface="+mn-ea"/>
                <a:cs typeface="+mn-cs"/>
              </a:rPr>
              <a:t>Visions roll är att möjliggöra ett </a:t>
            </a:r>
            <a:r>
              <a:rPr kumimoji="0" lang="sv-SE" sz="2400" b="1" i="1" u="none" strike="noStrike" kern="1200" cap="none" spc="0" normalizeH="0" baseline="0" noProof="0" dirty="0">
                <a:ln>
                  <a:noFill/>
                </a:ln>
                <a:solidFill>
                  <a:prstClr val="black"/>
                </a:solidFill>
                <a:effectLst/>
                <a:uLnTx/>
                <a:uFillTx/>
                <a:latin typeface="Arial"/>
                <a:ea typeface="+mn-ea"/>
                <a:cs typeface="+mn-cs"/>
              </a:rPr>
              <a:t>ännu</a:t>
            </a:r>
            <a:r>
              <a:rPr kumimoji="0" lang="sv-SE" sz="2400" b="0" i="0" u="none" strike="noStrike" kern="1200" cap="none" spc="0" normalizeH="0" baseline="0" noProof="0" dirty="0">
                <a:ln>
                  <a:noFill/>
                </a:ln>
                <a:solidFill>
                  <a:prstClr val="black"/>
                </a:solidFill>
                <a:effectLst/>
                <a:uLnTx/>
                <a:uFillTx/>
                <a:latin typeface="Arial"/>
                <a:ea typeface="+mn-ea"/>
                <a:cs typeface="+mn-cs"/>
              </a:rPr>
              <a:t> bättre arbetsliv. </a:t>
            </a:r>
          </a:p>
        </p:txBody>
      </p:sp>
      <p:sp>
        <p:nvSpPr>
          <p:cNvPr id="7" name="Rektangel 6">
            <a:extLst>
              <a:ext uri="{FF2B5EF4-FFF2-40B4-BE49-F238E27FC236}">
                <a16:creationId xmlns:a16="http://schemas.microsoft.com/office/drawing/2014/main" id="{B611CFFF-B576-0946-B8CC-CBB31CA3681F}"/>
              </a:ext>
            </a:extLst>
          </p:cNvPr>
          <p:cNvSpPr/>
          <p:nvPr/>
        </p:nvSpPr>
        <p:spPr>
          <a:xfrm>
            <a:off x="893524" y="3211550"/>
            <a:ext cx="2889336" cy="764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Arial"/>
                <a:ea typeface="+mn-ea"/>
                <a:cs typeface="+mn-cs"/>
              </a:rPr>
              <a:t>Alltid </a:t>
            </a:r>
            <a:r>
              <a:rPr kumimoji="0" lang="sv-SE" sz="1800" b="1" i="0" u="none" strike="noStrike" kern="1200" cap="none" spc="0" normalizeH="0" baseline="0" noProof="0" dirty="0">
                <a:ln>
                  <a:noFill/>
                </a:ln>
                <a:solidFill>
                  <a:prstClr val="white"/>
                </a:solidFill>
                <a:effectLst/>
                <a:uLnTx/>
                <a:uFillTx/>
                <a:latin typeface="Arial"/>
                <a:ea typeface="+mn-ea"/>
                <a:cs typeface="+mn-cs"/>
              </a:rPr>
              <a:t>enkelt</a:t>
            </a:r>
            <a:r>
              <a:rPr kumimoji="0" lang="sv-SE" sz="1800" b="0" i="0" u="none" strike="noStrike" kern="1200" cap="none" spc="0" normalizeH="0" baseline="0" noProof="0" dirty="0">
                <a:ln>
                  <a:noFill/>
                </a:ln>
                <a:solidFill>
                  <a:prstClr val="white"/>
                </a:solidFill>
                <a:effectLst/>
                <a:uLnTx/>
                <a:uFillTx/>
                <a:latin typeface="Arial"/>
                <a:ea typeface="+mn-ea"/>
                <a:cs typeface="+mn-cs"/>
              </a:rPr>
              <a:t> att ha</a:t>
            </a:r>
            <a:br>
              <a:rPr kumimoji="0" lang="sv-SE" sz="1800" b="0" i="0" u="none" strike="noStrike" kern="1200" cap="none" spc="0" normalizeH="0" baseline="0" noProof="0" dirty="0">
                <a:ln>
                  <a:noFill/>
                </a:ln>
                <a:solidFill>
                  <a:prstClr val="white"/>
                </a:solidFill>
                <a:effectLst/>
                <a:uLnTx/>
                <a:uFillTx/>
                <a:latin typeface="Arial"/>
                <a:ea typeface="+mn-ea"/>
                <a:cs typeface="+mn-cs"/>
              </a:rPr>
            </a:br>
            <a:r>
              <a:rPr kumimoji="0" lang="sv-SE" sz="1800" b="0" i="0" u="none" strike="noStrike" kern="1200" cap="none" spc="0" normalizeH="0" baseline="0" noProof="0" dirty="0">
                <a:ln>
                  <a:noFill/>
                </a:ln>
                <a:solidFill>
                  <a:prstClr val="white"/>
                </a:solidFill>
                <a:effectLst/>
                <a:uLnTx/>
                <a:uFillTx/>
                <a:latin typeface="Arial"/>
                <a:ea typeface="+mn-ea"/>
                <a:cs typeface="+mn-cs"/>
              </a:rPr>
              <a:t>att göra med.</a:t>
            </a:r>
          </a:p>
        </p:txBody>
      </p:sp>
      <p:sp>
        <p:nvSpPr>
          <p:cNvPr id="8" name="Rektangel 7">
            <a:extLst>
              <a:ext uri="{FF2B5EF4-FFF2-40B4-BE49-F238E27FC236}">
                <a16:creationId xmlns:a16="http://schemas.microsoft.com/office/drawing/2014/main" id="{AB29F842-BFD2-9B4A-B9F6-10F51AD518E8}"/>
              </a:ext>
            </a:extLst>
          </p:cNvPr>
          <p:cNvSpPr/>
          <p:nvPr/>
        </p:nvSpPr>
        <p:spPr>
          <a:xfrm>
            <a:off x="4518979" y="3211550"/>
            <a:ext cx="2889336" cy="764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Arial"/>
                <a:ea typeface="+mn-ea"/>
                <a:cs typeface="+mn-cs"/>
              </a:rPr>
              <a:t>Alltid </a:t>
            </a:r>
            <a:r>
              <a:rPr kumimoji="0" lang="sv-SE" sz="1800" b="1" i="0" u="none" strike="noStrike" kern="1200" cap="none" spc="0" normalizeH="0" baseline="0" noProof="0" dirty="0">
                <a:ln>
                  <a:noFill/>
                </a:ln>
                <a:solidFill>
                  <a:prstClr val="white"/>
                </a:solidFill>
                <a:effectLst/>
                <a:uLnTx/>
                <a:uFillTx/>
                <a:latin typeface="Arial"/>
                <a:ea typeface="+mn-ea"/>
                <a:cs typeface="+mn-cs"/>
              </a:rPr>
              <a:t>nära</a:t>
            </a:r>
            <a:r>
              <a:rPr kumimoji="0" lang="sv-SE" sz="1800" b="0" i="0" u="none" strike="noStrike" kern="1200" cap="none" spc="0" normalizeH="0" baseline="0" noProof="0" dirty="0">
                <a:ln>
                  <a:noFill/>
                </a:ln>
                <a:solidFill>
                  <a:prstClr val="white"/>
                </a:solidFill>
                <a:effectLst/>
                <a:uLnTx/>
                <a:uFillTx/>
                <a:latin typeface="Arial"/>
                <a:ea typeface="+mn-ea"/>
                <a:cs typeface="+mn-cs"/>
              </a:rPr>
              <a:t> </a:t>
            </a:r>
            <a:br>
              <a:rPr kumimoji="0" lang="sv-SE" sz="1800" b="0" i="0" u="none" strike="noStrike" kern="1200" cap="none" spc="0" normalizeH="0" baseline="0" noProof="0" dirty="0">
                <a:ln>
                  <a:noFill/>
                </a:ln>
                <a:solidFill>
                  <a:prstClr val="white"/>
                </a:solidFill>
                <a:effectLst/>
                <a:uLnTx/>
                <a:uFillTx/>
                <a:latin typeface="Arial"/>
                <a:ea typeface="+mn-ea"/>
                <a:cs typeface="+mn-cs"/>
              </a:rPr>
            </a:br>
            <a:r>
              <a:rPr kumimoji="0" lang="sv-SE" sz="1800" b="0" i="0" u="none" strike="noStrike" kern="1200" cap="none" spc="0" normalizeH="0" baseline="0" noProof="0" dirty="0">
                <a:ln>
                  <a:noFill/>
                </a:ln>
                <a:solidFill>
                  <a:prstClr val="white"/>
                </a:solidFill>
                <a:effectLst/>
                <a:uLnTx/>
                <a:uFillTx/>
                <a:latin typeface="Arial"/>
                <a:ea typeface="+mn-ea"/>
                <a:cs typeface="+mn-cs"/>
              </a:rPr>
              <a:t>vardagen.</a:t>
            </a:r>
          </a:p>
        </p:txBody>
      </p:sp>
      <p:sp>
        <p:nvSpPr>
          <p:cNvPr id="9" name="Rektangel 8">
            <a:extLst>
              <a:ext uri="{FF2B5EF4-FFF2-40B4-BE49-F238E27FC236}">
                <a16:creationId xmlns:a16="http://schemas.microsoft.com/office/drawing/2014/main" id="{1E52D711-1299-C040-A125-41E6EE18BB65}"/>
              </a:ext>
            </a:extLst>
          </p:cNvPr>
          <p:cNvSpPr/>
          <p:nvPr/>
        </p:nvSpPr>
        <p:spPr>
          <a:xfrm>
            <a:off x="8093250" y="3211550"/>
            <a:ext cx="2889336" cy="764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white"/>
                </a:solidFill>
                <a:effectLst/>
                <a:uLnTx/>
                <a:uFillTx/>
                <a:latin typeface="Arial"/>
                <a:ea typeface="+mn-ea"/>
                <a:cs typeface="+mn-cs"/>
              </a:rPr>
              <a:t>Alltid </a:t>
            </a:r>
            <a:r>
              <a:rPr kumimoji="0" lang="sv-SE" sz="1800" b="1" i="0" u="none" strike="noStrike" kern="1200" cap="none" spc="0" normalizeH="0" baseline="0" noProof="0" dirty="0">
                <a:ln>
                  <a:noFill/>
                </a:ln>
                <a:solidFill>
                  <a:prstClr val="white"/>
                </a:solidFill>
                <a:effectLst/>
                <a:uLnTx/>
                <a:uFillTx/>
                <a:latin typeface="Arial"/>
                <a:ea typeface="+mn-ea"/>
                <a:cs typeface="+mn-cs"/>
              </a:rPr>
              <a:t>framåt</a:t>
            </a:r>
            <a:r>
              <a:rPr kumimoji="0" lang="sv-SE" sz="1800" b="0" i="0" u="none" strike="noStrike" kern="1200" cap="none" spc="0" normalizeH="0" baseline="0" noProof="0" dirty="0">
                <a:ln>
                  <a:noFill/>
                </a:ln>
                <a:solidFill>
                  <a:prstClr val="white"/>
                </a:solidFill>
                <a:effectLst/>
                <a:uLnTx/>
                <a:uFillTx/>
                <a:latin typeface="Arial"/>
                <a:ea typeface="+mn-ea"/>
                <a:cs typeface="+mn-cs"/>
              </a:rPr>
              <a:t> som</a:t>
            </a:r>
            <a:br>
              <a:rPr kumimoji="0" lang="sv-SE" sz="1800" b="0" i="0" u="none" strike="noStrike" kern="1200" cap="none" spc="0" normalizeH="0" baseline="0" noProof="0" dirty="0">
                <a:ln>
                  <a:noFill/>
                </a:ln>
                <a:solidFill>
                  <a:prstClr val="white"/>
                </a:solidFill>
                <a:effectLst/>
                <a:uLnTx/>
                <a:uFillTx/>
                <a:latin typeface="Arial"/>
                <a:ea typeface="+mn-ea"/>
                <a:cs typeface="+mn-cs"/>
              </a:rPr>
            </a:br>
            <a:r>
              <a:rPr kumimoji="0" lang="sv-SE" sz="1800" b="0" i="0" u="none" strike="noStrike" kern="1200" cap="none" spc="0" normalizeH="0" baseline="0" noProof="0" dirty="0">
                <a:ln>
                  <a:noFill/>
                </a:ln>
                <a:solidFill>
                  <a:prstClr val="white"/>
                </a:solidFill>
                <a:effectLst/>
                <a:uLnTx/>
                <a:uFillTx/>
                <a:latin typeface="Arial"/>
                <a:ea typeface="+mn-ea"/>
                <a:cs typeface="+mn-cs"/>
              </a:rPr>
              <a:t>förbund.</a:t>
            </a:r>
          </a:p>
        </p:txBody>
      </p:sp>
      <p:sp>
        <p:nvSpPr>
          <p:cNvPr id="11" name="Rektangel 10">
            <a:extLst>
              <a:ext uri="{FF2B5EF4-FFF2-40B4-BE49-F238E27FC236}">
                <a16:creationId xmlns:a16="http://schemas.microsoft.com/office/drawing/2014/main" id="{B945351B-CD2F-3847-BCEA-E8CBBE74E706}"/>
              </a:ext>
            </a:extLst>
          </p:cNvPr>
          <p:cNvSpPr/>
          <p:nvPr/>
        </p:nvSpPr>
        <p:spPr>
          <a:xfrm>
            <a:off x="893525" y="4145121"/>
            <a:ext cx="2889335" cy="1077218"/>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Enkelt att förstå</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Enkelt att komma i kontakt</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Enkelt att få svar</a:t>
            </a:r>
          </a:p>
          <a:p>
            <a:pPr marL="285750" marR="0" lvl="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Enkelt att vara med</a:t>
            </a:r>
          </a:p>
        </p:txBody>
      </p:sp>
      <p:sp>
        <p:nvSpPr>
          <p:cNvPr id="12" name="Rektangel 11">
            <a:extLst>
              <a:ext uri="{FF2B5EF4-FFF2-40B4-BE49-F238E27FC236}">
                <a16:creationId xmlns:a16="http://schemas.microsoft.com/office/drawing/2014/main" id="{9871A5DF-D7B1-8C4C-85A5-78654B5F9250}"/>
              </a:ext>
            </a:extLst>
          </p:cNvPr>
          <p:cNvSpPr/>
          <p:nvPr/>
        </p:nvSpPr>
        <p:spPr>
          <a:xfrm>
            <a:off x="4505532" y="4145121"/>
            <a:ext cx="3145845" cy="2062103"/>
          </a:xfrm>
          <a:prstGeom prst="rect">
            <a:avLst/>
          </a:prstGeom>
        </p:spPr>
        <p:txBody>
          <a:bodyPr wrap="square">
            <a:spAutoFit/>
          </a:bodyPr>
          <a:lstStyle/>
          <a:p>
            <a:pPr marL="311150" marR="0" lvl="1" indent="-300038"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Förståelse för medlemmens riktiga vardag med fokus på frågor som många kan relatera till</a:t>
            </a:r>
          </a:p>
          <a:p>
            <a:pPr marL="311150" marR="0" lvl="1" indent="-300038"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Arbetsplatsnärvaro, i</a:t>
            </a:r>
            <a:br>
              <a:rPr kumimoji="0" lang="sv-SE" sz="1600" b="0" i="0" u="none" strike="noStrike" kern="1200" cap="none" spc="0" normalizeH="0" baseline="0" noProof="0" dirty="0">
                <a:ln>
                  <a:noFill/>
                </a:ln>
                <a:solidFill>
                  <a:prstClr val="black"/>
                </a:solidFill>
                <a:effectLst/>
                <a:uLnTx/>
                <a:uFillTx/>
                <a:latin typeface="Arial"/>
                <a:ea typeface="+mn-ea"/>
                <a:cs typeface="+mn-cs"/>
              </a:rPr>
            </a:br>
            <a:r>
              <a:rPr kumimoji="0" lang="sv-SE" sz="1600" b="0" i="0" u="none" strike="noStrike" kern="1200" cap="none" spc="0" normalizeH="0" baseline="0" noProof="0" dirty="0">
                <a:ln>
                  <a:noFill/>
                </a:ln>
                <a:solidFill>
                  <a:prstClr val="black"/>
                </a:solidFill>
                <a:effectLst/>
                <a:uLnTx/>
                <a:uFillTx/>
                <a:latin typeface="Arial"/>
                <a:ea typeface="+mn-ea"/>
                <a:cs typeface="+mn-cs"/>
              </a:rPr>
              <a:t>tanke och handling</a:t>
            </a:r>
          </a:p>
          <a:p>
            <a:pPr marL="311150" marR="0" lvl="1" indent="-300038"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Tillgänglighet, via webb, </a:t>
            </a:r>
            <a:r>
              <a:rPr kumimoji="0" lang="sv-SE" sz="1600" b="0" i="0" u="none" strike="noStrike" kern="1200" cap="none" spc="0" normalizeH="0" baseline="0" noProof="0" dirty="0" err="1">
                <a:ln>
                  <a:noFill/>
                </a:ln>
                <a:solidFill>
                  <a:prstClr val="black"/>
                </a:solidFill>
                <a:effectLst/>
                <a:uLnTx/>
                <a:uFillTx/>
                <a:latin typeface="Arial"/>
                <a:ea typeface="+mn-ea"/>
                <a:cs typeface="+mn-cs"/>
              </a:rPr>
              <a:t>app</a:t>
            </a:r>
            <a:r>
              <a:rPr kumimoji="0" lang="sv-SE" sz="1600" b="0" i="0" u="none" strike="noStrike" kern="1200" cap="none" spc="0" normalizeH="0" baseline="0" noProof="0" dirty="0">
                <a:ln>
                  <a:noFill/>
                </a:ln>
                <a:solidFill>
                  <a:prstClr val="black"/>
                </a:solidFill>
                <a:effectLst/>
                <a:uLnTx/>
                <a:uFillTx/>
                <a:latin typeface="Arial"/>
                <a:ea typeface="+mn-ea"/>
                <a:cs typeface="+mn-cs"/>
              </a:rPr>
              <a:t> och telefon</a:t>
            </a:r>
          </a:p>
        </p:txBody>
      </p:sp>
      <p:sp>
        <p:nvSpPr>
          <p:cNvPr id="13" name="Rektangel 12">
            <a:extLst>
              <a:ext uri="{FF2B5EF4-FFF2-40B4-BE49-F238E27FC236}">
                <a16:creationId xmlns:a16="http://schemas.microsoft.com/office/drawing/2014/main" id="{909FE6D0-DD4D-CE4E-8D78-5F8CABA936E6}"/>
              </a:ext>
            </a:extLst>
          </p:cNvPr>
          <p:cNvSpPr/>
          <p:nvPr/>
        </p:nvSpPr>
        <p:spPr>
          <a:xfrm>
            <a:off x="8093249" y="4145121"/>
            <a:ext cx="2889335" cy="1815882"/>
          </a:xfrm>
          <a:prstGeom prst="rect">
            <a:avLst/>
          </a:prstGeom>
        </p:spPr>
        <p:txBody>
          <a:bodyPr wrap="square">
            <a:spAutoFit/>
          </a:bodyPr>
          <a:lstStyle/>
          <a:p>
            <a:pPr marL="311150" marR="0" lvl="1" indent="-300038"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Positivt och lösnings-fokuserat förhållningssätt</a:t>
            </a:r>
          </a:p>
          <a:p>
            <a:pPr marL="311150" marR="0" lvl="1" indent="-300038"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Initiativtagande</a:t>
            </a:r>
          </a:p>
          <a:p>
            <a:pPr marL="311150" marR="0" lvl="1" indent="-300038"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sv-SE" sz="1600" b="0" i="0" u="none" strike="noStrike" kern="1200" cap="none" spc="0" normalizeH="0" baseline="0" noProof="0" dirty="0">
                <a:ln>
                  <a:noFill/>
                </a:ln>
                <a:solidFill>
                  <a:prstClr val="black"/>
                </a:solidFill>
                <a:effectLst/>
                <a:uLnTx/>
                <a:uFillTx/>
                <a:latin typeface="Arial"/>
                <a:ea typeface="+mn-ea"/>
                <a:cs typeface="+mn-cs"/>
              </a:rPr>
              <a:t>Positiva och framåtlutade i hur vi beskriver oss själva och bemöter våra medlemmar </a:t>
            </a:r>
          </a:p>
        </p:txBody>
      </p:sp>
      <p:cxnSp>
        <p:nvCxnSpPr>
          <p:cNvPr id="15" name="Rak 14">
            <a:extLst>
              <a:ext uri="{FF2B5EF4-FFF2-40B4-BE49-F238E27FC236}">
                <a16:creationId xmlns:a16="http://schemas.microsoft.com/office/drawing/2014/main" id="{5F5F597F-97E5-B54E-9FCB-E822BD5AA5A7}"/>
              </a:ext>
            </a:extLst>
          </p:cNvPr>
          <p:cNvCxnSpPr>
            <a:cxnSpLocks/>
          </p:cNvCxnSpPr>
          <p:nvPr/>
        </p:nvCxnSpPr>
        <p:spPr>
          <a:xfrm>
            <a:off x="5963647" y="2425328"/>
            <a:ext cx="0" cy="36477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Rak 15">
            <a:extLst>
              <a:ext uri="{FF2B5EF4-FFF2-40B4-BE49-F238E27FC236}">
                <a16:creationId xmlns:a16="http://schemas.microsoft.com/office/drawing/2014/main" id="{FE078611-D3EC-354C-894D-27400E2E63C7}"/>
              </a:ext>
            </a:extLst>
          </p:cNvPr>
          <p:cNvCxnSpPr>
            <a:cxnSpLocks/>
          </p:cNvCxnSpPr>
          <p:nvPr/>
        </p:nvCxnSpPr>
        <p:spPr>
          <a:xfrm>
            <a:off x="2328667" y="2775890"/>
            <a:ext cx="0" cy="43566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Rak 16">
            <a:extLst>
              <a:ext uri="{FF2B5EF4-FFF2-40B4-BE49-F238E27FC236}">
                <a16:creationId xmlns:a16="http://schemas.microsoft.com/office/drawing/2014/main" id="{4D79BB27-AA4A-234E-B886-1CAACD24667C}"/>
              </a:ext>
            </a:extLst>
          </p:cNvPr>
          <p:cNvCxnSpPr>
            <a:cxnSpLocks/>
          </p:cNvCxnSpPr>
          <p:nvPr/>
        </p:nvCxnSpPr>
        <p:spPr>
          <a:xfrm>
            <a:off x="2314575" y="2775488"/>
            <a:ext cx="3649072"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Rak 21">
            <a:extLst>
              <a:ext uri="{FF2B5EF4-FFF2-40B4-BE49-F238E27FC236}">
                <a16:creationId xmlns:a16="http://schemas.microsoft.com/office/drawing/2014/main" id="{46515A29-A16E-0E43-BC1C-FA612C44F069}"/>
              </a:ext>
            </a:extLst>
          </p:cNvPr>
          <p:cNvCxnSpPr>
            <a:cxnSpLocks/>
          </p:cNvCxnSpPr>
          <p:nvPr/>
        </p:nvCxnSpPr>
        <p:spPr>
          <a:xfrm>
            <a:off x="9525218" y="2775890"/>
            <a:ext cx="0" cy="43566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Rak 24">
            <a:extLst>
              <a:ext uri="{FF2B5EF4-FFF2-40B4-BE49-F238E27FC236}">
                <a16:creationId xmlns:a16="http://schemas.microsoft.com/office/drawing/2014/main" id="{82464FD0-1A15-664D-873E-8FEECB94A798}"/>
              </a:ext>
            </a:extLst>
          </p:cNvPr>
          <p:cNvCxnSpPr>
            <a:cxnSpLocks/>
          </p:cNvCxnSpPr>
          <p:nvPr/>
        </p:nvCxnSpPr>
        <p:spPr>
          <a:xfrm>
            <a:off x="5963647" y="2775890"/>
            <a:ext cx="0" cy="43566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Rak 31">
            <a:extLst>
              <a:ext uri="{FF2B5EF4-FFF2-40B4-BE49-F238E27FC236}">
                <a16:creationId xmlns:a16="http://schemas.microsoft.com/office/drawing/2014/main" id="{F32320BC-7DC2-BF4B-BEA3-938A2683F3C5}"/>
              </a:ext>
            </a:extLst>
          </p:cNvPr>
          <p:cNvCxnSpPr>
            <a:cxnSpLocks/>
          </p:cNvCxnSpPr>
          <p:nvPr/>
        </p:nvCxnSpPr>
        <p:spPr>
          <a:xfrm>
            <a:off x="5963647" y="2775488"/>
            <a:ext cx="3574271"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9598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E9DB7A0D-B720-5E06-BE09-AED8B64878B0}"/>
              </a:ext>
            </a:extLst>
          </p:cNvPr>
          <p:cNvSpPr>
            <a:spLocks noGrp="1"/>
          </p:cNvSpPr>
          <p:nvPr>
            <p:ph type="title"/>
          </p:nvPr>
        </p:nvSpPr>
        <p:spPr>
          <a:xfrm>
            <a:off x="482605" y="365126"/>
            <a:ext cx="11218615" cy="1299772"/>
          </a:xfrm>
        </p:spPr>
        <p:txBody>
          <a:bodyPr/>
          <a:lstStyle/>
          <a:p>
            <a:r>
              <a:rPr lang="sv-SE" sz="3600" dirty="0"/>
              <a:t>I dagsläget är </a:t>
            </a:r>
            <a:r>
              <a:rPr lang="sv-SE" sz="3600" i="1" dirty="0"/>
              <a:t>inte </a:t>
            </a:r>
            <a:r>
              <a:rPr lang="sv-SE" sz="3600" dirty="0"/>
              <a:t>Vision</a:t>
            </a:r>
            <a:r>
              <a:rPr lang="sv-SE" sz="3600" i="1" dirty="0"/>
              <a:t> </a:t>
            </a:r>
            <a:r>
              <a:rPr lang="sv-SE" sz="3600" dirty="0"/>
              <a:t>det Enkla, Nära och Framåt förbundet …</a:t>
            </a:r>
          </a:p>
        </p:txBody>
      </p:sp>
      <p:sp>
        <p:nvSpPr>
          <p:cNvPr id="2" name="textruta 1">
            <a:extLst>
              <a:ext uri="{FF2B5EF4-FFF2-40B4-BE49-F238E27FC236}">
                <a16:creationId xmlns:a16="http://schemas.microsoft.com/office/drawing/2014/main" id="{5A3705CA-6D9A-4D97-4A7F-8714FE2D0FED}"/>
              </a:ext>
            </a:extLst>
          </p:cNvPr>
          <p:cNvSpPr txBox="1"/>
          <p:nvPr/>
        </p:nvSpPr>
        <p:spPr>
          <a:xfrm>
            <a:off x="6642608" y="2057499"/>
            <a:ext cx="4501790" cy="2939266"/>
          </a:xfrm>
          <a:prstGeom prst="rect">
            <a:avLst/>
          </a:prstGeom>
          <a:noFill/>
        </p:spPr>
        <p:txBody>
          <a:bodyPr wrap="square" rtlCol="0">
            <a:spAutoFit/>
          </a:bodyPr>
          <a:lstStyle/>
          <a:p>
            <a:pPr marL="231775" lvl="0" indent="-231775">
              <a:spcAft>
                <a:spcPts val="300"/>
              </a:spcAft>
              <a:buFont typeface="Wingdings" pitchFamily="2" charset="2"/>
              <a:buChar char="§"/>
              <a:defRPr/>
            </a:pPr>
            <a:r>
              <a:rPr lang="sv-SE" sz="2000" dirty="0">
                <a:solidFill>
                  <a:prstClr val="black"/>
                </a:solidFill>
                <a:latin typeface="Arial"/>
              </a:rPr>
              <a:t>I hela vår målgrupp </a:t>
            </a:r>
            <a:r>
              <a:rPr kumimoji="0" lang="sv-SE" sz="2000" i="0" u="none" strike="noStrike" kern="1200" cap="none" spc="0" normalizeH="0" baseline="0" noProof="0" dirty="0">
                <a:ln>
                  <a:noFill/>
                </a:ln>
                <a:solidFill>
                  <a:prstClr val="black"/>
                </a:solidFill>
                <a:effectLst/>
                <a:uLnTx/>
                <a:uFillTx/>
                <a:latin typeface="Arial"/>
                <a:ea typeface="+mn-ea"/>
                <a:cs typeface="+mn-cs"/>
              </a:rPr>
              <a:t>har vi en instämmandegrad på endast </a:t>
            </a:r>
            <a:r>
              <a:rPr kumimoji="0" lang="sv-SE" sz="2000" b="1" i="0" u="none" strike="noStrike" kern="1200" cap="none" spc="0" normalizeH="0" baseline="0" noProof="0" dirty="0">
                <a:ln>
                  <a:noFill/>
                </a:ln>
                <a:solidFill>
                  <a:prstClr val="black"/>
                </a:solidFill>
                <a:effectLst/>
                <a:uLnTx/>
                <a:uFillTx/>
                <a:latin typeface="Arial"/>
                <a:ea typeface="+mn-ea"/>
                <a:cs typeface="+mn-cs"/>
              </a:rPr>
              <a:t>19% </a:t>
            </a:r>
            <a:r>
              <a:rPr kumimoji="0" lang="sv-SE" sz="2000" i="0" u="none" strike="noStrike" kern="1200" cap="none" spc="0" normalizeH="0" baseline="0" noProof="0" dirty="0">
                <a:ln>
                  <a:noFill/>
                </a:ln>
                <a:solidFill>
                  <a:prstClr val="black"/>
                </a:solidFill>
                <a:effectLst/>
                <a:uLnTx/>
                <a:uFillTx/>
                <a:latin typeface="Arial"/>
                <a:ea typeface="+mn-ea"/>
                <a:cs typeface="+mn-cs"/>
              </a:rPr>
              <a:t>i snitt</a:t>
            </a:r>
          </a:p>
          <a:p>
            <a:pPr marL="231775" lvl="0" indent="-231775">
              <a:spcAft>
                <a:spcPts val="300"/>
              </a:spcAft>
              <a:buFont typeface="Wingdings" pitchFamily="2" charset="2"/>
              <a:buChar char="§"/>
              <a:defRPr/>
            </a:pPr>
            <a:endParaRPr lang="sv-SE" sz="2000" dirty="0">
              <a:solidFill>
                <a:prstClr val="black"/>
              </a:solidFill>
              <a:latin typeface="Arial"/>
            </a:endParaRPr>
          </a:p>
          <a:p>
            <a:pPr marL="231775" marR="0" lvl="0" indent="-231775" defTabSz="914400" rtl="0" eaLnBrk="1" fontAlgn="auto" latinLnBrk="0" hangingPunct="1">
              <a:lnSpc>
                <a:spcPct val="100000"/>
              </a:lnSpc>
              <a:spcBef>
                <a:spcPts val="0"/>
              </a:spcBef>
              <a:spcAft>
                <a:spcPts val="300"/>
              </a:spcAft>
              <a:buClrTx/>
              <a:buSzTx/>
              <a:buFont typeface="Wingdings" pitchFamily="2" charset="2"/>
              <a:buChar char="§"/>
              <a:defRPr/>
            </a:pPr>
            <a:r>
              <a:rPr kumimoji="0" lang="sv-SE" sz="2000" i="0" u="none" strike="noStrike" kern="1200" cap="none" spc="0" normalizeH="0" baseline="0" noProof="0" dirty="0">
                <a:ln>
                  <a:noFill/>
                </a:ln>
                <a:solidFill>
                  <a:prstClr val="black"/>
                </a:solidFill>
                <a:effectLst/>
                <a:uLnTx/>
                <a:uFillTx/>
                <a:latin typeface="Arial"/>
                <a:ea typeface="+mn-ea"/>
                <a:cs typeface="+mn-cs"/>
              </a:rPr>
              <a:t>Bland befintliga medlemmar ligger instämmangraden på </a:t>
            </a:r>
            <a:r>
              <a:rPr kumimoji="0" lang="sv-SE" sz="2000" b="1" i="0" u="none" strike="noStrike" kern="1200" cap="none" spc="0" normalizeH="0" baseline="0" noProof="0" dirty="0">
                <a:ln>
                  <a:noFill/>
                </a:ln>
                <a:solidFill>
                  <a:prstClr val="black"/>
                </a:solidFill>
                <a:effectLst/>
                <a:uLnTx/>
                <a:uFillTx/>
                <a:latin typeface="Arial"/>
                <a:ea typeface="+mn-ea"/>
                <a:cs typeface="+mn-cs"/>
              </a:rPr>
              <a:t>53%</a:t>
            </a:r>
            <a:r>
              <a:rPr kumimoji="0" lang="sv-SE" sz="2000" i="0" u="none" strike="noStrike" kern="1200" cap="none" spc="0" normalizeH="0" baseline="0" noProof="0" dirty="0">
                <a:ln>
                  <a:noFill/>
                </a:ln>
                <a:solidFill>
                  <a:prstClr val="black"/>
                </a:solidFill>
                <a:effectLst/>
                <a:uLnTx/>
                <a:uFillTx/>
                <a:latin typeface="Arial"/>
                <a:ea typeface="+mn-ea"/>
                <a:cs typeface="+mn-cs"/>
              </a:rPr>
              <a:t> i snitt – hälften av våra medlemmar har inte uppfattningen om oss som Enkla, Nära och Framåt</a:t>
            </a:r>
          </a:p>
        </p:txBody>
      </p:sp>
      <p:sp>
        <p:nvSpPr>
          <p:cNvPr id="6" name="textruta 5">
            <a:extLst>
              <a:ext uri="{FF2B5EF4-FFF2-40B4-BE49-F238E27FC236}">
                <a16:creationId xmlns:a16="http://schemas.microsoft.com/office/drawing/2014/main" id="{54840817-AD0E-F44E-F5D4-A29115A33813}"/>
              </a:ext>
            </a:extLst>
          </p:cNvPr>
          <p:cNvSpPr txBox="1"/>
          <p:nvPr/>
        </p:nvSpPr>
        <p:spPr>
          <a:xfrm>
            <a:off x="139485" y="6492874"/>
            <a:ext cx="8214108" cy="230832"/>
          </a:xfrm>
          <a:prstGeom prst="rect">
            <a:avLst/>
          </a:prstGeom>
          <a:noFill/>
        </p:spPr>
        <p:txBody>
          <a:bodyPr wrap="none" rtlCol="0">
            <a:spAutoFit/>
          </a:bodyPr>
          <a:lstStyle/>
          <a:p>
            <a:r>
              <a:rPr lang="sv-SE" sz="900" dirty="0">
                <a:latin typeface="Arial" panose="020B0604020202020204" pitchFamily="34" charset="0"/>
                <a:cs typeface="Arial" panose="020B0604020202020204" pitchFamily="34" charset="0"/>
              </a:rPr>
              <a:t>Källa: </a:t>
            </a:r>
            <a:r>
              <a:rPr lang="sv-SE" sz="900" dirty="0" err="1">
                <a:latin typeface="Arial" panose="020B0604020202020204" pitchFamily="34" charset="0"/>
                <a:cs typeface="Arial" panose="020B0604020202020204" pitchFamily="34" charset="0"/>
              </a:rPr>
              <a:t>Trax</a:t>
            </a:r>
            <a:r>
              <a:rPr lang="sv-SE" sz="900" dirty="0">
                <a:latin typeface="Arial" panose="020B0604020202020204" pitchFamily="34" charset="0"/>
                <a:cs typeface="Arial" panose="020B0604020202020204" pitchFamily="34" charset="0"/>
              </a:rPr>
              <a:t>® för Vision 2022 (bygger på instämmandegrad på påståenden om Vision, ex. ”är enkla att ha att göra med”, ”förstår sina medlemmars vardag” etc.</a:t>
            </a:r>
          </a:p>
        </p:txBody>
      </p:sp>
      <p:graphicFrame>
        <p:nvGraphicFramePr>
          <p:cNvPr id="8" name="Diagram 7">
            <a:extLst>
              <a:ext uri="{FF2B5EF4-FFF2-40B4-BE49-F238E27FC236}">
                <a16:creationId xmlns:a16="http://schemas.microsoft.com/office/drawing/2014/main" id="{2AAF32B0-8B36-7482-48AA-D1E399B5C17E}"/>
              </a:ext>
            </a:extLst>
          </p:cNvPr>
          <p:cNvGraphicFramePr/>
          <p:nvPr/>
        </p:nvGraphicFramePr>
        <p:xfrm>
          <a:off x="490780" y="1059444"/>
          <a:ext cx="5613395" cy="4216543"/>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ruta 11">
            <a:extLst>
              <a:ext uri="{FF2B5EF4-FFF2-40B4-BE49-F238E27FC236}">
                <a16:creationId xmlns:a16="http://schemas.microsoft.com/office/drawing/2014/main" id="{E3C60D25-B13B-1FDB-78F9-655BBE372624}"/>
              </a:ext>
            </a:extLst>
          </p:cNvPr>
          <p:cNvSpPr txBox="1"/>
          <p:nvPr/>
        </p:nvSpPr>
        <p:spPr>
          <a:xfrm rot="18900000">
            <a:off x="1107356" y="4412990"/>
            <a:ext cx="567784" cy="276999"/>
          </a:xfrm>
          <a:prstGeom prst="rect">
            <a:avLst/>
          </a:prstGeom>
          <a:noFill/>
        </p:spPr>
        <p:txBody>
          <a:bodyPr wrap="none" rtlCol="0">
            <a:spAutoFit/>
          </a:bodyPr>
          <a:lstStyle/>
          <a:p>
            <a:r>
              <a:rPr lang="sv-SE" sz="1200" dirty="0">
                <a:solidFill>
                  <a:schemeClr val="bg1"/>
                </a:solidFill>
                <a:latin typeface="Arial" panose="020B0604020202020204" pitchFamily="34" charset="0"/>
                <a:cs typeface="Arial" panose="020B0604020202020204" pitchFamily="34" charset="0"/>
              </a:rPr>
              <a:t>Enkla</a:t>
            </a:r>
          </a:p>
        </p:txBody>
      </p:sp>
      <p:sp>
        <p:nvSpPr>
          <p:cNvPr id="14" name="textruta 13">
            <a:extLst>
              <a:ext uri="{FF2B5EF4-FFF2-40B4-BE49-F238E27FC236}">
                <a16:creationId xmlns:a16="http://schemas.microsoft.com/office/drawing/2014/main" id="{EFBF69ED-A747-3B9B-3980-22440077D48C}"/>
              </a:ext>
            </a:extLst>
          </p:cNvPr>
          <p:cNvSpPr txBox="1"/>
          <p:nvPr/>
        </p:nvSpPr>
        <p:spPr>
          <a:xfrm rot="18900000">
            <a:off x="1670060" y="4412990"/>
            <a:ext cx="516488" cy="276999"/>
          </a:xfrm>
          <a:prstGeom prst="rect">
            <a:avLst/>
          </a:prstGeom>
          <a:noFill/>
        </p:spPr>
        <p:txBody>
          <a:bodyPr wrap="none" rtlCol="0">
            <a:spAutoFit/>
          </a:bodyPr>
          <a:lstStyle/>
          <a:p>
            <a:r>
              <a:rPr lang="sv-SE" sz="1200" dirty="0">
                <a:solidFill>
                  <a:schemeClr val="bg1"/>
                </a:solidFill>
                <a:latin typeface="Arial" panose="020B0604020202020204" pitchFamily="34" charset="0"/>
                <a:cs typeface="Arial" panose="020B0604020202020204" pitchFamily="34" charset="0"/>
              </a:rPr>
              <a:t>Nära</a:t>
            </a:r>
          </a:p>
        </p:txBody>
      </p:sp>
      <p:sp>
        <p:nvSpPr>
          <p:cNvPr id="15" name="textruta 14">
            <a:extLst>
              <a:ext uri="{FF2B5EF4-FFF2-40B4-BE49-F238E27FC236}">
                <a16:creationId xmlns:a16="http://schemas.microsoft.com/office/drawing/2014/main" id="{D9A2B039-4B78-4EC3-E28F-4F15E98A4090}"/>
              </a:ext>
            </a:extLst>
          </p:cNvPr>
          <p:cNvSpPr txBox="1"/>
          <p:nvPr/>
        </p:nvSpPr>
        <p:spPr>
          <a:xfrm rot="18900000">
            <a:off x="2181468" y="4412990"/>
            <a:ext cx="671979" cy="276999"/>
          </a:xfrm>
          <a:prstGeom prst="rect">
            <a:avLst/>
          </a:prstGeom>
          <a:noFill/>
        </p:spPr>
        <p:txBody>
          <a:bodyPr wrap="none" rtlCol="0">
            <a:spAutoFit/>
          </a:bodyPr>
          <a:lstStyle/>
          <a:p>
            <a:r>
              <a:rPr lang="sv-SE" sz="1200" dirty="0">
                <a:solidFill>
                  <a:schemeClr val="bg1"/>
                </a:solidFill>
                <a:latin typeface="Arial" panose="020B0604020202020204" pitchFamily="34" charset="0"/>
                <a:cs typeface="Arial" panose="020B0604020202020204" pitchFamily="34" charset="0"/>
              </a:rPr>
              <a:t>Framåt</a:t>
            </a:r>
          </a:p>
        </p:txBody>
      </p:sp>
      <p:sp>
        <p:nvSpPr>
          <p:cNvPr id="17" name="textruta 16">
            <a:extLst>
              <a:ext uri="{FF2B5EF4-FFF2-40B4-BE49-F238E27FC236}">
                <a16:creationId xmlns:a16="http://schemas.microsoft.com/office/drawing/2014/main" id="{3E8316AB-57DD-20AC-21D0-3FA7F6C0B5F4}"/>
              </a:ext>
            </a:extLst>
          </p:cNvPr>
          <p:cNvSpPr txBox="1"/>
          <p:nvPr/>
        </p:nvSpPr>
        <p:spPr>
          <a:xfrm>
            <a:off x="1745710" y="5642069"/>
            <a:ext cx="8716929" cy="461665"/>
          </a:xfrm>
          <a:prstGeom prst="rect">
            <a:avLst/>
          </a:prstGeom>
          <a:noFill/>
        </p:spPr>
        <p:txBody>
          <a:bodyPr wrap="square">
            <a:spAutoFit/>
          </a:bodyPr>
          <a:lstStyle/>
          <a:p>
            <a:pPr marR="0" lvl="0" algn="ctr" defTabSz="914400" rtl="0" eaLnBrk="1" fontAlgn="auto" latinLnBrk="0" hangingPunct="1">
              <a:lnSpc>
                <a:spcPct val="100000"/>
              </a:lnSpc>
              <a:spcBef>
                <a:spcPts val="0"/>
              </a:spcBef>
              <a:spcAft>
                <a:spcPts val="300"/>
              </a:spcAft>
              <a:buClrTx/>
              <a:buSzTx/>
              <a:tabLst/>
              <a:defRPr/>
            </a:pPr>
            <a:r>
              <a:rPr kumimoji="0" lang="sv-SE" sz="2400" b="1" i="0" u="none" strike="noStrike" kern="1200" cap="none" spc="0" normalizeH="0" baseline="0" noProof="0" dirty="0">
                <a:ln>
                  <a:noFill/>
                </a:ln>
                <a:solidFill>
                  <a:prstClr val="black"/>
                </a:solidFill>
                <a:effectLst/>
                <a:uLnTx/>
                <a:uFillTx/>
                <a:latin typeface="Arial"/>
                <a:ea typeface="+mn-ea"/>
                <a:cs typeface="+mn-cs"/>
              </a:rPr>
              <a:t>… så vad krävs för att vi ska ta positionen </a:t>
            </a:r>
            <a:r>
              <a:rPr lang="sv-SE" sz="2400" b="1" dirty="0">
                <a:solidFill>
                  <a:prstClr val="black"/>
                </a:solidFill>
                <a:latin typeface="Arial"/>
              </a:rPr>
              <a:t>inom ett par år?</a:t>
            </a:r>
            <a:endParaRPr kumimoji="0" lang="sv-SE" sz="2400" b="1" i="0" u="none" strike="noStrike" kern="1200" cap="none" spc="0" normalizeH="0" baseline="0" noProof="0" dirty="0">
              <a:ln>
                <a:noFill/>
              </a:ln>
              <a:solidFill>
                <a:prstClr val="black"/>
              </a:solidFill>
              <a:effectLst/>
              <a:uLnTx/>
              <a:uFillTx/>
              <a:latin typeface="Arial"/>
              <a:ea typeface="+mn-ea"/>
              <a:cs typeface="+mn-cs"/>
            </a:endParaRPr>
          </a:p>
        </p:txBody>
      </p:sp>
      <p:sp>
        <p:nvSpPr>
          <p:cNvPr id="18" name="textruta 17">
            <a:extLst>
              <a:ext uri="{FF2B5EF4-FFF2-40B4-BE49-F238E27FC236}">
                <a16:creationId xmlns:a16="http://schemas.microsoft.com/office/drawing/2014/main" id="{B8BBB485-F84B-2011-A1E4-12DAE60F96A0}"/>
              </a:ext>
            </a:extLst>
          </p:cNvPr>
          <p:cNvSpPr txBox="1"/>
          <p:nvPr/>
        </p:nvSpPr>
        <p:spPr>
          <a:xfrm>
            <a:off x="1425602" y="2985896"/>
            <a:ext cx="1005403" cy="584775"/>
          </a:xfrm>
          <a:prstGeom prst="rect">
            <a:avLst/>
          </a:prstGeom>
          <a:noFill/>
        </p:spPr>
        <p:txBody>
          <a:bodyPr wrap="none" rtlCol="0">
            <a:spAutoFit/>
          </a:bodyPr>
          <a:lstStyle/>
          <a:p>
            <a:r>
              <a:rPr lang="sv-SE" sz="3200" b="1" dirty="0">
                <a:latin typeface="Arial" panose="020B0604020202020204" pitchFamily="34" charset="0"/>
                <a:cs typeface="Arial" panose="020B0604020202020204" pitchFamily="34" charset="0"/>
              </a:rPr>
              <a:t>19%</a:t>
            </a:r>
          </a:p>
        </p:txBody>
      </p:sp>
      <p:sp>
        <p:nvSpPr>
          <p:cNvPr id="19" name="textruta 18">
            <a:extLst>
              <a:ext uri="{FF2B5EF4-FFF2-40B4-BE49-F238E27FC236}">
                <a16:creationId xmlns:a16="http://schemas.microsoft.com/office/drawing/2014/main" id="{CAB72F0C-FAEB-22AB-3625-8E590C15A863}"/>
              </a:ext>
            </a:extLst>
          </p:cNvPr>
          <p:cNvSpPr txBox="1"/>
          <p:nvPr/>
        </p:nvSpPr>
        <p:spPr>
          <a:xfrm>
            <a:off x="4246539" y="1627998"/>
            <a:ext cx="1005403" cy="584775"/>
          </a:xfrm>
          <a:prstGeom prst="rect">
            <a:avLst/>
          </a:prstGeom>
          <a:noFill/>
        </p:spPr>
        <p:txBody>
          <a:bodyPr wrap="none" rtlCol="0">
            <a:spAutoFit/>
          </a:bodyPr>
          <a:lstStyle/>
          <a:p>
            <a:r>
              <a:rPr lang="sv-SE" sz="3200" b="1" dirty="0">
                <a:latin typeface="Arial" panose="020B0604020202020204" pitchFamily="34" charset="0"/>
                <a:cs typeface="Arial" panose="020B0604020202020204" pitchFamily="34" charset="0"/>
              </a:rPr>
              <a:t>53%</a:t>
            </a:r>
          </a:p>
        </p:txBody>
      </p:sp>
    </p:spTree>
    <p:extLst>
      <p:ext uri="{BB962C8B-B14F-4D97-AF65-F5344CB8AC3E}">
        <p14:creationId xmlns:p14="http://schemas.microsoft.com/office/powerpoint/2010/main" val="262969136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Vision">
  <a:themeElements>
    <a:clrScheme name="Vision">
      <a:dk1>
        <a:sysClr val="windowText" lastClr="000000"/>
      </a:dk1>
      <a:lt1>
        <a:sysClr val="window" lastClr="FFFFFF"/>
      </a:lt1>
      <a:dk2>
        <a:srgbClr val="210061"/>
      </a:dk2>
      <a:lt2>
        <a:srgbClr val="EFE9E5"/>
      </a:lt2>
      <a:accent1>
        <a:srgbClr val="8144AE"/>
      </a:accent1>
      <a:accent2>
        <a:srgbClr val="210061"/>
      </a:accent2>
      <a:accent3>
        <a:srgbClr val="00A68A"/>
      </a:accent3>
      <a:accent4>
        <a:srgbClr val="FFDE00"/>
      </a:accent4>
      <a:accent5>
        <a:srgbClr val="65D44A"/>
      </a:accent5>
      <a:accent6>
        <a:srgbClr val="D8CFC6"/>
      </a:accent6>
      <a:hlink>
        <a:srgbClr val="0000FF"/>
      </a:hlink>
      <a:folHlink>
        <a:srgbClr val="800080"/>
      </a:folHlink>
    </a:clrScheme>
    <a:fontScheme name="Vision Fo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Vision 1">
      <a:srgbClr val="7930AE"/>
    </a:custClr>
    <a:custClr name="Vision 2">
      <a:srgbClr val="210061"/>
    </a:custClr>
    <a:custClr name="Vision 3">
      <a:srgbClr val="00A68A"/>
    </a:custClr>
    <a:custClr name="Vision 4">
      <a:srgbClr val="FFDE00"/>
    </a:custClr>
    <a:custClr name="Vision 5">
      <a:srgbClr val="65D44A"/>
    </a:custClr>
    <a:custClr name="Vision 6">
      <a:srgbClr val="D8CFC6"/>
    </a:custClr>
    <a:custClr name="Vision 7">
      <a:srgbClr val="ED2630"/>
    </a:custClr>
    <a:custClr name="Vision 8">
      <a:srgbClr val="B38FCE"/>
    </a:custClr>
    <a:custClr name="Vision 9">
      <a:srgbClr val="7A66A0"/>
    </a:custClr>
    <a:custClr name="Vision 10">
      <a:srgbClr val="66D4C1"/>
    </a:custClr>
    <a:custClr name="Vision 11">
      <a:srgbClr val="FFEB66"/>
    </a:custClr>
    <a:custClr name="Vision 12">
      <a:srgbClr val="A3E592"/>
    </a:custClr>
  </a:custClrLst>
  <a:extLst>
    <a:ext uri="{05A4C25C-085E-4340-85A3-A5531E510DB2}">
      <thm15:themeFamily xmlns:thm15="http://schemas.microsoft.com/office/thememl/2012/main" name="Vision 16_9.potx" id="{D162A143-60AB-4515-BC78-642BC2FABA21}" vid="{8AF95719-B2A8-4ACF-972C-018E53D6501B}"/>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9FDE69A0C4855429CCFA23A98C8E57D" ma:contentTypeVersion="15" ma:contentTypeDescription="Skapa ett nytt dokument." ma:contentTypeScope="" ma:versionID="719e20de5dbbda49ca43b63a670d6855">
  <xsd:schema xmlns:xsd="http://www.w3.org/2001/XMLSchema" xmlns:xs="http://www.w3.org/2001/XMLSchema" xmlns:p="http://schemas.microsoft.com/office/2006/metadata/properties" xmlns:ns2="e8f0258a-d863-40ce-add2-9c23f0d3cadf" xmlns:ns3="562470e2-db19-4ea5-8075-a45e54e5f3a0" targetNamespace="http://schemas.microsoft.com/office/2006/metadata/properties" ma:root="true" ma:fieldsID="325b0cac28090e02fb23af64df6d13dd" ns2:_="" ns3:_="">
    <xsd:import namespace="e8f0258a-d863-40ce-add2-9c23f0d3cadf"/>
    <xsd:import namespace="562470e2-db19-4ea5-8075-a45e54e5f3a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f0258a-d863-40ce-add2-9c23f0d3ca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Bildmarkeringar" ma:readOnly="false" ma:fieldId="{5cf76f15-5ced-4ddc-b409-7134ff3c332f}" ma:taxonomyMulti="true" ma:sspId="638acf4a-c8df-444a-9390-8f062947dee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62470e2-db19-4ea5-8075-a45e54e5f3a0" elementFormDefault="qualified">
    <xsd:import namespace="http://schemas.microsoft.com/office/2006/documentManagement/types"/>
    <xsd:import namespace="http://schemas.microsoft.com/office/infopath/2007/PartnerControls"/>
    <xsd:element name="SharedWithUsers" ma:index="15"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at med information" ma:internalName="SharedWithDetails" ma:readOnly="true">
      <xsd:simpleType>
        <xsd:restriction base="dms:Note">
          <xsd:maxLength value="255"/>
        </xsd:restriction>
      </xsd:simpleType>
    </xsd:element>
    <xsd:element name="TaxCatchAll" ma:index="22" nillable="true" ma:displayName="Taxonomy Catch All Column" ma:hidden="true" ma:list="{2d47fb91-ecb5-4b39-a90a-f2b0243f1fe1}" ma:internalName="TaxCatchAll" ma:showField="CatchAllData" ma:web="562470e2-db19-4ea5-8075-a45e54e5f3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1859E20-1DE5-4A06-811C-E170ABBCA7EC}"/>
</file>

<file path=customXml/itemProps2.xml><?xml version="1.0" encoding="utf-8"?>
<ds:datastoreItem xmlns:ds="http://schemas.openxmlformats.org/officeDocument/2006/customXml" ds:itemID="{B1E99F2B-93EB-4C8F-96F4-EB08616887F4}"/>
</file>

<file path=docProps/app.xml><?xml version="1.0" encoding="utf-8"?>
<Properties xmlns="http://schemas.openxmlformats.org/officeDocument/2006/extended-properties" xmlns:vt="http://schemas.openxmlformats.org/officeDocument/2006/docPropsVTypes">
  <TotalTime>3162</TotalTime>
  <Words>1308</Words>
  <Application>Microsoft Office PowerPoint</Application>
  <PresentationFormat>Bredbild</PresentationFormat>
  <Paragraphs>178</Paragraphs>
  <Slides>18</Slides>
  <Notes>15</Notes>
  <HiddenSlides>0</HiddenSlides>
  <MMClips>0</MMClips>
  <ScaleCrop>false</ScaleCrop>
  <HeadingPairs>
    <vt:vector size="6" baseType="variant">
      <vt:variant>
        <vt:lpstr>Använt teckensnitt</vt:lpstr>
      </vt:variant>
      <vt:variant>
        <vt:i4>6</vt:i4>
      </vt:variant>
      <vt:variant>
        <vt:lpstr>Tema</vt:lpstr>
      </vt:variant>
      <vt:variant>
        <vt:i4>2</vt:i4>
      </vt:variant>
      <vt:variant>
        <vt:lpstr>Bildrubriker</vt:lpstr>
      </vt:variant>
      <vt:variant>
        <vt:i4>18</vt:i4>
      </vt:variant>
    </vt:vector>
  </HeadingPairs>
  <TitlesOfParts>
    <vt:vector size="26" baseType="lpstr">
      <vt:lpstr>Akkurat Std Light</vt:lpstr>
      <vt:lpstr>Arial</vt:lpstr>
      <vt:lpstr>Calibri</vt:lpstr>
      <vt:lpstr>Calibri Light</vt:lpstr>
      <vt:lpstr>Times New Roman</vt:lpstr>
      <vt:lpstr>Wingdings</vt:lpstr>
      <vt:lpstr>Office-tema</vt:lpstr>
      <vt:lpstr>Vision</vt:lpstr>
      <vt:lpstr>Underlag till workshops </vt:lpstr>
      <vt:lpstr>Innehåll</vt:lpstr>
      <vt:lpstr>Introduktion till ordförande/mötesledare </vt:lpstr>
      <vt:lpstr>Innehåll</vt:lpstr>
      <vt:lpstr>Enkelt, nära och framåt!  Vad kan vi i vår klubb/avdelning göra för att bidra till Visions önskade position?</vt:lpstr>
      <vt:lpstr>Under våren arbetade vi fram en position tillsammans med både kansliet och förtroendevalda</vt:lpstr>
      <vt:lpstr>Syftet var att definiera vad vi behöver bli ännu mer kända för i vår målgrupp för att attrahera fler</vt:lpstr>
      <vt:lpstr>Arbetet ledde fram till en ny beskrivning av vår roll och hur våra målgrupper bör uppfatta oss</vt:lpstr>
      <vt:lpstr>I dagsläget är inte Vision det Enkla, Nära och Framåt förbundet …</vt:lpstr>
      <vt:lpstr>För att TA positionen behöver vi gå från ord till handling och börja använda positionen som ett filter för allt vi gör</vt:lpstr>
      <vt:lpstr>Att TA positionen börjar med oss själva och det handlar om hur vi tänker och agerar internt</vt:lpstr>
      <vt:lpstr>Innehåll</vt:lpstr>
      <vt:lpstr>Syfte</vt:lpstr>
      <vt:lpstr>Två övningar för att definiera viktiga aktiviteter kopplat till positionen</vt:lpstr>
      <vt:lpstr>PowerPoint-presentation</vt:lpstr>
      <vt:lpstr>Appendix Workshopformulär (biläggs som ifyllbar PDF)</vt:lpstr>
      <vt:lpstr>Workshopformulär, övning 1 (lång lista på aktiviteter)</vt:lpstr>
      <vt:lpstr>Workshopformulär, övning 2 (prioritering av aktiviteter, max 3 per del)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Fredrik Erlandsson</dc:creator>
  <cp:lastModifiedBy>Jenny Ahlman</cp:lastModifiedBy>
  <cp:revision>8</cp:revision>
  <dcterms:created xsi:type="dcterms:W3CDTF">2022-09-23T10:14:21Z</dcterms:created>
  <dcterms:modified xsi:type="dcterms:W3CDTF">2022-10-10T07:37:35Z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00b388b-b3aa-4829-ad69-710e6ae4c139_Enabled">
    <vt:lpwstr>true</vt:lpwstr>
  </property>
  <property fmtid="{D5CDD505-2E9C-101B-9397-08002B2CF9AE}" pid="3" name="MSIP_Label_e00b388b-b3aa-4829-ad69-710e6ae4c139_SetDate">
    <vt:lpwstr>2022-10-10T07:37:34Z</vt:lpwstr>
  </property>
  <property fmtid="{D5CDD505-2E9C-101B-9397-08002B2CF9AE}" pid="4" name="MSIP_Label_e00b388b-b3aa-4829-ad69-710e6ae4c139_Method">
    <vt:lpwstr>Privileged</vt:lpwstr>
  </property>
  <property fmtid="{D5CDD505-2E9C-101B-9397-08002B2CF9AE}" pid="5" name="MSIP_Label_e00b388b-b3aa-4829-ad69-710e6ae4c139_Name">
    <vt:lpwstr>Publik</vt:lpwstr>
  </property>
  <property fmtid="{D5CDD505-2E9C-101B-9397-08002B2CF9AE}" pid="6" name="MSIP_Label_e00b388b-b3aa-4829-ad69-710e6ae4c139_SiteId">
    <vt:lpwstr>033e219c-ab5c-40d1-9c6a-df4cb2c09b0a</vt:lpwstr>
  </property>
  <property fmtid="{D5CDD505-2E9C-101B-9397-08002B2CF9AE}" pid="7" name="MSIP_Label_e00b388b-b3aa-4829-ad69-710e6ae4c139_ActionId">
    <vt:lpwstr>8f11e032-ad6c-4aa2-8258-e57c1621d754</vt:lpwstr>
  </property>
  <property fmtid="{D5CDD505-2E9C-101B-9397-08002B2CF9AE}" pid="8" name="MSIP_Label_e00b388b-b3aa-4829-ad69-710e6ae4c139_ContentBits">
    <vt:lpwstr>2</vt:lpwstr>
  </property>
</Properties>
</file>