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735763" cy="9866313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18" autoAdjust="0"/>
  </p:normalViewPr>
  <p:slideViewPr>
    <p:cSldViewPr snapToGrid="0" snapToObjects="1"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3762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2F28C-38FF-4DFE-9801-7B1DB2C33445}" type="datetimeFigureOut">
              <a:rPr lang="sv-SE" smtClean="0"/>
              <a:t>2014-12-29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5FAC8-2516-42CA-A72C-D1DBB75B6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371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CEA29-FDE9-4BFF-BFC9-79087F4A678A}" type="datetimeFigureOut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D56D5-32A0-4630-92BE-EBD635F4EEA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1982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299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47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4277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046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8464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7496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6378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0259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4435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2176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D56D5-32A0-4630-92BE-EBD635F4EEA1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7309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E6CAC1E-F579-46AC-B542-F3AE9EE92004}" type="datetime1">
              <a:rPr lang="sv-SE" smtClean="0"/>
              <a:pPr/>
              <a:t>2014-12-29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466513" y="8313"/>
            <a:ext cx="6539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D9AA0938-A5A2-874F-B97E-4FBB8AF2D7C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377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94094" y="478213"/>
            <a:ext cx="5230431" cy="1436312"/>
          </a:xfrm>
        </p:spPr>
        <p:txBody>
          <a:bodyPr>
            <a:normAutofit/>
          </a:bodyPr>
          <a:lstStyle>
            <a:lvl1pPr algn="l"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94094" y="2162174"/>
            <a:ext cx="5230431" cy="1876425"/>
          </a:xfrm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5EE2741-4D20-4457-91DA-D6B47A28B935}" type="datetime1">
              <a:rPr lang="sv-SE" smtClean="0"/>
              <a:pPr/>
              <a:t>2014-12-29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466513" y="8313"/>
            <a:ext cx="6539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D9AA0938-A5A2-874F-B97E-4FBB8AF2D7C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255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95300" y="2038350"/>
            <a:ext cx="6686550" cy="3686175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  <a:lvl2pPr marL="180000" indent="0">
              <a:spcBef>
                <a:spcPts val="0"/>
              </a:spcBef>
              <a:buFontTx/>
              <a:buNone/>
              <a:defRPr sz="1800"/>
            </a:lvl2pPr>
            <a:lvl3pPr marL="360000" indent="0">
              <a:spcBef>
                <a:spcPts val="0"/>
              </a:spcBef>
              <a:buFontTx/>
              <a:buNone/>
              <a:defRPr sz="1600"/>
            </a:lvl3pPr>
            <a:lvl4pPr marL="540000" indent="0">
              <a:spcBef>
                <a:spcPts val="0"/>
              </a:spcBef>
              <a:buFontTx/>
              <a:buNone/>
              <a:defRPr sz="1400"/>
            </a:lvl4pPr>
            <a:lvl5pPr marL="720000" indent="0">
              <a:spcBef>
                <a:spcPts val="0"/>
              </a:spcBef>
              <a:buFontTx/>
              <a:buNone/>
              <a:defRPr sz="14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8466513" y="8313"/>
            <a:ext cx="6539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AA0938-A5A2-874F-B97E-4FBB8AF2D7C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Platshållare för rubrik 1"/>
          <p:cNvSpPr>
            <a:spLocks noGrp="1"/>
          </p:cNvSpPr>
          <p:nvPr>
            <p:ph type="title"/>
          </p:nvPr>
        </p:nvSpPr>
        <p:spPr>
          <a:xfrm>
            <a:off x="495300" y="476250"/>
            <a:ext cx="47244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90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95300" y="2066925"/>
            <a:ext cx="4038600" cy="3790950"/>
          </a:xfrm>
        </p:spPr>
        <p:txBody>
          <a:bodyPr/>
          <a:lstStyle>
            <a:lvl1pPr marL="0">
              <a:buNone/>
              <a:defRPr sz="2000"/>
            </a:lvl1pPr>
            <a:lvl2pPr marL="180000" indent="0">
              <a:defRPr sz="1800"/>
            </a:lvl2pPr>
            <a:lvl3pPr marL="360000" indent="0">
              <a:defRPr sz="1600"/>
            </a:lvl3pPr>
            <a:lvl4pPr marL="540000" indent="0">
              <a:defRPr sz="1400"/>
            </a:lvl4pPr>
            <a:lvl5pPr marL="720000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066925"/>
            <a:ext cx="4038600" cy="3790950"/>
          </a:xfrm>
        </p:spPr>
        <p:txBody>
          <a:bodyPr/>
          <a:lstStyle>
            <a:lvl1pPr marL="0" indent="0">
              <a:buNone/>
              <a:defRPr sz="2000"/>
            </a:lvl1pPr>
            <a:lvl2pPr marL="180000" indent="0">
              <a:defRPr sz="1800"/>
            </a:lvl2pPr>
            <a:lvl3pPr marL="360000" indent="0">
              <a:defRPr sz="1600"/>
            </a:lvl3pPr>
            <a:lvl4pPr marL="540000" indent="0">
              <a:defRPr sz="1400"/>
            </a:lvl4pPr>
            <a:lvl5pPr marL="720000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0C8-B0A9-46DD-AB28-95149CE6813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466513" y="8313"/>
            <a:ext cx="6539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D9AA0938-A5A2-874F-B97E-4FBB8AF2D7C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570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68300"/>
            <a:ext cx="3008313" cy="727075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373439"/>
            <a:ext cx="5111750" cy="56273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095376"/>
            <a:ext cx="3008313" cy="4905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3AF2-29B9-41CB-B231-5BB155FA8E17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5"/>
          <p:cNvSpPr txBox="1">
            <a:spLocks/>
          </p:cNvSpPr>
          <p:nvPr userDrawn="1"/>
        </p:nvSpPr>
        <p:spPr>
          <a:xfrm>
            <a:off x="8466513" y="8313"/>
            <a:ext cx="6539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AA0938-A5A2-874F-B97E-4FBB8AF2D7C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48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EB9-3799-4E21-975D-9F13E56D1221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5"/>
          <p:cNvSpPr txBox="1">
            <a:spLocks/>
          </p:cNvSpPr>
          <p:nvPr userDrawn="1"/>
        </p:nvSpPr>
        <p:spPr>
          <a:xfrm>
            <a:off x="8466513" y="8313"/>
            <a:ext cx="6539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AA0938-A5A2-874F-B97E-4FBB8AF2D7C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96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tex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838008" y="373438"/>
            <a:ext cx="3873732" cy="6795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8380" y="274321"/>
            <a:ext cx="4346871" cy="5745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838008" y="1053033"/>
            <a:ext cx="3873732" cy="4790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3DDE-6240-4BDE-854E-D7AE4E2D93CF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5"/>
          <p:cNvSpPr txBox="1">
            <a:spLocks/>
          </p:cNvSpPr>
          <p:nvPr userDrawn="1"/>
        </p:nvSpPr>
        <p:spPr>
          <a:xfrm>
            <a:off x="8466513" y="8313"/>
            <a:ext cx="6539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AA0938-A5A2-874F-B97E-4FBB8AF2D7C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85083" y="486296"/>
            <a:ext cx="387373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dirty="0" smtClean="0"/>
              <a:t>Klicka här för att ändra format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525580" y="274321"/>
            <a:ext cx="4346871" cy="5745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85083" y="1053033"/>
            <a:ext cx="3873732" cy="4790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0352-2001-4D4F-8FD2-AF8591A31FCE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5"/>
          <p:cNvSpPr txBox="1">
            <a:spLocks/>
          </p:cNvSpPr>
          <p:nvPr userDrawn="1"/>
        </p:nvSpPr>
        <p:spPr>
          <a:xfrm>
            <a:off x="8466513" y="8313"/>
            <a:ext cx="6539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AA0938-A5A2-874F-B97E-4FBB8AF2D7C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8379" y="274321"/>
            <a:ext cx="8622273" cy="5745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E503-B40B-46FC-9254-7C32D6C86408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5"/>
          <p:cNvSpPr txBox="1">
            <a:spLocks/>
          </p:cNvSpPr>
          <p:nvPr userDrawn="1"/>
        </p:nvSpPr>
        <p:spPr>
          <a:xfrm>
            <a:off x="8466513" y="8313"/>
            <a:ext cx="6539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AA0938-A5A2-874F-B97E-4FBB8AF2D7C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258380" y="274638"/>
            <a:ext cx="8627241" cy="5751293"/>
          </a:xfrm>
          <a:prstGeom prst="rect">
            <a:avLst/>
          </a:prstGeom>
          <a:solidFill>
            <a:srgbClr val="F4F0E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95300" y="476250"/>
            <a:ext cx="47244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2038350"/>
            <a:ext cx="8191500" cy="3686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821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FF24075A-5C38-4023-9870-775258D74C25}" type="datetime1">
              <a:rPr lang="sv-SE" smtClean="0"/>
              <a:pPr/>
              <a:t>2014-12-29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sv-SE" dirty="0"/>
          </a:p>
        </p:txBody>
      </p:sp>
      <p:pic>
        <p:nvPicPr>
          <p:cNvPr id="7" name="Bildobjekt 6" descr="Vision_logo_RGB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511" y="6210279"/>
            <a:ext cx="874110" cy="38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9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0" r:id="rId3"/>
    <p:sldLayoutId id="2147483652" r:id="rId4"/>
    <p:sldLayoutId id="2147483656" r:id="rId5"/>
    <p:sldLayoutId id="2147483655" r:id="rId6"/>
    <p:sldLayoutId id="2147483657" r:id="rId7"/>
    <p:sldLayoutId id="2147483658" r:id="rId8"/>
    <p:sldLayoutId id="2147483659" r:id="rId9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accent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2000"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457200" rtl="0" eaLnBrk="1" latinLnBrk="0" hangingPunct="1">
        <a:spcBef>
          <a:spcPts val="0"/>
        </a:spcBef>
        <a:buFont typeface="Arial"/>
        <a:buChar char="–"/>
        <a:defRPr sz="1800"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457200" rtl="0" eaLnBrk="1" latinLnBrk="0" hangingPunct="1">
        <a:spcBef>
          <a:spcPts val="0"/>
        </a:spcBef>
        <a:buFont typeface="Arial"/>
        <a:buChar char="•"/>
        <a:defRPr sz="1600"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457200" rtl="0" eaLnBrk="1" latinLnBrk="0" hangingPunct="1">
        <a:spcBef>
          <a:spcPts val="0"/>
        </a:spcBef>
        <a:buFont typeface="Arial"/>
        <a:buChar char="–"/>
        <a:defRPr sz="1400"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457200" rtl="0" eaLnBrk="1" latinLnBrk="0" hangingPunct="1">
        <a:spcBef>
          <a:spcPts val="0"/>
        </a:spcBef>
        <a:buFont typeface="Arial"/>
        <a:buChar char="»"/>
        <a:defRPr sz="1400"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299" y="1714499"/>
            <a:ext cx="7343775" cy="600076"/>
          </a:xfrm>
        </p:spPr>
        <p:txBody>
          <a:bodyPr/>
          <a:lstStyle/>
          <a:p>
            <a:r>
              <a:rPr lang="sv-SE" dirty="0" smtClean="0"/>
              <a:t>Effektiv vårdadministration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sz="28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>
          <a:xfrm>
            <a:off x="495300" y="2676525"/>
            <a:ext cx="4038600" cy="3181350"/>
          </a:xfrm>
        </p:spPr>
        <p:txBody>
          <a:bodyPr>
            <a:normAutofit/>
          </a:bodyPr>
          <a:lstStyle/>
          <a:p>
            <a:r>
              <a:rPr lang="sv-SE" sz="3200" dirty="0"/>
              <a:t>Visions 10 goda råd</a:t>
            </a:r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676525"/>
            <a:ext cx="4038600" cy="2692399"/>
          </a:xfrm>
        </p:spPr>
      </p:pic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AC1E-F579-46AC-B542-F3AE9EE92004}" type="datetime1">
              <a:rPr lang="sv-SE" smtClean="0"/>
              <a:pPr/>
              <a:t>2014-12-29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0938-A5A2-874F-B97E-4FBB8AF2D7CB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95300" y="2038350"/>
            <a:ext cx="6924676" cy="36861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Bra förutsättningar och villkor för administrativa proffs gör arbetet attraktivt och säkrar framtidens kompetensförsörjning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Administrativ verksamhet och vårddokumentation  är en del av vårdkedjan kring patienten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Attraktivt arbete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5951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95300" y="2038350"/>
            <a:ext cx="6981825" cy="36861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Målet är en stärkt och effektiv hälso- och sjukvård med hög kvalitet, som tar tillvara personalens och de olika yrkesgruppernas kompetens och erfarenhet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Genom att använda de administrativa proffsen rätt, får läkare och sjuksköterskor mer tid för patienterna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Rätt använd kompetens är en av nycklarna till god kvalitet, hög patientsäkerhet </a:t>
            </a:r>
            <a:r>
              <a:rPr lang="sv-SE" smtClean="0"/>
              <a:t>och effektiv vårdadministration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5299" y="476250"/>
            <a:ext cx="8353425" cy="1428750"/>
          </a:xfrm>
        </p:spPr>
        <p:txBody>
          <a:bodyPr/>
          <a:lstStyle/>
          <a:p>
            <a:r>
              <a:rPr lang="sv-SE" dirty="0" smtClean="0"/>
              <a:t>Rätt använd kompetens</a:t>
            </a:r>
            <a:br>
              <a:rPr lang="sv-SE" dirty="0" smtClean="0"/>
            </a:br>
            <a:r>
              <a:rPr lang="sv-SE" dirty="0" smtClean="0"/>
              <a:t>RAK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247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Traditioner och vanor är ett hinder</a:t>
            </a:r>
          </a:p>
          <a:p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Informella och kulturella hinder bromsar nytänkande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5300" y="476250"/>
            <a:ext cx="7810500" cy="1428750"/>
          </a:xfrm>
        </p:spPr>
        <p:txBody>
          <a:bodyPr/>
          <a:lstStyle/>
          <a:p>
            <a:r>
              <a:rPr lang="sv-SE" dirty="0" smtClean="0"/>
              <a:t>Bryt med traditionerna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64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Professionell vårdadministration med fokus på patienten för ökad patientsäkerhet</a:t>
            </a:r>
          </a:p>
          <a:p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Vårdadministration är en del i vårdkedjan</a:t>
            </a:r>
          </a:p>
          <a:p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Medicinska sekreterare är en viktig administrativ resurs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5299" y="476250"/>
            <a:ext cx="8201025" cy="1428750"/>
          </a:xfrm>
        </p:spPr>
        <p:txBody>
          <a:bodyPr/>
          <a:lstStyle/>
          <a:p>
            <a:r>
              <a:rPr lang="sv-SE" dirty="0" smtClean="0"/>
              <a:t>Fokus på ökad patientsäkerhet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793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Effektiv vårdadministration är en strategisk ledningsfråga</a:t>
            </a:r>
          </a:p>
          <a:p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Hur och av vem utförs vårdadministrationen?</a:t>
            </a:r>
          </a:p>
          <a:p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Används rätt profession och kompetens?</a:t>
            </a:r>
          </a:p>
          <a:p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Vårdpersonalens administrativa uppgifter har ökat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5299" y="476250"/>
            <a:ext cx="7381875" cy="1428750"/>
          </a:xfrm>
        </p:spPr>
        <p:txBody>
          <a:bodyPr/>
          <a:lstStyle/>
          <a:p>
            <a:r>
              <a:rPr lang="sv-SE" dirty="0" smtClean="0"/>
              <a:t>Strategisk ledningsfråga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3278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Inventera och kartlägg arbetsuppgifter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Hur mycket tid ägnas åt administration?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Vilken typ av administration?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5299" y="476250"/>
            <a:ext cx="7896225" cy="1428750"/>
          </a:xfrm>
        </p:spPr>
        <p:txBody>
          <a:bodyPr/>
          <a:lstStyle/>
          <a:p>
            <a:r>
              <a:rPr lang="sv-SE" dirty="0" smtClean="0"/>
              <a:t>Inventera arbetsuppgifter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9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Prioritera administrativa krav för ökad tillgänglighet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Utförs rätt dokumentation?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Dubbeldokumentation?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Rätt profession som administrerar frigör tid för patienten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5299" y="476250"/>
            <a:ext cx="8334375" cy="1428750"/>
          </a:xfrm>
        </p:spPr>
        <p:txBody>
          <a:bodyPr/>
          <a:lstStyle/>
          <a:p>
            <a:r>
              <a:rPr lang="sv-SE" dirty="0" smtClean="0"/>
              <a:t>Prioritera administrativa krav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03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95299" y="2038350"/>
            <a:ext cx="8048625" cy="36861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Utförs administrationen av rätt profession med rätt kompetens?</a:t>
            </a:r>
          </a:p>
          <a:p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Nästan hälften av de medicinska sekreterarna anger att det finns andra yrkesgrupper som utför administration som de normalt skulle ha utfört</a:t>
            </a:r>
          </a:p>
          <a:p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60 procent anger att det finns arbetsuppgifter som skulle kunna utföras av en medicinsk sekreterare, men som utförs av annan yrkesgrupp </a:t>
            </a:r>
          </a:p>
          <a:p>
            <a:r>
              <a:rPr lang="sv-SE" dirty="0" smtClean="0"/>
              <a:t>     (Visions rapport 2012)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5300" y="476250"/>
            <a:ext cx="8343900" cy="1428750"/>
          </a:xfrm>
        </p:spPr>
        <p:txBody>
          <a:bodyPr/>
          <a:lstStyle/>
          <a:p>
            <a:r>
              <a:rPr lang="sv-SE" dirty="0" smtClean="0"/>
              <a:t>Arbetsfördela/uppgiftsväxla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731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Bristfälliga IT-system gör administrationen onödigt tidskrävande och ineffektiv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Hitta tidtjuvarna inom IT-systemen och rigga system som underlättar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IT-strul kostar tid och resurser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5299" y="476250"/>
            <a:ext cx="8391525" cy="1428750"/>
          </a:xfrm>
        </p:spPr>
        <p:txBody>
          <a:bodyPr/>
          <a:lstStyle/>
          <a:p>
            <a:r>
              <a:rPr lang="sv-SE" dirty="0" smtClean="0"/>
              <a:t>Förbättra IT-stöden, hitta tidstjuvarna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021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Professionell vårdadministration kräver utbildning och kompetensutveckling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Nationell kursplan 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F10C-DE71-42DD-948C-766FE32AC3E0}" type="datetime1">
              <a:rPr lang="sv-SE" smtClean="0"/>
              <a:pPr/>
              <a:t>2014-12-29</a:t>
            </a:fld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95300" y="476250"/>
            <a:ext cx="8420100" cy="1428750"/>
          </a:xfrm>
        </p:spPr>
        <p:txBody>
          <a:bodyPr/>
          <a:lstStyle/>
          <a:p>
            <a:r>
              <a:rPr lang="sv-SE" dirty="0" smtClean="0"/>
              <a:t>Utbildning och kompetensutveckling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7717358"/>
      </p:ext>
    </p:extLst>
  </p:cSld>
  <p:clrMapOvr>
    <a:masterClrMapping/>
  </p:clrMapOvr>
</p:sld>
</file>

<file path=ppt/theme/theme1.xml><?xml version="1.0" encoding="utf-8"?>
<a:theme xmlns:a="http://schemas.openxmlformats.org/drawingml/2006/main" name="Vision_PPTmall">
  <a:themeElements>
    <a:clrScheme name="Vision">
      <a:dk1>
        <a:srgbClr val="000000"/>
      </a:dk1>
      <a:lt1>
        <a:sysClr val="window" lastClr="FFFFFF"/>
      </a:lt1>
      <a:dk2>
        <a:srgbClr val="210061"/>
      </a:dk2>
      <a:lt2>
        <a:srgbClr val="EFE9E5"/>
      </a:lt2>
      <a:accent1>
        <a:srgbClr val="8144AE"/>
      </a:accent1>
      <a:accent2>
        <a:srgbClr val="00B897"/>
      </a:accent2>
      <a:accent3>
        <a:srgbClr val="FFDE00"/>
      </a:accent3>
      <a:accent4>
        <a:srgbClr val="65D44A"/>
      </a:accent4>
      <a:accent5>
        <a:srgbClr val="ED2630"/>
      </a:accent5>
      <a:accent6>
        <a:srgbClr val="210061"/>
      </a:accent6>
      <a:hlink>
        <a:srgbClr val="ED2630"/>
      </a:hlink>
      <a:folHlink>
        <a:srgbClr val="8144AE"/>
      </a:folHlink>
    </a:clrScheme>
    <a:fontScheme name="Vi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Vision_PPTmall</Template>
  <TotalTime>307</TotalTime>
  <Words>320</Words>
  <Application>Microsoft Office PowerPoint</Application>
  <PresentationFormat>Bildspel på skärmen (4:3)</PresentationFormat>
  <Paragraphs>87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Vision_PPTmall</vt:lpstr>
      <vt:lpstr>Effektiv vårdadministration   </vt:lpstr>
      <vt:lpstr>Bryt med traditionerna</vt:lpstr>
      <vt:lpstr>Fokus på ökad patientsäkerhet</vt:lpstr>
      <vt:lpstr>Strategisk ledningsfråga</vt:lpstr>
      <vt:lpstr>Inventera arbetsuppgifter</vt:lpstr>
      <vt:lpstr>Prioritera administrativa krav</vt:lpstr>
      <vt:lpstr>Arbetsfördela/uppgiftsväxla</vt:lpstr>
      <vt:lpstr>Förbättra IT-stöden, hitta tidstjuvarna</vt:lpstr>
      <vt:lpstr>Utbildning och kompetensutveckling</vt:lpstr>
      <vt:lpstr>Attraktivt arbete</vt:lpstr>
      <vt:lpstr>Rätt använd kompetens RAK</vt:lpstr>
    </vt:vector>
  </TitlesOfParts>
  <Company>sktf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Effektiv vårdadministration 10 goda råd</dc:title>
  <dc:creator>Hagberg, Anneli</dc:creator>
  <cp:lastModifiedBy>Wildhammar Okker, Marie</cp:lastModifiedBy>
  <cp:revision>16</cp:revision>
  <cp:lastPrinted>2014-11-26T15:06:19Z</cp:lastPrinted>
  <dcterms:created xsi:type="dcterms:W3CDTF">2014-11-26T13:33:55Z</dcterms:created>
  <dcterms:modified xsi:type="dcterms:W3CDTF">2014-12-29T12:48:35Z</dcterms:modified>
</cp:coreProperties>
</file>