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9" r:id="rId2"/>
    <p:sldId id="264" r:id="rId3"/>
    <p:sldId id="257" r:id="rId4"/>
    <p:sldId id="258" r:id="rId5"/>
    <p:sldId id="259" r:id="rId6"/>
    <p:sldId id="272" r:id="rId7"/>
    <p:sldId id="271" r:id="rId8"/>
  </p:sldIdLst>
  <p:sldSz cx="9144000" cy="6858000" type="screen4x3"/>
  <p:notesSz cx="6797675"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0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0254" autoAdjust="0"/>
  </p:normalViewPr>
  <p:slideViewPr>
    <p:cSldViewPr snapToGrid="0" snapToObjects="1">
      <p:cViewPr>
        <p:scale>
          <a:sx n="100" d="100"/>
          <a:sy n="100" d="100"/>
        </p:scale>
        <p:origin x="-1308"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6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15CEA29-FDE9-4BFF-BFC9-79087F4A678A}" type="datetimeFigureOut">
              <a:rPr lang="sv-SE" smtClean="0"/>
              <a:pPr/>
              <a:t>2014-08-08</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8FD56D5-32A0-4630-92BE-EBD635F4EEA1}" type="slidenum">
              <a:rPr lang="sv-SE" smtClean="0"/>
              <a:pPr/>
              <a:t>‹#›</a:t>
            </a:fld>
            <a:endParaRPr lang="sv-SE"/>
          </a:p>
        </p:txBody>
      </p:sp>
    </p:spTree>
    <p:extLst>
      <p:ext uri="{BB962C8B-B14F-4D97-AF65-F5344CB8AC3E}">
        <p14:creationId xmlns:p14="http://schemas.microsoft.com/office/powerpoint/2010/main" val="427328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a:t>
            </a:fld>
            <a:endParaRPr lang="sv-SE"/>
          </a:p>
        </p:txBody>
      </p:sp>
    </p:spTree>
    <p:extLst>
      <p:ext uri="{BB962C8B-B14F-4D97-AF65-F5344CB8AC3E}">
        <p14:creationId xmlns:p14="http://schemas.microsoft.com/office/powerpoint/2010/main" val="73165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pPr marL="171450" indent="-171450">
              <a:buFontTx/>
              <a:buChar char="-"/>
            </a:pPr>
            <a:r>
              <a:rPr lang="sv-SE" dirty="0" smtClean="0"/>
              <a:t>När du gör ett bra jobb menar Vision att det ska</a:t>
            </a:r>
            <a:r>
              <a:rPr lang="sv-SE" baseline="0" dirty="0" smtClean="0"/>
              <a:t> märkas genom att du får högre lön. För att det ska fungera behöver du och din chef ha en kontinuerlig dialog för att stämma av hur chefen ser på det du gjort på jobbet, i relation till målen för er verksamheten. </a:t>
            </a:r>
            <a:endParaRPr lang="sv-SE" dirty="0" smtClean="0"/>
          </a:p>
          <a:p>
            <a:pPr marL="171450" indent="-171450">
              <a:buFontTx/>
              <a:buChar char="-"/>
            </a:pPr>
            <a:r>
              <a:rPr lang="sv-SE" dirty="0" smtClean="0"/>
              <a:t>Lönesamtalet är</a:t>
            </a:r>
            <a:r>
              <a:rPr lang="sv-SE" baseline="0" dirty="0" smtClean="0"/>
              <a:t> ett av flera tillfällen att göra en avstämning, där ni kopplar det du gjort till den lön du får. Men det är inte samtalet i sig som är din chans att höja lönen, utan det är dina insatser på arbetsplatsen som gör skillnad.</a:t>
            </a:r>
          </a:p>
          <a:p>
            <a:pPr marL="171450" indent="-171450">
              <a:buFontTx/>
              <a:buChar char="-"/>
            </a:pPr>
            <a:r>
              <a:rPr lang="sv-SE" baseline="0" dirty="0" smtClean="0"/>
              <a:t>Hur kan du själv påverka förutsättningarna på ditt jobb? Kanske kan du och kollegorna ta initiativ tillsammans. Kanske med hjälp av Vision?</a:t>
            </a:r>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a:t>
            </a:fld>
            <a:endParaRPr lang="sv-SE"/>
          </a:p>
        </p:txBody>
      </p:sp>
    </p:spTree>
    <p:extLst>
      <p:ext uri="{BB962C8B-B14F-4D97-AF65-F5344CB8AC3E}">
        <p14:creationId xmlns:p14="http://schemas.microsoft.com/office/powerpoint/2010/main" val="73165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dirty="0" smtClean="0"/>
              <a:t>Dina förutsättningar. Att du får veta vilka förväntningar arbetsgivaren</a:t>
            </a:r>
            <a:r>
              <a:rPr lang="sv-SE" baseline="0" dirty="0" smtClean="0"/>
              <a:t> har på dig gör det möjligt för dig att kunna nå målen och att utvecklas. Du behöver också ha realistiska möjligheter att uppfylla de förväntningarna – genom att till exempel ha en bra arbetsmiljö och tillräckligt med tid, befogenheter och kunskap.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aseline="0" dirty="0" smtClean="0"/>
              <a:t>Enligt kollektivavtalet ska du ha lönesamtal och utvecklingssamtal varje år. Men det är inte de enda tillfällena för att kolla läget. Du kan alltid själv ta initiativ till en avstämning och boka in en träff med chefen.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aseline="0" dirty="0" smtClean="0"/>
              <a:t>Frågor kring din arbetsmiljö, hur ni kan få bättre villkor på jobbet genom en intresseförhandling, kompetensutveckling, hur ditt yrke värderas, jämställdhet eller mångfald? Prata med Vision. Det gäller också allt om hur vägen fram till din nya lön ser ut.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aseline="0" dirty="0" smtClean="0"/>
              <a:t>Vision behöver dina synpunkter. Vad skulle behöva förbättras för ditt yrke, eller din arbetsmiljö? Vilken kompetensutveckling skulle göra skillnad för dig? Vilka prestationer borde leda till högre löner? Har lönesamtalen gett dig svar på varför du har den lön du har? Har du en rimlig arbetsbelastning?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aseline="0" dirty="0" smtClean="0"/>
              <a:t>När det börjar bli dags för löneöverläggning kanske mötena som Vision bjuder in till blir fler. Löneöverläggning betyder att din avdelning eller klubb träffar arbetsgivaren för att bestämma hur vägen fram till nya löner ska se ut på just din arbetsplats.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baseline="0" dirty="0" smtClean="0"/>
              <a:t>Vad skulle göra skillnad hos er, och hur går ni vidare? Samtal med chefen, intresseförhandling?</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3</a:t>
            </a:fld>
            <a:endParaRPr lang="sv-SE"/>
          </a:p>
        </p:txBody>
      </p:sp>
    </p:spTree>
    <p:extLst>
      <p:ext uri="{BB962C8B-B14F-4D97-AF65-F5344CB8AC3E}">
        <p14:creationId xmlns:p14="http://schemas.microsoft.com/office/powerpoint/2010/main" val="41011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r>
              <a:rPr lang="sv-SE" b="0" dirty="0" smtClean="0"/>
              <a:t>Under utvecklingssamtalet</a:t>
            </a:r>
            <a:r>
              <a:rPr lang="sv-SE" b="0" baseline="0" dirty="0" smtClean="0"/>
              <a:t> kan du dela med dig av dina tankar om hur det fungerar i dag och hur det skulle kunna fungera bättre.</a:t>
            </a:r>
          </a:p>
          <a:p>
            <a:r>
              <a:rPr lang="sv-SE" b="0" baseline="0" dirty="0" smtClean="0"/>
              <a:t>Minst en gång per år ska din chef ta initiativ till ett samtal med dig. Har inte din chef kallat dig? Du kan själv ta initiativ till samtal.</a:t>
            </a:r>
          </a:p>
          <a:p>
            <a:endParaRPr lang="sv-SE" b="0"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4</a:t>
            </a:fld>
            <a:endParaRPr lang="sv-SE"/>
          </a:p>
        </p:txBody>
      </p:sp>
    </p:spTree>
    <p:extLst>
      <p:ext uri="{BB962C8B-B14F-4D97-AF65-F5344CB8AC3E}">
        <p14:creationId xmlns:p14="http://schemas.microsoft.com/office/powerpoint/2010/main" val="423453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5</a:t>
            </a:fld>
            <a:endParaRPr lang="sv-SE"/>
          </a:p>
        </p:txBody>
      </p:sp>
    </p:spTree>
    <p:extLst>
      <p:ext uri="{BB962C8B-B14F-4D97-AF65-F5344CB8AC3E}">
        <p14:creationId xmlns:p14="http://schemas.microsoft.com/office/powerpoint/2010/main" val="78523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r>
              <a:rPr lang="sv-SE" baseline="0" dirty="0" smtClean="0"/>
              <a:t>Individuell lön: din lön ska sättas utifrån dina arbetsuppgifter och dina arbetsresultat. Vision vill att det ska finnas karriärmöjligheter inom yrkena. Det ska bli mer lönsamt att ta på sig de arbetsuppgifter som både arbetsgivaren och ni som är anställda vill värdera högt. </a:t>
            </a:r>
          </a:p>
          <a:p>
            <a:r>
              <a:rPr lang="sv-SE" baseline="0" dirty="0" smtClean="0"/>
              <a:t>Lönepolitik: en beskrivning av hur arbetsgivaren värderar det som du och dina kollegor gör. Vilka särskilda insatser ska ge löneökningar, vilken kompetens har man störst behov av i verksamheten?</a:t>
            </a:r>
          </a:p>
          <a:p>
            <a:endParaRPr lang="sv-SE" baseline="0" dirty="0" smtClean="0"/>
          </a:p>
          <a:p>
            <a:r>
              <a:rPr lang="sv-SE" baseline="0" dirty="0" smtClean="0"/>
              <a:t>Mer om lön, lönesamtal och löneprocessen står i ditt kollektivavtal, som du kan hitta på vision.se/kollektivavtal. </a:t>
            </a:r>
          </a:p>
          <a:p>
            <a:r>
              <a:rPr lang="sv-SE" baseline="0" dirty="0" smtClean="0"/>
              <a:t>Hur Vision ser på lönesättning kan du också läsa på vision.se/</a:t>
            </a:r>
            <a:r>
              <a:rPr lang="sv-SE" baseline="0" dirty="0" err="1" smtClean="0"/>
              <a:t>lonepolitik</a:t>
            </a:r>
            <a:r>
              <a:rPr lang="sv-SE" baseline="0" dirty="0" smtClean="0"/>
              <a:t>.</a:t>
            </a:r>
          </a:p>
          <a:p>
            <a:endParaRPr lang="sv-SE" baseline="0" dirty="0" smtClean="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6</a:t>
            </a:fld>
            <a:endParaRPr lang="sv-SE"/>
          </a:p>
        </p:txBody>
      </p:sp>
    </p:spTree>
    <p:extLst>
      <p:ext uri="{BB962C8B-B14F-4D97-AF65-F5344CB8AC3E}">
        <p14:creationId xmlns:p14="http://schemas.microsoft.com/office/powerpoint/2010/main" val="78523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7</a:t>
            </a:fld>
            <a:endParaRPr lang="sv-SE"/>
          </a:p>
        </p:txBody>
      </p:sp>
    </p:spTree>
    <p:extLst>
      <p:ext uri="{BB962C8B-B14F-4D97-AF65-F5344CB8AC3E}">
        <p14:creationId xmlns:p14="http://schemas.microsoft.com/office/powerpoint/2010/main" val="343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lvl1pPr>
              <a:defRPr>
                <a:solidFill>
                  <a:schemeClr val="bg1">
                    <a:lumMod val="65000"/>
                  </a:schemeClr>
                </a:solidFill>
              </a:defRPr>
            </a:lvl1pPr>
          </a:lstStyle>
          <a:p>
            <a:fld id="{FE6CAC1E-F579-46AC-B542-F3AE9EE92004}" type="datetime1">
              <a:rPr lang="sv-SE" smtClean="0"/>
              <a:pPr/>
              <a:t>2014-08-08</a:t>
            </a:fld>
            <a:endParaRPr lang="sv-SE" dirty="0"/>
          </a:p>
        </p:txBody>
      </p:sp>
      <p:sp>
        <p:nvSpPr>
          <p:cNvPr id="4" name="Platshållare för sidfot 3"/>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8466514" y="8314"/>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63377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94095" y="478213"/>
            <a:ext cx="5230431" cy="1436312"/>
          </a:xfrm>
        </p:spPr>
        <p:txBody>
          <a:bodyPr>
            <a:normAutofit/>
          </a:bodyPr>
          <a:lstStyle>
            <a:lvl1pPr algn="l">
              <a:defRPr sz="4400" b="1">
                <a:solidFill>
                  <a:schemeClr val="accent1"/>
                </a:solidFill>
                <a:latin typeface="Times New Roman" pitchFamily="18" charset="0"/>
                <a:cs typeface="Times New Roman" pitchFamily="18" charset="0"/>
              </a:defRPr>
            </a:lvl1pPr>
          </a:lstStyle>
          <a:p>
            <a:r>
              <a:rPr lang="sv-SE" smtClean="0"/>
              <a:t>Klicka här för att ändra format</a:t>
            </a:r>
            <a:endParaRPr lang="sv-SE" dirty="0"/>
          </a:p>
        </p:txBody>
      </p:sp>
      <p:sp>
        <p:nvSpPr>
          <p:cNvPr id="3" name="Underrubrik 2"/>
          <p:cNvSpPr>
            <a:spLocks noGrp="1"/>
          </p:cNvSpPr>
          <p:nvPr>
            <p:ph type="subTitle" idx="1"/>
          </p:nvPr>
        </p:nvSpPr>
        <p:spPr>
          <a:xfrm>
            <a:off x="494095" y="2162174"/>
            <a:ext cx="5230431" cy="1876425"/>
          </a:xfrm>
        </p:spPr>
        <p:txBody>
          <a:bodyPr>
            <a:normAutofit/>
          </a:bodyPr>
          <a:lstStyle>
            <a:lvl1pPr marL="0" indent="0" algn="l">
              <a:buNone/>
              <a:defRPr sz="1600" b="0">
                <a:solidFill>
                  <a:schemeClr val="tx2"/>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sz="1200">
                <a:solidFill>
                  <a:schemeClr val="bg1">
                    <a:lumMod val="65000"/>
                  </a:schemeClr>
                </a:solidFill>
                <a:latin typeface="Times New Roman" pitchFamily="18" charset="0"/>
                <a:cs typeface="Times New Roman" pitchFamily="18" charset="0"/>
              </a:defRPr>
            </a:lvl1pPr>
          </a:lstStyle>
          <a:p>
            <a:fld id="{C5EE2741-4D20-4457-91DA-D6B47A28B935}" type="datetime1">
              <a:rPr lang="sv-SE" smtClean="0"/>
              <a:pPr/>
              <a:t>2014-08-08</a:t>
            </a:fld>
            <a:endParaRPr lang="sv-SE" dirty="0"/>
          </a:p>
        </p:txBody>
      </p:sp>
      <p:sp>
        <p:nvSpPr>
          <p:cNvPr id="5" name="Platshållare för sidfot 4"/>
          <p:cNvSpPr>
            <a:spLocks noGrp="1"/>
          </p:cNvSpPr>
          <p:nvPr>
            <p:ph type="ftr" sz="quarter" idx="11"/>
          </p:nvPr>
        </p:nvSpPr>
        <p:spPr/>
        <p:txBody>
          <a:bodyPr/>
          <a:lstStyle>
            <a:lvl1pPr>
              <a:defRPr sz="1200">
                <a:solidFill>
                  <a:schemeClr val="bg1">
                    <a:lumMod val="65000"/>
                  </a:schemeClr>
                </a:solidFill>
                <a:latin typeface="Times New Roman" pitchFamily="18" charset="0"/>
                <a:cs typeface="Times New Roman" pitchFamily="18" charset="0"/>
              </a:defRPr>
            </a:lvl1pPr>
          </a:lstStyle>
          <a:p>
            <a:endParaRPr lang="sv-SE" dirty="0"/>
          </a:p>
        </p:txBody>
      </p:sp>
      <p:sp>
        <p:nvSpPr>
          <p:cNvPr id="6" name="Platshållare för bildnummer 5"/>
          <p:cNvSpPr>
            <a:spLocks noGrp="1"/>
          </p:cNvSpPr>
          <p:nvPr>
            <p:ph type="sldNum" sz="quarter" idx="12"/>
          </p:nvPr>
        </p:nvSpPr>
        <p:spPr>
          <a:xfrm>
            <a:off x="8466514" y="8314"/>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253255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301" y="2038351"/>
            <a:ext cx="6686551" cy="3686175"/>
          </a:xfrm>
        </p:spPr>
        <p:txBody>
          <a:bodyPr/>
          <a:lstStyle>
            <a:lvl1pPr marL="0" indent="0">
              <a:spcBef>
                <a:spcPts val="0"/>
              </a:spcBef>
              <a:buFontTx/>
              <a:buNone/>
              <a:defRPr sz="2000"/>
            </a:lvl1pPr>
            <a:lvl2pPr marL="180000" indent="0">
              <a:spcBef>
                <a:spcPts val="0"/>
              </a:spcBef>
              <a:buFontTx/>
              <a:buNone/>
              <a:defRPr sz="1800"/>
            </a:lvl2pPr>
            <a:lvl3pPr marL="360000" indent="0">
              <a:spcBef>
                <a:spcPts val="0"/>
              </a:spcBef>
              <a:buFontTx/>
              <a:buNone/>
              <a:defRPr sz="1600"/>
            </a:lvl3pPr>
            <a:lvl4pPr marL="540000" indent="0">
              <a:spcBef>
                <a:spcPts val="0"/>
              </a:spcBef>
              <a:buFontTx/>
              <a:buNone/>
              <a:defRPr sz="1400"/>
            </a:lvl4pPr>
            <a:lvl5pPr marL="720000" indent="0">
              <a:spcBef>
                <a:spcPts val="0"/>
              </a:spcBef>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BAD2F10C-DE71-42DD-948C-766FE32AC3E0}" type="datetime1">
              <a:rPr lang="sv-SE" smtClean="0"/>
              <a:pPr/>
              <a:t>2014-08-08</a:t>
            </a:fld>
            <a:endParaRPr lang="sv-SE"/>
          </a:p>
        </p:txBody>
      </p:sp>
      <p:sp>
        <p:nvSpPr>
          <p:cNvPr id="5" name="Platshållare för sidfot 4"/>
          <p:cNvSpPr>
            <a:spLocks noGrp="1"/>
          </p:cNvSpPr>
          <p:nvPr>
            <p:ph type="ftr" sz="quarter" idx="11"/>
          </p:nvPr>
        </p:nvSpPr>
        <p:spPr/>
        <p:txBody>
          <a:bodyPr/>
          <a:lstStyle/>
          <a:p>
            <a:endParaRPr lang="sv-SE"/>
          </a:p>
        </p:txBody>
      </p:sp>
      <p:sp>
        <p:nvSpPr>
          <p:cNvPr id="7" name="Platshållare för bildnummer 5"/>
          <p:cNvSpPr txBox="1">
            <a:spLocks/>
          </p:cNvSpPr>
          <p:nvPr userDrawn="1"/>
        </p:nvSpPr>
        <p:spPr>
          <a:xfrm>
            <a:off x="8466514" y="8314"/>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
        <p:nvSpPr>
          <p:cNvPr id="8" name="Platshållare för rubrik 1"/>
          <p:cNvSpPr>
            <a:spLocks noGrp="1"/>
          </p:cNvSpPr>
          <p:nvPr>
            <p:ph type="title"/>
          </p:nvPr>
        </p:nvSpPr>
        <p:spPr>
          <a:xfrm>
            <a:off x="495300" y="476250"/>
            <a:ext cx="4724400" cy="1428750"/>
          </a:xfrm>
          <a:prstGeom prst="rect">
            <a:avLst/>
          </a:prstGeom>
        </p:spPr>
        <p:txBody>
          <a:bodyPr vert="horz" lIns="91440" tIns="45720" rIns="91440" bIns="45720" rtlCol="0" anchor="ctr">
            <a:noAutofit/>
          </a:bodyPr>
          <a:lstStyle>
            <a:lvl1pPr>
              <a:defRPr>
                <a:solidFill>
                  <a:schemeClr val="accent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36590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95300" y="2066925"/>
            <a:ext cx="4038600" cy="3790950"/>
          </a:xfrm>
        </p:spPr>
        <p:txBody>
          <a:bodyPr/>
          <a:lstStyle>
            <a:lvl1pPr marL="0">
              <a:buNone/>
              <a:defRPr sz="2000"/>
            </a:lvl1pPr>
            <a:lvl2pPr marL="180000" indent="0">
              <a:defRPr sz="1800"/>
            </a:lvl2pPr>
            <a:lvl3pPr marL="360000" indent="0">
              <a:defRPr sz="1600"/>
            </a:lvl3pPr>
            <a:lvl4pPr marL="540000" indent="0">
              <a:defRPr sz="1400"/>
            </a:lvl4pPr>
            <a:lvl5pPr marL="720000" indent="0">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066925"/>
            <a:ext cx="4038600" cy="3790950"/>
          </a:xfrm>
        </p:spPr>
        <p:txBody>
          <a:bodyPr/>
          <a:lstStyle>
            <a:lvl1pPr marL="0" indent="0">
              <a:buNone/>
              <a:defRPr sz="2000"/>
            </a:lvl1pPr>
            <a:lvl2pPr marL="180000" indent="0">
              <a:defRPr sz="1800"/>
            </a:lvl2pPr>
            <a:lvl3pPr marL="360000" indent="0">
              <a:defRPr sz="1600"/>
            </a:lvl3pPr>
            <a:lvl4pPr marL="540000" indent="0">
              <a:defRPr sz="1400"/>
            </a:lvl4pPr>
            <a:lvl5pPr marL="720000" indent="0">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8BB4A0C8-B0A9-46DD-AB28-95149CE68130}" type="datetime1">
              <a:rPr lang="sv-SE" smtClean="0"/>
              <a:pPr/>
              <a:t>2014-08-08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a:spLocks noGrp="1"/>
          </p:cNvSpPr>
          <p:nvPr>
            <p:ph type="sldNum" sz="quarter" idx="12"/>
          </p:nvPr>
        </p:nvSpPr>
        <p:spPr>
          <a:xfrm>
            <a:off x="8466514" y="8314"/>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204570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368301"/>
            <a:ext cx="3008313" cy="727075"/>
          </a:xfrm>
        </p:spPr>
        <p:txBody>
          <a:bodyPr anchor="b"/>
          <a:lstStyle>
            <a:lvl1pPr algn="l">
              <a:defRPr sz="2000" b="1">
                <a:solidFill>
                  <a:schemeClr val="accent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373440"/>
            <a:ext cx="5111751" cy="56273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1" y="1095377"/>
            <a:ext cx="3008313" cy="4905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B13AF2-29B9-41CB-B231-5BB155FA8E17}" type="datetime1">
              <a:rPr lang="sv-SE" smtClean="0"/>
              <a:pPr/>
              <a:t>2014-08-08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4" y="8314"/>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648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BBBBEB9-3799-4E21-975D-9F13E56D1221}" type="datetime1">
              <a:rPr lang="sv-SE" smtClean="0"/>
              <a:pPr/>
              <a:t>2014-08-08</a:t>
            </a:fld>
            <a:endParaRPr lang="sv-SE"/>
          </a:p>
        </p:txBody>
      </p:sp>
      <p:sp>
        <p:nvSpPr>
          <p:cNvPr id="3" name="Platshållare för sidfot 2"/>
          <p:cNvSpPr>
            <a:spLocks noGrp="1"/>
          </p:cNvSpPr>
          <p:nvPr>
            <p:ph type="ftr" sz="quarter" idx="11"/>
          </p:nvPr>
        </p:nvSpPr>
        <p:spPr/>
        <p:txBody>
          <a:bodyPr/>
          <a:lstStyle/>
          <a:p>
            <a:endParaRPr lang="sv-SE"/>
          </a:p>
        </p:txBody>
      </p:sp>
      <p:sp>
        <p:nvSpPr>
          <p:cNvPr id="5" name="Platshållare för bildnummer 5"/>
          <p:cNvSpPr txBox="1">
            <a:spLocks/>
          </p:cNvSpPr>
          <p:nvPr userDrawn="1"/>
        </p:nvSpPr>
        <p:spPr>
          <a:xfrm>
            <a:off x="8466514" y="8314"/>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2296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text1">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838009" y="373438"/>
            <a:ext cx="3873732" cy="679596"/>
          </a:xfrm>
        </p:spPr>
        <p:txBody>
          <a:bodyPr anchor="b"/>
          <a:lstStyle>
            <a:lvl1pPr algn="l">
              <a:defRPr sz="2000" b="1"/>
            </a:lvl1pPr>
          </a:lstStyle>
          <a:p>
            <a:r>
              <a:rPr lang="sv-SE" dirty="0" smtClean="0"/>
              <a:t>Klicka här för att ändra format</a:t>
            </a:r>
            <a:br>
              <a:rPr lang="sv-SE" dirty="0" smtClean="0"/>
            </a:br>
            <a:endParaRPr lang="sv-SE" dirty="0"/>
          </a:p>
        </p:txBody>
      </p:sp>
      <p:sp>
        <p:nvSpPr>
          <p:cNvPr id="3" name="Platshållare för bild 2"/>
          <p:cNvSpPr>
            <a:spLocks noGrp="1"/>
          </p:cNvSpPr>
          <p:nvPr>
            <p:ph type="pic" idx="1"/>
          </p:nvPr>
        </p:nvSpPr>
        <p:spPr>
          <a:xfrm>
            <a:off x="258381" y="274321"/>
            <a:ext cx="4346871"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4838009" y="1053034"/>
            <a:ext cx="3873732" cy="4790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B593DDE-6240-4BDE-854E-D7AE4E2D93CF}" type="datetime1">
              <a:rPr lang="sv-SE" smtClean="0"/>
              <a:pPr/>
              <a:t>2014-08-08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4" y="8314"/>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text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85083" y="486297"/>
            <a:ext cx="3873732" cy="566738"/>
          </a:xfrm>
        </p:spPr>
        <p:txBody>
          <a:bodyPr anchor="b"/>
          <a:lstStyle>
            <a:lvl1pPr algn="l">
              <a:defRPr sz="2000" b="1"/>
            </a:lvl1pPr>
          </a:lstStyle>
          <a:p>
            <a:r>
              <a:rPr lang="sv-SE" dirty="0" smtClean="0"/>
              <a:t>Klicka här för att ändra format</a:t>
            </a:r>
            <a:br>
              <a:rPr lang="sv-SE" dirty="0" smtClean="0"/>
            </a:br>
            <a:endParaRPr lang="sv-SE" dirty="0"/>
          </a:p>
        </p:txBody>
      </p:sp>
      <p:sp>
        <p:nvSpPr>
          <p:cNvPr id="3" name="Platshållare för bild 2"/>
          <p:cNvSpPr>
            <a:spLocks noGrp="1"/>
          </p:cNvSpPr>
          <p:nvPr>
            <p:ph type="pic" idx="1"/>
          </p:nvPr>
        </p:nvSpPr>
        <p:spPr>
          <a:xfrm>
            <a:off x="4525582" y="274321"/>
            <a:ext cx="4346871"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485083" y="1053034"/>
            <a:ext cx="3873732" cy="4790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D970352-2001-4D4F-8FD2-AF8591A31FCE}" type="datetime1">
              <a:rPr lang="sv-SE" smtClean="0"/>
              <a:pPr/>
              <a:t>2014-08-08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4" y="8314"/>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hel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8381" y="274321"/>
            <a:ext cx="8622273"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5" name="Platshållare för datum 4"/>
          <p:cNvSpPr>
            <a:spLocks noGrp="1"/>
          </p:cNvSpPr>
          <p:nvPr>
            <p:ph type="dt" sz="half" idx="10"/>
          </p:nvPr>
        </p:nvSpPr>
        <p:spPr/>
        <p:txBody>
          <a:bodyPr/>
          <a:lstStyle/>
          <a:p>
            <a:fld id="{5714E503-B40B-46FC-9254-7C32D6C86408}" type="datetime1">
              <a:rPr lang="sv-SE" smtClean="0"/>
              <a:pPr/>
              <a:t>2014-08-08</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4" y="8314"/>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58381" y="274639"/>
            <a:ext cx="8627241" cy="5751293"/>
          </a:xfrm>
          <a:prstGeom prst="rect">
            <a:avLst/>
          </a:prstGeom>
          <a:solidFill>
            <a:srgbClr val="F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95300" y="476250"/>
            <a:ext cx="4724400" cy="1428750"/>
          </a:xfrm>
          <a:prstGeom prst="rect">
            <a:avLst/>
          </a:prstGeom>
        </p:spPr>
        <p:txBody>
          <a:bodyPr vert="horz" lIns="91440" tIns="45720" rIns="91440" bIns="45720" rtlCol="0" anchor="ctr">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95301" y="2038351"/>
            <a:ext cx="8191500" cy="3686175"/>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182180" y="6356351"/>
            <a:ext cx="2133600" cy="365125"/>
          </a:xfrm>
          <a:prstGeom prst="rect">
            <a:avLst/>
          </a:prstGeom>
        </p:spPr>
        <p:txBody>
          <a:bodyPr vert="horz" lIns="91440" tIns="45720" rIns="91440" bIns="45720" rtlCol="0" anchor="ctr"/>
          <a:lstStyle>
            <a:lvl1pPr algn="l">
              <a:defRPr sz="1200">
                <a:solidFill>
                  <a:schemeClr val="bg1">
                    <a:lumMod val="65000"/>
                  </a:schemeClr>
                </a:solidFill>
                <a:latin typeface="Times New Roman" pitchFamily="18" charset="0"/>
                <a:cs typeface="Times New Roman" pitchFamily="18" charset="0"/>
              </a:defRPr>
            </a:lvl1pPr>
          </a:lstStyle>
          <a:p>
            <a:fld id="{FF24075A-5C38-4023-9870-775258D74C25}" type="datetime1">
              <a:rPr lang="sv-SE" smtClean="0"/>
              <a:pPr/>
              <a:t>2014-08-08</a:t>
            </a:fld>
            <a:endParaRPr lang="sv-SE" dirty="0"/>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sv-SE" dirty="0"/>
          </a:p>
        </p:txBody>
      </p:sp>
      <p:pic>
        <p:nvPicPr>
          <p:cNvPr id="7" name="Bildobjekt 6" descr="Vision_logo_RGB.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11511" y="6210280"/>
            <a:ext cx="874111" cy="387746"/>
          </a:xfrm>
          <a:prstGeom prst="rect">
            <a:avLst/>
          </a:prstGeom>
        </p:spPr>
      </p:pic>
    </p:spTree>
    <p:extLst>
      <p:ext uri="{BB962C8B-B14F-4D97-AF65-F5344CB8AC3E}">
        <p14:creationId xmlns:p14="http://schemas.microsoft.com/office/powerpoint/2010/main" val="1939897664"/>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2" r:id="rId4"/>
    <p:sldLayoutId id="2147483656" r:id="rId5"/>
    <p:sldLayoutId id="2147483655" r:id="rId6"/>
    <p:sldLayoutId id="2147483657" r:id="rId7"/>
    <p:sldLayoutId id="2147483658" r:id="rId8"/>
    <p:sldLayoutId id="2147483659" r:id="rId9"/>
  </p:sldLayoutIdLst>
  <p:hf hdr="0" ftr="0"/>
  <p:txStyles>
    <p:title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ts val="0"/>
        </a:spcBef>
        <a:buFont typeface="Arial"/>
        <a:buChar char="•"/>
        <a:defRPr sz="2000" kern="1200">
          <a:solidFill>
            <a:schemeClr val="tx2"/>
          </a:solidFill>
          <a:latin typeface="Times New Roman" pitchFamily="18" charset="0"/>
          <a:ea typeface="+mn-ea"/>
          <a:cs typeface="Times New Roman" pitchFamily="18" charset="0"/>
        </a:defRPr>
      </a:lvl1pPr>
      <a:lvl2pPr marL="742950" indent="-285750" algn="l" defTabSz="457200" rtl="0" eaLnBrk="1" latinLnBrk="0" hangingPunct="1">
        <a:spcBef>
          <a:spcPts val="0"/>
        </a:spcBef>
        <a:buFont typeface="Arial"/>
        <a:buChar char="–"/>
        <a:defRPr sz="1800" kern="1200">
          <a:solidFill>
            <a:schemeClr val="tx2"/>
          </a:solidFill>
          <a:latin typeface="Times New Roman" pitchFamily="18" charset="0"/>
          <a:ea typeface="+mn-ea"/>
          <a:cs typeface="Times New Roman" pitchFamily="18" charset="0"/>
        </a:defRPr>
      </a:lvl2pPr>
      <a:lvl3pPr marL="1143000" indent="-228600" algn="l" defTabSz="457200" rtl="0" eaLnBrk="1" latinLnBrk="0" hangingPunct="1">
        <a:spcBef>
          <a:spcPts val="0"/>
        </a:spcBef>
        <a:buFont typeface="Arial"/>
        <a:buChar char="•"/>
        <a:defRPr sz="1600" kern="1200">
          <a:solidFill>
            <a:schemeClr val="tx2"/>
          </a:solidFill>
          <a:latin typeface="Times New Roman" pitchFamily="18" charset="0"/>
          <a:ea typeface="+mn-ea"/>
          <a:cs typeface="Times New Roman" pitchFamily="18" charset="0"/>
        </a:defRPr>
      </a:lvl3pPr>
      <a:lvl4pPr marL="1600200" indent="-228600" algn="l" defTabSz="457200" rtl="0" eaLnBrk="1" latinLnBrk="0" hangingPunct="1">
        <a:spcBef>
          <a:spcPts val="0"/>
        </a:spcBef>
        <a:buFont typeface="Arial"/>
        <a:buChar char="–"/>
        <a:defRPr sz="1400" kern="1200">
          <a:solidFill>
            <a:schemeClr val="tx2"/>
          </a:solidFill>
          <a:latin typeface="Times New Roman" pitchFamily="18" charset="0"/>
          <a:ea typeface="+mn-ea"/>
          <a:cs typeface="Times New Roman" pitchFamily="18" charset="0"/>
        </a:defRPr>
      </a:lvl4pPr>
      <a:lvl5pPr marL="2057400" indent="-228600" algn="l" defTabSz="457200" rtl="0" eaLnBrk="1" latinLnBrk="0" hangingPunct="1">
        <a:spcBef>
          <a:spcPts val="0"/>
        </a:spcBef>
        <a:buFont typeface="Arial"/>
        <a:buChar char="»"/>
        <a:defRPr sz="1400" kern="1200">
          <a:solidFill>
            <a:schemeClr val="tx2"/>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BAD2F10C-DE71-42DD-948C-766FE32AC3E0}" type="datetime1">
              <a:rPr lang="sv-SE" smtClean="0"/>
              <a:pPr/>
              <a:t>2014-08-08</a:t>
            </a:fld>
            <a:endParaRPr lang="sv-SE"/>
          </a:p>
        </p:txBody>
      </p:sp>
      <p:pic>
        <p:nvPicPr>
          <p:cNvPr id="6" name="Bildobjekt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60"/>
            <a:ext cx="9144000" cy="6855440"/>
          </a:xfrm>
          <a:prstGeom prst="rect">
            <a:avLst/>
          </a:prstGeom>
        </p:spPr>
      </p:pic>
      <p:pic>
        <p:nvPicPr>
          <p:cNvPr id="2" name="Bildobjekt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76250"/>
            <a:ext cx="9144000" cy="6096000"/>
          </a:xfrm>
          <a:prstGeom prst="rect">
            <a:avLst/>
          </a:prstGeom>
        </p:spPr>
      </p:pic>
      <p:sp>
        <p:nvSpPr>
          <p:cNvPr id="4" name="Rubrik 3"/>
          <p:cNvSpPr>
            <a:spLocks noGrp="1"/>
          </p:cNvSpPr>
          <p:nvPr>
            <p:ph type="title"/>
          </p:nvPr>
        </p:nvSpPr>
        <p:spPr>
          <a:xfrm>
            <a:off x="0" y="3638550"/>
            <a:ext cx="9144000" cy="2838450"/>
          </a:xfrm>
          <a:solidFill>
            <a:schemeClr val="accent1">
              <a:lumMod val="50000"/>
            </a:schemeClr>
          </a:solidFill>
        </p:spPr>
        <p:txBody>
          <a:bodyPr/>
          <a:lstStyle/>
          <a:p>
            <a:pPr algn="ctr">
              <a:lnSpc>
                <a:spcPts val="6500"/>
              </a:lnSpc>
            </a:pPr>
            <a:r>
              <a:rPr lang="sv-SE" sz="6600" dirty="0" smtClean="0">
                <a:solidFill>
                  <a:schemeClr val="bg1"/>
                </a:solidFill>
              </a:rPr>
              <a:t>Din lön och din utveckling</a:t>
            </a:r>
            <a:endParaRPr lang="sv-SE" sz="6600" dirty="0">
              <a:solidFill>
                <a:schemeClr val="bg1"/>
              </a:solidFill>
            </a:endParaRPr>
          </a:p>
        </p:txBody>
      </p:sp>
    </p:spTree>
    <p:extLst>
      <p:ext uri="{BB962C8B-B14F-4D97-AF65-F5344CB8AC3E}">
        <p14:creationId xmlns:p14="http://schemas.microsoft.com/office/powerpoint/2010/main" val="173428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1" y="504826"/>
            <a:ext cx="6972300" cy="1819275"/>
          </a:xfrm>
        </p:spPr>
        <p:txBody>
          <a:bodyPr/>
          <a:lstStyle/>
          <a:p>
            <a:r>
              <a:rPr lang="sv-SE" sz="2800" dirty="0" smtClean="0"/>
              <a:t/>
            </a:r>
            <a:br>
              <a:rPr lang="sv-SE" sz="2800" dirty="0" smtClean="0"/>
            </a:br>
            <a:r>
              <a:rPr lang="sv-SE" sz="2800" dirty="0"/>
              <a:t/>
            </a:r>
            <a:br>
              <a:rPr lang="sv-SE" sz="2800" dirty="0"/>
            </a:br>
            <a:r>
              <a:rPr lang="sv-SE" sz="2800" dirty="0" smtClean="0"/>
              <a:t/>
            </a:r>
            <a:br>
              <a:rPr lang="sv-SE" sz="2800" dirty="0" smtClean="0"/>
            </a:br>
            <a:r>
              <a:rPr lang="sv-SE" sz="3200" dirty="0" smtClean="0"/>
              <a:t>Du ska få ut så mycket som </a:t>
            </a:r>
            <a:br>
              <a:rPr lang="sv-SE" sz="3200" dirty="0" smtClean="0"/>
            </a:br>
            <a:r>
              <a:rPr lang="sv-SE" sz="3200" dirty="0" smtClean="0"/>
              <a:t>möjligt av ditt arbetsliv.</a:t>
            </a:r>
            <a:r>
              <a:rPr lang="sv-SE" sz="2800" dirty="0" smtClean="0"/>
              <a:t/>
            </a:r>
            <a:br>
              <a:rPr lang="sv-SE" sz="2800" dirty="0" smtClean="0"/>
            </a:br>
            <a:r>
              <a:rPr lang="sv-SE" dirty="0"/>
              <a:t/>
            </a:r>
            <a:br>
              <a:rPr lang="sv-SE" dirty="0"/>
            </a:br>
            <a:endParaRPr lang="sv-SE" dirty="0"/>
          </a:p>
        </p:txBody>
      </p:sp>
      <p:pic>
        <p:nvPicPr>
          <p:cNvPr id="5" name="Platshållare för innehåll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248149" y="2457450"/>
            <a:ext cx="4482003" cy="2988000"/>
          </a:xfrm>
        </p:spPr>
      </p:pic>
      <p:sp>
        <p:nvSpPr>
          <p:cNvPr id="6" name="Platshållare för text 5"/>
          <p:cNvSpPr>
            <a:spLocks noGrp="1"/>
          </p:cNvSpPr>
          <p:nvPr>
            <p:ph type="body" sz="half" idx="2"/>
          </p:nvPr>
        </p:nvSpPr>
        <p:spPr>
          <a:xfrm>
            <a:off x="457200" y="2324101"/>
            <a:ext cx="3295651" cy="3676652"/>
          </a:xfrm>
        </p:spPr>
        <p:txBody>
          <a:bodyPr>
            <a:normAutofit/>
          </a:bodyPr>
          <a:lstStyle/>
          <a:p>
            <a:pPr marL="342900" indent="-342900">
              <a:buBlip>
                <a:blip r:embed="rId4"/>
              </a:buBlip>
            </a:pPr>
            <a:r>
              <a:rPr lang="sv-SE" sz="1800" dirty="0" smtClean="0"/>
              <a:t>Du ska kunna påverka din lön genom ditt arbete.</a:t>
            </a:r>
            <a:endParaRPr lang="sv-SE" sz="1800" dirty="0"/>
          </a:p>
          <a:p>
            <a:endParaRPr lang="sv-SE" sz="1800" dirty="0"/>
          </a:p>
          <a:p>
            <a:pPr marL="342900" indent="-342900">
              <a:buBlip>
                <a:blip r:embed="rId4"/>
              </a:buBlip>
            </a:pPr>
            <a:r>
              <a:rPr lang="sv-SE" sz="1800" dirty="0" smtClean="0"/>
              <a:t>Viktigt: dialog med chefen för att stämma av.</a:t>
            </a:r>
            <a:endParaRPr lang="sv-SE" sz="1800" dirty="0"/>
          </a:p>
          <a:p>
            <a:pPr marL="285750" indent="-285750">
              <a:buFont typeface="Arial" pitchFamily="34" charset="0"/>
              <a:buChar char="•"/>
            </a:pPr>
            <a:endParaRPr lang="sv-SE" sz="1800" dirty="0"/>
          </a:p>
          <a:p>
            <a:pPr marL="342900" indent="-342900">
              <a:buBlip>
                <a:blip r:embed="rId4"/>
              </a:buBlip>
            </a:pPr>
            <a:r>
              <a:rPr lang="sv-SE" sz="1800" dirty="0" smtClean="0">
                <a:sym typeface="Wingdings" pitchFamily="2" charset="2"/>
              </a:rPr>
              <a:t>Rätt förutsättningar för att kunna göra ett bra jobb.</a:t>
            </a:r>
            <a:endParaRPr lang="sv-SE" sz="1800" dirty="0">
              <a:sym typeface="Wingdings" pitchFamily="2" charset="2"/>
            </a:endParaRPr>
          </a:p>
          <a:p>
            <a:pPr marL="342900" indent="-342900">
              <a:buBlip>
                <a:blip r:embed="rId4"/>
              </a:buBlip>
            </a:pPr>
            <a:endParaRPr lang="sv-SE" sz="1800" dirty="0">
              <a:sym typeface="Wingdings" pitchFamily="2" charset="2"/>
            </a:endParaRPr>
          </a:p>
          <a:p>
            <a:pPr marL="342900" indent="-342900">
              <a:buBlip>
                <a:blip r:embed="rId4"/>
              </a:buBlip>
            </a:pPr>
            <a:r>
              <a:rPr lang="sv-SE" sz="1800" dirty="0" smtClean="0">
                <a:sym typeface="Wingdings" pitchFamily="2" charset="2"/>
              </a:rPr>
              <a:t>Dina förutsättningar, din utveckling och din lön hänger ihop.</a:t>
            </a:r>
            <a:endParaRPr lang="sv-SE" sz="1800" dirty="0"/>
          </a:p>
          <a:p>
            <a:endParaRPr lang="sv-SE" dirty="0"/>
          </a:p>
        </p:txBody>
      </p:sp>
      <p:sp>
        <p:nvSpPr>
          <p:cNvPr id="3" name="Platshållare för datum 2"/>
          <p:cNvSpPr>
            <a:spLocks noGrp="1"/>
          </p:cNvSpPr>
          <p:nvPr>
            <p:ph type="dt" sz="half" idx="10"/>
          </p:nvPr>
        </p:nvSpPr>
        <p:spPr/>
        <p:txBody>
          <a:bodyPr/>
          <a:lstStyle/>
          <a:p>
            <a:fld id="{BAD2F10C-DE71-42DD-948C-766FE32AC3E0}" type="datetime1">
              <a:rPr lang="sv-SE" smtClean="0"/>
              <a:pPr/>
              <a:t>2014-08-08</a:t>
            </a:fld>
            <a:endParaRPr lang="sv-SE"/>
          </a:p>
        </p:txBody>
      </p:sp>
    </p:spTree>
    <p:extLst>
      <p:ext uri="{BB962C8B-B14F-4D97-AF65-F5344CB8AC3E}">
        <p14:creationId xmlns:p14="http://schemas.microsoft.com/office/powerpoint/2010/main" val="258571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95299" y="476250"/>
            <a:ext cx="6181725" cy="1428750"/>
          </a:xfrm>
        </p:spPr>
        <p:txBody>
          <a:bodyPr/>
          <a:lstStyle/>
          <a:p>
            <a:r>
              <a:rPr lang="sv-SE" sz="3600" dirty="0" smtClean="0"/>
              <a:t>Jobbet, lönen och Vision</a:t>
            </a:r>
            <a:endParaRPr lang="sv-SE" sz="3600" dirty="0"/>
          </a:p>
        </p:txBody>
      </p:sp>
      <p:pic>
        <p:nvPicPr>
          <p:cNvPr id="5" name="Platshållare för innehåll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52263" y="2066925"/>
            <a:ext cx="3724675" cy="3790950"/>
          </a:xfrm>
        </p:spPr>
      </p:pic>
      <p:sp>
        <p:nvSpPr>
          <p:cNvPr id="6" name="Platshållare för innehåll 5"/>
          <p:cNvSpPr>
            <a:spLocks noGrp="1"/>
          </p:cNvSpPr>
          <p:nvPr>
            <p:ph sz="half" idx="2"/>
          </p:nvPr>
        </p:nvSpPr>
        <p:spPr/>
        <p:txBody>
          <a:bodyPr>
            <a:normAutofit/>
          </a:bodyPr>
          <a:lstStyle/>
          <a:p>
            <a:pPr marL="342900" indent="-342900">
              <a:buBlip>
                <a:blip r:embed="rId4"/>
              </a:buBlip>
            </a:pPr>
            <a:r>
              <a:rPr lang="sv-SE" sz="1800" dirty="0" smtClean="0"/>
              <a:t>Vilka mål har du med ditt jobb? Hur ser din egen bild ut, och hur skulle din chef beskriva det?</a:t>
            </a:r>
            <a:endParaRPr lang="sv-SE" sz="1800" dirty="0"/>
          </a:p>
          <a:p>
            <a:endParaRPr lang="sv-SE" sz="1800" dirty="0"/>
          </a:p>
          <a:p>
            <a:pPr marL="342900" indent="-342900">
              <a:buBlip>
                <a:blip r:embed="rId4"/>
              </a:buBlip>
            </a:pPr>
            <a:r>
              <a:rPr lang="sv-SE" sz="1800" dirty="0" smtClean="0"/>
              <a:t>Stäm av med chefen. Lönesamtal, utvecklingssamtal, fler tillfällen.</a:t>
            </a:r>
          </a:p>
          <a:p>
            <a:endParaRPr lang="sv-SE" sz="1800" dirty="0"/>
          </a:p>
          <a:p>
            <a:pPr marL="342900" indent="-342900">
              <a:buBlip>
                <a:blip r:embed="rId4"/>
              </a:buBlip>
            </a:pPr>
            <a:r>
              <a:rPr lang="sv-SE" sz="1800" dirty="0" smtClean="0"/>
              <a:t>Vision – ditt bollplank på jobbet. </a:t>
            </a:r>
            <a:br>
              <a:rPr lang="sv-SE" sz="1800" dirty="0" smtClean="0"/>
            </a:br>
            <a:r>
              <a:rPr lang="sv-SE" sz="1800" dirty="0" smtClean="0"/>
              <a:t>I allt jobb som Vision gör behövs dina synpunkter. Använd Vision!</a:t>
            </a:r>
            <a:endParaRPr lang="sv-SE" sz="1800" dirty="0"/>
          </a:p>
          <a:p>
            <a:endParaRPr lang="sv-SE" sz="1800" dirty="0"/>
          </a:p>
        </p:txBody>
      </p:sp>
      <p:sp>
        <p:nvSpPr>
          <p:cNvPr id="3" name="Platshållare för datum 2"/>
          <p:cNvSpPr>
            <a:spLocks noGrp="1"/>
          </p:cNvSpPr>
          <p:nvPr>
            <p:ph type="dt" sz="half" idx="10"/>
          </p:nvPr>
        </p:nvSpPr>
        <p:spPr/>
        <p:txBody>
          <a:bodyPr/>
          <a:lstStyle/>
          <a:p>
            <a:fld id="{BAD2F10C-DE71-42DD-948C-766FE32AC3E0}" type="datetime1">
              <a:rPr lang="sv-SE" smtClean="0"/>
              <a:pPr/>
              <a:t>2014-08-08</a:t>
            </a:fld>
            <a:endParaRPr lang="sv-SE"/>
          </a:p>
        </p:txBody>
      </p:sp>
    </p:spTree>
    <p:extLst>
      <p:ext uri="{BB962C8B-B14F-4D97-AF65-F5344CB8AC3E}">
        <p14:creationId xmlns:p14="http://schemas.microsoft.com/office/powerpoint/2010/main" val="162872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5083" y="371476"/>
            <a:ext cx="7125392" cy="1066800"/>
          </a:xfrm>
        </p:spPr>
        <p:txBody>
          <a:bodyPr/>
          <a:lstStyle/>
          <a:p>
            <a:r>
              <a:rPr lang="sv-SE" sz="3600" dirty="0" smtClean="0"/>
              <a:t>Dags för utvecklingssamtal</a:t>
            </a:r>
            <a:endParaRPr lang="sv-SE" sz="3600" dirty="0"/>
          </a:p>
        </p:txBody>
      </p:sp>
      <p:sp>
        <p:nvSpPr>
          <p:cNvPr id="2" name="Platshållare för innehåll 1"/>
          <p:cNvSpPr>
            <a:spLocks noGrp="1"/>
          </p:cNvSpPr>
          <p:nvPr>
            <p:ph type="body" sz="half" idx="2"/>
          </p:nvPr>
        </p:nvSpPr>
        <p:spPr>
          <a:xfrm>
            <a:off x="485083" y="1828801"/>
            <a:ext cx="3873732" cy="4015045"/>
          </a:xfrm>
        </p:spPr>
        <p:txBody>
          <a:bodyPr>
            <a:noAutofit/>
          </a:bodyPr>
          <a:lstStyle/>
          <a:p>
            <a:pPr marL="342900" indent="-342900">
              <a:buBlip>
                <a:blip r:embed="rId3"/>
              </a:buBlip>
            </a:pPr>
            <a:r>
              <a:rPr lang="sv-SE" sz="1600" dirty="0" smtClean="0"/>
              <a:t>Vilka behov ser du, när det gäller dig själv och verksamheten?</a:t>
            </a:r>
          </a:p>
          <a:p>
            <a:endParaRPr lang="sv-SE" sz="1600" dirty="0"/>
          </a:p>
          <a:p>
            <a:pPr marL="342900" indent="-342900">
              <a:buBlip>
                <a:blip r:embed="rId3"/>
              </a:buBlip>
            </a:pPr>
            <a:r>
              <a:rPr lang="sv-SE" sz="1600" dirty="0" smtClean="0"/>
              <a:t>Prata om arbetsplatsens utveckling, din arbetssituation, arbetsmiljö, samarbete, ledarskap och kompetensutveckling.</a:t>
            </a:r>
          </a:p>
          <a:p>
            <a:pPr marL="342900" indent="-342900">
              <a:buBlip>
                <a:blip r:embed="rId3"/>
              </a:buBlip>
            </a:pPr>
            <a:endParaRPr lang="sv-SE" sz="1600" dirty="0"/>
          </a:p>
          <a:p>
            <a:pPr marL="342900" indent="-342900">
              <a:buBlip>
                <a:blip r:embed="rId3"/>
              </a:buBlip>
            </a:pPr>
            <a:r>
              <a:rPr lang="sv-SE" sz="1600" dirty="0" smtClean="0"/>
              <a:t>Din handlingsplan. Det ska vara tydligt hur du och ditt arbete ska utvecklas.</a:t>
            </a:r>
          </a:p>
          <a:p>
            <a:pPr marL="342900" indent="-342900">
              <a:buBlip>
                <a:blip r:embed="rId3"/>
              </a:buBlip>
            </a:pPr>
            <a:endParaRPr lang="sv-SE" sz="1600" dirty="0"/>
          </a:p>
          <a:p>
            <a:pPr marL="342900" indent="-342900">
              <a:buBlip>
                <a:blip r:embed="rId3"/>
              </a:buBlip>
            </a:pPr>
            <a:r>
              <a:rPr lang="sv-SE" sz="1600" dirty="0" smtClean="0"/>
              <a:t>Förbered samtalet. En checklista finns på </a:t>
            </a:r>
            <a:r>
              <a:rPr lang="sv-SE" sz="1600" dirty="0" smtClean="0">
                <a:solidFill>
                  <a:srgbClr val="FF0000"/>
                </a:solidFill>
              </a:rPr>
              <a:t>vision.se/utvecklingssamtal</a:t>
            </a:r>
            <a:endParaRPr lang="sv-SE" sz="1600" dirty="0">
              <a:solidFill>
                <a:srgbClr val="FF0000"/>
              </a:solidFill>
            </a:endParaRPr>
          </a:p>
        </p:txBody>
      </p:sp>
      <p:sp>
        <p:nvSpPr>
          <p:cNvPr id="3" name="Platshållare för datum 2"/>
          <p:cNvSpPr>
            <a:spLocks noGrp="1"/>
          </p:cNvSpPr>
          <p:nvPr>
            <p:ph type="dt" sz="half" idx="10"/>
          </p:nvPr>
        </p:nvSpPr>
        <p:spPr/>
        <p:txBody>
          <a:bodyPr/>
          <a:lstStyle/>
          <a:p>
            <a:fld id="{BAD2F10C-DE71-42DD-948C-766FE32AC3E0}" type="datetime1">
              <a:rPr lang="sv-SE" smtClean="0"/>
              <a:pPr/>
              <a:t>2014-08-08</a:t>
            </a:fld>
            <a:endParaRPr lang="sv-SE"/>
          </a:p>
        </p:txBody>
      </p:sp>
      <p:pic>
        <p:nvPicPr>
          <p:cNvPr id="8" name="Platshållare för bild 5"/>
          <p:cNvPicPr>
            <a:picLocks noGrp="1" noChangeAspect="1"/>
          </p:cNvPicPr>
          <p:nvPr>
            <p:ph type="pic" idx="1"/>
          </p:nvPr>
        </p:nvPicPr>
        <p:blipFill>
          <a:blip r:embed="rId4" cstate="screen">
            <a:extLst>
              <a:ext uri="{28A0092B-C50C-407E-A947-70E740481C1C}">
                <a14:useLocalDpi xmlns:a14="http://schemas.microsoft.com/office/drawing/2010/main"/>
              </a:ext>
            </a:extLst>
          </a:blip>
          <a:stretch>
            <a:fillRect/>
          </a:stretch>
        </p:blipFill>
        <p:spPr>
          <a:xfrm>
            <a:off x="4525582" y="1926131"/>
            <a:ext cx="4346871" cy="2898592"/>
          </a:xfrm>
        </p:spPr>
      </p:pic>
    </p:spTree>
    <p:extLst>
      <p:ext uri="{BB962C8B-B14F-4D97-AF65-F5344CB8AC3E}">
        <p14:creationId xmlns:p14="http://schemas.microsoft.com/office/powerpoint/2010/main" val="328298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2" name="Platshållare för innehåll 1"/>
          <p:cNvSpPr>
            <a:spLocks noGrp="1"/>
          </p:cNvSpPr>
          <p:nvPr>
            <p:ph type="body" sz="half" idx="2"/>
          </p:nvPr>
        </p:nvSpPr>
        <p:spPr>
          <a:xfrm>
            <a:off x="485083" y="1924050"/>
            <a:ext cx="3873732" cy="3786447"/>
          </a:xfrm>
        </p:spPr>
        <p:txBody>
          <a:bodyPr>
            <a:noAutofit/>
          </a:bodyPr>
          <a:lstStyle/>
          <a:p>
            <a:pPr marL="342900" indent="-342900">
              <a:buBlip>
                <a:blip r:embed="rId4"/>
              </a:buBlip>
            </a:pPr>
            <a:r>
              <a:rPr lang="sv-SE" sz="1600" dirty="0" smtClean="0"/>
              <a:t>Lönen ska sättas individuellt och den kan därför skilja sig – på sakliga grunder – mellan dig och dina kollegor.</a:t>
            </a:r>
            <a:br>
              <a:rPr lang="sv-SE" sz="1600" dirty="0" smtClean="0"/>
            </a:br>
            <a:endParaRPr lang="sv-SE" sz="1600" dirty="0" smtClean="0"/>
          </a:p>
          <a:p>
            <a:pPr marL="342900" indent="-342900">
              <a:buBlip>
                <a:blip r:embed="rId4"/>
              </a:buBlip>
            </a:pPr>
            <a:r>
              <a:rPr lang="sv-SE" sz="1600" dirty="0" smtClean="0"/>
              <a:t>Vision har ett ansvar för att se till att löneprocessen är genomtänkt.</a:t>
            </a:r>
          </a:p>
          <a:p>
            <a:pPr marL="342900" indent="-342900">
              <a:buBlip>
                <a:blip r:embed="rId4"/>
              </a:buBlip>
            </a:pPr>
            <a:endParaRPr lang="sv-SE" sz="1600" dirty="0"/>
          </a:p>
          <a:p>
            <a:pPr marL="342900" indent="-342900">
              <a:buBlip>
                <a:blip r:embed="rId4"/>
              </a:buBlip>
            </a:pPr>
            <a:r>
              <a:rPr lang="sv-SE" sz="1600" dirty="0" smtClean="0"/>
              <a:t>Säg till när det inte fungerar!</a:t>
            </a:r>
          </a:p>
          <a:p>
            <a:pPr marL="342900" indent="-342900">
              <a:buBlip>
                <a:blip r:embed="rId4"/>
              </a:buBlip>
            </a:pPr>
            <a:endParaRPr lang="sv-SE" sz="1600" dirty="0"/>
          </a:p>
          <a:p>
            <a:pPr marL="342900" indent="-342900">
              <a:buBlip>
                <a:blip r:embed="rId4"/>
              </a:buBlip>
            </a:pPr>
            <a:r>
              <a:rPr lang="sv-SE" sz="1600" dirty="0" smtClean="0"/>
              <a:t>Omvärlden utanför din arbetsplats påverkar också din lön.</a:t>
            </a:r>
          </a:p>
          <a:p>
            <a:pPr marL="342900" indent="-342900">
              <a:buBlip>
                <a:blip r:embed="rId4"/>
              </a:buBlip>
            </a:pPr>
            <a:endParaRPr lang="sv-SE" sz="1600" dirty="0"/>
          </a:p>
          <a:p>
            <a:pPr marL="342900" indent="-342900">
              <a:buBlip>
                <a:blip r:embed="rId4"/>
              </a:buBlip>
            </a:pPr>
            <a:r>
              <a:rPr lang="sv-SE" sz="1600" dirty="0" smtClean="0"/>
              <a:t>Din lön får inte påverkas av ditt kön, din etniska tillhörighet, sexuell läggning eller ålder. </a:t>
            </a:r>
          </a:p>
          <a:p>
            <a:pPr marL="342900" indent="-342900">
              <a:buBlip>
                <a:blip r:embed="rId4"/>
              </a:buBlip>
            </a:pPr>
            <a:endParaRPr lang="sv-SE" sz="1600" dirty="0"/>
          </a:p>
        </p:txBody>
      </p:sp>
      <p:sp>
        <p:nvSpPr>
          <p:cNvPr id="3" name="Platshållare för datum 2"/>
          <p:cNvSpPr>
            <a:spLocks noGrp="1"/>
          </p:cNvSpPr>
          <p:nvPr>
            <p:ph type="dt" sz="half" idx="10"/>
          </p:nvPr>
        </p:nvSpPr>
        <p:spPr/>
        <p:txBody>
          <a:bodyPr/>
          <a:lstStyle/>
          <a:p>
            <a:fld id="{BAD2F10C-DE71-42DD-948C-766FE32AC3E0}" type="datetime1">
              <a:rPr lang="sv-SE" smtClean="0"/>
              <a:pPr/>
              <a:t>2014-08-08</a:t>
            </a:fld>
            <a:endParaRPr lang="sv-SE"/>
          </a:p>
        </p:txBody>
      </p:sp>
      <p:sp>
        <p:nvSpPr>
          <p:cNvPr id="7" name="Rubrik 6"/>
          <p:cNvSpPr>
            <a:spLocks noGrp="1"/>
          </p:cNvSpPr>
          <p:nvPr>
            <p:ph type="title"/>
          </p:nvPr>
        </p:nvSpPr>
        <p:spPr>
          <a:xfrm>
            <a:off x="485083" y="486297"/>
            <a:ext cx="3873732" cy="1199628"/>
          </a:xfrm>
        </p:spPr>
        <p:txBody>
          <a:bodyPr/>
          <a:lstStyle/>
          <a:p>
            <a:pPr>
              <a:lnSpc>
                <a:spcPts val="3800"/>
              </a:lnSpc>
            </a:pPr>
            <a:r>
              <a:rPr lang="sv-SE" sz="3600" dirty="0" smtClean="0">
                <a:solidFill>
                  <a:srgbClr val="7030A0"/>
                </a:solidFill>
              </a:rPr>
              <a:t>En lön som </a:t>
            </a:r>
            <a:r>
              <a:rPr lang="sv-SE" sz="3600" dirty="0">
                <a:solidFill>
                  <a:srgbClr val="7030A0"/>
                </a:solidFill>
              </a:rPr>
              <a:t/>
            </a:r>
            <a:br>
              <a:rPr lang="sv-SE" sz="3600" dirty="0">
                <a:solidFill>
                  <a:srgbClr val="7030A0"/>
                </a:solidFill>
              </a:rPr>
            </a:br>
            <a:r>
              <a:rPr lang="sv-SE" sz="3600" dirty="0" smtClean="0">
                <a:solidFill>
                  <a:srgbClr val="7030A0"/>
                </a:solidFill>
              </a:rPr>
              <a:t>går att påverka </a:t>
            </a:r>
            <a:endParaRPr lang="sv-SE" sz="3600" dirty="0"/>
          </a:p>
        </p:txBody>
      </p:sp>
    </p:spTree>
    <p:extLst>
      <p:ext uri="{BB962C8B-B14F-4D97-AF65-F5344CB8AC3E}">
        <p14:creationId xmlns:p14="http://schemas.microsoft.com/office/powerpoint/2010/main" val="98683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idx="1"/>
          </p:nvPr>
        </p:nvPicPr>
        <p:blipFill>
          <a:blip r:embed="rId3" cstate="screen">
            <a:extLst>
              <a:ext uri="{28A0092B-C50C-407E-A947-70E740481C1C}">
                <a14:useLocalDpi xmlns:a14="http://schemas.microsoft.com/office/drawing/2010/main"/>
              </a:ext>
            </a:extLst>
          </a:blip>
          <a:stretch>
            <a:fillRect/>
          </a:stretch>
        </p:blipFill>
        <p:spPr>
          <a:xfrm>
            <a:off x="4525582" y="1887518"/>
            <a:ext cx="4346871" cy="2899618"/>
          </a:xfrm>
        </p:spPr>
      </p:pic>
      <p:sp>
        <p:nvSpPr>
          <p:cNvPr id="2" name="Platshållare för innehåll 1"/>
          <p:cNvSpPr>
            <a:spLocks noGrp="1"/>
          </p:cNvSpPr>
          <p:nvPr>
            <p:ph type="body" sz="half" idx="2"/>
          </p:nvPr>
        </p:nvSpPr>
        <p:spPr>
          <a:xfrm>
            <a:off x="485083" y="1781176"/>
            <a:ext cx="3873732" cy="3929321"/>
          </a:xfrm>
        </p:spPr>
        <p:txBody>
          <a:bodyPr>
            <a:noAutofit/>
          </a:bodyPr>
          <a:lstStyle/>
          <a:p>
            <a:pPr marL="342900" indent="-342900">
              <a:buBlip>
                <a:blip r:embed="rId4"/>
              </a:buBlip>
            </a:pPr>
            <a:r>
              <a:rPr lang="sv-SE" sz="1600" dirty="0" smtClean="0"/>
              <a:t>Hur bedöms ditt jobb? </a:t>
            </a:r>
          </a:p>
          <a:p>
            <a:endParaRPr lang="sv-SE" sz="1600" dirty="0" smtClean="0"/>
          </a:p>
          <a:p>
            <a:pPr marL="342900" indent="-342900">
              <a:buBlip>
                <a:blip r:embed="rId4"/>
              </a:buBlip>
            </a:pPr>
            <a:r>
              <a:rPr lang="sv-SE" sz="1600" dirty="0" smtClean="0"/>
              <a:t>Vad innebär lönekriterierna på din arbetsplats?</a:t>
            </a:r>
          </a:p>
          <a:p>
            <a:pPr marL="342900" indent="-342900">
              <a:buBlip>
                <a:blip r:embed="rId4"/>
              </a:buBlip>
            </a:pPr>
            <a:endParaRPr lang="sv-SE" sz="1600" dirty="0"/>
          </a:p>
          <a:p>
            <a:pPr marL="342900" indent="-342900">
              <a:buBlip>
                <a:blip r:embed="rId4"/>
              </a:buBlip>
            </a:pPr>
            <a:r>
              <a:rPr lang="sv-SE" sz="1600" dirty="0" smtClean="0"/>
              <a:t>Hur hänger dina arbetsinsatser, din lön och verksamhetens mål ihop?</a:t>
            </a:r>
          </a:p>
          <a:p>
            <a:pPr marL="342900" indent="-342900">
              <a:buBlip>
                <a:blip r:embed="rId4"/>
              </a:buBlip>
            </a:pPr>
            <a:endParaRPr lang="sv-SE" sz="1600" dirty="0" smtClean="0"/>
          </a:p>
          <a:p>
            <a:pPr marL="342900" indent="-342900">
              <a:buBlip>
                <a:blip r:embed="rId4"/>
              </a:buBlip>
            </a:pPr>
            <a:r>
              <a:rPr lang="sv-SE" sz="1600" dirty="0" smtClean="0"/>
              <a:t>Den du har lönesamtalet med ska vara en chef som vet vad du gör och som har befogenhet att sätta din lön.</a:t>
            </a:r>
          </a:p>
          <a:p>
            <a:pPr marL="342900" indent="-342900">
              <a:buBlip>
                <a:blip r:embed="rId4"/>
              </a:buBlip>
            </a:pPr>
            <a:endParaRPr lang="sv-SE" sz="1600" dirty="0"/>
          </a:p>
          <a:p>
            <a:pPr marL="342900" indent="-342900">
              <a:buBlip>
                <a:blip r:embed="rId4"/>
              </a:buBlip>
            </a:pPr>
            <a:r>
              <a:rPr lang="sv-SE" sz="1600" dirty="0" smtClean="0"/>
              <a:t>Förbered er tillsammans!</a:t>
            </a:r>
          </a:p>
          <a:p>
            <a:pPr marL="342900" indent="-342900">
              <a:buBlip>
                <a:blip r:embed="rId4"/>
              </a:buBlip>
            </a:pPr>
            <a:endParaRPr lang="sv-SE" sz="1600" dirty="0"/>
          </a:p>
          <a:p>
            <a:pPr marL="342900" indent="-342900">
              <a:buBlip>
                <a:blip r:embed="rId4"/>
              </a:buBlip>
            </a:pPr>
            <a:r>
              <a:rPr lang="sv-SE" sz="1600" dirty="0" smtClean="0"/>
              <a:t>Checklista finns på </a:t>
            </a:r>
            <a:r>
              <a:rPr lang="sv-SE" sz="1600" dirty="0" smtClean="0">
                <a:solidFill>
                  <a:srgbClr val="FF0000"/>
                </a:solidFill>
              </a:rPr>
              <a:t>vision.se/lon</a:t>
            </a:r>
            <a:r>
              <a:rPr lang="sv-SE" sz="1600" dirty="0" smtClean="0"/>
              <a:t/>
            </a:r>
            <a:br>
              <a:rPr lang="sv-SE" sz="1600" dirty="0" smtClean="0"/>
            </a:br>
            <a:endParaRPr lang="sv-SE" sz="1600" dirty="0" smtClean="0"/>
          </a:p>
          <a:p>
            <a:pPr marL="342900" indent="-342900">
              <a:buBlip>
                <a:blip r:embed="rId4"/>
              </a:buBlip>
            </a:pPr>
            <a:endParaRPr lang="sv-SE" sz="1600" dirty="0"/>
          </a:p>
        </p:txBody>
      </p:sp>
      <p:sp>
        <p:nvSpPr>
          <p:cNvPr id="3" name="Platshållare för datum 2"/>
          <p:cNvSpPr>
            <a:spLocks noGrp="1"/>
          </p:cNvSpPr>
          <p:nvPr>
            <p:ph type="dt" sz="half" idx="10"/>
          </p:nvPr>
        </p:nvSpPr>
        <p:spPr/>
        <p:txBody>
          <a:bodyPr/>
          <a:lstStyle/>
          <a:p>
            <a:fld id="{BAD2F10C-DE71-42DD-948C-766FE32AC3E0}" type="datetime1">
              <a:rPr lang="sv-SE" smtClean="0"/>
              <a:pPr/>
              <a:t>2014-08-08</a:t>
            </a:fld>
            <a:endParaRPr lang="sv-SE"/>
          </a:p>
        </p:txBody>
      </p:sp>
      <p:sp>
        <p:nvSpPr>
          <p:cNvPr id="7" name="Rubrik 6"/>
          <p:cNvSpPr>
            <a:spLocks noGrp="1"/>
          </p:cNvSpPr>
          <p:nvPr>
            <p:ph type="title"/>
          </p:nvPr>
        </p:nvSpPr>
        <p:spPr>
          <a:xfrm>
            <a:off x="485083" y="486297"/>
            <a:ext cx="5448992" cy="1009129"/>
          </a:xfrm>
        </p:spPr>
        <p:txBody>
          <a:bodyPr/>
          <a:lstStyle/>
          <a:p>
            <a:r>
              <a:rPr lang="sv-SE" sz="3600" dirty="0" smtClean="0">
                <a:solidFill>
                  <a:srgbClr val="7030A0"/>
                </a:solidFill>
              </a:rPr>
              <a:t>Dags för lönesamtal</a:t>
            </a:r>
            <a:endParaRPr lang="sv-SE" sz="3600" dirty="0"/>
          </a:p>
        </p:txBody>
      </p:sp>
    </p:spTree>
    <p:extLst>
      <p:ext uri="{BB962C8B-B14F-4D97-AF65-F5344CB8AC3E}">
        <p14:creationId xmlns:p14="http://schemas.microsoft.com/office/powerpoint/2010/main" val="245119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5083" y="705371"/>
            <a:ext cx="3873732" cy="1152003"/>
          </a:xfrm>
        </p:spPr>
        <p:txBody>
          <a:bodyPr/>
          <a:lstStyle/>
          <a:p>
            <a:pPr>
              <a:lnSpc>
                <a:spcPts val="3800"/>
              </a:lnSpc>
            </a:pPr>
            <a:r>
              <a:rPr lang="sv-SE" sz="3600" dirty="0" smtClean="0"/>
              <a:t>Vad behöver bli bättre hos er?</a:t>
            </a:r>
            <a:endParaRPr lang="sv-SE" sz="3600" dirty="0"/>
          </a:p>
        </p:txBody>
      </p:sp>
      <p:pic>
        <p:nvPicPr>
          <p:cNvPr id="9" name="Platshållare för bild 8"/>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2" name="Platshållare för innehåll 1"/>
          <p:cNvSpPr>
            <a:spLocks noGrp="1"/>
          </p:cNvSpPr>
          <p:nvPr>
            <p:ph type="body" sz="half" idx="2"/>
          </p:nvPr>
        </p:nvSpPr>
        <p:spPr>
          <a:xfrm>
            <a:off x="485083" y="1876425"/>
            <a:ext cx="3873732" cy="3967422"/>
          </a:xfrm>
        </p:spPr>
        <p:txBody>
          <a:bodyPr/>
          <a:lstStyle/>
          <a:p>
            <a:endParaRPr lang="sv-SE" dirty="0" smtClean="0"/>
          </a:p>
          <a:p>
            <a:pPr marL="342900" indent="-342900">
              <a:buBlip>
                <a:blip r:embed="rId4"/>
              </a:buBlip>
            </a:pPr>
            <a:r>
              <a:rPr lang="sv-SE" sz="1600" dirty="0" smtClean="0"/>
              <a:t>Mina förutsättningar på jobbet?</a:t>
            </a:r>
          </a:p>
          <a:p>
            <a:pPr marL="342900" indent="-342900">
              <a:buBlip>
                <a:blip r:embed="rId4"/>
              </a:buBlip>
            </a:pPr>
            <a:endParaRPr lang="sv-SE" sz="1600" dirty="0"/>
          </a:p>
          <a:p>
            <a:pPr marL="342900" indent="-342900">
              <a:buBlip>
                <a:blip r:embed="rId4"/>
              </a:buBlip>
            </a:pPr>
            <a:r>
              <a:rPr lang="sv-SE" sz="1600" dirty="0" smtClean="0"/>
              <a:t>Visions stöd och information? </a:t>
            </a:r>
            <a:endParaRPr lang="sv-SE" sz="1600" dirty="0"/>
          </a:p>
          <a:p>
            <a:endParaRPr lang="sv-SE" sz="1600" dirty="0" smtClean="0"/>
          </a:p>
          <a:p>
            <a:pPr marL="342900" indent="-342900">
              <a:buBlip>
                <a:blip r:embed="rId4"/>
              </a:buBlip>
            </a:pPr>
            <a:r>
              <a:rPr lang="sv-SE" sz="1600" dirty="0" smtClean="0"/>
              <a:t>Chefens roll?</a:t>
            </a:r>
          </a:p>
          <a:p>
            <a:pPr marL="342900" indent="-342900">
              <a:buBlip>
                <a:blip r:embed="rId4"/>
              </a:buBlip>
            </a:pPr>
            <a:endParaRPr lang="sv-SE" sz="1600" dirty="0"/>
          </a:p>
          <a:p>
            <a:pPr marL="342900" indent="-342900">
              <a:buBlip>
                <a:blip r:embed="rId4"/>
              </a:buBlip>
            </a:pPr>
            <a:r>
              <a:rPr lang="sv-SE" sz="1600" dirty="0" smtClean="0"/>
              <a:t>Fler avstämningar?</a:t>
            </a:r>
            <a:endParaRPr lang="sv-SE" sz="1600" dirty="0"/>
          </a:p>
          <a:p>
            <a:pPr marL="342900" indent="-342900">
              <a:buBlip>
                <a:blip r:embed="rId4"/>
              </a:buBlip>
            </a:pPr>
            <a:endParaRPr lang="sv-SE" sz="1600" dirty="0" smtClean="0"/>
          </a:p>
          <a:p>
            <a:pPr marL="342900" indent="-342900">
              <a:buBlip>
                <a:blip r:embed="rId4"/>
              </a:buBlip>
            </a:pPr>
            <a:r>
              <a:rPr lang="sv-SE" sz="1600" dirty="0" smtClean="0"/>
              <a:t>Tydligare individuella löner?</a:t>
            </a:r>
          </a:p>
          <a:p>
            <a:pPr marL="342900" indent="-342900">
              <a:buBlip>
                <a:blip r:embed="rId4"/>
              </a:buBlip>
            </a:pPr>
            <a:endParaRPr lang="sv-SE" sz="1600" dirty="0"/>
          </a:p>
          <a:p>
            <a:pPr marL="342900" indent="-342900">
              <a:buBlip>
                <a:blip r:embed="rId4"/>
              </a:buBlip>
            </a:pPr>
            <a:r>
              <a:rPr lang="sv-SE" sz="1600" dirty="0" smtClean="0"/>
              <a:t>Eller något helt annat?</a:t>
            </a:r>
            <a:endParaRPr lang="sv-SE" sz="1600" dirty="0"/>
          </a:p>
          <a:p>
            <a:pPr marL="342900" indent="-342900">
              <a:buBlip>
                <a:blip r:embed="rId4"/>
              </a:buBlip>
            </a:pPr>
            <a:endParaRPr lang="sv-SE" dirty="0" smtClean="0"/>
          </a:p>
          <a:p>
            <a:pPr lvl="1"/>
            <a:endParaRPr lang="sv-SE" dirty="0"/>
          </a:p>
          <a:p>
            <a:endParaRPr lang="sv-SE" dirty="0"/>
          </a:p>
        </p:txBody>
      </p:sp>
      <p:sp>
        <p:nvSpPr>
          <p:cNvPr id="3" name="Platshållare för datum 2"/>
          <p:cNvSpPr>
            <a:spLocks noGrp="1"/>
          </p:cNvSpPr>
          <p:nvPr>
            <p:ph type="dt" sz="half" idx="10"/>
          </p:nvPr>
        </p:nvSpPr>
        <p:spPr/>
        <p:txBody>
          <a:bodyPr/>
          <a:lstStyle/>
          <a:p>
            <a:fld id="{BAD2F10C-DE71-42DD-948C-766FE32AC3E0}" type="datetime1">
              <a:rPr lang="sv-SE" smtClean="0"/>
              <a:pPr/>
              <a:t>2014-08-08</a:t>
            </a:fld>
            <a:endParaRPr lang="sv-SE"/>
          </a:p>
        </p:txBody>
      </p:sp>
    </p:spTree>
    <p:extLst>
      <p:ext uri="{BB962C8B-B14F-4D97-AF65-F5344CB8AC3E}">
        <p14:creationId xmlns:p14="http://schemas.microsoft.com/office/powerpoint/2010/main" val="3232356111"/>
      </p:ext>
    </p:extLst>
  </p:cSld>
  <p:clrMapOvr>
    <a:masterClrMapping/>
  </p:clrMapOvr>
</p:sld>
</file>

<file path=ppt/theme/theme1.xml><?xml version="1.0" encoding="utf-8"?>
<a:theme xmlns:a="http://schemas.openxmlformats.org/drawingml/2006/main" name="Vision_PPTmall">
  <a:themeElements>
    <a:clrScheme name="Vision">
      <a:dk1>
        <a:srgbClr val="000000"/>
      </a:dk1>
      <a:lt1>
        <a:sysClr val="window" lastClr="FFFFFF"/>
      </a:lt1>
      <a:dk2>
        <a:srgbClr val="210061"/>
      </a:dk2>
      <a:lt2>
        <a:srgbClr val="EFE9E5"/>
      </a:lt2>
      <a:accent1>
        <a:srgbClr val="8144AE"/>
      </a:accent1>
      <a:accent2>
        <a:srgbClr val="00B897"/>
      </a:accent2>
      <a:accent3>
        <a:srgbClr val="FFDE00"/>
      </a:accent3>
      <a:accent4>
        <a:srgbClr val="65D44A"/>
      </a:accent4>
      <a:accent5>
        <a:srgbClr val="ED2630"/>
      </a:accent5>
      <a:accent6>
        <a:srgbClr val="210061"/>
      </a:accent6>
      <a:hlink>
        <a:srgbClr val="ED2630"/>
      </a:hlink>
      <a:folHlink>
        <a:srgbClr val="8144AE"/>
      </a:folHlink>
    </a:clrScheme>
    <a:fontScheme name="Vi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Vision_PPTmall</Template>
  <TotalTime>1056</TotalTime>
  <Words>827</Words>
  <Application>Microsoft Office PowerPoint</Application>
  <PresentationFormat>Bildspel på skärmen (4:3)</PresentationFormat>
  <Paragraphs>88</Paragraphs>
  <Slides>7</Slides>
  <Notes>7</Notes>
  <HiddenSlides>0</HiddenSlides>
  <MMClips>0</MMClips>
  <ScaleCrop>false</ScaleCrop>
  <HeadingPairs>
    <vt:vector size="4" baseType="variant">
      <vt:variant>
        <vt:lpstr>Tema</vt:lpstr>
      </vt:variant>
      <vt:variant>
        <vt:i4>1</vt:i4>
      </vt:variant>
      <vt:variant>
        <vt:lpstr>Bildrubriker</vt:lpstr>
      </vt:variant>
      <vt:variant>
        <vt:i4>7</vt:i4>
      </vt:variant>
    </vt:vector>
  </HeadingPairs>
  <TitlesOfParts>
    <vt:vector size="8" baseType="lpstr">
      <vt:lpstr>Vision_PPTmall</vt:lpstr>
      <vt:lpstr>Din lön och din utveckling</vt:lpstr>
      <vt:lpstr>   Du ska få ut så mycket som  möjligt av ditt arbetsliv.  </vt:lpstr>
      <vt:lpstr>Jobbet, lönen och Vision</vt:lpstr>
      <vt:lpstr>Dags för utvecklingssamtal</vt:lpstr>
      <vt:lpstr>En lön som  går att påverka </vt:lpstr>
      <vt:lpstr>Dags för lönesamtal</vt:lpstr>
      <vt:lpstr>Vad behöver bli bättre hos er?</vt:lpstr>
    </vt:vector>
  </TitlesOfParts>
  <Company>sktf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lön och din utveckling</dc:title>
  <dc:creator>Wildhammar Okker, Marie</dc:creator>
  <cp:lastModifiedBy>Wildhammar Okker, Marie</cp:lastModifiedBy>
  <cp:revision>95</cp:revision>
  <cp:lastPrinted>2014-02-17T08:56:08Z</cp:lastPrinted>
  <dcterms:created xsi:type="dcterms:W3CDTF">2014-02-03T12:12:05Z</dcterms:created>
  <dcterms:modified xsi:type="dcterms:W3CDTF">2014-08-08T13:30:30Z</dcterms:modified>
</cp:coreProperties>
</file>