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56" r:id="rId3"/>
    <p:sldId id="258" r:id="rId4"/>
    <p:sldId id="259" r:id="rId5"/>
    <p:sldId id="260" r:id="rId6"/>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0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5730" autoAdjust="0"/>
  </p:normalViewPr>
  <p:slideViewPr>
    <p:cSldViewPr snapToGrid="0" snapToObjects="1">
      <p:cViewPr>
        <p:scale>
          <a:sx n="70" d="100"/>
          <a:sy n="70" d="100"/>
        </p:scale>
        <p:origin x="-13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76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5CEA29-FDE9-4BFF-BFC9-79087F4A678A}" type="datetimeFigureOut">
              <a:rPr lang="sv-SE" smtClean="0"/>
              <a:pPr/>
              <a:t>2017-05-18</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FD56D5-32A0-4630-92BE-EBD635F4EEA1}" type="slidenum">
              <a:rPr lang="sv-SE" smtClean="0"/>
              <a:pPr/>
              <a:t>‹#›</a:t>
            </a:fld>
            <a:endParaRPr lang="sv-SE"/>
          </a:p>
        </p:txBody>
      </p:sp>
    </p:spTree>
    <p:extLst>
      <p:ext uri="{BB962C8B-B14F-4D97-AF65-F5344CB8AC3E}">
        <p14:creationId xmlns:p14="http://schemas.microsoft.com/office/powerpoint/2010/main" val="3442371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a:t>
            </a:fld>
            <a:endParaRPr lang="sv-SE"/>
          </a:p>
        </p:txBody>
      </p:sp>
    </p:spTree>
    <p:extLst>
      <p:ext uri="{BB962C8B-B14F-4D97-AF65-F5344CB8AC3E}">
        <p14:creationId xmlns:p14="http://schemas.microsoft.com/office/powerpoint/2010/main" val="87537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Forskningen pekar tydligt ut att ett </a:t>
            </a:r>
            <a:r>
              <a:rPr lang="sv-SE" sz="1200" b="1" kern="1200" dirty="0" smtClean="0">
                <a:solidFill>
                  <a:schemeClr val="tx1"/>
                </a:solidFill>
                <a:effectLst/>
                <a:latin typeface="+mn-lt"/>
                <a:ea typeface="+mn-ea"/>
                <a:cs typeface="+mn-cs"/>
              </a:rPr>
              <a:t>närvarande ledarskap leder till friskare arbetsplatser</a:t>
            </a:r>
            <a:r>
              <a:rPr lang="sv-SE" sz="1200" kern="1200" dirty="0" smtClean="0">
                <a:solidFill>
                  <a:schemeClr val="tx1"/>
                </a:solidFill>
                <a:effectLst/>
                <a:latin typeface="+mn-lt"/>
                <a:ea typeface="+mn-ea"/>
                <a:cs typeface="+mn-cs"/>
              </a:rPr>
              <a:t>. Om man</a:t>
            </a:r>
            <a:r>
              <a:rPr lang="sv-SE" sz="1200" kern="1200" baseline="0" dirty="0" smtClean="0">
                <a:solidFill>
                  <a:schemeClr val="tx1"/>
                </a:solidFill>
                <a:effectLst/>
                <a:latin typeface="+mn-lt"/>
                <a:ea typeface="+mn-ea"/>
                <a:cs typeface="+mn-cs"/>
              </a:rPr>
              <a:t> jämför </a:t>
            </a:r>
            <a:r>
              <a:rPr lang="sv-SE" sz="1200" kern="1200" dirty="0" smtClean="0">
                <a:solidFill>
                  <a:schemeClr val="tx1"/>
                </a:solidFill>
                <a:effectLst/>
                <a:latin typeface="+mn-lt"/>
                <a:ea typeface="+mn-ea"/>
                <a:cs typeface="+mn-cs"/>
              </a:rPr>
              <a:t>kommuner och landsting/regioner med låg sjukfrånvaro med</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de med hög har</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det visat sig att det närvarande ledarskapet är en avgörande friskfaktor. Eva Vingård, professor </a:t>
            </a:r>
            <a:r>
              <a:rPr lang="sv-SE" sz="1200" kern="1200" dirty="0" err="1" smtClean="0">
                <a:solidFill>
                  <a:schemeClr val="tx1"/>
                </a:solidFill>
                <a:effectLst/>
                <a:latin typeface="+mn-lt"/>
                <a:ea typeface="+mn-ea"/>
                <a:cs typeface="+mn-cs"/>
              </a:rPr>
              <a:t>emerita</a:t>
            </a:r>
            <a:r>
              <a:rPr lang="sv-SE" sz="1200" kern="1200" dirty="0" smtClean="0">
                <a:solidFill>
                  <a:schemeClr val="tx1"/>
                </a:solidFill>
                <a:effectLst/>
                <a:latin typeface="+mn-lt"/>
                <a:ea typeface="+mn-ea"/>
                <a:cs typeface="+mn-cs"/>
              </a:rPr>
              <a:t> i företags- och hälsomedicin, som genomfört studien uttrycker det så här:</a:t>
            </a:r>
          </a:p>
          <a:p>
            <a:r>
              <a:rPr lang="sv-SE" sz="1200" b="1" i="1" kern="120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r>
              <a:rPr lang="sv-SE" sz="1200" b="1" i="1" kern="1200" dirty="0" smtClean="0">
                <a:solidFill>
                  <a:schemeClr val="tx1"/>
                </a:solidFill>
                <a:effectLst/>
                <a:latin typeface="+mn-lt"/>
                <a:ea typeface="+mn-ea"/>
                <a:cs typeface="+mn-cs"/>
              </a:rPr>
              <a:t>”En chef ska vara en jäkel på att dricka kaffe! Ett tydligt kännetecken för en frisk organisation i kommunal sektor är att chefen är närvarande, att den helt enkelt tar sig tid att dricka kaffe med medarbetarna […]”</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Eva Vingård, professor </a:t>
            </a:r>
            <a:r>
              <a:rPr lang="sv-SE" sz="1200" kern="1200" dirty="0" err="1" smtClean="0">
                <a:solidFill>
                  <a:schemeClr val="tx1"/>
                </a:solidFill>
                <a:effectLst/>
                <a:latin typeface="+mn-lt"/>
                <a:ea typeface="+mn-ea"/>
                <a:cs typeface="+mn-cs"/>
              </a:rPr>
              <a:t>emerita</a:t>
            </a:r>
            <a:r>
              <a:rPr lang="sv-SE" sz="1200" kern="1200" dirty="0" smtClean="0">
                <a:solidFill>
                  <a:schemeClr val="tx1"/>
                </a:solidFill>
                <a:effectLst/>
                <a:latin typeface="+mn-lt"/>
                <a:ea typeface="+mn-ea"/>
                <a:cs typeface="+mn-cs"/>
              </a:rPr>
              <a:t> i företags- och hälsomedicin.</a:t>
            </a:r>
          </a:p>
          <a:p>
            <a:r>
              <a:rPr lang="sv-SE" sz="1200" kern="1200" dirty="0" smtClean="0">
                <a:solidFill>
                  <a:schemeClr val="tx1"/>
                </a:solidFill>
                <a:effectLst/>
                <a:latin typeface="+mn-lt"/>
                <a:ea typeface="+mn-ea"/>
                <a:cs typeface="+mn-cs"/>
              </a:rPr>
              <a:t> </a:t>
            </a:r>
          </a:p>
          <a:p>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 finns också ett starkt stöd i forskning för att socialt stöd från chef och kollegor leder till större trivsel på arbetet samtidigt som det ökar medarbetarnas vilja att stanna kvar på sin arbetsplats. Rätt stöd leder också</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till ökat engagemang och bättre arbetsprestationer.</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Att</a:t>
            </a:r>
            <a:r>
              <a:rPr lang="sv-SE" sz="1200" kern="1200" baseline="0" dirty="0" smtClean="0">
                <a:solidFill>
                  <a:schemeClr val="tx1"/>
                </a:solidFill>
                <a:effectLst/>
                <a:latin typeface="+mn-lt"/>
                <a:ea typeface="+mn-ea"/>
                <a:cs typeface="+mn-cs"/>
              </a:rPr>
              <a:t> ge chefer förutsättningar att vara närvarande ledare är därmed en strategiskt viktig fråga.</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2</a:t>
            </a:fld>
            <a:endParaRPr lang="sv-SE"/>
          </a:p>
        </p:txBody>
      </p:sp>
    </p:spTree>
    <p:extLst>
      <p:ext uri="{BB962C8B-B14F-4D97-AF65-F5344CB8AC3E}">
        <p14:creationId xmlns:p14="http://schemas.microsoft.com/office/powerpoint/2010/main" val="21950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Att inte ge chefer bra</a:t>
            </a:r>
            <a:r>
              <a:rPr lang="sv-SE" b="1" baseline="0" dirty="0" smtClean="0"/>
              <a:t> förutsättningar har också visat sig hänga samman med en rad negativa effekter för verksamheten. </a:t>
            </a:r>
          </a:p>
          <a:p>
            <a:r>
              <a:rPr lang="sv-SE" baseline="0" dirty="0" smtClean="0"/>
              <a:t>Som exempel visar forskning att när chefer ansvarar för stora personalgrupper är det förenat med:</a:t>
            </a:r>
          </a:p>
          <a:p>
            <a:endParaRPr lang="sv-SE" baseline="0" dirty="0" smtClean="0"/>
          </a:p>
          <a:p>
            <a:pPr marL="342900" indent="-342900">
              <a:buFont typeface="Arial" panose="020B0604020202020204" pitchFamily="34" charset="0"/>
              <a:buChar char="•"/>
            </a:pPr>
            <a:r>
              <a:rPr lang="sv-SE" dirty="0" smtClean="0"/>
              <a:t>mer stress och minskad arbetstillfredsställelse för chefer </a:t>
            </a:r>
          </a:p>
          <a:p>
            <a:pPr marL="342900" indent="-342900">
              <a:buFont typeface="Arial" panose="020B0604020202020204" pitchFamily="34" charset="0"/>
              <a:buChar char="•"/>
            </a:pPr>
            <a:r>
              <a:rPr lang="sv-SE" dirty="0" smtClean="0"/>
              <a:t>minskat engagemang bland medarbetarna</a:t>
            </a:r>
          </a:p>
          <a:p>
            <a:pPr marL="342900" indent="-342900">
              <a:buFont typeface="Arial" panose="020B0604020202020204" pitchFamily="34" charset="0"/>
              <a:buChar char="•"/>
            </a:pPr>
            <a:r>
              <a:rPr lang="sv-SE" dirty="0" smtClean="0"/>
              <a:t>större personalomsättning</a:t>
            </a:r>
          </a:p>
          <a:p>
            <a:pPr marL="342900" indent="-342900">
              <a:buFont typeface="Arial" panose="020B0604020202020204" pitchFamily="34" charset="0"/>
              <a:buChar char="•"/>
            </a:pPr>
            <a:r>
              <a:rPr lang="sv-SE" dirty="0" smtClean="0"/>
              <a:t>högre sjukfrånvaro </a:t>
            </a:r>
          </a:p>
          <a:p>
            <a:pPr marL="342900" indent="-342900">
              <a:buFont typeface="Arial" panose="020B0604020202020204" pitchFamily="34" charset="0"/>
              <a:buChar char="•"/>
            </a:pPr>
            <a:r>
              <a:rPr lang="sv-SE" dirty="0" smtClean="0"/>
              <a:t>minskad patientnöjdhet </a:t>
            </a:r>
          </a:p>
          <a:p>
            <a:pPr marL="342900" indent="-342900">
              <a:buFont typeface="Arial" panose="020B0604020202020204" pitchFamily="34" charset="0"/>
              <a:buChar char="•"/>
            </a:pPr>
            <a:r>
              <a:rPr lang="sv-SE" dirty="0" smtClean="0"/>
              <a:t>ökad risk för olyckor och incidenter</a:t>
            </a:r>
          </a:p>
          <a:p>
            <a:endParaRPr lang="sv-SE" dirty="0" smtClean="0"/>
          </a:p>
          <a:p>
            <a:r>
              <a:rPr lang="sv-SE" b="1" dirty="0" smtClean="0"/>
              <a:t>Källa: </a:t>
            </a:r>
          </a:p>
          <a:p>
            <a:pPr marL="171450" indent="-171450">
              <a:buFont typeface="Arial" panose="020B0604020202020204" pitchFamily="34" charset="0"/>
              <a:buChar char="•"/>
            </a:pPr>
            <a:r>
              <a:rPr lang="sv-SE" dirty="0" smtClean="0"/>
              <a:t>Det här framgår av</a:t>
            </a:r>
            <a:r>
              <a:rPr lang="sv-SE" baseline="0" dirty="0" smtClean="0"/>
              <a:t> forskare Klara </a:t>
            </a:r>
            <a:r>
              <a:rPr lang="sv-SE" baseline="0" dirty="0" err="1" smtClean="0"/>
              <a:t>Regnös</a:t>
            </a:r>
            <a:r>
              <a:rPr lang="sv-SE" baseline="0" dirty="0" smtClean="0"/>
              <a:t> sammanfattning av aktuell forskning kring hur personalgruppers storlek påverkar kvalitet och hälsa. https://vision.se/Opinion/rapporter/2016/cheferi-valfardens-tjanst--en-forskningsrapport-om-hur-personalgruppens-storlek-paverkar-kvalitet-och-halsa/  </a:t>
            </a:r>
          </a:p>
          <a:p>
            <a:pPr marL="171450" indent="-171450">
              <a:buFont typeface="Arial" panose="020B0604020202020204" pitchFamily="34" charset="0"/>
              <a:buChar char="•"/>
            </a:pPr>
            <a:r>
              <a:rPr lang="sv-SE" baseline="0" dirty="0" smtClean="0"/>
              <a:t>Nyckeltalsinstitutets analyser visar att långtidssjukfrånvaron är högre särskilt i stora arbetsgrupper (många medarbetare per chef) där en hög andel anställda är kvinnor. http://www.nyckeltal.se/wp-content/uploads/NyckeltalsinstitutetsArsrapport_2013.pdf </a:t>
            </a:r>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3</a:t>
            </a:fld>
            <a:endParaRPr lang="sv-SE"/>
          </a:p>
        </p:txBody>
      </p:sp>
    </p:spTree>
    <p:extLst>
      <p:ext uri="{BB962C8B-B14F-4D97-AF65-F5344CB8AC3E}">
        <p14:creationId xmlns:p14="http://schemas.microsoft.com/office/powerpoint/2010/main" val="110831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4</a:t>
            </a:fld>
            <a:endParaRPr lang="sv-SE"/>
          </a:p>
        </p:txBody>
      </p:sp>
    </p:spTree>
    <p:extLst>
      <p:ext uri="{BB962C8B-B14F-4D97-AF65-F5344CB8AC3E}">
        <p14:creationId xmlns:p14="http://schemas.microsoft.com/office/powerpoint/2010/main" val="632154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u="sng" kern="1200" dirty="0" smtClean="0">
                <a:solidFill>
                  <a:schemeClr val="tx1"/>
                </a:solidFill>
                <a:effectLst/>
                <a:latin typeface="+mn-lt"/>
                <a:ea typeface="+mn-ea"/>
                <a:cs typeface="+mn-cs"/>
              </a:rPr>
              <a:t>Rimligt antal medarbetare per chef</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Varje kommun, landsting och region</a:t>
            </a:r>
            <a:r>
              <a:rPr lang="sv-SE" sz="1200" kern="1200" dirty="0" smtClean="0">
                <a:solidFill>
                  <a:schemeClr val="tx1"/>
                </a:solidFill>
                <a:effectLst/>
                <a:latin typeface="+mn-lt"/>
                <a:ea typeface="+mn-ea"/>
                <a:cs typeface="+mn-cs"/>
              </a:rPr>
              <a:t> bör fatta beslut om hur många medarbetare det är rimligt att chefer i deras organisation ansvarar för. Vad som är ett rimligt ansvar kan variera men ingen chef bör som regel ansvara för fler än 25 medarbetare. Beslutet bör även innefatta chefer i eventuella bolag som ägs av kommunen, landstinget eller regionen. </a:t>
            </a:r>
          </a:p>
          <a:p>
            <a:r>
              <a:rPr lang="sv-SE" sz="1200" kern="1200" dirty="0" smtClean="0">
                <a:solidFill>
                  <a:schemeClr val="tx1"/>
                </a:solidFill>
                <a:effectLst/>
                <a:latin typeface="+mn-lt"/>
                <a:ea typeface="+mn-ea"/>
                <a:cs typeface="+mn-cs"/>
              </a:rPr>
              <a:t>  </a:t>
            </a:r>
          </a:p>
          <a:p>
            <a:r>
              <a:rPr lang="sv-SE" sz="1200" b="1" u="sng" kern="1200" dirty="0" smtClean="0">
                <a:solidFill>
                  <a:schemeClr val="tx1"/>
                </a:solidFill>
                <a:effectLst/>
                <a:latin typeface="+mn-lt"/>
                <a:ea typeface="+mn-ea"/>
                <a:cs typeface="+mn-cs"/>
              </a:rPr>
              <a:t>Rätt använd kompetens</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Stödstrukturerna runt chefer måste utvecklas.</a:t>
            </a:r>
            <a:r>
              <a:rPr lang="sv-SE" sz="1200" kern="1200" dirty="0" smtClean="0">
                <a:solidFill>
                  <a:schemeClr val="tx1"/>
                </a:solidFill>
                <a:effectLst/>
                <a:latin typeface="+mn-lt"/>
                <a:ea typeface="+mn-ea"/>
                <a:cs typeface="+mn-cs"/>
              </a:rPr>
              <a:t> Det gäller allt från administrativa uppgifter, ekonomi och HR-insatser till lokalfrågor och liknande. Genom att organisera verksamheten runt cheferna med professioner, som kan arbeta med uppgifter de har särskild kompetens för, skapas utrymme för cheferna att utveckla verksamheten och coacha medarbetare. </a:t>
            </a:r>
          </a:p>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5</a:t>
            </a:fld>
            <a:endParaRPr lang="sv-SE"/>
          </a:p>
        </p:txBody>
      </p:sp>
    </p:spTree>
    <p:extLst>
      <p:ext uri="{BB962C8B-B14F-4D97-AF65-F5344CB8AC3E}">
        <p14:creationId xmlns:p14="http://schemas.microsoft.com/office/powerpoint/2010/main" val="1642019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accent1"/>
                </a:solidFill>
              </a:defRPr>
            </a:lvl1p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lvl1pPr>
              <a:defRPr>
                <a:solidFill>
                  <a:schemeClr val="bg1">
                    <a:lumMod val="65000"/>
                  </a:schemeClr>
                </a:solidFill>
              </a:defRPr>
            </a:lvl1pPr>
          </a:lstStyle>
          <a:p>
            <a:fld id="{FE6CAC1E-F579-46AC-B542-F3AE9EE92004}" type="datetime1">
              <a:rPr lang="sv-SE" smtClean="0"/>
              <a:pPr/>
              <a:t>2017-05-18</a:t>
            </a:fld>
            <a:endParaRPr lang="sv-SE" dirty="0"/>
          </a:p>
        </p:txBody>
      </p:sp>
      <p:sp>
        <p:nvSpPr>
          <p:cNvPr id="4" name="Platshållare för sidfot 3"/>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8466513" y="8313"/>
            <a:ext cx="653935" cy="365125"/>
          </a:xfrm>
          <a:prstGeom prst="rect">
            <a:avLst/>
          </a:prstGeom>
        </p:spPr>
        <p:txBody>
          <a:bodyPr/>
          <a:lstStyle>
            <a:lvl1pPr algn="r">
              <a:defRPr sz="1200">
                <a:solidFill>
                  <a:schemeClr val="bg1">
                    <a:lumMod val="65000"/>
                  </a:schemeClr>
                </a:solidFill>
                <a:latin typeface="Times New Roman" pitchFamily="18" charset="0"/>
                <a:cs typeface="Times New Roman" pitchFamily="18" charset="0"/>
              </a:defRPr>
            </a:lvl1pPr>
          </a:lstStyle>
          <a:p>
            <a:fld id="{D9AA0938-A5A2-874F-B97E-4FBB8AF2D7CB}" type="slidenum">
              <a:rPr lang="sv-SE" smtClean="0"/>
              <a:pPr/>
              <a:t>‹#›</a:t>
            </a:fld>
            <a:endParaRPr lang="sv-SE" dirty="0"/>
          </a:p>
        </p:txBody>
      </p:sp>
    </p:spTree>
    <p:extLst>
      <p:ext uri="{BB962C8B-B14F-4D97-AF65-F5344CB8AC3E}">
        <p14:creationId xmlns:p14="http://schemas.microsoft.com/office/powerpoint/2010/main" val="633779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94094" y="478213"/>
            <a:ext cx="5230431" cy="1436312"/>
          </a:xfrm>
        </p:spPr>
        <p:txBody>
          <a:bodyPr>
            <a:normAutofit/>
          </a:bodyPr>
          <a:lstStyle>
            <a:lvl1pPr algn="l">
              <a:defRPr sz="4400" b="1">
                <a:solidFill>
                  <a:schemeClr val="accent1"/>
                </a:solidFill>
                <a:latin typeface="Times New Roman" pitchFamily="18" charset="0"/>
                <a:cs typeface="Times New Roman" pitchFamily="18" charset="0"/>
              </a:defRPr>
            </a:lvl1pPr>
          </a:lstStyle>
          <a:p>
            <a:r>
              <a:rPr lang="sv-SE" smtClean="0"/>
              <a:t>Klicka här för att ändra format</a:t>
            </a:r>
            <a:endParaRPr lang="sv-SE" dirty="0"/>
          </a:p>
        </p:txBody>
      </p:sp>
      <p:sp>
        <p:nvSpPr>
          <p:cNvPr id="3" name="Underrubrik 2"/>
          <p:cNvSpPr>
            <a:spLocks noGrp="1"/>
          </p:cNvSpPr>
          <p:nvPr>
            <p:ph type="subTitle" idx="1"/>
          </p:nvPr>
        </p:nvSpPr>
        <p:spPr>
          <a:xfrm>
            <a:off x="494094" y="2162174"/>
            <a:ext cx="5230431" cy="1876425"/>
          </a:xfrm>
        </p:spPr>
        <p:txBody>
          <a:bodyPr>
            <a:normAutofit/>
          </a:bodyPr>
          <a:lstStyle>
            <a:lvl1pPr marL="0" indent="0" algn="l">
              <a:buNone/>
              <a:defRPr sz="1600" b="0">
                <a:solidFill>
                  <a:schemeClr val="tx2"/>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lvl1pPr>
              <a:defRPr sz="1200">
                <a:solidFill>
                  <a:schemeClr val="bg1">
                    <a:lumMod val="65000"/>
                  </a:schemeClr>
                </a:solidFill>
                <a:latin typeface="Times New Roman" pitchFamily="18" charset="0"/>
                <a:cs typeface="Times New Roman" pitchFamily="18" charset="0"/>
              </a:defRPr>
            </a:lvl1pPr>
          </a:lstStyle>
          <a:p>
            <a:fld id="{C5EE2741-4D20-4457-91DA-D6B47A28B935}" type="datetime1">
              <a:rPr lang="sv-SE" smtClean="0"/>
              <a:pPr/>
              <a:t>2017-05-18</a:t>
            </a:fld>
            <a:endParaRPr lang="sv-SE" dirty="0"/>
          </a:p>
        </p:txBody>
      </p:sp>
      <p:sp>
        <p:nvSpPr>
          <p:cNvPr id="5" name="Platshållare för sidfot 4"/>
          <p:cNvSpPr>
            <a:spLocks noGrp="1"/>
          </p:cNvSpPr>
          <p:nvPr>
            <p:ph type="ftr" sz="quarter" idx="11"/>
          </p:nvPr>
        </p:nvSpPr>
        <p:spPr/>
        <p:txBody>
          <a:bodyPr/>
          <a:lstStyle>
            <a:lvl1pPr>
              <a:defRPr sz="1200">
                <a:solidFill>
                  <a:schemeClr val="bg1">
                    <a:lumMod val="65000"/>
                  </a:schemeClr>
                </a:solidFill>
                <a:latin typeface="Times New Roman" pitchFamily="18" charset="0"/>
                <a:cs typeface="Times New Roman" pitchFamily="18" charset="0"/>
              </a:defRPr>
            </a:lvl1pPr>
          </a:lstStyle>
          <a:p>
            <a:endParaRPr lang="sv-SE" dirty="0"/>
          </a:p>
        </p:txBody>
      </p:sp>
      <p:sp>
        <p:nvSpPr>
          <p:cNvPr id="6" name="Platshållare för bildnummer 5"/>
          <p:cNvSpPr>
            <a:spLocks noGrp="1"/>
          </p:cNvSpPr>
          <p:nvPr>
            <p:ph type="sldNum" sz="quarter" idx="12"/>
          </p:nvPr>
        </p:nvSpPr>
        <p:spPr>
          <a:xfrm>
            <a:off x="8466513" y="8313"/>
            <a:ext cx="653935" cy="365125"/>
          </a:xfrm>
          <a:prstGeom prst="rect">
            <a:avLst/>
          </a:prstGeom>
        </p:spPr>
        <p:txBody>
          <a:bodyPr/>
          <a:lstStyle>
            <a:lvl1pPr algn="r">
              <a:defRPr sz="1200">
                <a:solidFill>
                  <a:schemeClr val="bg1">
                    <a:lumMod val="65000"/>
                  </a:schemeClr>
                </a:solidFill>
                <a:latin typeface="Times New Roman" pitchFamily="18" charset="0"/>
                <a:cs typeface="Times New Roman" pitchFamily="18" charset="0"/>
              </a:defRPr>
            </a:lvl1pPr>
          </a:lstStyle>
          <a:p>
            <a:fld id="{D9AA0938-A5A2-874F-B97E-4FBB8AF2D7CB}" type="slidenum">
              <a:rPr lang="sv-SE" smtClean="0"/>
              <a:pPr/>
              <a:t>‹#›</a:t>
            </a:fld>
            <a:endParaRPr lang="sv-SE" dirty="0"/>
          </a:p>
        </p:txBody>
      </p:sp>
    </p:spTree>
    <p:extLst>
      <p:ext uri="{BB962C8B-B14F-4D97-AF65-F5344CB8AC3E}">
        <p14:creationId xmlns:p14="http://schemas.microsoft.com/office/powerpoint/2010/main" val="253255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95300" y="2038350"/>
            <a:ext cx="6686550" cy="3686175"/>
          </a:xfrm>
        </p:spPr>
        <p:txBody>
          <a:bodyPr/>
          <a:lstStyle>
            <a:lvl1pPr marL="0" indent="0">
              <a:spcBef>
                <a:spcPts val="0"/>
              </a:spcBef>
              <a:buFontTx/>
              <a:buNone/>
              <a:defRPr sz="2000"/>
            </a:lvl1pPr>
            <a:lvl2pPr marL="180000" indent="0">
              <a:spcBef>
                <a:spcPts val="0"/>
              </a:spcBef>
              <a:buFontTx/>
              <a:buNone/>
              <a:defRPr sz="1800"/>
            </a:lvl2pPr>
            <a:lvl3pPr marL="360000" indent="0">
              <a:spcBef>
                <a:spcPts val="0"/>
              </a:spcBef>
              <a:buFontTx/>
              <a:buNone/>
              <a:defRPr sz="1600"/>
            </a:lvl3pPr>
            <a:lvl4pPr marL="540000" indent="0">
              <a:spcBef>
                <a:spcPts val="0"/>
              </a:spcBef>
              <a:buFontTx/>
              <a:buNone/>
              <a:defRPr sz="1400"/>
            </a:lvl4pPr>
            <a:lvl5pPr marL="720000" indent="0">
              <a:spcBef>
                <a:spcPts val="0"/>
              </a:spcBef>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BAD2F10C-DE71-42DD-948C-766FE32AC3E0}" type="datetime1">
              <a:rPr lang="sv-SE" smtClean="0"/>
              <a:pPr/>
              <a:t>2017-05-18</a:t>
            </a:fld>
            <a:endParaRPr lang="sv-SE"/>
          </a:p>
        </p:txBody>
      </p:sp>
      <p:sp>
        <p:nvSpPr>
          <p:cNvPr id="5" name="Platshållare för sidfot 4"/>
          <p:cNvSpPr>
            <a:spLocks noGrp="1"/>
          </p:cNvSpPr>
          <p:nvPr>
            <p:ph type="ftr" sz="quarter" idx="11"/>
          </p:nvPr>
        </p:nvSpPr>
        <p:spPr/>
        <p:txBody>
          <a:bodyPr/>
          <a:lstStyle/>
          <a:p>
            <a:endParaRPr lang="sv-SE"/>
          </a:p>
        </p:txBody>
      </p:sp>
      <p:sp>
        <p:nvSpPr>
          <p:cNvPr id="7" name="Platshållare för bildnummer 5"/>
          <p:cNvSpPr txBox="1">
            <a:spLocks/>
          </p:cNvSpPr>
          <p:nvPr userDrawn="1"/>
        </p:nvSpPr>
        <p:spPr>
          <a:xfrm>
            <a:off x="8466513" y="8313"/>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
        <p:nvSpPr>
          <p:cNvPr id="8" name="Platshållare för rubrik 1"/>
          <p:cNvSpPr>
            <a:spLocks noGrp="1"/>
          </p:cNvSpPr>
          <p:nvPr>
            <p:ph type="title"/>
          </p:nvPr>
        </p:nvSpPr>
        <p:spPr>
          <a:xfrm>
            <a:off x="495300" y="476250"/>
            <a:ext cx="4724400" cy="1428750"/>
          </a:xfrm>
          <a:prstGeom prst="rect">
            <a:avLst/>
          </a:prstGeom>
        </p:spPr>
        <p:txBody>
          <a:bodyPr vert="horz" lIns="91440" tIns="45720" rIns="91440" bIns="45720" rtlCol="0" anchor="ctr">
            <a:noAutofit/>
          </a:bodyPr>
          <a:lstStyle>
            <a:lvl1pPr>
              <a:defRPr>
                <a:solidFill>
                  <a:schemeClr val="accent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36590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accent1"/>
                </a:solidFill>
              </a:defRPr>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495300" y="2066925"/>
            <a:ext cx="4038600" cy="3790950"/>
          </a:xfrm>
        </p:spPr>
        <p:txBody>
          <a:bodyPr/>
          <a:lstStyle>
            <a:lvl1pPr marL="0">
              <a:buNone/>
              <a:defRPr sz="2000"/>
            </a:lvl1pPr>
            <a:lvl2pPr marL="180000" indent="0">
              <a:defRPr sz="1800"/>
            </a:lvl2pPr>
            <a:lvl3pPr marL="360000" indent="0">
              <a:defRPr sz="1600"/>
            </a:lvl3pPr>
            <a:lvl4pPr marL="540000" indent="0">
              <a:defRPr sz="1400"/>
            </a:lvl4pPr>
            <a:lvl5pPr marL="720000" indent="0">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2066925"/>
            <a:ext cx="4038600" cy="3790950"/>
          </a:xfrm>
        </p:spPr>
        <p:txBody>
          <a:bodyPr/>
          <a:lstStyle>
            <a:lvl1pPr marL="0" indent="0">
              <a:buNone/>
              <a:defRPr sz="2000"/>
            </a:lvl1pPr>
            <a:lvl2pPr marL="180000" indent="0">
              <a:defRPr sz="1800"/>
            </a:lvl2pPr>
            <a:lvl3pPr marL="360000" indent="0">
              <a:defRPr sz="1600"/>
            </a:lvl3pPr>
            <a:lvl4pPr marL="540000" indent="0">
              <a:defRPr sz="1400"/>
            </a:lvl4pPr>
            <a:lvl5pPr marL="720000" indent="0">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8BB4A0C8-B0A9-46DD-AB28-95149CE68130}" type="datetime1">
              <a:rPr lang="sv-SE" smtClean="0"/>
              <a:pPr/>
              <a:t>2017-05-18</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a:spLocks noGrp="1"/>
          </p:cNvSpPr>
          <p:nvPr>
            <p:ph type="sldNum" sz="quarter" idx="12"/>
          </p:nvPr>
        </p:nvSpPr>
        <p:spPr>
          <a:xfrm>
            <a:off x="8466513" y="8313"/>
            <a:ext cx="653935" cy="365125"/>
          </a:xfrm>
          <a:prstGeom prst="rect">
            <a:avLst/>
          </a:prstGeom>
        </p:spPr>
        <p:txBody>
          <a:bodyPr/>
          <a:lstStyle>
            <a:lvl1pPr algn="r">
              <a:defRPr sz="1200">
                <a:solidFill>
                  <a:schemeClr val="bg1">
                    <a:lumMod val="65000"/>
                  </a:schemeClr>
                </a:solidFill>
                <a:latin typeface="Times New Roman" pitchFamily="18" charset="0"/>
                <a:cs typeface="Times New Roman" pitchFamily="18" charset="0"/>
              </a:defRPr>
            </a:lvl1pPr>
          </a:lstStyle>
          <a:p>
            <a:fld id="{D9AA0938-A5A2-874F-B97E-4FBB8AF2D7CB}" type="slidenum">
              <a:rPr lang="sv-SE" smtClean="0"/>
              <a:pPr/>
              <a:t>‹#›</a:t>
            </a:fld>
            <a:endParaRPr lang="sv-SE" dirty="0"/>
          </a:p>
        </p:txBody>
      </p:sp>
    </p:spTree>
    <p:extLst>
      <p:ext uri="{BB962C8B-B14F-4D97-AF65-F5344CB8AC3E}">
        <p14:creationId xmlns:p14="http://schemas.microsoft.com/office/powerpoint/2010/main" val="204570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368300"/>
            <a:ext cx="3008313" cy="727075"/>
          </a:xfrm>
        </p:spPr>
        <p:txBody>
          <a:bodyPr anchor="b"/>
          <a:lstStyle>
            <a:lvl1pPr algn="l">
              <a:defRPr sz="2000" b="1">
                <a:solidFill>
                  <a:schemeClr val="accent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373439"/>
            <a:ext cx="5111750" cy="5627312"/>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095376"/>
            <a:ext cx="3008313" cy="49053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FB13AF2-29B9-41CB-B231-5BB155FA8E17}" type="datetime1">
              <a:rPr lang="sv-SE" smtClean="0"/>
              <a:pPr/>
              <a:t>2017-05-18</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txBox="1">
            <a:spLocks/>
          </p:cNvSpPr>
          <p:nvPr userDrawn="1"/>
        </p:nvSpPr>
        <p:spPr>
          <a:xfrm>
            <a:off x="8466513" y="8313"/>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2648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BBBBEB9-3799-4E21-975D-9F13E56D1221}" type="datetime1">
              <a:rPr lang="sv-SE" smtClean="0"/>
              <a:pPr/>
              <a:t>2017-05-18</a:t>
            </a:fld>
            <a:endParaRPr lang="sv-SE"/>
          </a:p>
        </p:txBody>
      </p:sp>
      <p:sp>
        <p:nvSpPr>
          <p:cNvPr id="3" name="Platshållare för sidfot 2"/>
          <p:cNvSpPr>
            <a:spLocks noGrp="1"/>
          </p:cNvSpPr>
          <p:nvPr>
            <p:ph type="ftr" sz="quarter" idx="11"/>
          </p:nvPr>
        </p:nvSpPr>
        <p:spPr/>
        <p:txBody>
          <a:bodyPr/>
          <a:lstStyle/>
          <a:p>
            <a:endParaRPr lang="sv-SE"/>
          </a:p>
        </p:txBody>
      </p:sp>
      <p:sp>
        <p:nvSpPr>
          <p:cNvPr id="5" name="Platshållare för bildnummer 5"/>
          <p:cNvSpPr txBox="1">
            <a:spLocks/>
          </p:cNvSpPr>
          <p:nvPr userDrawn="1"/>
        </p:nvSpPr>
        <p:spPr>
          <a:xfrm>
            <a:off x="8466513" y="8313"/>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2296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ed text1">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838008" y="373438"/>
            <a:ext cx="3873732" cy="679596"/>
          </a:xfrm>
        </p:spPr>
        <p:txBody>
          <a:bodyPr anchor="b"/>
          <a:lstStyle>
            <a:lvl1pPr algn="l">
              <a:defRPr sz="2000" b="1"/>
            </a:lvl1pPr>
          </a:lstStyle>
          <a:p>
            <a:r>
              <a:rPr lang="sv-SE" dirty="0" smtClean="0"/>
              <a:t>Klicka här för att ändra format</a:t>
            </a:r>
            <a:br>
              <a:rPr lang="sv-SE" dirty="0" smtClean="0"/>
            </a:br>
            <a:endParaRPr lang="sv-SE" dirty="0"/>
          </a:p>
        </p:txBody>
      </p:sp>
      <p:sp>
        <p:nvSpPr>
          <p:cNvPr id="3" name="Platshållare för bild 2"/>
          <p:cNvSpPr>
            <a:spLocks noGrp="1"/>
          </p:cNvSpPr>
          <p:nvPr>
            <p:ph type="pic" idx="1"/>
          </p:nvPr>
        </p:nvSpPr>
        <p:spPr>
          <a:xfrm>
            <a:off x="258380" y="274321"/>
            <a:ext cx="4346871" cy="5745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4838008" y="1053033"/>
            <a:ext cx="3873732" cy="4790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B593DDE-6240-4BDE-854E-D7AE4E2D93CF}" type="datetime1">
              <a:rPr lang="sv-SE" smtClean="0"/>
              <a:pPr/>
              <a:t>2017-05-18</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txBox="1">
            <a:spLocks/>
          </p:cNvSpPr>
          <p:nvPr userDrawn="1"/>
        </p:nvSpPr>
        <p:spPr>
          <a:xfrm>
            <a:off x="8466513" y="8313"/>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872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text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85083" y="486296"/>
            <a:ext cx="3873732" cy="566738"/>
          </a:xfrm>
        </p:spPr>
        <p:txBody>
          <a:bodyPr anchor="b"/>
          <a:lstStyle>
            <a:lvl1pPr algn="l">
              <a:defRPr sz="2000" b="1"/>
            </a:lvl1pPr>
          </a:lstStyle>
          <a:p>
            <a:r>
              <a:rPr lang="sv-SE" dirty="0" smtClean="0"/>
              <a:t>Klicka här för att ändra format</a:t>
            </a:r>
            <a:br>
              <a:rPr lang="sv-SE" dirty="0" smtClean="0"/>
            </a:br>
            <a:endParaRPr lang="sv-SE" dirty="0"/>
          </a:p>
        </p:txBody>
      </p:sp>
      <p:sp>
        <p:nvSpPr>
          <p:cNvPr id="3" name="Platshållare för bild 2"/>
          <p:cNvSpPr>
            <a:spLocks noGrp="1"/>
          </p:cNvSpPr>
          <p:nvPr>
            <p:ph type="pic" idx="1"/>
          </p:nvPr>
        </p:nvSpPr>
        <p:spPr>
          <a:xfrm>
            <a:off x="4525580" y="274321"/>
            <a:ext cx="4346871" cy="5745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485083" y="1053033"/>
            <a:ext cx="3873732" cy="4790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D970352-2001-4D4F-8FD2-AF8591A31FCE}" type="datetime1">
              <a:rPr lang="sv-SE" smtClean="0"/>
              <a:pPr/>
              <a:t>2017-05-18</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txBox="1">
            <a:spLocks/>
          </p:cNvSpPr>
          <p:nvPr userDrawn="1"/>
        </p:nvSpPr>
        <p:spPr>
          <a:xfrm>
            <a:off x="8466513" y="8313"/>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872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helsid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258379" y="274321"/>
            <a:ext cx="8622273" cy="5745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5" name="Platshållare för datum 4"/>
          <p:cNvSpPr>
            <a:spLocks noGrp="1"/>
          </p:cNvSpPr>
          <p:nvPr>
            <p:ph type="dt" sz="half" idx="10"/>
          </p:nvPr>
        </p:nvSpPr>
        <p:spPr/>
        <p:txBody>
          <a:bodyPr/>
          <a:lstStyle/>
          <a:p>
            <a:fld id="{5714E503-B40B-46FC-9254-7C32D6C86408}" type="datetime1">
              <a:rPr lang="sv-SE" smtClean="0"/>
              <a:pPr/>
              <a:t>2017-05-18</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txBox="1">
            <a:spLocks/>
          </p:cNvSpPr>
          <p:nvPr userDrawn="1"/>
        </p:nvSpPr>
        <p:spPr>
          <a:xfrm>
            <a:off x="8466513" y="8313"/>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872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p:nvSpPr>
        <p:spPr>
          <a:xfrm>
            <a:off x="258380" y="274638"/>
            <a:ext cx="8627241" cy="5751293"/>
          </a:xfrm>
          <a:prstGeom prst="rect">
            <a:avLst/>
          </a:prstGeom>
          <a:solidFill>
            <a:srgbClr val="F4F0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495300" y="476250"/>
            <a:ext cx="4724400" cy="1428750"/>
          </a:xfrm>
          <a:prstGeom prst="rect">
            <a:avLst/>
          </a:prstGeom>
        </p:spPr>
        <p:txBody>
          <a:bodyPr vert="horz" lIns="91440" tIns="45720" rIns="91440" bIns="45720" rtlCol="0" anchor="ctr">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95300" y="2038350"/>
            <a:ext cx="8191500" cy="3686175"/>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182180" y="6356350"/>
            <a:ext cx="2133600" cy="365125"/>
          </a:xfrm>
          <a:prstGeom prst="rect">
            <a:avLst/>
          </a:prstGeom>
        </p:spPr>
        <p:txBody>
          <a:bodyPr vert="horz" lIns="91440" tIns="45720" rIns="91440" bIns="45720" rtlCol="0" anchor="ctr"/>
          <a:lstStyle>
            <a:lvl1pPr algn="l">
              <a:defRPr sz="1200">
                <a:solidFill>
                  <a:schemeClr val="bg1">
                    <a:lumMod val="65000"/>
                  </a:schemeClr>
                </a:solidFill>
                <a:latin typeface="Times New Roman" pitchFamily="18" charset="0"/>
                <a:cs typeface="Times New Roman" pitchFamily="18" charset="0"/>
              </a:defRPr>
            </a:lvl1pPr>
          </a:lstStyle>
          <a:p>
            <a:fld id="{FF24075A-5C38-4023-9870-775258D74C25}" type="datetime1">
              <a:rPr lang="sv-SE" smtClean="0"/>
              <a:pPr/>
              <a:t>2017-05-18</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endParaRPr lang="sv-SE" dirty="0"/>
          </a:p>
        </p:txBody>
      </p:sp>
      <p:pic>
        <p:nvPicPr>
          <p:cNvPr id="7" name="Bildobjekt 6" descr="Vision_logo_RGB.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11511" y="6210279"/>
            <a:ext cx="874110" cy="387746"/>
          </a:xfrm>
          <a:prstGeom prst="rect">
            <a:avLst/>
          </a:prstGeom>
        </p:spPr>
      </p:pic>
    </p:spTree>
    <p:extLst>
      <p:ext uri="{BB962C8B-B14F-4D97-AF65-F5344CB8AC3E}">
        <p14:creationId xmlns:p14="http://schemas.microsoft.com/office/powerpoint/2010/main" val="1939897664"/>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2" r:id="rId4"/>
    <p:sldLayoutId id="2147483656" r:id="rId5"/>
    <p:sldLayoutId id="2147483655" r:id="rId6"/>
    <p:sldLayoutId id="2147483657" r:id="rId7"/>
    <p:sldLayoutId id="2147483658" r:id="rId8"/>
    <p:sldLayoutId id="2147483659" r:id="rId9"/>
  </p:sldLayoutIdLst>
  <p:hf hdr="0" ftr="0"/>
  <p:txStyles>
    <p:titleStyle>
      <a:lvl1pPr algn="l" defTabSz="457200" rtl="0" eaLnBrk="1" latinLnBrk="0" hangingPunct="1">
        <a:spcBef>
          <a:spcPct val="0"/>
        </a:spcBef>
        <a:buNone/>
        <a:defRPr sz="4400" b="1" kern="1200">
          <a:solidFill>
            <a:schemeClr val="accent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ts val="0"/>
        </a:spcBef>
        <a:buFont typeface="Arial"/>
        <a:buChar char="•"/>
        <a:defRPr sz="2000" kern="1200">
          <a:solidFill>
            <a:schemeClr val="tx2"/>
          </a:solidFill>
          <a:latin typeface="Times New Roman" pitchFamily="18" charset="0"/>
          <a:ea typeface="+mn-ea"/>
          <a:cs typeface="Times New Roman" pitchFamily="18" charset="0"/>
        </a:defRPr>
      </a:lvl1pPr>
      <a:lvl2pPr marL="742950" indent="-285750" algn="l" defTabSz="457200" rtl="0" eaLnBrk="1" latinLnBrk="0" hangingPunct="1">
        <a:spcBef>
          <a:spcPts val="0"/>
        </a:spcBef>
        <a:buFont typeface="Arial"/>
        <a:buChar char="–"/>
        <a:defRPr sz="1800" kern="1200">
          <a:solidFill>
            <a:schemeClr val="tx2"/>
          </a:solidFill>
          <a:latin typeface="Times New Roman" pitchFamily="18" charset="0"/>
          <a:ea typeface="+mn-ea"/>
          <a:cs typeface="Times New Roman" pitchFamily="18" charset="0"/>
        </a:defRPr>
      </a:lvl2pPr>
      <a:lvl3pPr marL="1143000" indent="-228600" algn="l" defTabSz="457200" rtl="0" eaLnBrk="1" latinLnBrk="0" hangingPunct="1">
        <a:spcBef>
          <a:spcPts val="0"/>
        </a:spcBef>
        <a:buFont typeface="Arial"/>
        <a:buChar char="•"/>
        <a:defRPr sz="1600" kern="1200">
          <a:solidFill>
            <a:schemeClr val="tx2"/>
          </a:solidFill>
          <a:latin typeface="Times New Roman" pitchFamily="18" charset="0"/>
          <a:ea typeface="+mn-ea"/>
          <a:cs typeface="Times New Roman" pitchFamily="18" charset="0"/>
        </a:defRPr>
      </a:lvl3pPr>
      <a:lvl4pPr marL="1600200" indent="-228600" algn="l" defTabSz="457200" rtl="0" eaLnBrk="1" latinLnBrk="0" hangingPunct="1">
        <a:spcBef>
          <a:spcPts val="0"/>
        </a:spcBef>
        <a:buFont typeface="Arial"/>
        <a:buChar char="–"/>
        <a:defRPr sz="1400" kern="1200">
          <a:solidFill>
            <a:schemeClr val="tx2"/>
          </a:solidFill>
          <a:latin typeface="Times New Roman" pitchFamily="18" charset="0"/>
          <a:ea typeface="+mn-ea"/>
          <a:cs typeface="Times New Roman" pitchFamily="18" charset="0"/>
        </a:defRPr>
      </a:lvl4pPr>
      <a:lvl5pPr marL="2057400" indent="-228600" algn="l" defTabSz="457200" rtl="0" eaLnBrk="1" latinLnBrk="0" hangingPunct="1">
        <a:spcBef>
          <a:spcPts val="0"/>
        </a:spcBef>
        <a:buFont typeface="Arial"/>
        <a:buChar char="»"/>
        <a:defRPr sz="1400" kern="1200">
          <a:solidFill>
            <a:schemeClr val="tx2"/>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62" y="267621"/>
            <a:ext cx="8645757" cy="5763837"/>
          </a:xfrm>
          <a:prstGeom prst="rect">
            <a:avLst/>
          </a:prstGeom>
        </p:spPr>
      </p:pic>
      <p:sp>
        <p:nvSpPr>
          <p:cNvPr id="2" name="Rektangel 1"/>
          <p:cNvSpPr/>
          <p:nvPr/>
        </p:nvSpPr>
        <p:spPr>
          <a:xfrm>
            <a:off x="495299" y="4263050"/>
            <a:ext cx="7161095" cy="1605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7"/>
          <p:cNvSpPr>
            <a:spLocks noGrp="1"/>
          </p:cNvSpPr>
          <p:nvPr>
            <p:ph type="title"/>
          </p:nvPr>
        </p:nvSpPr>
        <p:spPr>
          <a:xfrm>
            <a:off x="684588" y="4308943"/>
            <a:ext cx="7781925" cy="1428750"/>
          </a:xfrm>
        </p:spPr>
        <p:txBody>
          <a:bodyPr/>
          <a:lstStyle/>
          <a:p>
            <a:r>
              <a:rPr lang="sv-SE" dirty="0" smtClean="0">
                <a:solidFill>
                  <a:schemeClr val="bg1"/>
                </a:solidFill>
              </a:rPr>
              <a:t>Närvarande ledarskap för </a:t>
            </a:r>
            <a:r>
              <a:rPr lang="sv-SE" dirty="0" smtClean="0">
                <a:solidFill>
                  <a:schemeClr val="bg1"/>
                </a:solidFill>
              </a:rPr>
              <a:t/>
            </a:r>
            <a:br>
              <a:rPr lang="sv-SE" dirty="0" smtClean="0">
                <a:solidFill>
                  <a:schemeClr val="bg1"/>
                </a:solidFill>
              </a:rPr>
            </a:br>
            <a:r>
              <a:rPr lang="sv-SE" dirty="0" smtClean="0">
                <a:solidFill>
                  <a:schemeClr val="bg1"/>
                </a:solidFill>
              </a:rPr>
              <a:t>en </a:t>
            </a:r>
            <a:r>
              <a:rPr lang="sv-SE" dirty="0" smtClean="0">
                <a:solidFill>
                  <a:schemeClr val="bg1"/>
                </a:solidFill>
              </a:rPr>
              <a:t>hållbar välfärd</a:t>
            </a:r>
            <a:endParaRPr lang="sv-SE" dirty="0">
              <a:solidFill>
                <a:schemeClr val="bg1"/>
              </a:solidFill>
            </a:endParaRPr>
          </a:p>
        </p:txBody>
      </p:sp>
      <p:sp>
        <p:nvSpPr>
          <p:cNvPr id="4" name="Platshållare för datum 3"/>
          <p:cNvSpPr>
            <a:spLocks noGrp="1"/>
          </p:cNvSpPr>
          <p:nvPr>
            <p:ph type="dt" sz="half" idx="10"/>
          </p:nvPr>
        </p:nvSpPr>
        <p:spPr/>
        <p:txBody>
          <a:bodyPr/>
          <a:lstStyle/>
          <a:p>
            <a:fld id="{C5EE2741-4D20-4457-91DA-D6B47A28B935}" type="datetime1">
              <a:rPr lang="sv-SE" smtClean="0"/>
              <a:pPr/>
              <a:t>2017-05-18</a:t>
            </a:fld>
            <a:endParaRPr lang="sv-SE" dirty="0"/>
          </a:p>
        </p:txBody>
      </p:sp>
      <p:sp>
        <p:nvSpPr>
          <p:cNvPr id="5" name="Platshållare för bildnummer 4"/>
          <p:cNvSpPr>
            <a:spLocks noGrp="1"/>
          </p:cNvSpPr>
          <p:nvPr>
            <p:ph type="sldNum" sz="quarter" idx="12"/>
          </p:nvPr>
        </p:nvSpPr>
        <p:spPr/>
        <p:txBody>
          <a:bodyPr/>
          <a:lstStyle/>
          <a:p>
            <a:fld id="{D9AA0938-A5A2-874F-B97E-4FBB8AF2D7CB}" type="slidenum">
              <a:rPr lang="sv-SE" smtClean="0"/>
              <a:pPr/>
              <a:t>1</a:t>
            </a:fld>
            <a:endParaRPr lang="sv-SE" dirty="0"/>
          </a:p>
        </p:txBody>
      </p:sp>
    </p:spTree>
    <p:extLst>
      <p:ext uri="{BB962C8B-B14F-4D97-AF65-F5344CB8AC3E}">
        <p14:creationId xmlns:p14="http://schemas.microsoft.com/office/powerpoint/2010/main" val="3600696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FE6CAC1E-F579-46AC-B542-F3AE9EE92004}" type="datetime1">
              <a:rPr lang="sv-SE" smtClean="0"/>
              <a:pPr/>
              <a:t>2017-05-18</a:t>
            </a:fld>
            <a:endParaRPr lang="sv-SE" dirty="0"/>
          </a:p>
        </p:txBody>
      </p:sp>
      <p:sp>
        <p:nvSpPr>
          <p:cNvPr id="4" name="Platshållare för bildnummer 3"/>
          <p:cNvSpPr>
            <a:spLocks noGrp="1"/>
          </p:cNvSpPr>
          <p:nvPr>
            <p:ph type="sldNum" sz="quarter" idx="4294967295"/>
          </p:nvPr>
        </p:nvSpPr>
        <p:spPr>
          <a:xfrm>
            <a:off x="8489950" y="7938"/>
            <a:ext cx="654050" cy="365125"/>
          </a:xfrm>
          <a:prstGeom prst="rect">
            <a:avLst/>
          </a:prstGeom>
        </p:spPr>
        <p:txBody>
          <a:bodyPr/>
          <a:lstStyle/>
          <a:p>
            <a:fld id="{D9AA0938-A5A2-874F-B97E-4FBB8AF2D7CB}" type="slidenum">
              <a:rPr lang="sv-SE" smtClean="0"/>
              <a:pPr/>
              <a:t>2</a:t>
            </a:fld>
            <a:endParaRPr lang="sv-SE" dirty="0"/>
          </a:p>
        </p:txBody>
      </p:sp>
      <p:sp>
        <p:nvSpPr>
          <p:cNvPr id="9" name="Rubrik 5"/>
          <p:cNvSpPr>
            <a:spLocks noGrp="1"/>
          </p:cNvSpPr>
          <p:nvPr>
            <p:ph idx="1"/>
          </p:nvPr>
        </p:nvSpPr>
        <p:spPr>
          <a:xfrm>
            <a:off x="800100" y="1258888"/>
            <a:ext cx="7620000" cy="4408487"/>
          </a:xfrm>
        </p:spPr>
        <p:txBody>
          <a:bodyPr/>
          <a:lstStyle/>
          <a:p>
            <a:r>
              <a:rPr lang="sv-SE" sz="2800" b="1" i="1" dirty="0"/>
              <a:t>”En chef ska vara en jäkel på att dricka kaffe! Ett tydligt kännetecken för en frisk organisation i kommunal sektor är att chefen är närvarande, att den helt enkelt tar sig tid att dricka kaffe med medarbetarna </a:t>
            </a:r>
            <a:r>
              <a:rPr lang="sv-SE" sz="2800" b="1" i="1" dirty="0" smtClean="0"/>
              <a:t>[…]”</a:t>
            </a:r>
          </a:p>
          <a:p>
            <a:endParaRPr lang="sv-SE" dirty="0"/>
          </a:p>
          <a:p>
            <a:r>
              <a:rPr lang="sv-SE" dirty="0"/>
              <a:t>Eva Vingård, professor </a:t>
            </a:r>
            <a:r>
              <a:rPr lang="sv-SE" dirty="0" err="1" smtClean="0"/>
              <a:t>emerita</a:t>
            </a:r>
            <a:r>
              <a:rPr lang="sv-SE" dirty="0" smtClean="0"/>
              <a:t> </a:t>
            </a:r>
            <a:r>
              <a:rPr lang="sv-SE" dirty="0"/>
              <a:t>i företags- och hälsomedicin</a:t>
            </a:r>
            <a:r>
              <a:rPr lang="sv-SE" dirty="0" smtClean="0"/>
              <a:t>.</a:t>
            </a:r>
            <a:endParaRPr lang="sv-S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95299" y="2038350"/>
            <a:ext cx="7962901" cy="3686175"/>
          </a:xfrm>
        </p:spPr>
        <p:txBody>
          <a:bodyPr/>
          <a:lstStyle/>
          <a:p>
            <a:r>
              <a:rPr lang="sv-SE" b="1" dirty="0" smtClean="0"/>
              <a:t>När chefer har för stora personalgrupper leder det till:</a:t>
            </a:r>
          </a:p>
          <a:p>
            <a:endParaRPr lang="sv-SE" dirty="0" smtClean="0"/>
          </a:p>
          <a:p>
            <a:pPr marL="342900" indent="-342900">
              <a:buBlip>
                <a:blip r:embed="rId3"/>
              </a:buBlip>
            </a:pPr>
            <a:r>
              <a:rPr lang="sv-SE" dirty="0" smtClean="0"/>
              <a:t>mer </a:t>
            </a:r>
            <a:r>
              <a:rPr lang="sv-SE" dirty="0"/>
              <a:t>stress och minskad arbetstillfredsställelse för chefer </a:t>
            </a:r>
          </a:p>
          <a:p>
            <a:pPr marL="342900" indent="-342900">
              <a:buBlip>
                <a:blip r:embed="rId3"/>
              </a:buBlip>
            </a:pPr>
            <a:r>
              <a:rPr lang="sv-SE" dirty="0" smtClean="0"/>
              <a:t>minskat </a:t>
            </a:r>
            <a:r>
              <a:rPr lang="sv-SE" dirty="0"/>
              <a:t>engagemang bland </a:t>
            </a:r>
            <a:r>
              <a:rPr lang="sv-SE" dirty="0" smtClean="0"/>
              <a:t>medarbetarna</a:t>
            </a:r>
            <a:endParaRPr lang="sv-SE" dirty="0"/>
          </a:p>
          <a:p>
            <a:pPr marL="342900" indent="-342900">
              <a:buBlip>
                <a:blip r:embed="rId3"/>
              </a:buBlip>
            </a:pPr>
            <a:r>
              <a:rPr lang="sv-SE" dirty="0" smtClean="0"/>
              <a:t>större personalomsättning</a:t>
            </a:r>
            <a:endParaRPr lang="sv-SE" dirty="0"/>
          </a:p>
          <a:p>
            <a:pPr marL="342900" indent="-342900">
              <a:buBlip>
                <a:blip r:embed="rId3"/>
              </a:buBlip>
            </a:pPr>
            <a:r>
              <a:rPr lang="sv-SE" dirty="0" smtClean="0"/>
              <a:t>högre </a:t>
            </a:r>
            <a:r>
              <a:rPr lang="sv-SE" dirty="0"/>
              <a:t>sjukfrånvaro </a:t>
            </a:r>
            <a:endParaRPr lang="sv-SE" dirty="0" smtClean="0"/>
          </a:p>
          <a:p>
            <a:pPr marL="342900" indent="-342900">
              <a:buBlip>
                <a:blip r:embed="rId3"/>
              </a:buBlip>
            </a:pPr>
            <a:r>
              <a:rPr lang="sv-SE" dirty="0" smtClean="0"/>
              <a:t>minskad patientnöjdhet </a:t>
            </a:r>
          </a:p>
          <a:p>
            <a:pPr marL="342900" indent="-342900">
              <a:buBlip>
                <a:blip r:embed="rId3"/>
              </a:buBlip>
            </a:pPr>
            <a:r>
              <a:rPr lang="sv-SE" dirty="0"/>
              <a:t>ö</a:t>
            </a:r>
            <a:r>
              <a:rPr lang="sv-SE" dirty="0" smtClean="0"/>
              <a:t>kad risk för </a:t>
            </a:r>
            <a:r>
              <a:rPr lang="sv-SE" dirty="0"/>
              <a:t>olyckor och </a:t>
            </a:r>
            <a:r>
              <a:rPr lang="sv-SE" dirty="0" smtClean="0"/>
              <a:t>incidenter</a:t>
            </a:r>
          </a:p>
          <a:p>
            <a:pPr marL="342900" indent="-342900">
              <a:buFont typeface="Arial" panose="020B0604020202020204" pitchFamily="34" charset="0"/>
              <a:buChar char="•"/>
            </a:pPr>
            <a:endParaRPr lang="sv-SE" dirty="0"/>
          </a:p>
          <a:p>
            <a:r>
              <a:rPr lang="sv-SE" dirty="0" smtClean="0"/>
              <a:t>(Klara </a:t>
            </a:r>
            <a:r>
              <a:rPr lang="sv-SE" dirty="0" err="1" smtClean="0"/>
              <a:t>Regnö</a:t>
            </a:r>
            <a:r>
              <a:rPr lang="sv-SE" dirty="0" smtClean="0"/>
              <a:t> 2016 samt Nyckeltalsinstitutet)</a:t>
            </a:r>
            <a:endParaRPr lang="sv-SE" dirty="0"/>
          </a:p>
        </p:txBody>
      </p:sp>
      <p:sp>
        <p:nvSpPr>
          <p:cNvPr id="3" name="Platshållare för datum 2"/>
          <p:cNvSpPr>
            <a:spLocks noGrp="1"/>
          </p:cNvSpPr>
          <p:nvPr>
            <p:ph type="dt" sz="half" idx="10"/>
          </p:nvPr>
        </p:nvSpPr>
        <p:spPr/>
        <p:txBody>
          <a:bodyPr/>
          <a:lstStyle/>
          <a:p>
            <a:fld id="{BAD2F10C-DE71-42DD-948C-766FE32AC3E0}" type="datetime1">
              <a:rPr lang="sv-SE" smtClean="0"/>
              <a:pPr/>
              <a:t>2017-05-18</a:t>
            </a:fld>
            <a:endParaRPr lang="sv-SE"/>
          </a:p>
        </p:txBody>
      </p:sp>
      <p:sp>
        <p:nvSpPr>
          <p:cNvPr id="4" name="Rubrik 3"/>
          <p:cNvSpPr>
            <a:spLocks noGrp="1"/>
          </p:cNvSpPr>
          <p:nvPr>
            <p:ph type="title"/>
          </p:nvPr>
        </p:nvSpPr>
        <p:spPr>
          <a:xfrm>
            <a:off x="495300" y="476250"/>
            <a:ext cx="5581650" cy="1428750"/>
          </a:xfrm>
        </p:spPr>
        <p:txBody>
          <a:bodyPr/>
          <a:lstStyle/>
          <a:p>
            <a:r>
              <a:rPr lang="sv-SE" dirty="0" smtClean="0"/>
              <a:t>Konsekvenser när chefers villkor brister</a:t>
            </a:r>
            <a:endParaRPr lang="sv-SE" dirty="0"/>
          </a:p>
        </p:txBody>
      </p:sp>
    </p:spTree>
    <p:extLst>
      <p:ext uri="{BB962C8B-B14F-4D97-AF65-F5344CB8AC3E}">
        <p14:creationId xmlns:p14="http://schemas.microsoft.com/office/powerpoint/2010/main" val="3930420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95300" y="1600201"/>
            <a:ext cx="4867275" cy="4476750"/>
          </a:xfrm>
        </p:spPr>
        <p:txBody>
          <a:bodyPr>
            <a:normAutofit/>
          </a:bodyPr>
          <a:lstStyle/>
          <a:p>
            <a:pPr marL="342900" indent="-342900">
              <a:buBlip>
                <a:blip r:embed="rId3"/>
              </a:buBlip>
            </a:pPr>
            <a:r>
              <a:rPr lang="sv-SE" dirty="0"/>
              <a:t>Chefer inom vård och omsorg och sociala tjänster har de största </a:t>
            </a:r>
            <a:r>
              <a:rPr lang="sv-SE" dirty="0" smtClean="0"/>
              <a:t>arbetsgrupperna </a:t>
            </a:r>
            <a:r>
              <a:rPr lang="sv-SE" dirty="0"/>
              <a:t>på hela </a:t>
            </a:r>
            <a:r>
              <a:rPr lang="sv-SE" dirty="0" smtClean="0"/>
              <a:t>arbetsmarknaden. </a:t>
            </a:r>
          </a:p>
          <a:p>
            <a:pPr marL="342900" indent="-342900">
              <a:buBlip>
                <a:blip r:embed="rId3"/>
              </a:buBlip>
            </a:pPr>
            <a:endParaRPr lang="sv-SE" dirty="0" smtClean="0"/>
          </a:p>
          <a:p>
            <a:pPr marL="342900" indent="-342900">
              <a:buBlip>
                <a:blip r:embed="rId3"/>
              </a:buBlip>
            </a:pPr>
            <a:r>
              <a:rPr lang="sv-SE" dirty="0" smtClean="0"/>
              <a:t>Chefer i kvinnodominerade verksamheter har i genomsnitt ansvar för betydligt fler medarbetare än chefer i mansdominerade verksamheter.</a:t>
            </a:r>
          </a:p>
          <a:p>
            <a:pPr marL="342900" indent="-342900">
              <a:buBlip>
                <a:blip r:embed="rId3"/>
              </a:buBlip>
            </a:pPr>
            <a:endParaRPr lang="sv-SE" dirty="0"/>
          </a:p>
          <a:p>
            <a:pPr marL="342900" indent="-342900">
              <a:buBlip>
                <a:blip r:embed="rId3"/>
              </a:buBlip>
            </a:pPr>
            <a:r>
              <a:rPr lang="sv-SE" dirty="0" smtClean="0"/>
              <a:t>Chefer i kvinnodominerade verksamheter har ofta sämre tillgång till rätt stödstrukturer.</a:t>
            </a:r>
          </a:p>
          <a:p>
            <a:endParaRPr lang="sv-SE" dirty="0"/>
          </a:p>
          <a:p>
            <a:endParaRPr lang="sv-SE" dirty="0" smtClean="0"/>
          </a:p>
          <a:p>
            <a:endParaRPr lang="sv-SE" dirty="0"/>
          </a:p>
        </p:txBody>
      </p:sp>
      <p:sp>
        <p:nvSpPr>
          <p:cNvPr id="3" name="Platshållare för datum 2"/>
          <p:cNvSpPr>
            <a:spLocks noGrp="1"/>
          </p:cNvSpPr>
          <p:nvPr>
            <p:ph type="dt" sz="half" idx="10"/>
          </p:nvPr>
        </p:nvSpPr>
        <p:spPr/>
        <p:txBody>
          <a:bodyPr/>
          <a:lstStyle/>
          <a:p>
            <a:fld id="{BAD2F10C-DE71-42DD-948C-766FE32AC3E0}" type="datetime1">
              <a:rPr lang="sv-SE" smtClean="0"/>
              <a:pPr/>
              <a:t>2017-05-18</a:t>
            </a:fld>
            <a:endParaRPr lang="sv-SE"/>
          </a:p>
        </p:txBody>
      </p:sp>
      <p:sp>
        <p:nvSpPr>
          <p:cNvPr id="4" name="Rubrik 3"/>
          <p:cNvSpPr>
            <a:spLocks noGrp="1"/>
          </p:cNvSpPr>
          <p:nvPr>
            <p:ph type="title"/>
          </p:nvPr>
        </p:nvSpPr>
        <p:spPr>
          <a:xfrm>
            <a:off x="495299" y="142875"/>
            <a:ext cx="6600825" cy="1428750"/>
          </a:xfrm>
        </p:spPr>
        <p:txBody>
          <a:bodyPr/>
          <a:lstStyle/>
          <a:p>
            <a:r>
              <a:rPr lang="sv-SE" dirty="0" smtClean="0"/>
              <a:t>En jämställdhetsfråga</a:t>
            </a:r>
            <a:endParaRPr lang="sv-SE" dirty="0"/>
          </a:p>
        </p:txBody>
      </p:sp>
      <p:pic>
        <p:nvPicPr>
          <p:cNvPr id="5" name="Bildobjekt 4"/>
          <p:cNvPicPr>
            <a:picLocks noChangeAspect="1"/>
          </p:cNvPicPr>
          <p:nvPr/>
        </p:nvPicPr>
        <p:blipFill rotWithShape="1">
          <a:blip r:embed="rId4">
            <a:extLst>
              <a:ext uri="{28A0092B-C50C-407E-A947-70E740481C1C}">
                <a14:useLocalDpi xmlns:a14="http://schemas.microsoft.com/office/drawing/2010/main" val="0"/>
              </a:ext>
            </a:extLst>
          </a:blip>
          <a:srcRect l="18519" b="16296"/>
          <a:stretch/>
        </p:blipFill>
        <p:spPr>
          <a:xfrm>
            <a:off x="5747794" y="1682089"/>
            <a:ext cx="2967581" cy="3048515"/>
          </a:xfrm>
          <a:prstGeom prst="rect">
            <a:avLst/>
          </a:prstGeom>
        </p:spPr>
      </p:pic>
    </p:spTree>
    <p:extLst>
      <p:ext uri="{BB962C8B-B14F-4D97-AF65-F5344CB8AC3E}">
        <p14:creationId xmlns:p14="http://schemas.microsoft.com/office/powerpoint/2010/main" val="3644782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25080" y="1838325"/>
            <a:ext cx="3581400" cy="4257675"/>
          </a:xfrm>
        </p:spPr>
        <p:txBody>
          <a:bodyPr/>
          <a:lstStyle/>
          <a:p>
            <a:pPr marL="342900" indent="-342900">
              <a:buBlip>
                <a:blip r:embed="rId3"/>
              </a:buBlip>
            </a:pPr>
            <a:r>
              <a:rPr lang="sv-SE" dirty="0" smtClean="0"/>
              <a:t>Minska antal medarbetare per chef</a:t>
            </a:r>
          </a:p>
          <a:p>
            <a:pPr marL="342900" indent="-342900">
              <a:buBlip>
                <a:blip r:embed="rId3"/>
              </a:buBlip>
            </a:pPr>
            <a:endParaRPr lang="sv-SE" dirty="0"/>
          </a:p>
          <a:p>
            <a:pPr marL="342900" indent="-342900">
              <a:buBlip>
                <a:blip r:embed="rId3"/>
              </a:buBlip>
            </a:pPr>
            <a:r>
              <a:rPr lang="sv-SE" dirty="0" smtClean="0"/>
              <a:t>Inför ett konkret mål/riktmärke för antal medarbetare per chef </a:t>
            </a:r>
          </a:p>
          <a:p>
            <a:pPr marL="342900" indent="-342900">
              <a:buBlip>
                <a:blip r:embed="rId3"/>
              </a:buBlip>
            </a:pPr>
            <a:endParaRPr lang="sv-SE" i="1" dirty="0" smtClean="0"/>
          </a:p>
          <a:p>
            <a:pPr marL="342900" indent="-342900">
              <a:buBlip>
                <a:blip r:embed="rId3"/>
              </a:buBlip>
            </a:pPr>
            <a:r>
              <a:rPr lang="sv-SE" dirty="0" smtClean="0"/>
              <a:t>Utveckla stödstrukturerna runt chefer</a:t>
            </a:r>
          </a:p>
          <a:p>
            <a:endParaRPr lang="sv-SE" dirty="0" smtClean="0"/>
          </a:p>
          <a:p>
            <a:endParaRPr lang="sv-SE" dirty="0"/>
          </a:p>
          <a:p>
            <a:endParaRPr lang="sv-SE" dirty="0"/>
          </a:p>
        </p:txBody>
      </p:sp>
      <p:sp>
        <p:nvSpPr>
          <p:cNvPr id="3" name="Platshållare för datum 2"/>
          <p:cNvSpPr>
            <a:spLocks noGrp="1"/>
          </p:cNvSpPr>
          <p:nvPr>
            <p:ph type="dt" sz="half" idx="10"/>
          </p:nvPr>
        </p:nvSpPr>
        <p:spPr/>
        <p:txBody>
          <a:bodyPr/>
          <a:lstStyle/>
          <a:p>
            <a:fld id="{BAD2F10C-DE71-42DD-948C-766FE32AC3E0}" type="datetime1">
              <a:rPr lang="sv-SE" smtClean="0"/>
              <a:pPr/>
              <a:t>2017-05-18</a:t>
            </a:fld>
            <a:endParaRPr lang="sv-SE"/>
          </a:p>
        </p:txBody>
      </p:sp>
      <p:sp>
        <p:nvSpPr>
          <p:cNvPr id="4" name="Rubrik 3"/>
          <p:cNvSpPr>
            <a:spLocks noGrp="1"/>
          </p:cNvSpPr>
          <p:nvPr>
            <p:ph type="title"/>
          </p:nvPr>
        </p:nvSpPr>
        <p:spPr>
          <a:xfrm>
            <a:off x="495300" y="190500"/>
            <a:ext cx="6553200" cy="1428750"/>
          </a:xfrm>
        </p:spPr>
        <p:txBody>
          <a:bodyPr/>
          <a:lstStyle/>
          <a:p>
            <a:r>
              <a:rPr lang="sv-SE" dirty="0" smtClean="0"/>
              <a:t>Förslag till åtgärder…</a:t>
            </a:r>
            <a:endParaRPr lang="sv-SE" dirty="0"/>
          </a:p>
        </p:txBody>
      </p:sp>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2581" y="1962152"/>
            <a:ext cx="4085268" cy="2724150"/>
          </a:xfrm>
          <a:prstGeom prst="rect">
            <a:avLst/>
          </a:prstGeom>
        </p:spPr>
      </p:pic>
    </p:spTree>
    <p:extLst>
      <p:ext uri="{BB962C8B-B14F-4D97-AF65-F5344CB8AC3E}">
        <p14:creationId xmlns:p14="http://schemas.microsoft.com/office/powerpoint/2010/main" val="1278361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Vision_PPTmall">
  <a:themeElements>
    <a:clrScheme name="Vision">
      <a:dk1>
        <a:srgbClr val="000000"/>
      </a:dk1>
      <a:lt1>
        <a:sysClr val="window" lastClr="FFFFFF"/>
      </a:lt1>
      <a:dk2>
        <a:srgbClr val="210061"/>
      </a:dk2>
      <a:lt2>
        <a:srgbClr val="EFE9E5"/>
      </a:lt2>
      <a:accent1>
        <a:srgbClr val="8144AE"/>
      </a:accent1>
      <a:accent2>
        <a:srgbClr val="00B897"/>
      </a:accent2>
      <a:accent3>
        <a:srgbClr val="FFDE00"/>
      </a:accent3>
      <a:accent4>
        <a:srgbClr val="65D44A"/>
      </a:accent4>
      <a:accent5>
        <a:srgbClr val="ED2630"/>
      </a:accent5>
      <a:accent6>
        <a:srgbClr val="210061"/>
      </a:accent6>
      <a:hlink>
        <a:srgbClr val="ED2630"/>
      </a:hlink>
      <a:folHlink>
        <a:srgbClr val="8144AE"/>
      </a:folHlink>
    </a:clrScheme>
    <a:fontScheme name="Vis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Vision_PPTmall</Template>
  <TotalTime>397</TotalTime>
  <Words>358</Words>
  <Application>Microsoft Office PowerPoint</Application>
  <PresentationFormat>Bildspel på skärmen (4:3)</PresentationFormat>
  <Paragraphs>71</Paragraphs>
  <Slides>5</Slides>
  <Notes>5</Notes>
  <HiddenSlides>0</HiddenSlides>
  <MMClips>0</MMClips>
  <ScaleCrop>false</ScaleCrop>
  <HeadingPairs>
    <vt:vector size="4" baseType="variant">
      <vt:variant>
        <vt:lpstr>Tema</vt:lpstr>
      </vt:variant>
      <vt:variant>
        <vt:i4>1</vt:i4>
      </vt:variant>
      <vt:variant>
        <vt:lpstr>Bildrubriker</vt:lpstr>
      </vt:variant>
      <vt:variant>
        <vt:i4>5</vt:i4>
      </vt:variant>
    </vt:vector>
  </HeadingPairs>
  <TitlesOfParts>
    <vt:vector size="6" baseType="lpstr">
      <vt:lpstr>Vision_PPTmall</vt:lpstr>
      <vt:lpstr>Närvarande ledarskap för  en hållbar välfärd</vt:lpstr>
      <vt:lpstr>PowerPoint-presentation</vt:lpstr>
      <vt:lpstr>Konsekvenser när chefers villkor brister</vt:lpstr>
      <vt:lpstr>En jämställdhetsfråga</vt:lpstr>
      <vt:lpstr>Förslag till åtgärder…</vt:lpstr>
    </vt:vector>
  </TitlesOfParts>
  <Company>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Närvarande ledarskap för en hållbar välfärd</dc:title>
  <dc:creator>Andersson, Jenny</dc:creator>
  <cp:lastModifiedBy>Jansson, Sofie</cp:lastModifiedBy>
  <cp:revision>20</cp:revision>
  <cp:lastPrinted>2017-05-09T09:23:59Z</cp:lastPrinted>
  <dcterms:created xsi:type="dcterms:W3CDTF">2017-05-03T08:52:28Z</dcterms:created>
  <dcterms:modified xsi:type="dcterms:W3CDTF">2017-05-18T05:07:30Z</dcterms:modified>
</cp:coreProperties>
</file>