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handoutMasterIdLst>
    <p:handoutMasterId r:id="rId50"/>
  </p:handoutMasterIdLst>
  <p:sldIdLst>
    <p:sldId id="273" r:id="rId5"/>
    <p:sldId id="284" r:id="rId6"/>
    <p:sldId id="298" r:id="rId7"/>
    <p:sldId id="358" r:id="rId8"/>
    <p:sldId id="291" r:id="rId9"/>
    <p:sldId id="404" r:id="rId10"/>
    <p:sldId id="411" r:id="rId11"/>
    <p:sldId id="414" r:id="rId12"/>
    <p:sldId id="422" r:id="rId13"/>
    <p:sldId id="420" r:id="rId14"/>
    <p:sldId id="418" r:id="rId15"/>
    <p:sldId id="415" r:id="rId16"/>
    <p:sldId id="416" r:id="rId17"/>
    <p:sldId id="417" r:id="rId18"/>
    <p:sldId id="419" r:id="rId19"/>
    <p:sldId id="421" r:id="rId20"/>
    <p:sldId id="427" r:id="rId21"/>
    <p:sldId id="413" r:id="rId22"/>
    <p:sldId id="424" r:id="rId23"/>
    <p:sldId id="423" r:id="rId24"/>
    <p:sldId id="425" r:id="rId25"/>
    <p:sldId id="426" r:id="rId26"/>
    <p:sldId id="428" r:id="rId27"/>
    <p:sldId id="347" r:id="rId28"/>
    <p:sldId id="381" r:id="rId29"/>
    <p:sldId id="382" r:id="rId30"/>
    <p:sldId id="383" r:id="rId31"/>
    <p:sldId id="384" r:id="rId32"/>
    <p:sldId id="274" r:id="rId33"/>
    <p:sldId id="445" r:id="rId34"/>
    <p:sldId id="407" r:id="rId35"/>
    <p:sldId id="408" r:id="rId36"/>
    <p:sldId id="409" r:id="rId37"/>
    <p:sldId id="406" r:id="rId38"/>
    <p:sldId id="429" r:id="rId39"/>
    <p:sldId id="430" r:id="rId40"/>
    <p:sldId id="446" r:id="rId41"/>
    <p:sldId id="280" r:id="rId42"/>
    <p:sldId id="431" r:id="rId43"/>
    <p:sldId id="301" r:id="rId44"/>
    <p:sldId id="447" r:id="rId45"/>
    <p:sldId id="449" r:id="rId46"/>
    <p:sldId id="448" r:id="rId47"/>
    <p:sldId id="444"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7A193-D27D-43BB-86DD-D86A89357AFD}" v="2" dt="2024-07-01T14:54:04.63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3" autoAdjust="0"/>
  </p:normalViewPr>
  <p:slideViewPr>
    <p:cSldViewPr snapToGrid="0">
      <p:cViewPr varScale="1">
        <p:scale>
          <a:sx n="60" d="100"/>
          <a:sy n="60" d="100"/>
        </p:scale>
        <p:origin x="78" y="5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C71A1-A876-498A-9D00-4CF05596D1C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sv-SE"/>
        </a:p>
      </dgm:t>
    </dgm:pt>
    <dgm:pt modelId="{E313ECCC-6CCD-4DAA-9B59-3ADF36011C01}">
      <dgm:prSet phldrT="[Text]"/>
      <dgm:spPr/>
      <dgm:t>
        <a:bodyPr/>
        <a:lstStyle/>
        <a:p>
          <a:r>
            <a:rPr lang="sv-SE"/>
            <a:t>Arbetstids-</a:t>
          </a:r>
        </a:p>
        <a:p>
          <a:r>
            <a:rPr lang="sv-SE"/>
            <a:t>lagen</a:t>
          </a:r>
        </a:p>
      </dgm:t>
    </dgm:pt>
    <dgm:pt modelId="{FECAEF95-B292-4D6D-A25F-EEC0CFC073D6}" type="parTrans" cxnId="{9B99EB13-05C8-4B5D-8426-6BF5C2DE2E41}">
      <dgm:prSet/>
      <dgm:spPr/>
      <dgm:t>
        <a:bodyPr/>
        <a:lstStyle/>
        <a:p>
          <a:endParaRPr lang="sv-SE"/>
        </a:p>
      </dgm:t>
    </dgm:pt>
    <dgm:pt modelId="{85A15360-2565-4CC0-BA71-EFED66203D05}" type="sibTrans" cxnId="{9B99EB13-05C8-4B5D-8426-6BF5C2DE2E41}">
      <dgm:prSet/>
      <dgm:spPr/>
      <dgm:t>
        <a:bodyPr/>
        <a:lstStyle/>
        <a:p>
          <a:endParaRPr lang="sv-SE"/>
        </a:p>
      </dgm:t>
    </dgm:pt>
    <dgm:pt modelId="{D7833D1A-8784-4A8D-ADB4-528A37CE95AA}">
      <dgm:prSet phldrT="[Text]"/>
      <dgm:spPr/>
      <dgm:t>
        <a:bodyPr/>
        <a:lstStyle/>
        <a:p>
          <a:r>
            <a:rPr lang="sv-SE"/>
            <a:t>Semester</a:t>
          </a:r>
        </a:p>
        <a:p>
          <a:r>
            <a:rPr lang="sv-SE"/>
            <a:t>lagen</a:t>
          </a:r>
        </a:p>
      </dgm:t>
    </dgm:pt>
    <dgm:pt modelId="{424E5D22-26BB-45EE-A393-A835B6CAC124}" type="parTrans" cxnId="{3043A470-CC48-4DB2-B660-FB61E6DFDFBE}">
      <dgm:prSet/>
      <dgm:spPr/>
      <dgm:t>
        <a:bodyPr/>
        <a:lstStyle/>
        <a:p>
          <a:endParaRPr lang="sv-SE"/>
        </a:p>
      </dgm:t>
    </dgm:pt>
    <dgm:pt modelId="{51577DCB-6564-45EF-A47D-39F642F83D3B}" type="sibTrans" cxnId="{3043A470-CC48-4DB2-B660-FB61E6DFDFBE}">
      <dgm:prSet/>
      <dgm:spPr/>
      <dgm:t>
        <a:bodyPr/>
        <a:lstStyle/>
        <a:p>
          <a:endParaRPr lang="sv-SE"/>
        </a:p>
      </dgm:t>
    </dgm:pt>
    <dgm:pt modelId="{23DF4414-324A-4AAF-9F4F-05BD4928A305}">
      <dgm:prSet phldrT="[Text]"/>
      <dgm:spPr/>
      <dgm:t>
        <a:bodyPr/>
        <a:lstStyle/>
        <a:p>
          <a:r>
            <a:rPr lang="sv-SE"/>
            <a:t>Diskriminerings</a:t>
          </a:r>
        </a:p>
        <a:p>
          <a:r>
            <a:rPr lang="sv-SE"/>
            <a:t>lagen</a:t>
          </a:r>
        </a:p>
      </dgm:t>
    </dgm:pt>
    <dgm:pt modelId="{5C08124A-10E3-4C27-B995-0758BF390D2F}" type="parTrans" cxnId="{04AEFF07-7F61-4006-A041-5BE01D3DF114}">
      <dgm:prSet/>
      <dgm:spPr/>
      <dgm:t>
        <a:bodyPr/>
        <a:lstStyle/>
        <a:p>
          <a:endParaRPr lang="sv-SE"/>
        </a:p>
      </dgm:t>
    </dgm:pt>
    <dgm:pt modelId="{B1ACCCB1-6C42-4A03-AAFD-43EEA572040A}" type="sibTrans" cxnId="{04AEFF07-7F61-4006-A041-5BE01D3DF114}">
      <dgm:prSet/>
      <dgm:spPr/>
      <dgm:t>
        <a:bodyPr/>
        <a:lstStyle/>
        <a:p>
          <a:endParaRPr lang="sv-SE"/>
        </a:p>
      </dgm:t>
    </dgm:pt>
    <dgm:pt modelId="{C001730D-15C2-4BB7-90A6-A77AEA6902E2}">
      <dgm:prSet phldrT="[Text]"/>
      <dgm:spPr/>
      <dgm:t>
        <a:bodyPr/>
        <a:lstStyle/>
        <a:p>
          <a:r>
            <a:rPr lang="sv-SE" err="1"/>
            <a:t>Studieledighets-lagen</a:t>
          </a:r>
          <a:endParaRPr lang="sv-SE"/>
        </a:p>
      </dgm:t>
    </dgm:pt>
    <dgm:pt modelId="{0AF95529-6E47-4F88-AB1D-4323B2ABFD5A}" type="parTrans" cxnId="{4E4EBFA5-8FF7-4425-8C2E-9AB85C6E12D1}">
      <dgm:prSet/>
      <dgm:spPr/>
      <dgm:t>
        <a:bodyPr/>
        <a:lstStyle/>
        <a:p>
          <a:endParaRPr lang="sv-SE"/>
        </a:p>
      </dgm:t>
    </dgm:pt>
    <dgm:pt modelId="{068F26C7-B92C-43BC-8127-784E5A047320}" type="sibTrans" cxnId="{4E4EBFA5-8FF7-4425-8C2E-9AB85C6E12D1}">
      <dgm:prSet/>
      <dgm:spPr/>
      <dgm:t>
        <a:bodyPr/>
        <a:lstStyle/>
        <a:p>
          <a:endParaRPr lang="sv-SE"/>
        </a:p>
      </dgm:t>
    </dgm:pt>
    <dgm:pt modelId="{A99DA8BB-9488-48E3-9850-ACFE77ECDECD}" type="pres">
      <dgm:prSet presAssocID="{DFDC71A1-A876-498A-9D00-4CF05596D1CB}" presName="diagram" presStyleCnt="0">
        <dgm:presLayoutVars>
          <dgm:dir/>
          <dgm:resizeHandles val="exact"/>
        </dgm:presLayoutVars>
      </dgm:prSet>
      <dgm:spPr/>
    </dgm:pt>
    <dgm:pt modelId="{D21BF7E7-EA73-4758-8B6F-6D3700EB755C}" type="pres">
      <dgm:prSet presAssocID="{E313ECCC-6CCD-4DAA-9B59-3ADF36011C01}" presName="node" presStyleLbl="node1" presStyleIdx="0" presStyleCnt="4">
        <dgm:presLayoutVars>
          <dgm:bulletEnabled val="1"/>
        </dgm:presLayoutVars>
      </dgm:prSet>
      <dgm:spPr/>
    </dgm:pt>
    <dgm:pt modelId="{DD0FF033-7F44-46E9-AED4-5263512E5482}" type="pres">
      <dgm:prSet presAssocID="{85A15360-2565-4CC0-BA71-EFED66203D05}" presName="sibTrans" presStyleCnt="0"/>
      <dgm:spPr/>
    </dgm:pt>
    <dgm:pt modelId="{1CED7713-E742-4E7B-9BE2-5F4D198A528D}" type="pres">
      <dgm:prSet presAssocID="{D7833D1A-8784-4A8D-ADB4-528A37CE95AA}" presName="node" presStyleLbl="node1" presStyleIdx="1" presStyleCnt="4">
        <dgm:presLayoutVars>
          <dgm:bulletEnabled val="1"/>
        </dgm:presLayoutVars>
      </dgm:prSet>
      <dgm:spPr/>
    </dgm:pt>
    <dgm:pt modelId="{3AA03A7A-4705-4603-9895-E1157F2D70BA}" type="pres">
      <dgm:prSet presAssocID="{51577DCB-6564-45EF-A47D-39F642F83D3B}" presName="sibTrans" presStyleCnt="0"/>
      <dgm:spPr/>
    </dgm:pt>
    <dgm:pt modelId="{493FBAB6-0496-4F90-8BC7-936DAA25C234}" type="pres">
      <dgm:prSet presAssocID="{23DF4414-324A-4AAF-9F4F-05BD4928A305}" presName="node" presStyleLbl="node1" presStyleIdx="2" presStyleCnt="4">
        <dgm:presLayoutVars>
          <dgm:bulletEnabled val="1"/>
        </dgm:presLayoutVars>
      </dgm:prSet>
      <dgm:spPr/>
    </dgm:pt>
    <dgm:pt modelId="{4EB8E856-3B70-4465-8F91-B20A20B9E81A}" type="pres">
      <dgm:prSet presAssocID="{B1ACCCB1-6C42-4A03-AAFD-43EEA572040A}" presName="sibTrans" presStyleCnt="0"/>
      <dgm:spPr/>
    </dgm:pt>
    <dgm:pt modelId="{FFD5597B-6CE5-476E-B21E-F35C6F581B58}" type="pres">
      <dgm:prSet presAssocID="{C001730D-15C2-4BB7-90A6-A77AEA6902E2}" presName="node" presStyleLbl="node1" presStyleIdx="3" presStyleCnt="4">
        <dgm:presLayoutVars>
          <dgm:bulletEnabled val="1"/>
        </dgm:presLayoutVars>
      </dgm:prSet>
      <dgm:spPr/>
    </dgm:pt>
  </dgm:ptLst>
  <dgm:cxnLst>
    <dgm:cxn modelId="{04AEFF07-7F61-4006-A041-5BE01D3DF114}" srcId="{DFDC71A1-A876-498A-9D00-4CF05596D1CB}" destId="{23DF4414-324A-4AAF-9F4F-05BD4928A305}" srcOrd="2" destOrd="0" parTransId="{5C08124A-10E3-4C27-B995-0758BF390D2F}" sibTransId="{B1ACCCB1-6C42-4A03-AAFD-43EEA572040A}"/>
    <dgm:cxn modelId="{9B99EB13-05C8-4B5D-8426-6BF5C2DE2E41}" srcId="{DFDC71A1-A876-498A-9D00-4CF05596D1CB}" destId="{E313ECCC-6CCD-4DAA-9B59-3ADF36011C01}" srcOrd="0" destOrd="0" parTransId="{FECAEF95-B292-4D6D-A25F-EEC0CFC073D6}" sibTransId="{85A15360-2565-4CC0-BA71-EFED66203D05}"/>
    <dgm:cxn modelId="{75525517-A17B-460C-A8BD-9993C4F61259}" type="presOf" srcId="{E313ECCC-6CCD-4DAA-9B59-3ADF36011C01}" destId="{D21BF7E7-EA73-4758-8B6F-6D3700EB755C}" srcOrd="0" destOrd="0" presId="urn:microsoft.com/office/officeart/2005/8/layout/default"/>
    <dgm:cxn modelId="{3043A470-CC48-4DB2-B660-FB61E6DFDFBE}" srcId="{DFDC71A1-A876-498A-9D00-4CF05596D1CB}" destId="{D7833D1A-8784-4A8D-ADB4-528A37CE95AA}" srcOrd="1" destOrd="0" parTransId="{424E5D22-26BB-45EE-A393-A835B6CAC124}" sibTransId="{51577DCB-6564-45EF-A47D-39F642F83D3B}"/>
    <dgm:cxn modelId="{41CD6A80-6D14-4A29-951B-BCD1D618659A}" type="presOf" srcId="{DFDC71A1-A876-498A-9D00-4CF05596D1CB}" destId="{A99DA8BB-9488-48E3-9850-ACFE77ECDECD}" srcOrd="0" destOrd="0" presId="urn:microsoft.com/office/officeart/2005/8/layout/default"/>
    <dgm:cxn modelId="{C82EC58F-9882-4DE1-B34B-FC86F4E5C6EA}" type="presOf" srcId="{C001730D-15C2-4BB7-90A6-A77AEA6902E2}" destId="{FFD5597B-6CE5-476E-B21E-F35C6F581B58}" srcOrd="0" destOrd="0" presId="urn:microsoft.com/office/officeart/2005/8/layout/default"/>
    <dgm:cxn modelId="{4E4EBFA5-8FF7-4425-8C2E-9AB85C6E12D1}" srcId="{DFDC71A1-A876-498A-9D00-4CF05596D1CB}" destId="{C001730D-15C2-4BB7-90A6-A77AEA6902E2}" srcOrd="3" destOrd="0" parTransId="{0AF95529-6E47-4F88-AB1D-4323B2ABFD5A}" sibTransId="{068F26C7-B92C-43BC-8127-784E5A047320}"/>
    <dgm:cxn modelId="{34571EB9-12A2-46EC-9A1E-C1A9C31A131D}" type="presOf" srcId="{23DF4414-324A-4AAF-9F4F-05BD4928A305}" destId="{493FBAB6-0496-4F90-8BC7-936DAA25C234}" srcOrd="0" destOrd="0" presId="urn:microsoft.com/office/officeart/2005/8/layout/default"/>
    <dgm:cxn modelId="{9D9EB6C6-471E-434A-85A9-C095ABF155EF}" type="presOf" srcId="{D7833D1A-8784-4A8D-ADB4-528A37CE95AA}" destId="{1CED7713-E742-4E7B-9BE2-5F4D198A528D}" srcOrd="0" destOrd="0" presId="urn:microsoft.com/office/officeart/2005/8/layout/default"/>
    <dgm:cxn modelId="{C6FD132F-AE5B-44B9-B963-06EF842DD03D}" type="presParOf" srcId="{A99DA8BB-9488-48E3-9850-ACFE77ECDECD}" destId="{D21BF7E7-EA73-4758-8B6F-6D3700EB755C}" srcOrd="0" destOrd="0" presId="urn:microsoft.com/office/officeart/2005/8/layout/default"/>
    <dgm:cxn modelId="{0E45AFFF-E0AD-45C5-86AD-79E443FC2D27}" type="presParOf" srcId="{A99DA8BB-9488-48E3-9850-ACFE77ECDECD}" destId="{DD0FF033-7F44-46E9-AED4-5263512E5482}" srcOrd="1" destOrd="0" presId="urn:microsoft.com/office/officeart/2005/8/layout/default"/>
    <dgm:cxn modelId="{A6521168-6265-4314-BC7C-AF3371F87670}" type="presParOf" srcId="{A99DA8BB-9488-48E3-9850-ACFE77ECDECD}" destId="{1CED7713-E742-4E7B-9BE2-5F4D198A528D}" srcOrd="2" destOrd="0" presId="urn:microsoft.com/office/officeart/2005/8/layout/default"/>
    <dgm:cxn modelId="{EA75509E-9F84-4E74-BF6C-A7CDD9041130}" type="presParOf" srcId="{A99DA8BB-9488-48E3-9850-ACFE77ECDECD}" destId="{3AA03A7A-4705-4603-9895-E1157F2D70BA}" srcOrd="3" destOrd="0" presId="urn:microsoft.com/office/officeart/2005/8/layout/default"/>
    <dgm:cxn modelId="{1D0E0781-F816-4234-BF05-99B0B4F22ED7}" type="presParOf" srcId="{A99DA8BB-9488-48E3-9850-ACFE77ECDECD}" destId="{493FBAB6-0496-4F90-8BC7-936DAA25C234}" srcOrd="4" destOrd="0" presId="urn:microsoft.com/office/officeart/2005/8/layout/default"/>
    <dgm:cxn modelId="{74055A59-C4BB-45A4-9E97-403BA09BA30C}" type="presParOf" srcId="{A99DA8BB-9488-48E3-9850-ACFE77ECDECD}" destId="{4EB8E856-3B70-4465-8F91-B20A20B9E81A}" srcOrd="5" destOrd="0" presId="urn:microsoft.com/office/officeart/2005/8/layout/default"/>
    <dgm:cxn modelId="{0D882AEA-9E62-448B-818F-AE5AEF406F79}" type="presParOf" srcId="{A99DA8BB-9488-48E3-9850-ACFE77ECDECD}" destId="{FFD5597B-6CE5-476E-B21E-F35C6F581B5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51C58F-8DE9-4FB3-9CC5-9DFD900A75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B17080-2ED6-46C5-93B5-4E8BFAA29A07}">
      <dgm:prSet/>
      <dgm:spPr/>
      <dgm:t>
        <a:bodyPr/>
        <a:lstStyle/>
        <a:p>
          <a:r>
            <a:rPr lang="en-US" dirty="0" err="1"/>
            <a:t>Beteende</a:t>
          </a:r>
          <a:r>
            <a:rPr lang="en-US" dirty="0"/>
            <a:t>	</a:t>
          </a:r>
        </a:p>
      </dgm:t>
    </dgm:pt>
    <dgm:pt modelId="{7A27590B-1A37-4A57-95F4-947915D1CA40}" type="parTrans" cxnId="{ED23871C-122F-4F88-ADB9-9B96EC9CF791}">
      <dgm:prSet/>
      <dgm:spPr/>
      <dgm:t>
        <a:bodyPr/>
        <a:lstStyle/>
        <a:p>
          <a:endParaRPr lang="en-US"/>
        </a:p>
      </dgm:t>
    </dgm:pt>
    <dgm:pt modelId="{9D77EFC9-C174-4273-B9C9-CD6F1C3B8337}" type="sibTrans" cxnId="{ED23871C-122F-4F88-ADB9-9B96EC9CF791}">
      <dgm:prSet/>
      <dgm:spPr/>
      <dgm:t>
        <a:bodyPr/>
        <a:lstStyle/>
        <a:p>
          <a:endParaRPr lang="en-US"/>
        </a:p>
      </dgm:t>
    </dgm:pt>
    <dgm:pt modelId="{694CBE53-BAE1-4F94-B2E8-821BC7EB5548}">
      <dgm:prSet/>
      <dgm:spPr/>
      <dgm:t>
        <a:bodyPr/>
        <a:lstStyle/>
        <a:p>
          <a:r>
            <a:rPr lang="en-US" dirty="0" err="1"/>
            <a:t>Kunskaper</a:t>
          </a:r>
          <a:endParaRPr lang="en-US" dirty="0"/>
        </a:p>
      </dgm:t>
    </dgm:pt>
    <dgm:pt modelId="{5AB2BDC3-85F9-4088-ADD1-841394F50AF5}" type="parTrans" cxnId="{01F4C3F0-18D8-4566-B2FB-BD9C30512C26}">
      <dgm:prSet/>
      <dgm:spPr/>
      <dgm:t>
        <a:bodyPr/>
        <a:lstStyle/>
        <a:p>
          <a:endParaRPr lang="en-US"/>
        </a:p>
      </dgm:t>
    </dgm:pt>
    <dgm:pt modelId="{40BBEC52-3180-4F29-B7F9-5E28B1F53F2C}" type="sibTrans" cxnId="{01F4C3F0-18D8-4566-B2FB-BD9C30512C26}">
      <dgm:prSet/>
      <dgm:spPr/>
      <dgm:t>
        <a:bodyPr/>
        <a:lstStyle/>
        <a:p>
          <a:endParaRPr lang="en-US"/>
        </a:p>
      </dgm:t>
    </dgm:pt>
    <dgm:pt modelId="{F19ED132-7C5E-41D4-8428-F800EDAE8C0C}" type="pres">
      <dgm:prSet presAssocID="{C251C58F-8DE9-4FB3-9CC5-9DFD900A7560}" presName="linear" presStyleCnt="0">
        <dgm:presLayoutVars>
          <dgm:dir/>
          <dgm:animLvl val="lvl"/>
          <dgm:resizeHandles val="exact"/>
        </dgm:presLayoutVars>
      </dgm:prSet>
      <dgm:spPr/>
    </dgm:pt>
    <dgm:pt modelId="{D0A3B3F8-881E-4290-A1B4-BFF2740B5465}" type="pres">
      <dgm:prSet presAssocID="{A1B17080-2ED6-46C5-93B5-4E8BFAA29A07}" presName="parentLin" presStyleCnt="0"/>
      <dgm:spPr/>
    </dgm:pt>
    <dgm:pt modelId="{2DB17859-2BD5-4D1B-9768-DD91A0C4CC1F}" type="pres">
      <dgm:prSet presAssocID="{A1B17080-2ED6-46C5-93B5-4E8BFAA29A07}" presName="parentLeftMargin" presStyleLbl="node1" presStyleIdx="0" presStyleCnt="2"/>
      <dgm:spPr/>
    </dgm:pt>
    <dgm:pt modelId="{B6236A97-E284-4C4E-B789-ACCE42FF2B29}" type="pres">
      <dgm:prSet presAssocID="{A1B17080-2ED6-46C5-93B5-4E8BFAA29A07}" presName="parentText" presStyleLbl="node1" presStyleIdx="0" presStyleCnt="2">
        <dgm:presLayoutVars>
          <dgm:chMax val="0"/>
          <dgm:bulletEnabled val="1"/>
        </dgm:presLayoutVars>
      </dgm:prSet>
      <dgm:spPr/>
    </dgm:pt>
    <dgm:pt modelId="{13F79F62-DD10-479C-BA61-CBEE916B0F67}" type="pres">
      <dgm:prSet presAssocID="{A1B17080-2ED6-46C5-93B5-4E8BFAA29A07}" presName="negativeSpace" presStyleCnt="0"/>
      <dgm:spPr/>
    </dgm:pt>
    <dgm:pt modelId="{B5669D79-D216-4479-876E-9776A4CD44B6}" type="pres">
      <dgm:prSet presAssocID="{A1B17080-2ED6-46C5-93B5-4E8BFAA29A07}" presName="childText" presStyleLbl="conFgAcc1" presStyleIdx="0" presStyleCnt="2">
        <dgm:presLayoutVars>
          <dgm:bulletEnabled val="1"/>
        </dgm:presLayoutVars>
      </dgm:prSet>
      <dgm:spPr/>
    </dgm:pt>
    <dgm:pt modelId="{FDCF784D-7560-4233-83E6-5CCF040C7105}" type="pres">
      <dgm:prSet presAssocID="{9D77EFC9-C174-4273-B9C9-CD6F1C3B8337}" presName="spaceBetweenRectangles" presStyleCnt="0"/>
      <dgm:spPr/>
    </dgm:pt>
    <dgm:pt modelId="{90C8B00F-2B80-4BE2-8E95-1043841F820F}" type="pres">
      <dgm:prSet presAssocID="{694CBE53-BAE1-4F94-B2E8-821BC7EB5548}" presName="parentLin" presStyleCnt="0"/>
      <dgm:spPr/>
    </dgm:pt>
    <dgm:pt modelId="{16BF7F71-36EB-44EC-86E3-BC808FA1D2EB}" type="pres">
      <dgm:prSet presAssocID="{694CBE53-BAE1-4F94-B2E8-821BC7EB5548}" presName="parentLeftMargin" presStyleLbl="node1" presStyleIdx="0" presStyleCnt="2"/>
      <dgm:spPr/>
    </dgm:pt>
    <dgm:pt modelId="{B1CC9000-EDAC-4E96-974A-8467310C4EE5}" type="pres">
      <dgm:prSet presAssocID="{694CBE53-BAE1-4F94-B2E8-821BC7EB5548}" presName="parentText" presStyleLbl="node1" presStyleIdx="1" presStyleCnt="2">
        <dgm:presLayoutVars>
          <dgm:chMax val="0"/>
          <dgm:bulletEnabled val="1"/>
        </dgm:presLayoutVars>
      </dgm:prSet>
      <dgm:spPr/>
    </dgm:pt>
    <dgm:pt modelId="{2E9ABE7C-1F6E-42B3-B244-7082A00A4C4F}" type="pres">
      <dgm:prSet presAssocID="{694CBE53-BAE1-4F94-B2E8-821BC7EB5548}" presName="negativeSpace" presStyleCnt="0"/>
      <dgm:spPr/>
    </dgm:pt>
    <dgm:pt modelId="{DAA07F44-C082-4154-B51D-E51AA309E77D}" type="pres">
      <dgm:prSet presAssocID="{694CBE53-BAE1-4F94-B2E8-821BC7EB5548}" presName="childText" presStyleLbl="conFgAcc1" presStyleIdx="1" presStyleCnt="2">
        <dgm:presLayoutVars>
          <dgm:bulletEnabled val="1"/>
        </dgm:presLayoutVars>
      </dgm:prSet>
      <dgm:spPr/>
    </dgm:pt>
  </dgm:ptLst>
  <dgm:cxnLst>
    <dgm:cxn modelId="{570A2C01-2A7E-4359-9BA2-402F25B53033}" type="presOf" srcId="{A1B17080-2ED6-46C5-93B5-4E8BFAA29A07}" destId="{2DB17859-2BD5-4D1B-9768-DD91A0C4CC1F}" srcOrd="0" destOrd="0" presId="urn:microsoft.com/office/officeart/2005/8/layout/list1"/>
    <dgm:cxn modelId="{ED23871C-122F-4F88-ADB9-9B96EC9CF791}" srcId="{C251C58F-8DE9-4FB3-9CC5-9DFD900A7560}" destId="{A1B17080-2ED6-46C5-93B5-4E8BFAA29A07}" srcOrd="0" destOrd="0" parTransId="{7A27590B-1A37-4A57-95F4-947915D1CA40}" sibTransId="{9D77EFC9-C174-4273-B9C9-CD6F1C3B8337}"/>
    <dgm:cxn modelId="{BE1CDD28-492C-4644-A101-2885465ED759}" type="presOf" srcId="{694CBE53-BAE1-4F94-B2E8-821BC7EB5548}" destId="{16BF7F71-36EB-44EC-86E3-BC808FA1D2EB}" srcOrd="0" destOrd="0" presId="urn:microsoft.com/office/officeart/2005/8/layout/list1"/>
    <dgm:cxn modelId="{2DE8374D-0012-4662-AEAB-9C8E5F9F9DB9}" type="presOf" srcId="{694CBE53-BAE1-4F94-B2E8-821BC7EB5548}" destId="{B1CC9000-EDAC-4E96-974A-8467310C4EE5}" srcOrd="1" destOrd="0" presId="urn:microsoft.com/office/officeart/2005/8/layout/list1"/>
    <dgm:cxn modelId="{94A650A1-1D8F-42A0-A0B7-165EE600FFBA}" type="presOf" srcId="{A1B17080-2ED6-46C5-93B5-4E8BFAA29A07}" destId="{B6236A97-E284-4C4E-B789-ACCE42FF2B29}" srcOrd="1" destOrd="0" presId="urn:microsoft.com/office/officeart/2005/8/layout/list1"/>
    <dgm:cxn modelId="{1CA274EA-1988-4FF7-BC26-29F212C21A12}" type="presOf" srcId="{C251C58F-8DE9-4FB3-9CC5-9DFD900A7560}" destId="{F19ED132-7C5E-41D4-8428-F800EDAE8C0C}" srcOrd="0" destOrd="0" presId="urn:microsoft.com/office/officeart/2005/8/layout/list1"/>
    <dgm:cxn modelId="{01F4C3F0-18D8-4566-B2FB-BD9C30512C26}" srcId="{C251C58F-8DE9-4FB3-9CC5-9DFD900A7560}" destId="{694CBE53-BAE1-4F94-B2E8-821BC7EB5548}" srcOrd="1" destOrd="0" parTransId="{5AB2BDC3-85F9-4088-ADD1-841394F50AF5}" sibTransId="{40BBEC52-3180-4F29-B7F9-5E28B1F53F2C}"/>
    <dgm:cxn modelId="{799DDA3F-8206-42B5-9CEB-02FA32DB1DEA}" type="presParOf" srcId="{F19ED132-7C5E-41D4-8428-F800EDAE8C0C}" destId="{D0A3B3F8-881E-4290-A1B4-BFF2740B5465}" srcOrd="0" destOrd="0" presId="urn:microsoft.com/office/officeart/2005/8/layout/list1"/>
    <dgm:cxn modelId="{FA5A8235-5FC2-414D-BA5C-B2B108137FC9}" type="presParOf" srcId="{D0A3B3F8-881E-4290-A1B4-BFF2740B5465}" destId="{2DB17859-2BD5-4D1B-9768-DD91A0C4CC1F}" srcOrd="0" destOrd="0" presId="urn:microsoft.com/office/officeart/2005/8/layout/list1"/>
    <dgm:cxn modelId="{6E644226-AA19-43C6-A8F7-F0FE3F01D514}" type="presParOf" srcId="{D0A3B3F8-881E-4290-A1B4-BFF2740B5465}" destId="{B6236A97-E284-4C4E-B789-ACCE42FF2B29}" srcOrd="1" destOrd="0" presId="urn:microsoft.com/office/officeart/2005/8/layout/list1"/>
    <dgm:cxn modelId="{74E0FF1E-681F-4B16-A28C-A2C3EB0B8D5E}" type="presParOf" srcId="{F19ED132-7C5E-41D4-8428-F800EDAE8C0C}" destId="{13F79F62-DD10-479C-BA61-CBEE916B0F67}" srcOrd="1" destOrd="0" presId="urn:microsoft.com/office/officeart/2005/8/layout/list1"/>
    <dgm:cxn modelId="{861A8512-DA08-42AD-9DCA-78F1567714F1}" type="presParOf" srcId="{F19ED132-7C5E-41D4-8428-F800EDAE8C0C}" destId="{B5669D79-D216-4479-876E-9776A4CD44B6}" srcOrd="2" destOrd="0" presId="urn:microsoft.com/office/officeart/2005/8/layout/list1"/>
    <dgm:cxn modelId="{C6FDE5E5-D391-4E48-9E04-8187BFC95CBD}" type="presParOf" srcId="{F19ED132-7C5E-41D4-8428-F800EDAE8C0C}" destId="{FDCF784D-7560-4233-83E6-5CCF040C7105}" srcOrd="3" destOrd="0" presId="urn:microsoft.com/office/officeart/2005/8/layout/list1"/>
    <dgm:cxn modelId="{0A39EE4D-8C30-444E-996B-A384C38E29B0}" type="presParOf" srcId="{F19ED132-7C5E-41D4-8428-F800EDAE8C0C}" destId="{90C8B00F-2B80-4BE2-8E95-1043841F820F}" srcOrd="4" destOrd="0" presId="urn:microsoft.com/office/officeart/2005/8/layout/list1"/>
    <dgm:cxn modelId="{4DE0B8FB-3A89-40D2-A2DD-6CB379F706B7}" type="presParOf" srcId="{90C8B00F-2B80-4BE2-8E95-1043841F820F}" destId="{16BF7F71-36EB-44EC-86E3-BC808FA1D2EB}" srcOrd="0" destOrd="0" presId="urn:microsoft.com/office/officeart/2005/8/layout/list1"/>
    <dgm:cxn modelId="{13534602-BF8B-4FF9-9979-162F3BE30FC4}" type="presParOf" srcId="{90C8B00F-2B80-4BE2-8E95-1043841F820F}" destId="{B1CC9000-EDAC-4E96-974A-8467310C4EE5}" srcOrd="1" destOrd="0" presId="urn:microsoft.com/office/officeart/2005/8/layout/list1"/>
    <dgm:cxn modelId="{520EE6BE-9F60-4AFA-B4D5-9B1A75658578}" type="presParOf" srcId="{F19ED132-7C5E-41D4-8428-F800EDAE8C0C}" destId="{2E9ABE7C-1F6E-42B3-B244-7082A00A4C4F}" srcOrd="5" destOrd="0" presId="urn:microsoft.com/office/officeart/2005/8/layout/list1"/>
    <dgm:cxn modelId="{61991212-97C4-4ABA-81F6-B4EE01389D99}" type="presParOf" srcId="{F19ED132-7C5E-41D4-8428-F800EDAE8C0C}" destId="{DAA07F44-C082-4154-B51D-E51AA309E77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CBC022C5-7168-427F-AA12-1058BB37060A}" type="parTrans" cxnId="{1F44B628-DBBB-4404-A0AE-55C62956C6D8}">
      <dgm:prSet/>
      <dgm:spPr/>
      <dgm:t>
        <a:bodyPr/>
        <a:lstStyle/>
        <a:p>
          <a:endParaRPr lang="sv-SE"/>
        </a:p>
      </dgm:t>
    </dgm:pt>
    <dgm:pt modelId="{373752D1-1B79-4FDE-984C-D79FF717829B}" type="sibTrans" cxnId="{1F44B628-DBBB-4404-A0AE-55C62956C6D8}">
      <dgm:prSet/>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56953" custScaleY="156953"/>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2B9DC102-2275-4BCD-88A3-13FB9C98DD0B}" type="presOf" srcId="{C679BB79-787C-4351-9F7B-A2E624BD1023}" destId="{6E90D6AB-6ADE-4EE2-AA69-577FA561EFA2}" srcOrd="0" destOrd="0" presId="urn:microsoft.com/office/officeart/2005/8/layout/radial6"/>
    <dgm:cxn modelId="{CCA9690A-E3DD-4DF1-BBC6-ED11ED0CAC0E}" srcId="{546734DE-460B-4C42-9DAB-A5603C8AAA76}" destId="{F592B29B-B7FE-4DDB-987F-7999D6DFC65B}" srcOrd="0" destOrd="0" parTransId="{320F4B9E-4521-4703-BB2C-02D8ED9FB6C2}" sibTransId="{E49C8ED3-3005-4F83-8AB1-3AB0DBFBC780}"/>
    <dgm:cxn modelId="{8D9B9C14-6A41-44E4-9AEA-FDD082600D32}" srcId="{546734DE-460B-4C42-9DAB-A5603C8AAA76}" destId="{56B142BF-77EA-4716-A1F7-9B7EDAAB8E09}" srcOrd="2" destOrd="0" parTransId="{4A85044A-1B10-4606-841A-4985E53633E9}" sibTransId="{C679BB79-787C-4351-9F7B-A2E624BD1023}"/>
    <dgm:cxn modelId="{E2031325-53E4-4499-ACC3-4D281A777A51}" srcId="{AFCD48EF-C21A-4C0E-B710-08CC21E9BB25}" destId="{546734DE-460B-4C42-9DAB-A5603C8AAA76}" srcOrd="0" destOrd="0" parTransId="{B63378DF-CB64-47FC-9DB9-A5F2C0F58217}" sibTransId="{E5F004E9-69D2-4285-B5F9-195D0BE5B8BB}"/>
    <dgm:cxn modelId="{83151C28-583A-462A-B9AE-CFABFE5B42C0}" type="presOf" srcId="{F592B29B-B7FE-4DDB-987F-7999D6DFC65B}" destId="{44777CAC-1348-4767-8AFA-2E89593B1C99}" srcOrd="0" destOrd="0" presId="urn:microsoft.com/office/officeart/2005/8/layout/radial6"/>
    <dgm:cxn modelId="{1F44B628-DBBB-4404-A0AE-55C62956C6D8}" srcId="{546734DE-460B-4C42-9DAB-A5603C8AAA76}" destId="{2DF7B1D8-3FB5-48CD-ACF2-E44E3AB6DDF3}" srcOrd="1" destOrd="0" parTransId="{CBC022C5-7168-427F-AA12-1058BB37060A}" sibTransId="{373752D1-1B79-4FDE-984C-D79FF717829B}"/>
    <dgm:cxn modelId="{2D7C1875-508A-4E11-8EC1-8E47D9798983}" type="presOf" srcId="{56B142BF-77EA-4716-A1F7-9B7EDAAB8E09}" destId="{FEBD3501-8EC6-44F8-A6DA-A0BFB6FDF4D9}" srcOrd="0" destOrd="0" presId="urn:microsoft.com/office/officeart/2005/8/layout/radial6"/>
    <dgm:cxn modelId="{C9A4B490-73B0-4679-85DE-D3416E811AC5}" type="presOf" srcId="{373752D1-1B79-4FDE-984C-D79FF717829B}" destId="{EC28C6A2-2049-40AA-81F9-F6FD3B1B31C9}" srcOrd="0" destOrd="0" presId="urn:microsoft.com/office/officeart/2005/8/layout/radial6"/>
    <dgm:cxn modelId="{80EE6F92-6828-4CB3-88AE-658856C8A1CD}" type="presOf" srcId="{E49C8ED3-3005-4F83-8AB1-3AB0DBFBC780}" destId="{609AB524-5006-4217-B18D-77B2BB6C293E}" srcOrd="0" destOrd="0" presId="urn:microsoft.com/office/officeart/2005/8/layout/radial6"/>
    <dgm:cxn modelId="{C54C02A6-18E5-4710-887D-80CAC4AF6533}" type="presOf" srcId="{546734DE-460B-4C42-9DAB-A5603C8AAA76}" destId="{23634F34-2A95-4BA2-AA4E-2C57D615259F}" srcOrd="0" destOrd="0" presId="urn:microsoft.com/office/officeart/2005/8/layout/radial6"/>
    <dgm:cxn modelId="{6BD617B8-D39B-4756-BD81-D92EF868D78B}" type="presOf" srcId="{E899B6E5-FD30-4BFB-ACB0-369B52A246FE}" destId="{E59B749C-49F6-498E-BBF0-50710D71813A}" srcOrd="0" destOrd="0" presId="urn:microsoft.com/office/officeart/2005/8/layout/radial6"/>
    <dgm:cxn modelId="{6F4D78B9-6A77-4B93-8C60-78ED8F6AEDA7}" type="presOf" srcId="{AFCD48EF-C21A-4C0E-B710-08CC21E9BB25}" destId="{7B1C62DF-815D-45A2-87D5-ADDD52266D39}"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970B6CD3-6945-4241-8F89-1175FB38FA06}" type="presOf" srcId="{73BD3DA5-EC5C-4890-AE11-E0B96E450BEB}" destId="{AF8EA42B-B118-45B1-A3A1-D54038108696}" srcOrd="0" destOrd="0" presId="urn:microsoft.com/office/officeart/2005/8/layout/radial6"/>
    <dgm:cxn modelId="{34AE82FD-0D64-4FD5-B47C-60CA8DF7693D}" type="presOf" srcId="{2DF7B1D8-3FB5-48CD-ACF2-E44E3AB6DDF3}" destId="{F0846216-04CC-4202-8872-8AC7F778766C}" srcOrd="0" destOrd="0" presId="urn:microsoft.com/office/officeart/2005/8/layout/radial6"/>
    <dgm:cxn modelId="{53E3C472-F330-472E-9AEB-7C3176D0CE39}" type="presParOf" srcId="{7B1C62DF-815D-45A2-87D5-ADDD52266D39}" destId="{23634F34-2A95-4BA2-AA4E-2C57D615259F}" srcOrd="0" destOrd="0" presId="urn:microsoft.com/office/officeart/2005/8/layout/radial6"/>
    <dgm:cxn modelId="{897847BE-6FF6-4F8B-BCBF-98F5C86489FB}" type="presParOf" srcId="{7B1C62DF-815D-45A2-87D5-ADDD52266D39}" destId="{44777CAC-1348-4767-8AFA-2E89593B1C99}" srcOrd="1" destOrd="0" presId="urn:microsoft.com/office/officeart/2005/8/layout/radial6"/>
    <dgm:cxn modelId="{F57BB1F8-058D-462D-BDCA-24DCEE637E30}" type="presParOf" srcId="{7B1C62DF-815D-45A2-87D5-ADDD52266D39}" destId="{E13E0DC5-B609-4D63-97ED-395650D4744F}" srcOrd="2" destOrd="0" presId="urn:microsoft.com/office/officeart/2005/8/layout/radial6"/>
    <dgm:cxn modelId="{88A1C27F-15F4-4082-9E3C-C0C46079F15A}" type="presParOf" srcId="{7B1C62DF-815D-45A2-87D5-ADDD52266D39}" destId="{609AB524-5006-4217-B18D-77B2BB6C293E}" srcOrd="3" destOrd="0" presId="urn:microsoft.com/office/officeart/2005/8/layout/radial6"/>
    <dgm:cxn modelId="{D523C0B6-D416-41FB-B6D4-4F3A6F4C8AA1}" type="presParOf" srcId="{7B1C62DF-815D-45A2-87D5-ADDD52266D39}" destId="{F0846216-04CC-4202-8872-8AC7F778766C}" srcOrd="4" destOrd="0" presId="urn:microsoft.com/office/officeart/2005/8/layout/radial6"/>
    <dgm:cxn modelId="{D099ACE3-7C0C-42A8-A656-57CE2EBB68CD}" type="presParOf" srcId="{7B1C62DF-815D-45A2-87D5-ADDD52266D39}" destId="{ECFDC915-D878-4C17-9509-7CBE8108674B}" srcOrd="5" destOrd="0" presId="urn:microsoft.com/office/officeart/2005/8/layout/radial6"/>
    <dgm:cxn modelId="{4D7D036D-339F-49CC-80D2-B60A4CE506DC}" type="presParOf" srcId="{7B1C62DF-815D-45A2-87D5-ADDD52266D39}" destId="{EC28C6A2-2049-40AA-81F9-F6FD3B1B31C9}" srcOrd="6" destOrd="0" presId="urn:microsoft.com/office/officeart/2005/8/layout/radial6"/>
    <dgm:cxn modelId="{9EC8CC52-D01A-4608-B2CC-A3D389E85EBD}" type="presParOf" srcId="{7B1C62DF-815D-45A2-87D5-ADDD52266D39}" destId="{FEBD3501-8EC6-44F8-A6DA-A0BFB6FDF4D9}" srcOrd="7" destOrd="0" presId="urn:microsoft.com/office/officeart/2005/8/layout/radial6"/>
    <dgm:cxn modelId="{9556D15D-26DC-4963-8FCF-32BAA4760EB5}" type="presParOf" srcId="{7B1C62DF-815D-45A2-87D5-ADDD52266D39}" destId="{BBE073AD-6D45-4714-A4C6-A1BFA6C2614A}" srcOrd="8" destOrd="0" presId="urn:microsoft.com/office/officeart/2005/8/layout/radial6"/>
    <dgm:cxn modelId="{C3190619-3B2F-44C2-894B-4A8149FBBBE1}" type="presParOf" srcId="{7B1C62DF-815D-45A2-87D5-ADDD52266D39}" destId="{6E90D6AB-6ADE-4EE2-AA69-577FA561EFA2}" srcOrd="9" destOrd="0" presId="urn:microsoft.com/office/officeart/2005/8/layout/radial6"/>
    <dgm:cxn modelId="{DA799E62-E719-4118-9F2D-2987CA5BFDD3}" type="presParOf" srcId="{7B1C62DF-815D-45A2-87D5-ADDD52266D39}" destId="{AF8EA42B-B118-45B1-A3A1-D54038108696}" srcOrd="10" destOrd="0" presId="urn:microsoft.com/office/officeart/2005/8/layout/radial6"/>
    <dgm:cxn modelId="{B6F4B572-C45E-4774-BFB9-72CEB811E1B2}" type="presParOf" srcId="{7B1C62DF-815D-45A2-87D5-ADDD52266D39}" destId="{32F703C7-D5D6-4B37-B33C-DD5F164AFDD3}" srcOrd="11" destOrd="0" presId="urn:microsoft.com/office/officeart/2005/8/layout/radial6"/>
    <dgm:cxn modelId="{8ADD2098-C9D0-48EC-8060-0387BC61AE9C}"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Lst>
  <dgm:cxnLst>
    <dgm:cxn modelId="{D3AA3FAD-1FE2-4B17-A521-327DFC029858}" type="presOf" srcId="{22D408D5-ECE9-4237-ABF6-C26FE5C78401}" destId="{9E7BACBC-ED52-4A0C-8640-7D0E6C778B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373752D1-1B79-4FDE-984C-D79FF717829B}" type="sibTrans" cxnId="{1F44B628-DBBB-4404-A0AE-55C62956C6D8}">
      <dgm:prSet/>
      <dgm:spPr/>
      <dgm:t>
        <a:bodyPr/>
        <a:lstStyle/>
        <a:p>
          <a:endParaRPr lang="sv-SE"/>
        </a:p>
      </dgm:t>
    </dgm:pt>
    <dgm:pt modelId="{CBC022C5-7168-427F-AA12-1058BB37060A}" type="parTrans" cxnId="{1F44B628-DBBB-4404-A0AE-55C62956C6D8}">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56953" custScaleY="156953"/>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CCA9690A-E3DD-4DF1-BBC6-ED11ED0CAC0E}" srcId="{546734DE-460B-4C42-9DAB-A5603C8AAA76}" destId="{F592B29B-B7FE-4DDB-987F-7999D6DFC65B}" srcOrd="0" destOrd="0" parTransId="{320F4B9E-4521-4703-BB2C-02D8ED9FB6C2}" sibTransId="{E49C8ED3-3005-4F83-8AB1-3AB0DBFBC780}"/>
    <dgm:cxn modelId="{18063F0C-6C90-4B9C-B815-A41B77647E69}" type="presOf" srcId="{2DF7B1D8-3FB5-48CD-ACF2-E44E3AB6DDF3}" destId="{F0846216-04CC-4202-8872-8AC7F778766C}" srcOrd="0" destOrd="0" presId="urn:microsoft.com/office/officeart/2005/8/layout/radial6"/>
    <dgm:cxn modelId="{8D9B9C14-6A41-44E4-9AEA-FDD082600D32}" srcId="{546734DE-460B-4C42-9DAB-A5603C8AAA76}" destId="{56B142BF-77EA-4716-A1F7-9B7EDAAB8E09}" srcOrd="2" destOrd="0" parTransId="{4A85044A-1B10-4606-841A-4985E53633E9}" sibTransId="{C679BB79-787C-4351-9F7B-A2E624BD1023}"/>
    <dgm:cxn modelId="{E2031325-53E4-4499-ACC3-4D281A777A51}" srcId="{AFCD48EF-C21A-4C0E-B710-08CC21E9BB25}" destId="{546734DE-460B-4C42-9DAB-A5603C8AAA76}" srcOrd="0" destOrd="0" parTransId="{B63378DF-CB64-47FC-9DB9-A5F2C0F58217}" sibTransId="{E5F004E9-69D2-4285-B5F9-195D0BE5B8BB}"/>
    <dgm:cxn modelId="{1F44B628-DBBB-4404-A0AE-55C62956C6D8}" srcId="{546734DE-460B-4C42-9DAB-A5603C8AAA76}" destId="{2DF7B1D8-3FB5-48CD-ACF2-E44E3AB6DDF3}" srcOrd="1" destOrd="0" parTransId="{CBC022C5-7168-427F-AA12-1058BB37060A}" sibTransId="{373752D1-1B79-4FDE-984C-D79FF717829B}"/>
    <dgm:cxn modelId="{E2475A2E-EC8B-42CA-9F6A-C83FBE1BC724}" type="presOf" srcId="{E899B6E5-FD30-4BFB-ACB0-369B52A246FE}" destId="{E59B749C-49F6-498E-BBF0-50710D71813A}" srcOrd="0" destOrd="0" presId="urn:microsoft.com/office/officeart/2005/8/layout/radial6"/>
    <dgm:cxn modelId="{3AB4746F-00F7-48CB-99CE-4C5171E302A1}" type="presOf" srcId="{546734DE-460B-4C42-9DAB-A5603C8AAA76}" destId="{23634F34-2A95-4BA2-AA4E-2C57D615259F}" srcOrd="0" destOrd="0" presId="urn:microsoft.com/office/officeart/2005/8/layout/radial6"/>
    <dgm:cxn modelId="{DF5C4079-DD47-42FA-BBFF-28CC60AE8C48}" type="presOf" srcId="{C679BB79-787C-4351-9F7B-A2E624BD1023}" destId="{6E90D6AB-6ADE-4EE2-AA69-577FA561EFA2}" srcOrd="0" destOrd="0" presId="urn:microsoft.com/office/officeart/2005/8/layout/radial6"/>
    <dgm:cxn modelId="{BD32DE84-42F2-4CC3-A7EC-82A71A41EC94}" type="presOf" srcId="{AFCD48EF-C21A-4C0E-B710-08CC21E9BB25}" destId="{7B1C62DF-815D-45A2-87D5-ADDD52266D39}" srcOrd="0" destOrd="0" presId="urn:microsoft.com/office/officeart/2005/8/layout/radial6"/>
    <dgm:cxn modelId="{D3C77E85-6A8C-4C57-82EB-E903E68C5C07}" type="presOf" srcId="{F592B29B-B7FE-4DDB-987F-7999D6DFC65B}" destId="{44777CAC-1348-4767-8AFA-2E89593B1C99}" srcOrd="0" destOrd="0" presId="urn:microsoft.com/office/officeart/2005/8/layout/radial6"/>
    <dgm:cxn modelId="{6A3B46A1-68C5-46F4-B7E8-74E3A00E41D5}" type="presOf" srcId="{56B142BF-77EA-4716-A1F7-9B7EDAAB8E09}" destId="{FEBD3501-8EC6-44F8-A6DA-A0BFB6FDF4D9}" srcOrd="0" destOrd="0" presId="urn:microsoft.com/office/officeart/2005/8/layout/radial6"/>
    <dgm:cxn modelId="{10FBABAA-7367-4483-BA9C-A922CF1711A2}" type="presOf" srcId="{E49C8ED3-3005-4F83-8AB1-3AB0DBFBC780}" destId="{609AB524-5006-4217-B18D-77B2BB6C293E}" srcOrd="0" destOrd="0" presId="urn:microsoft.com/office/officeart/2005/8/layout/radial6"/>
    <dgm:cxn modelId="{C21154B1-5AA4-4BFB-9449-18DAC8322FE0}" type="presOf" srcId="{73BD3DA5-EC5C-4890-AE11-E0B96E450BEB}" destId="{AF8EA42B-B118-45B1-A3A1-D54038108696}"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F584E1D6-191E-4C8E-905D-896FB41CB7E3}" type="presOf" srcId="{373752D1-1B79-4FDE-984C-D79FF717829B}" destId="{EC28C6A2-2049-40AA-81F9-F6FD3B1B31C9}" srcOrd="0" destOrd="0" presId="urn:microsoft.com/office/officeart/2005/8/layout/radial6"/>
    <dgm:cxn modelId="{D0AA8D22-82C7-4883-8130-AE5A74CF54E1}" type="presParOf" srcId="{7B1C62DF-815D-45A2-87D5-ADDD52266D39}" destId="{23634F34-2A95-4BA2-AA4E-2C57D615259F}" srcOrd="0" destOrd="0" presId="urn:microsoft.com/office/officeart/2005/8/layout/radial6"/>
    <dgm:cxn modelId="{7502D1F5-0D2D-4F41-8C4E-1F31C335C338}" type="presParOf" srcId="{7B1C62DF-815D-45A2-87D5-ADDD52266D39}" destId="{44777CAC-1348-4767-8AFA-2E89593B1C99}" srcOrd="1" destOrd="0" presId="urn:microsoft.com/office/officeart/2005/8/layout/radial6"/>
    <dgm:cxn modelId="{8ADE6F4F-BC62-4EFE-BB74-783A58BB7599}" type="presParOf" srcId="{7B1C62DF-815D-45A2-87D5-ADDD52266D39}" destId="{E13E0DC5-B609-4D63-97ED-395650D4744F}" srcOrd="2" destOrd="0" presId="urn:microsoft.com/office/officeart/2005/8/layout/radial6"/>
    <dgm:cxn modelId="{86EB7564-12FF-4E71-8BEA-1913271A0118}" type="presParOf" srcId="{7B1C62DF-815D-45A2-87D5-ADDD52266D39}" destId="{609AB524-5006-4217-B18D-77B2BB6C293E}" srcOrd="3" destOrd="0" presId="urn:microsoft.com/office/officeart/2005/8/layout/radial6"/>
    <dgm:cxn modelId="{084710AA-2C83-4035-BE08-A03BD200CB8B}" type="presParOf" srcId="{7B1C62DF-815D-45A2-87D5-ADDD52266D39}" destId="{F0846216-04CC-4202-8872-8AC7F778766C}" srcOrd="4" destOrd="0" presId="urn:microsoft.com/office/officeart/2005/8/layout/radial6"/>
    <dgm:cxn modelId="{F1E90227-65AE-45D8-9A6D-002A816F0960}" type="presParOf" srcId="{7B1C62DF-815D-45A2-87D5-ADDD52266D39}" destId="{ECFDC915-D878-4C17-9509-7CBE8108674B}" srcOrd="5" destOrd="0" presId="urn:microsoft.com/office/officeart/2005/8/layout/radial6"/>
    <dgm:cxn modelId="{50A972B2-951A-47DA-82A7-5AAEE3B90860}" type="presParOf" srcId="{7B1C62DF-815D-45A2-87D5-ADDD52266D39}" destId="{EC28C6A2-2049-40AA-81F9-F6FD3B1B31C9}" srcOrd="6" destOrd="0" presId="urn:microsoft.com/office/officeart/2005/8/layout/radial6"/>
    <dgm:cxn modelId="{2F509D3E-0BF9-42A3-9C1D-091E501C31C2}" type="presParOf" srcId="{7B1C62DF-815D-45A2-87D5-ADDD52266D39}" destId="{FEBD3501-8EC6-44F8-A6DA-A0BFB6FDF4D9}" srcOrd="7" destOrd="0" presId="urn:microsoft.com/office/officeart/2005/8/layout/radial6"/>
    <dgm:cxn modelId="{8FC71156-5A8D-47AF-8C77-A1B3C6653A61}" type="presParOf" srcId="{7B1C62DF-815D-45A2-87D5-ADDD52266D39}" destId="{BBE073AD-6D45-4714-A4C6-A1BFA6C2614A}" srcOrd="8" destOrd="0" presId="urn:microsoft.com/office/officeart/2005/8/layout/radial6"/>
    <dgm:cxn modelId="{2A6A4C8E-BC3D-455A-89C2-E054FF5A4BFE}" type="presParOf" srcId="{7B1C62DF-815D-45A2-87D5-ADDD52266D39}" destId="{6E90D6AB-6ADE-4EE2-AA69-577FA561EFA2}" srcOrd="9" destOrd="0" presId="urn:microsoft.com/office/officeart/2005/8/layout/radial6"/>
    <dgm:cxn modelId="{9BC90055-23CC-46A2-8B62-AC589D1862F0}" type="presParOf" srcId="{7B1C62DF-815D-45A2-87D5-ADDD52266D39}" destId="{AF8EA42B-B118-45B1-A3A1-D54038108696}" srcOrd="10" destOrd="0" presId="urn:microsoft.com/office/officeart/2005/8/layout/radial6"/>
    <dgm:cxn modelId="{041239AE-1AC8-473F-B04C-887EC31A9E5F}" type="presParOf" srcId="{7B1C62DF-815D-45A2-87D5-ADDD52266D39}" destId="{32F703C7-D5D6-4B37-B33C-DD5F164AFDD3}" srcOrd="11" destOrd="0" presId="urn:microsoft.com/office/officeart/2005/8/layout/radial6"/>
    <dgm:cxn modelId="{6C0C4FF6-07B7-49C1-9C1A-9EEC32AEC209}"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Lst>
  <dgm:cxnLst>
    <dgm:cxn modelId="{78CD3B9C-C5F0-4842-90F2-42E7944F6896}" type="presOf" srcId="{22D408D5-ECE9-4237-ABF6-C26FE5C78401}" destId="{9E7BACBC-ED52-4A0C-8640-7D0E6C778B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CBC022C5-7168-427F-AA12-1058BB37060A}" type="parTrans" cxnId="{1F44B628-DBBB-4404-A0AE-55C62956C6D8}">
      <dgm:prSet/>
      <dgm:spPr/>
      <dgm:t>
        <a:bodyPr/>
        <a:lstStyle/>
        <a:p>
          <a:endParaRPr lang="sv-SE"/>
        </a:p>
      </dgm:t>
    </dgm:pt>
    <dgm:pt modelId="{373752D1-1B79-4FDE-984C-D79FF717829B}" type="sibTrans" cxnId="{1F44B628-DBBB-4404-A0AE-55C62956C6D8}">
      <dgm:prSet/>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7B829BCD-B827-49D3-8D61-FC700FAEE484}">
      <dgm:prSet phldrT="[Text]" custScaleX="164051" custScaleY="164051"/>
      <dgm:spPr/>
      <dgm:t>
        <a:bodyPr/>
        <a:lstStyle/>
        <a:p>
          <a:endParaRPr lang="sv-SE" dirty="0"/>
        </a:p>
      </dgm:t>
    </dgm:pt>
    <dgm:pt modelId="{25421CDE-A892-4A1D-B6E7-F0FBA0115CBA}" type="parTrans" cxnId="{C7C03F02-D9CB-4E0C-A8F3-4ED0F29B60D5}">
      <dgm:prSet/>
      <dgm:spPr/>
      <dgm:t>
        <a:bodyPr/>
        <a:lstStyle/>
        <a:p>
          <a:endParaRPr lang="sv-SE"/>
        </a:p>
      </dgm:t>
    </dgm:pt>
    <dgm:pt modelId="{88EDD026-6F87-4B1A-B567-BBE6B94A6B12}" type="sibTrans" cxnId="{C7C03F02-D9CB-4E0C-A8F3-4ED0F29B60D5}">
      <dgm:prSet/>
      <dgm:spPr/>
      <dgm:t>
        <a:bodyPr/>
        <a:lstStyle/>
        <a:p>
          <a:endParaRPr lang="sv-SE"/>
        </a:p>
      </dgm:t>
    </dgm:pt>
    <dgm:pt modelId="{8CA3D820-2B6A-448B-AEF2-4A93C96399F0}">
      <dgm:prSet phldrT="[Text]" custScaleX="164051" custScaleY="164051"/>
      <dgm:spPr/>
      <dgm:t>
        <a:bodyPr/>
        <a:lstStyle/>
        <a:p>
          <a:endParaRPr lang="sv-SE" dirty="0"/>
        </a:p>
      </dgm:t>
    </dgm:pt>
    <dgm:pt modelId="{4F0DE48A-D7B7-4C3C-BC1A-270CE08C498A}" type="parTrans" cxnId="{AE85BFEC-164D-4862-8B2D-B62F1FB7B1B5}">
      <dgm:prSet/>
      <dgm:spPr/>
      <dgm:t>
        <a:bodyPr/>
        <a:lstStyle/>
        <a:p>
          <a:endParaRPr lang="sv-SE"/>
        </a:p>
      </dgm:t>
    </dgm:pt>
    <dgm:pt modelId="{A40ED254-D398-499D-A519-6F852CE01845}" type="sibTrans" cxnId="{AE85BFEC-164D-4862-8B2D-B62F1FB7B1B5}">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56953" custScaleY="156953"/>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C7C03F02-D9CB-4E0C-A8F3-4ED0F29B60D5}" srcId="{AFCD48EF-C21A-4C0E-B710-08CC21E9BB25}" destId="{7B829BCD-B827-49D3-8D61-FC700FAEE484}" srcOrd="2" destOrd="0" parTransId="{25421CDE-A892-4A1D-B6E7-F0FBA0115CBA}" sibTransId="{88EDD026-6F87-4B1A-B567-BBE6B94A6B12}"/>
    <dgm:cxn modelId="{CCA9690A-E3DD-4DF1-BBC6-ED11ED0CAC0E}" srcId="{546734DE-460B-4C42-9DAB-A5603C8AAA76}" destId="{F592B29B-B7FE-4DDB-987F-7999D6DFC65B}" srcOrd="0" destOrd="0" parTransId="{320F4B9E-4521-4703-BB2C-02D8ED9FB6C2}" sibTransId="{E49C8ED3-3005-4F83-8AB1-3AB0DBFBC780}"/>
    <dgm:cxn modelId="{8D9B9C14-6A41-44E4-9AEA-FDD082600D32}" srcId="{546734DE-460B-4C42-9DAB-A5603C8AAA76}" destId="{56B142BF-77EA-4716-A1F7-9B7EDAAB8E09}" srcOrd="2" destOrd="0" parTransId="{4A85044A-1B10-4606-841A-4985E53633E9}" sibTransId="{C679BB79-787C-4351-9F7B-A2E624BD1023}"/>
    <dgm:cxn modelId="{48A2DC1A-BEA6-4069-A709-35E8F9CEE14E}" type="presOf" srcId="{56B142BF-77EA-4716-A1F7-9B7EDAAB8E09}" destId="{FEBD3501-8EC6-44F8-A6DA-A0BFB6FDF4D9}" srcOrd="0" destOrd="0" presId="urn:microsoft.com/office/officeart/2005/8/layout/radial6"/>
    <dgm:cxn modelId="{E2031325-53E4-4499-ACC3-4D281A777A51}" srcId="{AFCD48EF-C21A-4C0E-B710-08CC21E9BB25}" destId="{546734DE-460B-4C42-9DAB-A5603C8AAA76}" srcOrd="0" destOrd="0" parTransId="{B63378DF-CB64-47FC-9DB9-A5F2C0F58217}" sibTransId="{E5F004E9-69D2-4285-B5F9-195D0BE5B8BB}"/>
    <dgm:cxn modelId="{1F44B628-DBBB-4404-A0AE-55C62956C6D8}" srcId="{546734DE-460B-4C42-9DAB-A5603C8AAA76}" destId="{2DF7B1D8-3FB5-48CD-ACF2-E44E3AB6DDF3}" srcOrd="1" destOrd="0" parTransId="{CBC022C5-7168-427F-AA12-1058BB37060A}" sibTransId="{373752D1-1B79-4FDE-984C-D79FF717829B}"/>
    <dgm:cxn modelId="{720CE82D-0116-4D54-92FC-4EEF0246A191}" type="presOf" srcId="{373752D1-1B79-4FDE-984C-D79FF717829B}" destId="{EC28C6A2-2049-40AA-81F9-F6FD3B1B31C9}" srcOrd="0" destOrd="0" presId="urn:microsoft.com/office/officeart/2005/8/layout/radial6"/>
    <dgm:cxn modelId="{22D8D92E-9F83-47D2-A7B3-D444DB8C6927}" type="presOf" srcId="{E899B6E5-FD30-4BFB-ACB0-369B52A246FE}" destId="{E59B749C-49F6-498E-BBF0-50710D71813A}" srcOrd="0" destOrd="0" presId="urn:microsoft.com/office/officeart/2005/8/layout/radial6"/>
    <dgm:cxn modelId="{1FBD7861-C0AC-4657-97A5-829AD711A839}" type="presOf" srcId="{E49C8ED3-3005-4F83-8AB1-3AB0DBFBC780}" destId="{609AB524-5006-4217-B18D-77B2BB6C293E}" srcOrd="0" destOrd="0" presId="urn:microsoft.com/office/officeart/2005/8/layout/radial6"/>
    <dgm:cxn modelId="{9380044B-BD79-4922-81E7-21E6CB1C1126}" type="presOf" srcId="{F592B29B-B7FE-4DDB-987F-7999D6DFC65B}" destId="{44777CAC-1348-4767-8AFA-2E89593B1C99}" srcOrd="0" destOrd="0" presId="urn:microsoft.com/office/officeart/2005/8/layout/radial6"/>
    <dgm:cxn modelId="{9983AF56-FF26-44BE-88A2-645E0E155693}" type="presOf" srcId="{2DF7B1D8-3FB5-48CD-ACF2-E44E3AB6DDF3}" destId="{F0846216-04CC-4202-8872-8AC7F778766C}" srcOrd="0" destOrd="0" presId="urn:microsoft.com/office/officeart/2005/8/layout/radial6"/>
    <dgm:cxn modelId="{CFABAC7D-5E6E-468B-9F0C-6EC1D7ABFEAE}" type="presOf" srcId="{C679BB79-787C-4351-9F7B-A2E624BD1023}" destId="{6E90D6AB-6ADE-4EE2-AA69-577FA561EFA2}" srcOrd="0" destOrd="0" presId="urn:microsoft.com/office/officeart/2005/8/layout/radial6"/>
    <dgm:cxn modelId="{F52AE081-B958-47DB-8D67-3CBB859BCB85}" type="presOf" srcId="{546734DE-460B-4C42-9DAB-A5603C8AAA76}" destId="{23634F34-2A95-4BA2-AA4E-2C57D615259F}" srcOrd="0" destOrd="0" presId="urn:microsoft.com/office/officeart/2005/8/layout/radial6"/>
    <dgm:cxn modelId="{1B9D9498-038F-4AD0-9355-0B518DA7944C}" type="presOf" srcId="{73BD3DA5-EC5C-4890-AE11-E0B96E450BEB}" destId="{AF8EA42B-B118-45B1-A3A1-D54038108696}"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E465F7C5-E195-4015-A46A-755F493EB793}" type="presOf" srcId="{AFCD48EF-C21A-4C0E-B710-08CC21E9BB25}" destId="{7B1C62DF-815D-45A2-87D5-ADDD52266D39}" srcOrd="0" destOrd="0" presId="urn:microsoft.com/office/officeart/2005/8/layout/radial6"/>
    <dgm:cxn modelId="{AE85BFEC-164D-4862-8B2D-B62F1FB7B1B5}" srcId="{AFCD48EF-C21A-4C0E-B710-08CC21E9BB25}" destId="{8CA3D820-2B6A-448B-AEF2-4A93C96399F0}" srcOrd="1" destOrd="0" parTransId="{4F0DE48A-D7B7-4C3C-BC1A-270CE08C498A}" sibTransId="{A40ED254-D398-499D-A519-6F852CE01845}"/>
    <dgm:cxn modelId="{91704402-0C98-4F9E-9485-B3FD4CEA9569}" type="presParOf" srcId="{7B1C62DF-815D-45A2-87D5-ADDD52266D39}" destId="{23634F34-2A95-4BA2-AA4E-2C57D615259F}" srcOrd="0" destOrd="0" presId="urn:microsoft.com/office/officeart/2005/8/layout/radial6"/>
    <dgm:cxn modelId="{802C6B2B-3087-4A0F-A36F-13ACD1B2376D}" type="presParOf" srcId="{7B1C62DF-815D-45A2-87D5-ADDD52266D39}" destId="{44777CAC-1348-4767-8AFA-2E89593B1C99}" srcOrd="1" destOrd="0" presId="urn:microsoft.com/office/officeart/2005/8/layout/radial6"/>
    <dgm:cxn modelId="{A1EFEA5C-CAEF-4BA7-ABED-90E71F677DF8}" type="presParOf" srcId="{7B1C62DF-815D-45A2-87D5-ADDD52266D39}" destId="{E13E0DC5-B609-4D63-97ED-395650D4744F}" srcOrd="2" destOrd="0" presId="urn:microsoft.com/office/officeart/2005/8/layout/radial6"/>
    <dgm:cxn modelId="{4569C4AC-BB91-4B7F-8D9A-6ACA8D97475A}" type="presParOf" srcId="{7B1C62DF-815D-45A2-87D5-ADDD52266D39}" destId="{609AB524-5006-4217-B18D-77B2BB6C293E}" srcOrd="3" destOrd="0" presId="urn:microsoft.com/office/officeart/2005/8/layout/radial6"/>
    <dgm:cxn modelId="{3C0D9D23-FFD7-4025-AF73-A9F7039DF71B}" type="presParOf" srcId="{7B1C62DF-815D-45A2-87D5-ADDD52266D39}" destId="{F0846216-04CC-4202-8872-8AC7F778766C}" srcOrd="4" destOrd="0" presId="urn:microsoft.com/office/officeart/2005/8/layout/radial6"/>
    <dgm:cxn modelId="{31C82085-B0DD-49CE-8075-73B7E012796A}" type="presParOf" srcId="{7B1C62DF-815D-45A2-87D5-ADDD52266D39}" destId="{ECFDC915-D878-4C17-9509-7CBE8108674B}" srcOrd="5" destOrd="0" presId="urn:microsoft.com/office/officeart/2005/8/layout/radial6"/>
    <dgm:cxn modelId="{47F364C6-46FF-44B7-902E-17EDF13E87F0}" type="presParOf" srcId="{7B1C62DF-815D-45A2-87D5-ADDD52266D39}" destId="{EC28C6A2-2049-40AA-81F9-F6FD3B1B31C9}" srcOrd="6" destOrd="0" presId="urn:microsoft.com/office/officeart/2005/8/layout/radial6"/>
    <dgm:cxn modelId="{6EAA873F-774F-45CF-ADF1-303595CC8BDF}" type="presParOf" srcId="{7B1C62DF-815D-45A2-87D5-ADDD52266D39}" destId="{FEBD3501-8EC6-44F8-A6DA-A0BFB6FDF4D9}" srcOrd="7" destOrd="0" presId="urn:microsoft.com/office/officeart/2005/8/layout/radial6"/>
    <dgm:cxn modelId="{278A8E9B-FF5B-40CA-A27C-B8A5EBFB20D4}" type="presParOf" srcId="{7B1C62DF-815D-45A2-87D5-ADDD52266D39}" destId="{BBE073AD-6D45-4714-A4C6-A1BFA6C2614A}" srcOrd="8" destOrd="0" presId="urn:microsoft.com/office/officeart/2005/8/layout/radial6"/>
    <dgm:cxn modelId="{985C5365-5E48-4A13-A507-F5EB5E7E6411}" type="presParOf" srcId="{7B1C62DF-815D-45A2-87D5-ADDD52266D39}" destId="{6E90D6AB-6ADE-4EE2-AA69-577FA561EFA2}" srcOrd="9" destOrd="0" presId="urn:microsoft.com/office/officeart/2005/8/layout/radial6"/>
    <dgm:cxn modelId="{2874854A-7DD4-42F4-9DFE-5C43788628C0}" type="presParOf" srcId="{7B1C62DF-815D-45A2-87D5-ADDD52266D39}" destId="{AF8EA42B-B118-45B1-A3A1-D54038108696}" srcOrd="10" destOrd="0" presId="urn:microsoft.com/office/officeart/2005/8/layout/radial6"/>
    <dgm:cxn modelId="{746B7948-30FA-406B-BB8E-A5DEBD7DD0DD}" type="presParOf" srcId="{7B1C62DF-815D-45A2-87D5-ADDD52266D39}" destId="{32F703C7-D5D6-4B37-B33C-DD5F164AFDD3}" srcOrd="11" destOrd="0" presId="urn:microsoft.com/office/officeart/2005/8/layout/radial6"/>
    <dgm:cxn modelId="{1AD917B8-1F1D-42E1-BD61-AA47F2EC9475}"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Lst>
  <dgm:cxnLst>
    <dgm:cxn modelId="{898DB2FE-91EE-4F1A-9CAD-B73F010FA29A}" type="presOf" srcId="{22D408D5-ECE9-4237-ABF6-C26FE5C78401}" destId="{9E7BACBC-ED52-4A0C-8640-7D0E6C778B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CD48EF-C21A-4C0E-B710-08CC21E9BB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2DF7B1D8-3FB5-48CD-ACF2-E44E3AB6DDF3}">
      <dgm:prSet phldrT="[Text]" custT="1"/>
      <dgm:spPr>
        <a:solidFill>
          <a:srgbClr val="00B050"/>
        </a:solidFill>
      </dgm:spPr>
      <dgm:t>
        <a:bodyPr/>
        <a:lstStyle/>
        <a:p>
          <a:r>
            <a:rPr lang="sv-SE" sz="1200" b="1" dirty="0"/>
            <a:t>April</a:t>
          </a:r>
        </a:p>
      </dgm:t>
    </dgm:pt>
    <dgm:pt modelId="{CBC022C5-7168-427F-AA12-1058BB37060A}" type="parTrans" cxnId="{1F44B628-DBBB-4404-A0AE-55C62956C6D8}">
      <dgm:prSet/>
      <dgm:spPr/>
      <dgm:t>
        <a:bodyPr/>
        <a:lstStyle/>
        <a:p>
          <a:endParaRPr lang="sv-SE"/>
        </a:p>
      </dgm:t>
    </dgm:pt>
    <dgm:pt modelId="{373752D1-1B79-4FDE-984C-D79FF717829B}" type="sibTrans" cxnId="{1F44B628-DBBB-4404-A0AE-55C62956C6D8}">
      <dgm:prSet/>
      <dgm:spPr/>
      <dgm:t>
        <a:bodyPr/>
        <a:lstStyle/>
        <a:p>
          <a:endParaRPr lang="sv-SE"/>
        </a:p>
      </dgm:t>
    </dgm:pt>
    <dgm:pt modelId="{56B142BF-77EA-4716-A1F7-9B7EDAAB8E09}">
      <dgm:prSet phldrT="[Text]" custT="1"/>
      <dgm:spPr>
        <a:solidFill>
          <a:srgbClr val="00B050"/>
        </a:solidFill>
      </dgm:spPr>
      <dgm:t>
        <a:bodyPr/>
        <a:lstStyle/>
        <a:p>
          <a:r>
            <a:rPr lang="sv-SE" sz="1200" b="1" dirty="0"/>
            <a:t>Juli</a:t>
          </a:r>
        </a:p>
      </dgm:t>
    </dgm:pt>
    <dgm:pt modelId="{4A85044A-1B10-4606-841A-4985E53633E9}" type="parTrans" cxnId="{8D9B9C14-6A41-44E4-9AEA-FDD082600D32}">
      <dgm:prSet/>
      <dgm:spPr/>
      <dgm:t>
        <a:bodyPr/>
        <a:lstStyle/>
        <a:p>
          <a:endParaRPr lang="sv-SE"/>
        </a:p>
      </dgm:t>
    </dgm:pt>
    <dgm:pt modelId="{C679BB79-787C-4351-9F7B-A2E624BD1023}" type="sibTrans" cxnId="{8D9B9C14-6A41-44E4-9AEA-FDD082600D32}">
      <dgm:prSet/>
      <dgm:spPr/>
      <dgm:t>
        <a:bodyPr/>
        <a:lstStyle/>
        <a:p>
          <a:endParaRPr lang="sv-SE"/>
        </a:p>
      </dgm:t>
    </dgm:pt>
    <dgm:pt modelId="{73BD3DA5-EC5C-4890-AE11-E0B96E450BEB}">
      <dgm:prSet phldrT="[Text]" custT="1"/>
      <dgm:spPr>
        <a:solidFill>
          <a:srgbClr val="00B050"/>
        </a:solidFill>
      </dgm:spPr>
      <dgm:t>
        <a:bodyPr/>
        <a:lstStyle/>
        <a:p>
          <a:r>
            <a:rPr lang="sv-SE" sz="1200" b="1" dirty="0"/>
            <a:t>Okt</a:t>
          </a:r>
        </a:p>
      </dgm:t>
    </dgm:pt>
    <dgm:pt modelId="{F201ABB8-9589-426D-A1EA-54053262FB92}" type="parTrans" cxnId="{DA400DBF-E3DF-4374-A3C3-01C1237B1FF3}">
      <dgm:prSet/>
      <dgm:spPr/>
      <dgm:t>
        <a:bodyPr/>
        <a:lstStyle/>
        <a:p>
          <a:endParaRPr lang="sv-SE"/>
        </a:p>
      </dgm:t>
    </dgm:pt>
    <dgm:pt modelId="{E899B6E5-FD30-4BFB-ACB0-369B52A246FE}" type="sibTrans" cxnId="{DA400DBF-E3DF-4374-A3C3-01C1237B1FF3}">
      <dgm:prSet/>
      <dgm:spPr/>
      <dgm:t>
        <a:bodyPr/>
        <a:lstStyle/>
        <a:p>
          <a:endParaRPr lang="sv-SE"/>
        </a:p>
      </dgm:t>
    </dgm:pt>
    <dgm:pt modelId="{546734DE-460B-4C42-9DAB-A5603C8AAA76}">
      <dgm:prSet phldrT="[Text]"/>
      <dgm:spPr/>
      <dgm:t>
        <a:bodyPr/>
        <a:lstStyle/>
        <a:p>
          <a:endParaRPr lang="sv-SE" dirty="0"/>
        </a:p>
      </dgm:t>
    </dgm:pt>
    <dgm:pt modelId="{E5F004E9-69D2-4285-B5F9-195D0BE5B8BB}" type="sibTrans" cxnId="{E2031325-53E4-4499-ACC3-4D281A777A51}">
      <dgm:prSet/>
      <dgm:spPr/>
      <dgm:t>
        <a:bodyPr/>
        <a:lstStyle/>
        <a:p>
          <a:endParaRPr lang="sv-SE"/>
        </a:p>
      </dgm:t>
    </dgm:pt>
    <dgm:pt modelId="{B63378DF-CB64-47FC-9DB9-A5F2C0F58217}" type="parTrans" cxnId="{E2031325-53E4-4499-ACC3-4D281A777A51}">
      <dgm:prSet/>
      <dgm:spPr/>
      <dgm:t>
        <a:bodyPr/>
        <a:lstStyle/>
        <a:p>
          <a:endParaRPr lang="sv-SE"/>
        </a:p>
      </dgm:t>
    </dgm:pt>
    <dgm:pt modelId="{F592B29B-B7FE-4DDB-987F-7999D6DFC65B}">
      <dgm:prSet phldrT="[Text]" custT="1"/>
      <dgm:spPr>
        <a:solidFill>
          <a:srgbClr val="00B050"/>
        </a:solidFill>
      </dgm:spPr>
      <dgm:t>
        <a:bodyPr/>
        <a:lstStyle/>
        <a:p>
          <a:r>
            <a:rPr lang="sv-SE" sz="1200" b="1" dirty="0"/>
            <a:t>Jan</a:t>
          </a:r>
        </a:p>
      </dgm:t>
    </dgm:pt>
    <dgm:pt modelId="{E49C8ED3-3005-4F83-8AB1-3AB0DBFBC780}" type="sibTrans" cxnId="{CCA9690A-E3DD-4DF1-BBC6-ED11ED0CAC0E}">
      <dgm:prSet/>
      <dgm:spPr/>
      <dgm:t>
        <a:bodyPr/>
        <a:lstStyle/>
        <a:p>
          <a:endParaRPr lang="sv-SE"/>
        </a:p>
      </dgm:t>
    </dgm:pt>
    <dgm:pt modelId="{320F4B9E-4521-4703-BB2C-02D8ED9FB6C2}" type="parTrans" cxnId="{CCA9690A-E3DD-4DF1-BBC6-ED11ED0CAC0E}">
      <dgm:prSet/>
      <dgm:spPr/>
      <dgm:t>
        <a:bodyPr/>
        <a:lstStyle/>
        <a:p>
          <a:endParaRPr lang="sv-SE"/>
        </a:p>
      </dgm:t>
    </dgm:pt>
    <dgm:pt modelId="{7B1C62DF-815D-45A2-87D5-ADDD52266D39}" type="pres">
      <dgm:prSet presAssocID="{AFCD48EF-C21A-4C0E-B710-08CC21E9BB25}" presName="Name0" presStyleCnt="0">
        <dgm:presLayoutVars>
          <dgm:chMax val="1"/>
          <dgm:dir/>
          <dgm:animLvl val="ctr"/>
          <dgm:resizeHandles val="exact"/>
        </dgm:presLayoutVars>
      </dgm:prSet>
      <dgm:spPr/>
    </dgm:pt>
    <dgm:pt modelId="{23634F34-2A95-4BA2-AA4E-2C57D615259F}" type="pres">
      <dgm:prSet presAssocID="{546734DE-460B-4C42-9DAB-A5603C8AAA76}" presName="centerShape" presStyleLbl="node0" presStyleIdx="0" presStyleCnt="1" custScaleX="134850" custScaleY="134850"/>
      <dgm:spPr/>
    </dgm:pt>
    <dgm:pt modelId="{44777CAC-1348-4767-8AFA-2E89593B1C99}" type="pres">
      <dgm:prSet presAssocID="{F592B29B-B7FE-4DDB-987F-7999D6DFC65B}" presName="node" presStyleLbl="node1" presStyleIdx="0" presStyleCnt="4" custScaleX="37370" custScaleY="37370">
        <dgm:presLayoutVars>
          <dgm:bulletEnabled val="1"/>
        </dgm:presLayoutVars>
      </dgm:prSet>
      <dgm:spPr/>
    </dgm:pt>
    <dgm:pt modelId="{E13E0DC5-B609-4D63-97ED-395650D4744F}" type="pres">
      <dgm:prSet presAssocID="{F592B29B-B7FE-4DDB-987F-7999D6DFC65B}" presName="dummy" presStyleCnt="0"/>
      <dgm:spPr/>
    </dgm:pt>
    <dgm:pt modelId="{609AB524-5006-4217-B18D-77B2BB6C293E}" type="pres">
      <dgm:prSet presAssocID="{E49C8ED3-3005-4F83-8AB1-3AB0DBFBC780}" presName="sibTrans" presStyleLbl="sibTrans2D1" presStyleIdx="0" presStyleCnt="4" custLinFactNeighborX="2487" custLinFactNeighborY="-384"/>
      <dgm:spPr/>
    </dgm:pt>
    <dgm:pt modelId="{F0846216-04CC-4202-8872-8AC7F778766C}" type="pres">
      <dgm:prSet presAssocID="{2DF7B1D8-3FB5-48CD-ACF2-E44E3AB6DDF3}" presName="node" presStyleLbl="node1" presStyleIdx="1" presStyleCnt="4" custScaleX="37370" custScaleY="37370">
        <dgm:presLayoutVars>
          <dgm:bulletEnabled val="1"/>
        </dgm:presLayoutVars>
      </dgm:prSet>
      <dgm:spPr/>
    </dgm:pt>
    <dgm:pt modelId="{ECFDC915-D878-4C17-9509-7CBE8108674B}" type="pres">
      <dgm:prSet presAssocID="{2DF7B1D8-3FB5-48CD-ACF2-E44E3AB6DDF3}" presName="dummy" presStyleCnt="0"/>
      <dgm:spPr/>
    </dgm:pt>
    <dgm:pt modelId="{EC28C6A2-2049-40AA-81F9-F6FD3B1B31C9}" type="pres">
      <dgm:prSet presAssocID="{373752D1-1B79-4FDE-984C-D79FF717829B}" presName="sibTrans" presStyleLbl="sibTrans2D1" presStyleIdx="1" presStyleCnt="4"/>
      <dgm:spPr/>
    </dgm:pt>
    <dgm:pt modelId="{FEBD3501-8EC6-44F8-A6DA-A0BFB6FDF4D9}" type="pres">
      <dgm:prSet presAssocID="{56B142BF-77EA-4716-A1F7-9B7EDAAB8E09}" presName="node" presStyleLbl="node1" presStyleIdx="2" presStyleCnt="4" custScaleX="37370" custScaleY="37370">
        <dgm:presLayoutVars>
          <dgm:bulletEnabled val="1"/>
        </dgm:presLayoutVars>
      </dgm:prSet>
      <dgm:spPr/>
    </dgm:pt>
    <dgm:pt modelId="{BBE073AD-6D45-4714-A4C6-A1BFA6C2614A}" type="pres">
      <dgm:prSet presAssocID="{56B142BF-77EA-4716-A1F7-9B7EDAAB8E09}" presName="dummy" presStyleCnt="0"/>
      <dgm:spPr/>
    </dgm:pt>
    <dgm:pt modelId="{6E90D6AB-6ADE-4EE2-AA69-577FA561EFA2}" type="pres">
      <dgm:prSet presAssocID="{C679BB79-787C-4351-9F7B-A2E624BD1023}" presName="sibTrans" presStyleLbl="sibTrans2D1" presStyleIdx="2" presStyleCnt="4"/>
      <dgm:spPr/>
    </dgm:pt>
    <dgm:pt modelId="{AF8EA42B-B118-45B1-A3A1-D54038108696}" type="pres">
      <dgm:prSet presAssocID="{73BD3DA5-EC5C-4890-AE11-E0B96E450BEB}" presName="node" presStyleLbl="node1" presStyleIdx="3" presStyleCnt="4" custScaleX="37370" custScaleY="37370">
        <dgm:presLayoutVars>
          <dgm:bulletEnabled val="1"/>
        </dgm:presLayoutVars>
      </dgm:prSet>
      <dgm:spPr/>
    </dgm:pt>
    <dgm:pt modelId="{32F703C7-D5D6-4B37-B33C-DD5F164AFDD3}" type="pres">
      <dgm:prSet presAssocID="{73BD3DA5-EC5C-4890-AE11-E0B96E450BEB}" presName="dummy" presStyleCnt="0"/>
      <dgm:spPr/>
    </dgm:pt>
    <dgm:pt modelId="{E59B749C-49F6-498E-BBF0-50710D71813A}" type="pres">
      <dgm:prSet presAssocID="{E899B6E5-FD30-4BFB-ACB0-369B52A246FE}" presName="sibTrans" presStyleLbl="sibTrans2D1" presStyleIdx="3" presStyleCnt="4"/>
      <dgm:spPr/>
    </dgm:pt>
  </dgm:ptLst>
  <dgm:cxnLst>
    <dgm:cxn modelId="{CCA9690A-E3DD-4DF1-BBC6-ED11ED0CAC0E}" srcId="{546734DE-460B-4C42-9DAB-A5603C8AAA76}" destId="{F592B29B-B7FE-4DDB-987F-7999D6DFC65B}" srcOrd="0" destOrd="0" parTransId="{320F4B9E-4521-4703-BB2C-02D8ED9FB6C2}" sibTransId="{E49C8ED3-3005-4F83-8AB1-3AB0DBFBC780}"/>
    <dgm:cxn modelId="{0968EF0C-C334-4520-AEA6-DB4478A8BAE5}" type="presOf" srcId="{373752D1-1B79-4FDE-984C-D79FF717829B}" destId="{EC28C6A2-2049-40AA-81F9-F6FD3B1B31C9}" srcOrd="0" destOrd="0" presId="urn:microsoft.com/office/officeart/2005/8/layout/radial6"/>
    <dgm:cxn modelId="{8D9B9C14-6A41-44E4-9AEA-FDD082600D32}" srcId="{546734DE-460B-4C42-9DAB-A5603C8AAA76}" destId="{56B142BF-77EA-4716-A1F7-9B7EDAAB8E09}" srcOrd="2" destOrd="0" parTransId="{4A85044A-1B10-4606-841A-4985E53633E9}" sibTransId="{C679BB79-787C-4351-9F7B-A2E624BD1023}"/>
    <dgm:cxn modelId="{E2031325-53E4-4499-ACC3-4D281A777A51}" srcId="{AFCD48EF-C21A-4C0E-B710-08CC21E9BB25}" destId="{546734DE-460B-4C42-9DAB-A5603C8AAA76}" srcOrd="0" destOrd="0" parTransId="{B63378DF-CB64-47FC-9DB9-A5F2C0F58217}" sibTransId="{E5F004E9-69D2-4285-B5F9-195D0BE5B8BB}"/>
    <dgm:cxn modelId="{1F44B628-DBBB-4404-A0AE-55C62956C6D8}" srcId="{546734DE-460B-4C42-9DAB-A5603C8AAA76}" destId="{2DF7B1D8-3FB5-48CD-ACF2-E44E3AB6DDF3}" srcOrd="1" destOrd="0" parTransId="{CBC022C5-7168-427F-AA12-1058BB37060A}" sibTransId="{373752D1-1B79-4FDE-984C-D79FF717829B}"/>
    <dgm:cxn modelId="{492CBD38-C0F1-4054-BFD2-BF802269924C}" type="presOf" srcId="{C679BB79-787C-4351-9F7B-A2E624BD1023}" destId="{6E90D6AB-6ADE-4EE2-AA69-577FA561EFA2}" srcOrd="0" destOrd="0" presId="urn:microsoft.com/office/officeart/2005/8/layout/radial6"/>
    <dgm:cxn modelId="{51319667-2D2E-4A88-A739-404EBE6E0B32}" type="presOf" srcId="{2DF7B1D8-3FB5-48CD-ACF2-E44E3AB6DDF3}" destId="{F0846216-04CC-4202-8872-8AC7F778766C}" srcOrd="0" destOrd="0" presId="urn:microsoft.com/office/officeart/2005/8/layout/radial6"/>
    <dgm:cxn modelId="{5A47F356-0775-4D2F-98A7-99660BEEFDED}" type="presOf" srcId="{AFCD48EF-C21A-4C0E-B710-08CC21E9BB25}" destId="{7B1C62DF-815D-45A2-87D5-ADDD52266D39}" srcOrd="0" destOrd="0" presId="urn:microsoft.com/office/officeart/2005/8/layout/radial6"/>
    <dgm:cxn modelId="{74B4B67A-7652-43C6-A4A7-3968993248C7}" type="presOf" srcId="{73BD3DA5-EC5C-4890-AE11-E0B96E450BEB}" destId="{AF8EA42B-B118-45B1-A3A1-D54038108696}" srcOrd="0" destOrd="0" presId="urn:microsoft.com/office/officeart/2005/8/layout/radial6"/>
    <dgm:cxn modelId="{9D0D9084-154A-43C0-9B0F-D9234382E9FC}" type="presOf" srcId="{546734DE-460B-4C42-9DAB-A5603C8AAA76}" destId="{23634F34-2A95-4BA2-AA4E-2C57D615259F}" srcOrd="0" destOrd="0" presId="urn:microsoft.com/office/officeart/2005/8/layout/radial6"/>
    <dgm:cxn modelId="{BF7ECAB5-8974-4526-A345-AEB9997A129E}" type="presOf" srcId="{E899B6E5-FD30-4BFB-ACB0-369B52A246FE}" destId="{E59B749C-49F6-498E-BBF0-50710D71813A}" srcOrd="0" destOrd="0" presId="urn:microsoft.com/office/officeart/2005/8/layout/radial6"/>
    <dgm:cxn modelId="{26A3DDBD-B584-4A2F-B85F-083B9A2EBC17}" type="presOf" srcId="{F592B29B-B7FE-4DDB-987F-7999D6DFC65B}" destId="{44777CAC-1348-4767-8AFA-2E89593B1C99}" srcOrd="0" destOrd="0" presId="urn:microsoft.com/office/officeart/2005/8/layout/radial6"/>
    <dgm:cxn modelId="{DA400DBF-E3DF-4374-A3C3-01C1237B1FF3}" srcId="{546734DE-460B-4C42-9DAB-A5603C8AAA76}" destId="{73BD3DA5-EC5C-4890-AE11-E0B96E450BEB}" srcOrd="3" destOrd="0" parTransId="{F201ABB8-9589-426D-A1EA-54053262FB92}" sibTransId="{E899B6E5-FD30-4BFB-ACB0-369B52A246FE}"/>
    <dgm:cxn modelId="{C7785EC8-67ED-4B4E-8F10-D13413E109DE}" type="presOf" srcId="{56B142BF-77EA-4716-A1F7-9B7EDAAB8E09}" destId="{FEBD3501-8EC6-44F8-A6DA-A0BFB6FDF4D9}" srcOrd="0" destOrd="0" presId="urn:microsoft.com/office/officeart/2005/8/layout/radial6"/>
    <dgm:cxn modelId="{4E106EF6-3D3E-47B5-8FA3-E9F5C4D34B27}" type="presOf" srcId="{E49C8ED3-3005-4F83-8AB1-3AB0DBFBC780}" destId="{609AB524-5006-4217-B18D-77B2BB6C293E}" srcOrd="0" destOrd="0" presId="urn:microsoft.com/office/officeart/2005/8/layout/radial6"/>
    <dgm:cxn modelId="{50B39F56-3573-470D-8DB2-388A2CC36E87}" type="presParOf" srcId="{7B1C62DF-815D-45A2-87D5-ADDD52266D39}" destId="{23634F34-2A95-4BA2-AA4E-2C57D615259F}" srcOrd="0" destOrd="0" presId="urn:microsoft.com/office/officeart/2005/8/layout/radial6"/>
    <dgm:cxn modelId="{9571B293-5F1F-48D4-A174-A62CBE0532DF}" type="presParOf" srcId="{7B1C62DF-815D-45A2-87D5-ADDD52266D39}" destId="{44777CAC-1348-4767-8AFA-2E89593B1C99}" srcOrd="1" destOrd="0" presId="urn:microsoft.com/office/officeart/2005/8/layout/radial6"/>
    <dgm:cxn modelId="{627552F2-4CA1-4013-A15C-82444624CAA7}" type="presParOf" srcId="{7B1C62DF-815D-45A2-87D5-ADDD52266D39}" destId="{E13E0DC5-B609-4D63-97ED-395650D4744F}" srcOrd="2" destOrd="0" presId="urn:microsoft.com/office/officeart/2005/8/layout/radial6"/>
    <dgm:cxn modelId="{ED2A473D-9A66-4E74-A0C9-91B15326EBA9}" type="presParOf" srcId="{7B1C62DF-815D-45A2-87D5-ADDD52266D39}" destId="{609AB524-5006-4217-B18D-77B2BB6C293E}" srcOrd="3" destOrd="0" presId="urn:microsoft.com/office/officeart/2005/8/layout/radial6"/>
    <dgm:cxn modelId="{4A3A39C6-EFB9-4A90-A449-BD35D02B52F0}" type="presParOf" srcId="{7B1C62DF-815D-45A2-87D5-ADDD52266D39}" destId="{F0846216-04CC-4202-8872-8AC7F778766C}" srcOrd="4" destOrd="0" presId="urn:microsoft.com/office/officeart/2005/8/layout/radial6"/>
    <dgm:cxn modelId="{90101EE5-15A3-40BB-A66A-850653ADBE1A}" type="presParOf" srcId="{7B1C62DF-815D-45A2-87D5-ADDD52266D39}" destId="{ECFDC915-D878-4C17-9509-7CBE8108674B}" srcOrd="5" destOrd="0" presId="urn:microsoft.com/office/officeart/2005/8/layout/radial6"/>
    <dgm:cxn modelId="{B9EACCD1-34DE-4CBA-815D-373E6465EF86}" type="presParOf" srcId="{7B1C62DF-815D-45A2-87D5-ADDD52266D39}" destId="{EC28C6A2-2049-40AA-81F9-F6FD3B1B31C9}" srcOrd="6" destOrd="0" presId="urn:microsoft.com/office/officeart/2005/8/layout/radial6"/>
    <dgm:cxn modelId="{298549CB-A719-4749-8FD2-B74BD93108DE}" type="presParOf" srcId="{7B1C62DF-815D-45A2-87D5-ADDD52266D39}" destId="{FEBD3501-8EC6-44F8-A6DA-A0BFB6FDF4D9}" srcOrd="7" destOrd="0" presId="urn:microsoft.com/office/officeart/2005/8/layout/radial6"/>
    <dgm:cxn modelId="{04FB8884-9EF7-4A0A-B7DB-B1308AE78CF0}" type="presParOf" srcId="{7B1C62DF-815D-45A2-87D5-ADDD52266D39}" destId="{BBE073AD-6D45-4714-A4C6-A1BFA6C2614A}" srcOrd="8" destOrd="0" presId="urn:microsoft.com/office/officeart/2005/8/layout/radial6"/>
    <dgm:cxn modelId="{01A4444E-373C-4D60-9ED6-A34A73F24F48}" type="presParOf" srcId="{7B1C62DF-815D-45A2-87D5-ADDD52266D39}" destId="{6E90D6AB-6ADE-4EE2-AA69-577FA561EFA2}" srcOrd="9" destOrd="0" presId="urn:microsoft.com/office/officeart/2005/8/layout/radial6"/>
    <dgm:cxn modelId="{EF8477D0-04D8-4194-9761-58D24130EB7B}" type="presParOf" srcId="{7B1C62DF-815D-45A2-87D5-ADDD52266D39}" destId="{AF8EA42B-B118-45B1-A3A1-D54038108696}" srcOrd="10" destOrd="0" presId="urn:microsoft.com/office/officeart/2005/8/layout/radial6"/>
    <dgm:cxn modelId="{C84F6CA9-F82A-4566-B49B-96340C8E6BCE}" type="presParOf" srcId="{7B1C62DF-815D-45A2-87D5-ADDD52266D39}" destId="{32F703C7-D5D6-4B37-B33C-DD5F164AFDD3}" srcOrd="11" destOrd="0" presId="urn:microsoft.com/office/officeart/2005/8/layout/radial6"/>
    <dgm:cxn modelId="{6575A182-5A60-44EF-9C1E-2756B9EDBA92}" type="presParOf" srcId="{7B1C62DF-815D-45A2-87D5-ADDD52266D39}" destId="{E59B749C-49F6-498E-BBF0-50710D7181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D408D5-ECE9-4237-ABF6-C26FE5C78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ECE5938A-355E-44EF-AB49-DC072229DAE5}">
      <dgm:prSet phldrT="[Text]" custT="1"/>
      <dgm:spPr>
        <a:solidFill>
          <a:srgbClr val="ED2630"/>
        </a:solidFill>
      </dgm:spPr>
      <dgm:t>
        <a:bodyPr/>
        <a:lstStyle/>
        <a:p>
          <a:pPr algn="ctr"/>
          <a:r>
            <a:rPr lang="sv-SE" sz="1000" b="1" dirty="0">
              <a:latin typeface="+mn-lt"/>
            </a:rPr>
            <a:t>Arbetsgivaren </a:t>
          </a:r>
          <a:br>
            <a:rPr lang="sv-SE" sz="1000" b="1" dirty="0">
              <a:latin typeface="+mn-lt"/>
            </a:rPr>
          </a:br>
          <a:r>
            <a:rPr lang="sv-SE" sz="1000" b="1" dirty="0">
              <a:latin typeface="+mn-lt"/>
            </a:rPr>
            <a:t>och Vision</a:t>
          </a:r>
        </a:p>
      </dgm:t>
    </dgm:pt>
    <dgm:pt modelId="{5712B9F1-5D10-4A76-8D53-DC9F922CEBA5}" type="parTrans" cxnId="{EF5D70AA-BE06-4586-9E5D-0CBDD1BAD516}">
      <dgm:prSet/>
      <dgm:spPr/>
      <dgm:t>
        <a:bodyPr/>
        <a:lstStyle/>
        <a:p>
          <a:endParaRPr lang="sv-SE"/>
        </a:p>
      </dgm:t>
    </dgm:pt>
    <dgm:pt modelId="{E782C76A-A2A3-43A2-BC3D-1D6D22C6FC02}" type="sibTrans" cxnId="{EF5D70AA-BE06-4586-9E5D-0CBDD1BAD516}">
      <dgm:prSet/>
      <dgm:spPr/>
      <dgm:t>
        <a:bodyPr/>
        <a:lstStyle/>
        <a:p>
          <a:endParaRPr lang="sv-SE"/>
        </a:p>
      </dgm:t>
    </dgm:pt>
    <dgm:pt modelId="{82426431-2475-4FD8-B29A-3B19C946CB6B}">
      <dgm:prSet phldrT="[Text]" custT="1"/>
      <dgm:spPr/>
      <dgm:t>
        <a:bodyPr/>
        <a:lstStyle/>
        <a:p>
          <a:pPr algn="ctr"/>
          <a:r>
            <a:rPr lang="sv-SE" sz="1000" b="1" dirty="0">
              <a:latin typeface="+mn-lt"/>
            </a:rPr>
            <a:t>Vision</a:t>
          </a:r>
        </a:p>
      </dgm:t>
    </dgm:pt>
    <dgm:pt modelId="{02D7A426-FEC8-46FD-BF42-F2950D1C51B8}" type="parTrans" cxnId="{A71C45B2-F9F3-412F-AC0A-F5283CDB381F}">
      <dgm:prSet/>
      <dgm:spPr/>
      <dgm:t>
        <a:bodyPr/>
        <a:lstStyle/>
        <a:p>
          <a:endParaRPr lang="sv-SE"/>
        </a:p>
      </dgm:t>
    </dgm:pt>
    <dgm:pt modelId="{244575F3-5114-4E61-B0F6-F23F545F04A1}" type="sibTrans" cxnId="{A71C45B2-F9F3-412F-AC0A-F5283CDB381F}">
      <dgm:prSet/>
      <dgm:spPr/>
      <dgm:t>
        <a:bodyPr/>
        <a:lstStyle/>
        <a:p>
          <a:endParaRPr lang="sv-SE"/>
        </a:p>
      </dgm:t>
    </dgm:pt>
    <dgm:pt modelId="{AD9227F8-0FEB-4639-B1FD-E47F9B0EA2D2}">
      <dgm:prSet phldrT="[Text]" custT="1"/>
      <dgm:spPr>
        <a:solidFill>
          <a:srgbClr val="210061"/>
        </a:solidFill>
      </dgm:spPr>
      <dgm:t>
        <a:bodyPr/>
        <a:lstStyle/>
        <a:p>
          <a:pPr algn="ctr"/>
          <a:r>
            <a:rPr lang="sv-SE" sz="1000" b="1" dirty="0">
              <a:latin typeface="+mn-lt"/>
            </a:rPr>
            <a:t>Arbetsgivaren</a:t>
          </a:r>
        </a:p>
      </dgm:t>
    </dgm:pt>
    <dgm:pt modelId="{D7729291-4B95-4386-A12E-F0C6FD38FEF7}" type="sibTrans" cxnId="{3DA66554-5F68-4A49-976B-148825B46EFD}">
      <dgm:prSet/>
      <dgm:spPr/>
      <dgm:t>
        <a:bodyPr/>
        <a:lstStyle/>
        <a:p>
          <a:endParaRPr lang="sv-SE"/>
        </a:p>
      </dgm:t>
    </dgm:pt>
    <dgm:pt modelId="{18CAF588-D197-4184-9739-274626385480}" type="parTrans" cxnId="{3DA66554-5F68-4A49-976B-148825B46EFD}">
      <dgm:prSet/>
      <dgm:spPr/>
      <dgm:t>
        <a:bodyPr/>
        <a:lstStyle/>
        <a:p>
          <a:endParaRPr lang="sv-SE"/>
        </a:p>
      </dgm:t>
    </dgm:pt>
    <dgm:pt modelId="{9E7BACBC-ED52-4A0C-8640-7D0E6C778B65}" type="pres">
      <dgm:prSet presAssocID="{22D408D5-ECE9-4237-ABF6-C26FE5C78401}" presName="linear" presStyleCnt="0">
        <dgm:presLayoutVars>
          <dgm:animLvl val="lvl"/>
          <dgm:resizeHandles val="exact"/>
        </dgm:presLayoutVars>
      </dgm:prSet>
      <dgm:spPr/>
    </dgm:pt>
    <dgm:pt modelId="{D16E7681-997F-4640-9F19-331EA55FF931}" type="pres">
      <dgm:prSet presAssocID="{ECE5938A-355E-44EF-AB49-DC072229DAE5}" presName="parentText" presStyleLbl="node1" presStyleIdx="0" presStyleCnt="3" custScaleX="50818" custLinFactY="81370" custLinFactNeighborX="-5527" custLinFactNeighborY="100000">
        <dgm:presLayoutVars>
          <dgm:chMax val="0"/>
          <dgm:bulletEnabled val="1"/>
        </dgm:presLayoutVars>
      </dgm:prSet>
      <dgm:spPr/>
    </dgm:pt>
    <dgm:pt modelId="{5A0E1995-669E-4D7E-B740-FCCFC8D4CF37}" type="pres">
      <dgm:prSet presAssocID="{E782C76A-A2A3-43A2-BC3D-1D6D22C6FC02}" presName="spacer" presStyleCnt="0"/>
      <dgm:spPr/>
    </dgm:pt>
    <dgm:pt modelId="{925DD35E-EAAC-4DE5-9A26-CF6A100213C6}" type="pres">
      <dgm:prSet presAssocID="{AD9227F8-0FEB-4639-B1FD-E47F9B0EA2D2}" presName="parentText" presStyleLbl="node1" presStyleIdx="1" presStyleCnt="3" custScaleX="51772" custLinFactY="-100000" custLinFactNeighborX="-5527" custLinFactNeighborY="-115105">
        <dgm:presLayoutVars>
          <dgm:chMax val="0"/>
          <dgm:bulletEnabled val="1"/>
        </dgm:presLayoutVars>
      </dgm:prSet>
      <dgm:spPr/>
    </dgm:pt>
    <dgm:pt modelId="{B0F9FB4A-2F51-4C1F-9A02-3713439E0940}" type="pres">
      <dgm:prSet presAssocID="{D7729291-4B95-4386-A12E-F0C6FD38FEF7}" presName="spacer" presStyleCnt="0"/>
      <dgm:spPr/>
    </dgm:pt>
    <dgm:pt modelId="{EEAEF86F-7DA9-48C5-B9DD-CB461E0F2399}" type="pres">
      <dgm:prSet presAssocID="{82426431-2475-4FD8-B29A-3B19C946CB6B}" presName="parentText" presStyleLbl="node1" presStyleIdx="2" presStyleCnt="3" custScaleX="49863" custLinFactY="-18396" custLinFactNeighborX="-5527" custLinFactNeighborY="-100000">
        <dgm:presLayoutVars>
          <dgm:chMax val="0"/>
          <dgm:bulletEnabled val="1"/>
        </dgm:presLayoutVars>
      </dgm:prSet>
      <dgm:spPr/>
    </dgm:pt>
  </dgm:ptLst>
  <dgm:cxnLst>
    <dgm:cxn modelId="{A0C71736-5AF7-4EE9-B666-B1E945A25F0A}" type="presOf" srcId="{ECE5938A-355E-44EF-AB49-DC072229DAE5}" destId="{D16E7681-997F-4640-9F19-331EA55FF931}" srcOrd="0" destOrd="0" presId="urn:microsoft.com/office/officeart/2005/8/layout/vList2"/>
    <dgm:cxn modelId="{AF176E72-8941-4E37-B4EB-41FD16D15906}" type="presOf" srcId="{82426431-2475-4FD8-B29A-3B19C946CB6B}" destId="{EEAEF86F-7DA9-48C5-B9DD-CB461E0F2399}" srcOrd="0" destOrd="0" presId="urn:microsoft.com/office/officeart/2005/8/layout/vList2"/>
    <dgm:cxn modelId="{3DA66554-5F68-4A49-976B-148825B46EFD}" srcId="{22D408D5-ECE9-4237-ABF6-C26FE5C78401}" destId="{AD9227F8-0FEB-4639-B1FD-E47F9B0EA2D2}" srcOrd="1" destOrd="0" parTransId="{18CAF588-D197-4184-9739-274626385480}" sibTransId="{D7729291-4B95-4386-A12E-F0C6FD38FEF7}"/>
    <dgm:cxn modelId="{EF5D70AA-BE06-4586-9E5D-0CBDD1BAD516}" srcId="{22D408D5-ECE9-4237-ABF6-C26FE5C78401}" destId="{ECE5938A-355E-44EF-AB49-DC072229DAE5}" srcOrd="0" destOrd="0" parTransId="{5712B9F1-5D10-4A76-8D53-DC9F922CEBA5}" sibTransId="{E782C76A-A2A3-43A2-BC3D-1D6D22C6FC02}"/>
    <dgm:cxn modelId="{A71C45B2-F9F3-412F-AC0A-F5283CDB381F}" srcId="{22D408D5-ECE9-4237-ABF6-C26FE5C78401}" destId="{82426431-2475-4FD8-B29A-3B19C946CB6B}" srcOrd="2" destOrd="0" parTransId="{02D7A426-FEC8-46FD-BF42-F2950D1C51B8}" sibTransId="{244575F3-5114-4E61-B0F6-F23F545F04A1}"/>
    <dgm:cxn modelId="{7F4111BD-89FB-4D08-8811-82E5A85A69CA}" type="presOf" srcId="{22D408D5-ECE9-4237-ABF6-C26FE5C78401}" destId="{9E7BACBC-ED52-4A0C-8640-7D0E6C778B65}" srcOrd="0" destOrd="0" presId="urn:microsoft.com/office/officeart/2005/8/layout/vList2"/>
    <dgm:cxn modelId="{FAE40ADC-1CDE-4445-8466-E1C3D6297F56}" type="presOf" srcId="{AD9227F8-0FEB-4639-B1FD-E47F9B0EA2D2}" destId="{925DD35E-EAAC-4DE5-9A26-CF6A100213C6}" srcOrd="0" destOrd="0" presId="urn:microsoft.com/office/officeart/2005/8/layout/vList2"/>
    <dgm:cxn modelId="{09946946-D389-4438-B607-1DE23C92D002}" type="presParOf" srcId="{9E7BACBC-ED52-4A0C-8640-7D0E6C778B65}" destId="{D16E7681-997F-4640-9F19-331EA55FF931}" srcOrd="0" destOrd="0" presId="urn:microsoft.com/office/officeart/2005/8/layout/vList2"/>
    <dgm:cxn modelId="{0FEBEB32-5806-4BE7-9A68-66908530B278}" type="presParOf" srcId="{9E7BACBC-ED52-4A0C-8640-7D0E6C778B65}" destId="{5A0E1995-669E-4D7E-B740-FCCFC8D4CF37}" srcOrd="1" destOrd="0" presId="urn:microsoft.com/office/officeart/2005/8/layout/vList2"/>
    <dgm:cxn modelId="{DC05B39E-97CA-43F3-B362-40FBD6FA74F5}" type="presParOf" srcId="{9E7BACBC-ED52-4A0C-8640-7D0E6C778B65}" destId="{925DD35E-EAAC-4DE5-9A26-CF6A100213C6}" srcOrd="2" destOrd="0" presId="urn:microsoft.com/office/officeart/2005/8/layout/vList2"/>
    <dgm:cxn modelId="{739BCEEF-E71A-4B98-8725-D2D04AA87E11}" type="presParOf" srcId="{9E7BACBC-ED52-4A0C-8640-7D0E6C778B65}" destId="{B0F9FB4A-2F51-4C1F-9A02-3713439E0940}" srcOrd="3" destOrd="0" presId="urn:microsoft.com/office/officeart/2005/8/layout/vList2"/>
    <dgm:cxn modelId="{E7523EEB-EE9D-4C20-98AF-DA0603AA48E5}" type="presParOf" srcId="{9E7BACBC-ED52-4A0C-8640-7D0E6C778B65}" destId="{EEAEF86F-7DA9-48C5-B9DD-CB461E0F2399}"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F7E7-EA73-4758-8B6F-6D3700EB755C}">
      <dsp:nvSpPr>
        <dsp:cNvPr id="0" name=""/>
        <dsp:cNvSpPr/>
      </dsp:nvSpPr>
      <dsp:spPr>
        <a:xfrm>
          <a:off x="1454475" y="1681"/>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a:t>Arbetstids-</a:t>
          </a:r>
        </a:p>
        <a:p>
          <a:pPr marL="0" lvl="0" indent="0" algn="ctr" defTabSz="1422400">
            <a:lnSpc>
              <a:spcPct val="90000"/>
            </a:lnSpc>
            <a:spcBef>
              <a:spcPct val="0"/>
            </a:spcBef>
            <a:spcAft>
              <a:spcPct val="35000"/>
            </a:spcAft>
            <a:buNone/>
          </a:pPr>
          <a:r>
            <a:rPr lang="sv-SE" sz="3200" kern="1200"/>
            <a:t>lagen</a:t>
          </a:r>
        </a:p>
      </dsp:txBody>
      <dsp:txXfrm>
        <a:off x="1454475" y="1681"/>
        <a:ext cx="3237433" cy="1942460"/>
      </dsp:txXfrm>
    </dsp:sp>
    <dsp:sp modelId="{1CED7713-E742-4E7B-9BE2-5F4D198A528D}">
      <dsp:nvSpPr>
        <dsp:cNvPr id="0" name=""/>
        <dsp:cNvSpPr/>
      </dsp:nvSpPr>
      <dsp:spPr>
        <a:xfrm>
          <a:off x="5015652" y="1681"/>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a:t>Semester</a:t>
          </a:r>
        </a:p>
        <a:p>
          <a:pPr marL="0" lvl="0" indent="0" algn="ctr" defTabSz="1422400">
            <a:lnSpc>
              <a:spcPct val="90000"/>
            </a:lnSpc>
            <a:spcBef>
              <a:spcPct val="0"/>
            </a:spcBef>
            <a:spcAft>
              <a:spcPct val="35000"/>
            </a:spcAft>
            <a:buNone/>
          </a:pPr>
          <a:r>
            <a:rPr lang="sv-SE" sz="3200" kern="1200"/>
            <a:t>lagen</a:t>
          </a:r>
        </a:p>
      </dsp:txBody>
      <dsp:txXfrm>
        <a:off x="5015652" y="1681"/>
        <a:ext cx="3237433" cy="1942460"/>
      </dsp:txXfrm>
    </dsp:sp>
    <dsp:sp modelId="{493FBAB6-0496-4F90-8BC7-936DAA25C234}">
      <dsp:nvSpPr>
        <dsp:cNvPr id="0" name=""/>
        <dsp:cNvSpPr/>
      </dsp:nvSpPr>
      <dsp:spPr>
        <a:xfrm>
          <a:off x="1454475" y="2267885"/>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a:t>Diskriminerings</a:t>
          </a:r>
        </a:p>
        <a:p>
          <a:pPr marL="0" lvl="0" indent="0" algn="ctr" defTabSz="1422400">
            <a:lnSpc>
              <a:spcPct val="90000"/>
            </a:lnSpc>
            <a:spcBef>
              <a:spcPct val="0"/>
            </a:spcBef>
            <a:spcAft>
              <a:spcPct val="35000"/>
            </a:spcAft>
            <a:buNone/>
          </a:pPr>
          <a:r>
            <a:rPr lang="sv-SE" sz="3200" kern="1200"/>
            <a:t>lagen</a:t>
          </a:r>
        </a:p>
      </dsp:txBody>
      <dsp:txXfrm>
        <a:off x="1454475" y="2267885"/>
        <a:ext cx="3237433" cy="1942460"/>
      </dsp:txXfrm>
    </dsp:sp>
    <dsp:sp modelId="{FFD5597B-6CE5-476E-B21E-F35C6F581B58}">
      <dsp:nvSpPr>
        <dsp:cNvPr id="0" name=""/>
        <dsp:cNvSpPr/>
      </dsp:nvSpPr>
      <dsp:spPr>
        <a:xfrm>
          <a:off x="5015652" y="2267885"/>
          <a:ext cx="3237433" cy="1942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err="1"/>
            <a:t>Studieledighets-lagen</a:t>
          </a:r>
          <a:endParaRPr lang="sv-SE" sz="3200" kern="1200"/>
        </a:p>
      </dsp:txBody>
      <dsp:txXfrm>
        <a:off x="5015652" y="2267885"/>
        <a:ext cx="3237433" cy="1942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9D79-D216-4479-876E-9776A4CD44B6}">
      <dsp:nvSpPr>
        <dsp:cNvPr id="0" name=""/>
        <dsp:cNvSpPr/>
      </dsp:nvSpPr>
      <dsp:spPr>
        <a:xfrm>
          <a:off x="0" y="784717"/>
          <a:ext cx="7319011"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36A97-E284-4C4E-B789-ACCE42FF2B29}">
      <dsp:nvSpPr>
        <dsp:cNvPr id="0" name=""/>
        <dsp:cNvSpPr/>
      </dsp:nvSpPr>
      <dsp:spPr>
        <a:xfrm>
          <a:off x="365950" y="17197"/>
          <a:ext cx="5123307"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649" tIns="0" rIns="193649" bIns="0" numCol="1" spcCol="1270" anchor="ctr" anchorCtr="0">
          <a:noAutofit/>
        </a:bodyPr>
        <a:lstStyle/>
        <a:p>
          <a:pPr marL="0" lvl="0" indent="0" algn="l" defTabSz="2311400">
            <a:lnSpc>
              <a:spcPct val="90000"/>
            </a:lnSpc>
            <a:spcBef>
              <a:spcPct val="0"/>
            </a:spcBef>
            <a:spcAft>
              <a:spcPct val="35000"/>
            </a:spcAft>
            <a:buNone/>
          </a:pPr>
          <a:r>
            <a:rPr lang="en-US" sz="5200" kern="1200" dirty="0" err="1"/>
            <a:t>Beteende</a:t>
          </a:r>
          <a:r>
            <a:rPr lang="en-US" sz="5200" kern="1200" dirty="0"/>
            <a:t>	</a:t>
          </a:r>
        </a:p>
      </dsp:txBody>
      <dsp:txXfrm>
        <a:off x="440884" y="92131"/>
        <a:ext cx="4973439" cy="1385172"/>
      </dsp:txXfrm>
    </dsp:sp>
    <dsp:sp modelId="{DAA07F44-C082-4154-B51D-E51AA309E77D}">
      <dsp:nvSpPr>
        <dsp:cNvPr id="0" name=""/>
        <dsp:cNvSpPr/>
      </dsp:nvSpPr>
      <dsp:spPr>
        <a:xfrm>
          <a:off x="0" y="3143437"/>
          <a:ext cx="7319011"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C9000-EDAC-4E96-974A-8467310C4EE5}">
      <dsp:nvSpPr>
        <dsp:cNvPr id="0" name=""/>
        <dsp:cNvSpPr/>
      </dsp:nvSpPr>
      <dsp:spPr>
        <a:xfrm>
          <a:off x="365950" y="2375917"/>
          <a:ext cx="5123307"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649" tIns="0" rIns="193649" bIns="0" numCol="1" spcCol="1270" anchor="ctr" anchorCtr="0">
          <a:noAutofit/>
        </a:bodyPr>
        <a:lstStyle/>
        <a:p>
          <a:pPr marL="0" lvl="0" indent="0" algn="l" defTabSz="2311400">
            <a:lnSpc>
              <a:spcPct val="90000"/>
            </a:lnSpc>
            <a:spcBef>
              <a:spcPct val="0"/>
            </a:spcBef>
            <a:spcAft>
              <a:spcPct val="35000"/>
            </a:spcAft>
            <a:buNone/>
          </a:pPr>
          <a:r>
            <a:rPr lang="en-US" sz="5200" kern="1200" dirty="0" err="1"/>
            <a:t>Kunskaper</a:t>
          </a:r>
          <a:endParaRPr lang="en-US" sz="5200" kern="1200" dirty="0"/>
        </a:p>
      </dsp:txBody>
      <dsp:txXfrm>
        <a:off x="440884" y="2450851"/>
        <a:ext cx="4973439" cy="138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130456" y="673131"/>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751979" y="1294654"/>
          <a:ext cx="3239991" cy="323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226465" y="1769140"/>
        <a:ext cx="2291019" cy="2291019"/>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130456" y="673131"/>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751979" y="1294654"/>
          <a:ext cx="3239991" cy="323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226465" y="1769140"/>
        <a:ext cx="2291019" cy="2291019"/>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130456" y="673131"/>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751979" y="1294654"/>
          <a:ext cx="3239991" cy="323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226465" y="1769140"/>
        <a:ext cx="2291019" cy="2291019"/>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749C-49F6-498E-BBF0-50710D71813A}">
      <dsp:nvSpPr>
        <dsp:cNvPr id="0" name=""/>
        <dsp:cNvSpPr/>
      </dsp:nvSpPr>
      <dsp:spPr>
        <a:xfrm>
          <a:off x="2130456" y="673131"/>
          <a:ext cx="4483037" cy="448303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D6AB-6ADE-4EE2-AA69-577FA561EFA2}">
      <dsp:nvSpPr>
        <dsp:cNvPr id="0" name=""/>
        <dsp:cNvSpPr/>
      </dsp:nvSpPr>
      <dsp:spPr>
        <a:xfrm>
          <a:off x="2130456" y="673131"/>
          <a:ext cx="4483037" cy="448303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8C6A2-2049-40AA-81F9-F6FD3B1B31C9}">
      <dsp:nvSpPr>
        <dsp:cNvPr id="0" name=""/>
        <dsp:cNvSpPr/>
      </dsp:nvSpPr>
      <dsp:spPr>
        <a:xfrm>
          <a:off x="2130456" y="673131"/>
          <a:ext cx="4483037" cy="448303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AB524-5006-4217-B18D-77B2BB6C293E}">
      <dsp:nvSpPr>
        <dsp:cNvPr id="0" name=""/>
        <dsp:cNvSpPr/>
      </dsp:nvSpPr>
      <dsp:spPr>
        <a:xfrm>
          <a:off x="2241949" y="655916"/>
          <a:ext cx="4483037" cy="448303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34F34-2A95-4BA2-AA4E-2C57D615259F}">
      <dsp:nvSpPr>
        <dsp:cNvPr id="0" name=""/>
        <dsp:cNvSpPr/>
      </dsp:nvSpPr>
      <dsp:spPr>
        <a:xfrm>
          <a:off x="2980116" y="1522791"/>
          <a:ext cx="2783717" cy="2783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3387782" y="1930457"/>
        <a:ext cx="1968385" cy="1968385"/>
      </dsp:txXfrm>
    </dsp:sp>
    <dsp:sp modelId="{44777CAC-1348-4767-8AFA-2E89593B1C99}">
      <dsp:nvSpPr>
        <dsp:cNvPr id="0" name=""/>
        <dsp:cNvSpPr/>
      </dsp:nvSpPr>
      <dsp:spPr>
        <a:xfrm>
          <a:off x="4101974" y="455150"/>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Jan</a:t>
          </a:r>
        </a:p>
      </dsp:txBody>
      <dsp:txXfrm>
        <a:off x="4181055" y="534231"/>
        <a:ext cx="381839" cy="381839"/>
      </dsp:txXfrm>
    </dsp:sp>
    <dsp:sp modelId="{F0846216-04CC-4202-8872-8AC7F778766C}">
      <dsp:nvSpPr>
        <dsp:cNvPr id="0" name=""/>
        <dsp:cNvSpPr/>
      </dsp:nvSpPr>
      <dsp:spPr>
        <a:xfrm>
          <a:off x="6291472"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April</a:t>
          </a:r>
        </a:p>
      </dsp:txBody>
      <dsp:txXfrm>
        <a:off x="6370553" y="2723730"/>
        <a:ext cx="381839" cy="381839"/>
      </dsp:txXfrm>
    </dsp:sp>
    <dsp:sp modelId="{FEBD3501-8EC6-44F8-A6DA-A0BFB6FDF4D9}">
      <dsp:nvSpPr>
        <dsp:cNvPr id="0" name=""/>
        <dsp:cNvSpPr/>
      </dsp:nvSpPr>
      <dsp:spPr>
        <a:xfrm>
          <a:off x="4101974" y="4834147"/>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Juli</a:t>
          </a:r>
        </a:p>
      </dsp:txBody>
      <dsp:txXfrm>
        <a:off x="4181055" y="4913228"/>
        <a:ext cx="381839" cy="381839"/>
      </dsp:txXfrm>
    </dsp:sp>
    <dsp:sp modelId="{AF8EA42B-B118-45B1-A3A1-D54038108696}">
      <dsp:nvSpPr>
        <dsp:cNvPr id="0" name=""/>
        <dsp:cNvSpPr/>
      </dsp:nvSpPr>
      <dsp:spPr>
        <a:xfrm>
          <a:off x="1912475" y="2644649"/>
          <a:ext cx="540001" cy="54000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Okt</a:t>
          </a:r>
        </a:p>
      </dsp:txBody>
      <dsp:txXfrm>
        <a:off x="1991556" y="2723730"/>
        <a:ext cx="381839" cy="3818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7681-997F-4640-9F19-331EA55FF931}">
      <dsp:nvSpPr>
        <dsp:cNvPr id="0" name=""/>
        <dsp:cNvSpPr/>
      </dsp:nvSpPr>
      <dsp:spPr>
        <a:xfrm>
          <a:off x="380459" y="463687"/>
          <a:ext cx="1014172" cy="468000"/>
        </a:xfrm>
        <a:prstGeom prst="roundRect">
          <a:avLst/>
        </a:prstGeom>
        <a:solidFill>
          <a:srgbClr val="ED26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1" kern="1200" dirty="0">
              <a:latin typeface="+mn-lt"/>
            </a:rPr>
            <a:t>Arbetsgivaren </a:t>
          </a:r>
          <a:br>
            <a:rPr lang="sv-SE" sz="1000" b="1" kern="1200" dirty="0">
              <a:latin typeface="+mn-lt"/>
            </a:rPr>
          </a:br>
          <a:r>
            <a:rPr lang="sv-SE" sz="1000" b="1" kern="1200" dirty="0">
              <a:latin typeface="+mn-lt"/>
            </a:rPr>
            <a:t>och Vision</a:t>
          </a:r>
        </a:p>
      </dsp:txBody>
      <dsp:txXfrm>
        <a:off x="403305" y="486533"/>
        <a:ext cx="968480" cy="422308"/>
      </dsp:txXfrm>
    </dsp:sp>
    <dsp:sp modelId="{925DD35E-EAAC-4DE5-9A26-CF6A100213C6}">
      <dsp:nvSpPr>
        <dsp:cNvPr id="0" name=""/>
        <dsp:cNvSpPr/>
      </dsp:nvSpPr>
      <dsp:spPr>
        <a:xfrm>
          <a:off x="370940" y="0"/>
          <a:ext cx="1033211" cy="468000"/>
        </a:xfrm>
        <a:prstGeom prst="roundRect">
          <a:avLst/>
        </a:prstGeom>
        <a:solidFill>
          <a:srgbClr val="210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1" kern="1200" dirty="0">
              <a:latin typeface="+mn-lt"/>
            </a:rPr>
            <a:t>Arbetsgivaren</a:t>
          </a:r>
        </a:p>
      </dsp:txBody>
      <dsp:txXfrm>
        <a:off x="393786" y="22846"/>
        <a:ext cx="987519" cy="422308"/>
      </dsp:txXfrm>
    </dsp:sp>
    <dsp:sp modelId="{EEAEF86F-7DA9-48C5-B9DD-CB461E0F2399}">
      <dsp:nvSpPr>
        <dsp:cNvPr id="0" name=""/>
        <dsp:cNvSpPr/>
      </dsp:nvSpPr>
      <dsp:spPr>
        <a:xfrm>
          <a:off x="389988" y="932782"/>
          <a:ext cx="995113"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1" kern="1200" dirty="0">
              <a:latin typeface="+mn-lt"/>
            </a:rPr>
            <a:t>Vision</a:t>
          </a:r>
        </a:p>
      </dsp:txBody>
      <dsp:txXfrm>
        <a:off x="412834" y="955628"/>
        <a:ext cx="949421"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A2C0C5-EA85-49EA-B7E7-BECA62FE0754}" type="datetimeFigureOut">
              <a:rPr lang="sv-SE" smtClean="0"/>
              <a:t>2024-07-02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8618F-BFFF-4A7D-B261-CA6F9714A65F}" type="slidenum">
              <a:rPr lang="sv-SE" smtClean="0"/>
              <a:t>‹#›</a:t>
            </a:fld>
            <a:endParaRPr lang="sv-SE"/>
          </a:p>
        </p:txBody>
      </p:sp>
    </p:spTree>
    <p:extLst>
      <p:ext uri="{BB962C8B-B14F-4D97-AF65-F5344CB8AC3E}">
        <p14:creationId xmlns:p14="http://schemas.microsoft.com/office/powerpoint/2010/main" val="257037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sion.se/for-dig-som-ar/fortroendevald/att-vara-vision-ombud/satsning-pa-okad-facklig-styrk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sion.se/fragor-sva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ision.se/om-vision/vardegrun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vision.se/om-vision/vardegrund/visions-overgripande-mal-och-hjartefrago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vision.se/om-vision/designvarumarke/trycksaker/utbildningsmateria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Vision-ombud är ett jätteviktigt uppdrag oavsett hur hemmaplan ser ut! Det är Vision-ombudet som är allra närmast medlemmarna och som vet vad som händer ”på plats” </a:t>
            </a:r>
          </a:p>
          <a:p>
            <a:endParaRPr lang="sv-SE" dirty="0"/>
          </a:p>
          <a:p>
            <a:r>
              <a:rPr lang="sv-SE" dirty="0"/>
              <a:t>Berätta gärna redan här om beslutet på förbundsmötet 2022 om att öka i facklig styrka </a:t>
            </a:r>
            <a:r>
              <a:rPr lang="sv-SE" dirty="0">
                <a:hlinkClick r:id="rId3"/>
              </a:rPr>
              <a:t>Satsning på ökad facklig styrka (vision.se)</a:t>
            </a:r>
            <a:r>
              <a:rPr lang="sv-SE" dirty="0"/>
              <a:t> Vi kommer att prata mer om detta under dagarna men det är ett av de två ben den fackliga rörelsen står på! Det andra är förhandling</a:t>
            </a: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420101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dagligt tal Medbestämmandelagen eller MBL</a:t>
            </a:r>
          </a:p>
          <a:p>
            <a:endParaRPr lang="sv-SE" dirty="0"/>
          </a:p>
          <a:p>
            <a:r>
              <a:rPr lang="sv-SE" dirty="0"/>
              <a:t>En av de lagar som kom på 70-talet och som ville ge större inflytande för de anställda.</a:t>
            </a:r>
          </a:p>
          <a:p>
            <a:endParaRPr lang="sv-SE" dirty="0"/>
          </a:p>
          <a:p>
            <a:r>
              <a:rPr lang="sv-SE" dirty="0"/>
              <a:t>Den grundar sig i arbetsgivare, arbetstagare och kollektivavtal.</a:t>
            </a:r>
          </a:p>
          <a:p>
            <a:endParaRPr lang="sv-SE" dirty="0"/>
          </a:p>
          <a:p>
            <a:r>
              <a:rPr lang="sv-SE" dirty="0"/>
              <a:t>Det vanligaste när man pratar om MBL är §11 §14 och §19 men MBL är mycket mer, där regleras föreningsrätt, förhandlingsrätt, vetorätt, medling och mycket mer.</a:t>
            </a:r>
          </a:p>
          <a:p>
            <a:endParaRPr lang="sv-SE" dirty="0"/>
          </a:p>
          <a:p>
            <a:r>
              <a:rPr lang="sv-SE" dirty="0"/>
              <a:t>Delar av MBL är dispositiv dvs man kan lokalt förhandla fram förbättringar. Sådana förhandlingar bör ombud inte göra på egen hand. Hjälp finns i avdelningen/klubben eller hos Vision Direkt om arbetsgivaren vill förhandla.</a:t>
            </a:r>
          </a:p>
          <a:p>
            <a:endParaRPr lang="sv-SE" dirty="0"/>
          </a:p>
          <a:p>
            <a:r>
              <a:rPr lang="sv-SE" dirty="0"/>
              <a:t>Viktigt att tänka på att alla överenskommelser i sin helhet ska vara en förbättring av lagen! (och går man tillbaka till pyramiden gäller det alla delar, ju högre upp desto fler fördelar, för varje nivå förhandlas förbättringar)</a:t>
            </a:r>
          </a:p>
          <a:p>
            <a:endParaRPr lang="sv-SE" dirty="0"/>
          </a:p>
          <a:p>
            <a:r>
              <a:rPr lang="sv-SE" dirty="0"/>
              <a:t>Hos många arbetsgivare finns samverkansavtal och MBL är en av de lagar som lokalt förbättrats genom ett samverkansavtal.</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412802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dagligt tal FML</a:t>
            </a:r>
          </a:p>
          <a:p>
            <a:endParaRPr lang="sv-SE" dirty="0"/>
          </a:p>
          <a:p>
            <a:r>
              <a:rPr lang="sv-SE" dirty="0"/>
              <a:t>En kort men mycket viktig lagstiftning det är på den en stor del av vårt fackliga arbete grundar sig.</a:t>
            </a:r>
          </a:p>
          <a:p>
            <a:endParaRPr lang="sv-SE" dirty="0"/>
          </a:p>
          <a:p>
            <a:r>
              <a:rPr lang="sv-SE" dirty="0"/>
              <a:t>Viktiga § är </a:t>
            </a:r>
          </a:p>
          <a:p>
            <a:endParaRPr lang="sv-SE" dirty="0"/>
          </a:p>
          <a:p>
            <a:pPr marL="228600" indent="-228600">
              <a:buAutoNum type="arabicPlain"/>
            </a:pPr>
            <a:r>
              <a:rPr lang="sv-SE" dirty="0"/>
              <a:t>En förtroendevald ska vara vald av medlemmarna på arbetsplatsen och anmäld till arbetsgivaren. FML gäller bara dem som de fackliga organisationerna rapporterar som förtroendevalda och för att t ex Vision ska kunna anmäla någon som facklig företrädare måste denna vara vald. Som en parantes är det också viktigt att personen är </a:t>
            </a:r>
            <a:r>
              <a:rPr lang="sv-SE" dirty="0" err="1"/>
              <a:t>reggad</a:t>
            </a:r>
            <a:r>
              <a:rPr lang="sv-SE" dirty="0"/>
              <a:t> på mina sidor med sitt uppdrag så att förbundet kan både hänvisa, hjälpa och informera.</a:t>
            </a:r>
          </a:p>
          <a:p>
            <a:pPr marL="228600" indent="-228600">
              <a:buAutoNum type="arabicPlain"/>
            </a:pPr>
            <a:endParaRPr lang="sv-SE" dirty="0"/>
          </a:p>
          <a:p>
            <a:pPr marL="228600" indent="-228600">
              <a:buAutoNum type="arabicPlain" startAt="6"/>
            </a:pPr>
            <a:r>
              <a:rPr lang="sv-SE" dirty="0"/>
              <a:t>Rätten att vara ledig för det fackliga uppdraget. Den som är vald och anmäld har rätt att vara ledig från sina ordinarie uppgifter för att kunna göra det som uppdraget kräver. Det ska alltså inte ligga uppgifter och vänta när man kommer tillbaka. Detta är lättare sagt en gjort men ändå viktigt att veta! Exempel på denna ledighet kan vara när Vision har möte för att diskutera internt arbete, t ex hur vi lokalt ska öka medlemsantalet</a:t>
            </a:r>
          </a:p>
          <a:p>
            <a:pPr marL="228600" indent="-228600">
              <a:buAutoNum type="arabicPlain" startAt="6"/>
            </a:pPr>
            <a:endParaRPr lang="sv-SE" dirty="0"/>
          </a:p>
          <a:p>
            <a:pPr marL="228600" indent="-228600">
              <a:buAutoNum type="arabicPlain" startAt="6"/>
            </a:pPr>
            <a:r>
              <a:rPr lang="sv-SE" dirty="0"/>
              <a:t>Rätten att vara ledig med lön och bibehållna förmåner. Lite förenklat kan man säga att om det facklig uppdraget man är ledig för sker på den egna arbetsplatsen eller området man företräder har man rätt att utföra uppdraget utan löneavdrag och skulle det finnas rätt till andra förmåner (OB och övertid är nog vanligast) ska man behålla också detta.</a:t>
            </a:r>
          </a:p>
          <a:p>
            <a:pPr marL="228600" indent="-228600">
              <a:buAutoNum type="arabicPlain" startAt="6"/>
            </a:pPr>
            <a:endParaRPr lang="sv-SE" dirty="0"/>
          </a:p>
          <a:p>
            <a:pPr marL="0" indent="0">
              <a:buNone/>
            </a:pPr>
            <a:r>
              <a:rPr lang="sv-SE" dirty="0"/>
              <a:t>Kommer vision-ombuden i diskussioner kring detta med arbetsgivaren bör de ta hjälp av sin avdelning/klubb eller Vision Direkt</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23072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Arbetsmiljölagen är en lag som Vision-ombuden bör känna till, inte för att de kommer att använda den särskilt mycket utan för att det är ofta ett smart drag kroka arm med skyddsombuden när det strular på en arbetsplats. Arbetsmiljölagen är en relativt skarp lagstiftning ( t ex 2 kap 1§ som kan översättas till ”alla har rätt att ha det bra på jobbet” en grov förenkling men den är intressant om man läser noga) som ställer krav på arbetsgivaren och arbetsmiljön.</a:t>
            </a:r>
          </a:p>
          <a:p>
            <a:endParaRPr lang="sv-SE" dirty="0"/>
          </a:p>
          <a:p>
            <a:r>
              <a:rPr lang="sv-SE" dirty="0"/>
              <a:t>Det är också en lag som ofta är en del av samverkansavtalen och i samverkan har Vision-ombudet en viktig roll.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03896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Också kallad LAS</a:t>
            </a:r>
          </a:p>
          <a:p>
            <a:endParaRPr lang="sv-SE" dirty="0"/>
          </a:p>
          <a:p>
            <a:r>
              <a:rPr lang="sv-SE" dirty="0"/>
              <a:t>Inte heller detta är en lag vi kommer att djupa så mycket i. </a:t>
            </a:r>
          </a:p>
          <a:p>
            <a:endParaRPr lang="sv-SE" dirty="0"/>
          </a:p>
          <a:p>
            <a:r>
              <a:rPr lang="sv-SE" dirty="0"/>
              <a:t>Men!  Om det kommer upp frågor vid något förhandlingstillfälle som rör en eller flera medlemmars anställning bör Vision-ombudet ajournera mötet efter att ha fått så mycket information som möjligt och omedelbart ta kontakt med sin klubb/avdelning eller Vision Direkt! Och det kan vara bråttom!</a:t>
            </a: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235266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några fler exempel på arbetsrättslig lagstiftning som man som Vision-ombud kan stöta på.</a:t>
            </a:r>
          </a:p>
          <a:p>
            <a:endParaRPr lang="sv-SE" dirty="0"/>
          </a:p>
          <a:p>
            <a:r>
              <a:rPr lang="sv-SE" dirty="0"/>
              <a:t>All lagstiftning är såklart viktig men ingen (eller i a f väldigt få) har alla lagar i huvudet. Läs och fundera, diskutera med fackliga kollegor och gå in på Frågor och svar på visions webbplats (har du tid kan du visa hur det ser ut </a:t>
            </a:r>
            <a:r>
              <a:rPr lang="sv-SE" dirty="0">
                <a:hlinkClick r:id="rId3"/>
              </a:rPr>
              <a:t>Frågor och svar (vision.se)</a:t>
            </a:r>
            <a:r>
              <a:rPr lang="sv-SE" dirty="0"/>
              <a:t> (</a:t>
            </a:r>
            <a:r>
              <a:rPr lang="sv-SE" dirty="0" err="1"/>
              <a:t>inlogg</a:t>
            </a:r>
            <a:r>
              <a:rPr lang="sv-SE" dirty="0"/>
              <a:t> krävs) och sist men inte minst är Vision Direkt öppet 8-20 alla vardagar. Numret att ha på kortnummer är 0771 44 00 00. Finns direktval för förtroendevalda!</a:t>
            </a:r>
          </a:p>
          <a:p>
            <a:endParaRPr lang="sv-SE" dirty="0"/>
          </a:p>
          <a:p>
            <a:r>
              <a:rPr lang="sv-SE" dirty="0"/>
              <a:t>I Vision är man aldrig ensam!</a:t>
            </a: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71461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arbetsgivare men inte alla har ett samverkansavtal. </a:t>
            </a:r>
          </a:p>
          <a:p>
            <a:endParaRPr lang="sv-SE" dirty="0"/>
          </a:p>
          <a:p>
            <a:r>
              <a:rPr lang="sv-SE" dirty="0"/>
              <a:t>I e-utbildningen berättar Simon om hur ett samverkansavtal kan förbättra det lokala arbetet.</a:t>
            </a:r>
          </a:p>
          <a:p>
            <a:endParaRPr lang="sv-SE" dirty="0"/>
          </a:p>
          <a:p>
            <a:r>
              <a:rPr lang="sv-SE" dirty="0"/>
              <a:t>Kolla av i gruppen hur många som har ett samverkansavtal (ställ tre frågor; vi har ett, vi har inte något eller jag vet inte) Att inte veta är helt OK, men då blir det en viktig uppgift att ta reda på hur det ser ut hemma när utbildningen är slut</a:t>
            </a:r>
          </a:p>
          <a:p>
            <a:endParaRPr lang="sv-SE" dirty="0"/>
          </a:p>
          <a:p>
            <a:r>
              <a:rPr lang="sv-SE" dirty="0"/>
              <a:t>Är alla deltagarna från samma avdelning eller klubb  kan man här berätta hur det ser ut lokalt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40629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Föreslå</a:t>
            </a:r>
            <a:r>
              <a:rPr lang="en-US">
                <a:latin typeface="Calibri"/>
                <a:cs typeface="Calibri"/>
              </a:rPr>
              <a:t> </a:t>
            </a:r>
            <a:r>
              <a:rPr lang="en-US" err="1">
                <a:latin typeface="Calibri"/>
                <a:cs typeface="Calibri"/>
              </a:rPr>
              <a:t>att</a:t>
            </a:r>
            <a:r>
              <a:rPr lang="en-US">
                <a:latin typeface="Calibri"/>
                <a:cs typeface="Calibri"/>
              </a:rPr>
              <a:t> </a:t>
            </a:r>
            <a:r>
              <a:rPr lang="en-US" err="1">
                <a:latin typeface="Calibri"/>
                <a:cs typeface="Calibri"/>
              </a:rPr>
              <a:t>deltagarna</a:t>
            </a:r>
            <a:r>
              <a:rPr lang="en-US">
                <a:latin typeface="Calibri"/>
                <a:cs typeface="Calibri"/>
              </a:rPr>
              <a:t> tar lite frisk </a:t>
            </a:r>
            <a:r>
              <a:rPr lang="en-US" err="1">
                <a:latin typeface="Calibri"/>
                <a:cs typeface="Calibri"/>
              </a:rPr>
              <a:t>luft</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284582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upp i grupper och använd </a:t>
            </a:r>
            <a:r>
              <a:rPr lang="sv-SE" dirty="0" err="1"/>
              <a:t>casen</a:t>
            </a:r>
            <a:r>
              <a:rPr lang="sv-SE" dirty="0"/>
              <a:t>.</a:t>
            </a:r>
          </a:p>
          <a:p>
            <a:endParaRPr lang="sv-SE" dirty="0"/>
          </a:p>
          <a:p>
            <a:r>
              <a:rPr lang="sv-SE" dirty="0"/>
              <a:t>Grupp 1 börjar med 1, grupp 2 börjar med 2 osv.</a:t>
            </a:r>
          </a:p>
          <a:p>
            <a:endParaRPr lang="sv-SE" dirty="0"/>
          </a:p>
          <a:p>
            <a:r>
              <a:rPr lang="sv-SE" dirty="0"/>
              <a:t>Deltagarna har gott om tid och ska använda alla om och men, lyfta på alla stenar osv. Om man vill kan man i gruppen utse en som är motvalls och letar efter alla men som hen kan komma på.</a:t>
            </a:r>
          </a:p>
          <a:p>
            <a:endParaRPr lang="sv-SE" dirty="0"/>
          </a:p>
          <a:p>
            <a:r>
              <a:rPr lang="sv-SE" dirty="0"/>
              <a:t>Som kursledare/utbildare finns ni tillgängliga om någon grupp kör fast eller har frågor. Gå också runt och kolla läget.</a:t>
            </a:r>
          </a:p>
          <a:p>
            <a:endParaRPr lang="sv-SE" dirty="0"/>
          </a:p>
          <a:p>
            <a:r>
              <a:rPr lang="sv-SE" dirty="0"/>
              <a:t>Redovisa i storgrupp, grupp 1 tar fråga 1 och sedan öppen diskussion, grupp 2 tar fråga två som följs av öppen diskussion osv</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925257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fundera en stund och gå laget runt.</a:t>
            </a:r>
          </a:p>
          <a:p>
            <a:endParaRPr lang="sv-SE" dirty="0"/>
          </a:p>
          <a:p>
            <a:r>
              <a:rPr lang="sv-SE" dirty="0"/>
              <a:t>Självklart är det möjligt att säga pass men försök uppmuntra, detta är en möjlighet för er som kursledare/utbildare att få en bild av om ni behöver justera något inför dag 2</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409303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Understryk</a:t>
            </a:r>
            <a:r>
              <a:rPr lang="sv-SE" baseline="0" dirty="0"/>
              <a:t> att det är viktigt att vara med hela tiden, att ni kommer att hålla tiderna och att man ska ha </a:t>
            </a:r>
            <a:r>
              <a:rPr lang="sv-SE" b="1" baseline="0" dirty="0"/>
              <a:t>100% närvaro båda dagarna för att bli godkänd!</a:t>
            </a:r>
            <a:endParaRPr lang="sv-SE" b="1"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22</a:t>
            </a:fld>
            <a:endParaRPr lang="sv-SE"/>
          </a:p>
        </p:txBody>
      </p:sp>
    </p:spTree>
    <p:extLst>
      <p:ext uri="{BB962C8B-B14F-4D97-AF65-F5344CB8AC3E}">
        <p14:creationId xmlns:p14="http://schemas.microsoft.com/office/powerpoint/2010/main" val="336400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Understryk</a:t>
            </a:r>
            <a:r>
              <a:rPr lang="sv-SE" baseline="0" dirty="0"/>
              <a:t> att det är viktigt att vara med hela tiden, att ni kommer att hålla tiderna och att man ska ha </a:t>
            </a:r>
            <a:r>
              <a:rPr lang="sv-SE" b="1" baseline="0" dirty="0"/>
              <a:t>100% närvaro </a:t>
            </a:r>
            <a:r>
              <a:rPr lang="sv-SE" b="1" dirty="0"/>
              <a:t>båda </a:t>
            </a:r>
            <a:r>
              <a:rPr lang="sv-SE" b="1" baseline="0" dirty="0"/>
              <a:t>dagarna för att bli godkänd!</a:t>
            </a:r>
          </a:p>
          <a:p>
            <a:endParaRPr lang="sv-SE" b="1" baseline="0" dirty="0"/>
          </a:p>
          <a:p>
            <a:r>
              <a:rPr lang="sv-SE" b="0" baseline="0" dirty="0"/>
              <a:t>Blir det problem med deltagandet så hör av till utbildningsenheten utbildning@vision.se</a:t>
            </a:r>
          </a:p>
          <a:p>
            <a:endParaRPr lang="sv-SE" b="0" baseline="0" dirty="0"/>
          </a:p>
          <a:p>
            <a:endParaRPr lang="sv-SE" b="0"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3</a:t>
            </a:fld>
            <a:endParaRPr lang="sv-SE"/>
          </a:p>
        </p:txBody>
      </p:sp>
    </p:spTree>
    <p:extLst>
      <p:ext uri="{BB962C8B-B14F-4D97-AF65-F5344CB8AC3E}">
        <p14:creationId xmlns:p14="http://schemas.microsoft.com/office/powerpoint/2010/main" val="78757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Börja dagen med en kort reflektion</a:t>
            </a:r>
          </a:p>
          <a:p>
            <a:endParaRPr lang="sv-SE" dirty="0"/>
          </a:p>
          <a:p>
            <a:r>
              <a:rPr lang="sv-SE" dirty="0"/>
              <a:t>Knyt djuret till den känsla som jag har just nu.</a:t>
            </a:r>
          </a:p>
          <a:p>
            <a:endParaRPr lang="sv-SE" dirty="0"/>
          </a:p>
          <a:p>
            <a:r>
              <a:rPr lang="sv-SE" dirty="0"/>
              <a:t>Ni som kursledare kan börja så deltagarna får en bild av övningen</a:t>
            </a:r>
          </a:p>
          <a:p>
            <a:endParaRPr lang="sv-SE" dirty="0"/>
          </a:p>
          <a:p>
            <a:r>
              <a:rPr lang="sv-SE" dirty="0"/>
              <a:t>Till exempel ”Om jag var ett djur skulle jag vara en elefant. Dagen igår lärde mig mycket som gör att jag känner mig stor och stark”</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58029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aseline="0" dirty="0"/>
              <a:t>För den som är mer intresserad av löneprocessen och eller är ansvarig för densamma finns en hel utbildning om den. </a:t>
            </a:r>
          </a:p>
          <a:p>
            <a:pPr marL="0" indent="0">
              <a:buFontTx/>
              <a:buNone/>
            </a:pPr>
            <a:endParaRPr lang="sv-SE" baseline="0" dirty="0"/>
          </a:p>
          <a:p>
            <a:pPr marL="0" indent="0">
              <a:buFontTx/>
              <a:buNone/>
            </a:pPr>
            <a:r>
              <a:rPr lang="sv-SE" baseline="0" dirty="0"/>
              <a:t>Här kommer vi bara att titta på några bilder från utbildningen för att ge förståelse för hur löneprocessen går till och för att tydliggöra vad som berör Vision-ombudet</a:t>
            </a:r>
          </a:p>
          <a:p>
            <a:pPr marL="0" indent="0">
              <a:buFontTx/>
              <a:buNone/>
            </a:pPr>
            <a:endParaRPr lang="sv-SE" baseline="0" dirty="0"/>
          </a:p>
          <a:p>
            <a:pPr marL="0" indent="0">
              <a:buFontTx/>
              <a:buNone/>
            </a:pPr>
            <a:r>
              <a:rPr lang="sv-SE" baseline="0" dirty="0"/>
              <a:t>Det är viktigt att se på lönearbetet som något som pågår hela året och som vi gör tillsammans med arbetsgivaren</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2557811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de bitar arbetsgivaren ansvarar för i löneprocessen</a:t>
            </a:r>
          </a:p>
        </p:txBody>
      </p:sp>
      <p:sp>
        <p:nvSpPr>
          <p:cNvPr id="4" name="Platshållare för bildnummer 3"/>
          <p:cNvSpPr>
            <a:spLocks noGrp="1"/>
          </p:cNvSpPr>
          <p:nvPr>
            <p:ph type="sldNum" sz="quarter" idx="10"/>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109997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Gå igenom de bitar arbetsgivaren och Vision behöver samverka kring i löneprocessen.</a:t>
            </a:r>
          </a:p>
          <a:p>
            <a:pPr defTabSz="990752">
              <a:defRPr/>
            </a:pPr>
            <a:r>
              <a:rPr lang="sv-SE" dirty="0"/>
              <a:t>Klicka</a:t>
            </a:r>
            <a:r>
              <a:rPr lang="sv-SE" baseline="0" dirty="0"/>
              <a:t> fram respektive steg och berätta kortfattat om varje steg i löneprocessen.</a:t>
            </a:r>
            <a:endParaRPr lang="sv-SE"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386204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Gå igenom de bitar Vision ansvarar för i löneprocessen</a:t>
            </a:r>
          </a:p>
          <a:p>
            <a:pPr defTabSz="990752">
              <a:defRPr/>
            </a:pPr>
            <a:r>
              <a:rPr lang="sv-SE" dirty="0"/>
              <a:t>Klicka</a:t>
            </a:r>
            <a:r>
              <a:rPr lang="sv-SE" baseline="0" dirty="0"/>
              <a:t> fram respektive steg och berätta kortfattat om varje steg i löneprocessen.</a:t>
            </a:r>
            <a:endParaRPr lang="sv-SE" dirty="0"/>
          </a:p>
          <a:p>
            <a:pPr defTabSz="990752">
              <a:defRPr/>
            </a:pPr>
            <a:endParaRPr lang="sv-SE"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2873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Skulle kunna vinna pris som den sämsta PPT-bilden </a:t>
            </a:r>
            <a:r>
              <a:rPr lang="sv-SE" dirty="0" err="1"/>
              <a:t>ever</a:t>
            </a:r>
            <a:r>
              <a:rPr lang="sv-SE" dirty="0"/>
              <a:t>, 😉 men än har vi inte kommit på något bättre sätt att få ihop alla delar!</a:t>
            </a:r>
          </a:p>
          <a:p>
            <a:endParaRPr lang="sv-SE" dirty="0"/>
          </a:p>
          <a:p>
            <a:r>
              <a:rPr lang="sv-SE" dirty="0"/>
              <a:t>Detta är ett exempel på hur det kan se ut.</a:t>
            </a:r>
          </a:p>
          <a:p>
            <a:pPr defTabSz="990752">
              <a:defRPr/>
            </a:pPr>
            <a:r>
              <a:rPr lang="sv-SE" baseline="0" dirty="0"/>
              <a:t>berätta kortfattat om varje steg i löneprocessen.</a:t>
            </a:r>
            <a:endParaRPr lang="sv-SE" dirty="0"/>
          </a:p>
          <a:p>
            <a:endParaRPr lang="sv-SE" dirty="0"/>
          </a:p>
          <a:p>
            <a:endParaRPr lang="sv-SE" dirty="0"/>
          </a:p>
          <a:p>
            <a:r>
              <a:rPr lang="sv-SE" dirty="0"/>
              <a:t>Politikerna ger budgetförutsättningarna inför kommande år under hösten,</a:t>
            </a:r>
            <a:r>
              <a:rPr lang="sv-SE" baseline="0" dirty="0"/>
              <a:t> okt – dec.</a:t>
            </a:r>
            <a:endParaRPr lang="sv-SE" dirty="0"/>
          </a:p>
          <a:p>
            <a:r>
              <a:rPr lang="sv-SE" dirty="0"/>
              <a:t>Organisationen /</a:t>
            </a:r>
            <a:r>
              <a:rPr lang="sv-SE" baseline="0" dirty="0"/>
              <a:t> förvaltningen börjar jobba med budgeten – arbetet pågår fram till sommaren</a:t>
            </a:r>
          </a:p>
          <a:p>
            <a:r>
              <a:rPr lang="sv-SE" baseline="0" dirty="0"/>
              <a:t>Beslut fattas under hösten</a:t>
            </a:r>
          </a:p>
          <a:p>
            <a:r>
              <a:rPr lang="sv-SE" baseline="0" dirty="0"/>
              <a:t>Budgetprocessen börjar ett eller två år innan verksamhetsåret. Vad betyder en två- eller flerårsbudget för det lokala arbetet med löneprocessen.</a:t>
            </a:r>
          </a:p>
          <a:p>
            <a:endParaRPr lang="sv-SE" baseline="0" dirty="0"/>
          </a:p>
          <a:p>
            <a:r>
              <a:rPr lang="sv-SE" u="none" baseline="0" dirty="0"/>
              <a:t>Flera processer pågår samtidigt som är beroende av varandra.</a:t>
            </a:r>
          </a:p>
          <a:p>
            <a:endParaRPr lang="sv-SE" u="none" baseline="0" dirty="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28</a:t>
            </a:fld>
            <a:endParaRPr lang="sv-SE" dirty="0"/>
          </a:p>
        </p:txBody>
      </p:sp>
    </p:spTree>
    <p:extLst>
      <p:ext uri="{BB962C8B-B14F-4D97-AF65-F5344CB8AC3E}">
        <p14:creationId xmlns:p14="http://schemas.microsoft.com/office/powerpoint/2010/main" val="90159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har vi gjort en kortare genomgång kring lön och lönearbete.</a:t>
            </a:r>
          </a:p>
          <a:p>
            <a:endParaRPr lang="sv-SE" dirty="0"/>
          </a:p>
          <a:p>
            <a:r>
              <a:rPr lang="sv-SE" dirty="0"/>
              <a:t>Det är dags för gruppdiskussion.</a:t>
            </a:r>
          </a:p>
          <a:p>
            <a:endParaRPr lang="sv-SE" dirty="0"/>
          </a:p>
          <a:p>
            <a:r>
              <a:rPr lang="sv-SE" dirty="0"/>
              <a:t>Låt grupperna välja i vilken ordning de ska diskutera frågorna.</a:t>
            </a:r>
          </a:p>
          <a:p>
            <a:endParaRPr lang="sv-SE" dirty="0"/>
          </a:p>
          <a:p>
            <a:r>
              <a:rPr lang="sv-SE" dirty="0"/>
              <a:t>När det är dags för storgrupp kollar ni vilka som började med 1 och öppnar diskussionen med dem och låter sedan andra fylla på.</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598322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Vem bestämmer i Vision? Det snabba svaret är medlemmarna! </a:t>
            </a:r>
          </a:p>
          <a:p>
            <a:endParaRPr lang="sv-SE" dirty="0"/>
          </a:p>
          <a:p>
            <a:r>
              <a:rPr lang="sv-SE" dirty="0"/>
              <a:t>Men alla medlemmar kan så klart inte vara aktiva i alla frågor!</a:t>
            </a:r>
          </a:p>
          <a:p>
            <a:endParaRPr lang="sv-SE" dirty="0"/>
          </a:p>
          <a:p>
            <a:r>
              <a:rPr lang="sv-SE" dirty="0"/>
              <a:t>Vi är en demokratisk organisation och ytterst är det Kongressen som beslutar (har tidigare hetat förbundsmöte) På kongressen deltar förtroendevalda från hela landet som väljs av sina </a:t>
            </a:r>
            <a:r>
              <a:rPr lang="sv-SE" dirty="0" err="1"/>
              <a:t>förtroendevaldakollegor</a:t>
            </a:r>
            <a:r>
              <a:rPr lang="sv-SE" dirty="0"/>
              <a:t> enligt ett särskilt system. </a:t>
            </a:r>
          </a:p>
          <a:p>
            <a:endParaRPr lang="sv-SE" dirty="0"/>
          </a:p>
          <a:p>
            <a:r>
              <a:rPr lang="sv-SE" dirty="0"/>
              <a:t>Före kongressen har Vision förmöten ute i landet för att få så mycket input i årets viktiga frågor som det är möjligt. Så många som möjligt ska komma till tals!</a:t>
            </a:r>
          </a:p>
          <a:p>
            <a:endParaRPr lang="sv-SE" dirty="0"/>
          </a:p>
          <a:p>
            <a:r>
              <a:rPr lang="sv-SE" dirty="0"/>
              <a:t>Kongresserna hålls från och med 2024 vart fjärde år och däremellan hålls Förbundsråd.</a:t>
            </a:r>
          </a:p>
          <a:p>
            <a:endParaRPr lang="sv-SE" dirty="0"/>
          </a:p>
          <a:p>
            <a:r>
              <a:rPr lang="sv-SE" dirty="0"/>
              <a:t>Till Kongressen kan alla medlemmar skicka motioner om frågor de tycker är viktiga och kongressen tar beslut, för eller emot!</a:t>
            </a:r>
          </a:p>
          <a:p>
            <a:endParaRPr lang="sv-SE" dirty="0"/>
          </a:p>
          <a:p>
            <a:r>
              <a:rPr lang="sv-SE" dirty="0"/>
              <a:t>Kongressen väljer också en förbundsstyrelse som ansvarar för förbundet mellan kongresserna</a:t>
            </a:r>
          </a:p>
          <a:p>
            <a:endParaRPr lang="sv-SE" dirty="0"/>
          </a:p>
          <a:p>
            <a:r>
              <a:rPr lang="sv-SE" dirty="0"/>
              <a:t>Man kan också skicka motioner direkt till förbundsstyrelsen om det man vill diskutera inte kan vänta till nästa kongress</a:t>
            </a:r>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3909785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en demokratisk organisation finns hela tiden en rörelse eller ett utbyte mellan de olika delarna.</a:t>
            </a:r>
          </a:p>
          <a:p>
            <a:endParaRPr lang="sv-SE" dirty="0"/>
          </a:p>
          <a:p>
            <a:r>
              <a:rPr lang="sv-SE" dirty="0"/>
              <a:t>Medlemmarna tillhör en avdelning eller klubb, klubbar och avdelningar skickar representanter till kongress och förbundsråd som bland annat väljer en förbundsstyrelse som består av medlemmar, ja ni ser vi hör alla ihop och är knutna till varandra</a:t>
            </a:r>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2856070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vår organisation finns också ett kansli med anställda som servar de förtroendevalda och tillsammans med de förtroendevalda ser till att de beslut som organisationen tar genomförs.</a:t>
            </a:r>
          </a:p>
          <a:p>
            <a:endParaRPr lang="sv-SE" dirty="0"/>
          </a:p>
          <a:p>
            <a:r>
              <a:rPr lang="sv-SE" dirty="0"/>
              <a:t>En del anställda jobbar nära de förtroendevalda, träffar förtroendevalda om inte varje dag så varje vecka! Exempel på dessa är de som arbetar på Visions sju center</a:t>
            </a:r>
          </a:p>
          <a:p>
            <a:endParaRPr lang="sv-SE" dirty="0"/>
          </a:p>
          <a:p>
            <a:r>
              <a:rPr lang="sv-SE" dirty="0"/>
              <a:t>Men det finns också anställda som har andra arbetsuppgifter, teknik, service och ekonomi är exempel.</a:t>
            </a:r>
          </a:p>
          <a:p>
            <a:endParaRPr lang="sv-SE" dirty="0"/>
          </a:p>
          <a:p>
            <a:r>
              <a:rPr lang="sv-SE" dirty="0"/>
              <a:t>Mellan de anställda och förbundsstyrelsen finns en ledningsgrupp bestående av chefer.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182293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Visions syn på lärande innebär att vi lär oss tillsammans. Som kursledare/utbildare kommer vi att guida och leda men utbildningen kommer bara att bli kanonbra om alla hjälper till! Bidrar med egna erfarenheter, ställer frågor, deltar i alla diskussioner. Det finns inga dumma frågor, en sliten klyscha men ändå så sann. Och om man inte frågar här, när ska man då fråga?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508891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Värdegrund och verksamhet (vision.se)</a:t>
            </a:r>
            <a:endParaRPr lang="sv-SE" dirty="0"/>
          </a:p>
          <a:p>
            <a:endParaRPr lang="sv-SE" dirty="0"/>
          </a:p>
          <a:p>
            <a:r>
              <a:rPr lang="sv-SE" dirty="0"/>
              <a:t>Visa webbplatsen så att deltagarna kan se att vår värdegrund är något som är under ständigt arbete och förnyelse</a:t>
            </a:r>
          </a:p>
          <a:p>
            <a:endParaRPr lang="sv-SE" dirty="0"/>
          </a:p>
          <a:p>
            <a:r>
              <a:rPr lang="sv-SE" dirty="0"/>
              <a:t>Utgå från texten på hemsidan och presentera vad Vision står för. Knyt tillbaka till Kongressen som tar besluten</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827523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Visions övergripande mål och hjärtefrågor</a:t>
            </a:r>
            <a:endParaRPr lang="sv-SE" dirty="0"/>
          </a:p>
          <a:p>
            <a:endParaRPr lang="sv-SE" dirty="0"/>
          </a:p>
          <a:p>
            <a:r>
              <a:rPr lang="sv-SE" dirty="0"/>
              <a:t>Utgå från infon på webbplatsen om mål och hjärtefrågor och berätta om de beslut Förbundsmötet/Kongressen tagit.</a:t>
            </a:r>
          </a:p>
          <a:p>
            <a:endParaRPr lang="sv-SE" dirty="0"/>
          </a:p>
          <a:p>
            <a:r>
              <a:rPr lang="sv-SE" dirty="0"/>
              <a:t>Återigen är detta frågor som förbundet arbetar kontinuerligt med och därför är webbplatsen viktig för alla medlemmar som vill hålla sig uppdaterade med vad som är de aktuella dokumenten</a:t>
            </a:r>
          </a:p>
          <a:p>
            <a:endParaRPr lang="sv-SE" dirty="0"/>
          </a:p>
          <a:p>
            <a:r>
              <a:rPr lang="sv-SE" dirty="0"/>
              <a:t>Medlemmen ska få ut så mycket som möjligt av sitt arbetsliv och om ombud skriver vi under på att i uppdraget arbeta för värdegrund, mål och hjärtefrågor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4057747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är en digital utbildning (eller detta känns som ett bättre sätt att arbeta på) finns här 7 av frågorna från värderingskortleken </a:t>
            </a:r>
          </a:p>
          <a:p>
            <a:endParaRPr lang="sv-SE" dirty="0"/>
          </a:p>
          <a:p>
            <a:r>
              <a:rPr lang="sv-SE" dirty="0"/>
              <a:t>Välj utifrån hur gruppen fungerar hur djupt ni vill gå i frågorna (se körschemat)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792287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Föreslå</a:t>
            </a:r>
            <a:r>
              <a:rPr lang="en-US">
                <a:latin typeface="Calibri"/>
                <a:cs typeface="Calibri"/>
              </a:rPr>
              <a:t> </a:t>
            </a:r>
            <a:r>
              <a:rPr lang="en-US" err="1">
                <a:latin typeface="Calibri"/>
                <a:cs typeface="Calibri"/>
              </a:rPr>
              <a:t>att</a:t>
            </a:r>
            <a:r>
              <a:rPr lang="en-US">
                <a:latin typeface="Calibri"/>
                <a:cs typeface="Calibri"/>
              </a:rPr>
              <a:t> </a:t>
            </a:r>
            <a:r>
              <a:rPr lang="en-US" err="1">
                <a:latin typeface="Calibri"/>
                <a:cs typeface="Calibri"/>
              </a:rPr>
              <a:t>deltagarna</a:t>
            </a:r>
            <a:r>
              <a:rPr lang="en-US">
                <a:latin typeface="Calibri"/>
                <a:cs typeface="Calibri"/>
              </a:rPr>
              <a:t> tar lite frisk </a:t>
            </a:r>
            <a:r>
              <a:rPr lang="en-US" err="1">
                <a:latin typeface="Calibri"/>
                <a:cs typeface="Calibri"/>
              </a:rPr>
              <a:t>luft</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3886546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 detta är samma bild igen! Om man inte minns något annat från utbildningen förutom denna bild är förutsättningarna ändå goda! </a:t>
            </a:r>
          </a:p>
          <a:p>
            <a:endParaRPr lang="sv-SE" dirty="0"/>
          </a:p>
          <a:p>
            <a:r>
              <a:rPr lang="sv-SE" dirty="0"/>
              <a:t>Läs varje punkt och låt deltagarna fundera över var i pyramiden svaret finns</a:t>
            </a:r>
          </a:p>
          <a:p>
            <a:endParaRPr lang="sv-SE" dirty="0"/>
          </a:p>
          <a:p>
            <a:pPr>
              <a:lnSpc>
                <a:spcPct val="107000"/>
              </a:lnSpc>
              <a:spcAft>
                <a:spcPts val="800"/>
              </a:spcAft>
            </a:pPr>
            <a:r>
              <a:rPr lang="sv-SE" sz="1800" dirty="0">
                <a:effectLst/>
                <a:latin typeface="Arial" panose="020B0604020202020204" pitchFamily="34" charset="0"/>
                <a:ea typeface="Arial" panose="020B0604020202020204" pitchFamily="34" charset="0"/>
                <a:cs typeface="Arial" panose="020B0604020202020204" pitchFamily="34" charset="0"/>
              </a:rPr>
              <a:t>Övning: var står det? </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semester? (lag)</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insättning av tjänstepension (centrala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Möjlighet lösa in semesterdagstillägget i pengar? (lokalt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Beskrivning av mitt anställningsavtal? (enskilt avtal)</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lön (lag)</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Rätten till lönerevision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Rätt till OB, övertid fyllnadstid (KA)</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pPr marL="342900" lvl="0" indent="-342900">
              <a:lnSpc>
                <a:spcPct val="107000"/>
              </a:lnSpc>
              <a:spcAft>
                <a:spcPts val="800"/>
              </a:spcAft>
              <a:buFont typeface="Symbol" panose="05050102010706020507" pitchFamily="18" charset="2"/>
              <a:buChar char=""/>
            </a:pPr>
            <a:r>
              <a:rPr lang="sv-SE" sz="1800" dirty="0">
                <a:effectLst/>
                <a:latin typeface="Arial" panose="020B0604020202020204" pitchFamily="34" charset="0"/>
                <a:ea typeface="Arial" panose="020B0604020202020204" pitchFamily="34" charset="0"/>
                <a:cs typeface="Arial" panose="020B0604020202020204" pitchFamily="34" charset="0"/>
              </a:rPr>
              <a:t>Friskvårdsersättning (lokalt KA)</a:t>
            </a:r>
          </a:p>
          <a:p>
            <a:pPr marL="0" lvl="0" indent="0">
              <a:lnSpc>
                <a:spcPct val="107000"/>
              </a:lnSpc>
              <a:spcAft>
                <a:spcPts val="800"/>
              </a:spcAft>
              <a:buFont typeface="Symbol" panose="05050102010706020507" pitchFamily="18" charset="2"/>
              <a:buNone/>
            </a:pPr>
            <a:endParaRPr lang="sv-SE" sz="1800" dirty="0">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sv-SE" sz="1800" dirty="0">
                <a:effectLst/>
                <a:latin typeface="Arial" panose="020B0604020202020204" pitchFamily="34" charset="0"/>
                <a:ea typeface="Arial" panose="020B0604020202020204" pitchFamily="34" charset="0"/>
                <a:cs typeface="Arial" panose="020B0604020202020204" pitchFamily="34" charset="0"/>
              </a:rPr>
              <a:t>Vad händer om vi förlorar i facklig styrka? </a:t>
            </a:r>
          </a:p>
          <a:p>
            <a:pPr marL="0" lvl="0" indent="0">
              <a:lnSpc>
                <a:spcPct val="107000"/>
              </a:lnSpc>
              <a:spcAft>
                <a:spcPts val="800"/>
              </a:spcAft>
              <a:buFont typeface="Symbol" panose="05050102010706020507" pitchFamily="18" charset="2"/>
              <a:buNone/>
            </a:pPr>
            <a:endParaRPr lang="sv-SE" sz="1800" dirty="0">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sv-SE" sz="1800" dirty="0">
                <a:effectLst/>
                <a:latin typeface="Arial" panose="020B0604020202020204" pitchFamily="34" charset="0"/>
                <a:ea typeface="Arial" panose="020B0604020202020204" pitchFamily="34" charset="0"/>
                <a:cs typeface="Arial" panose="020B0604020202020204" pitchFamily="34" charset="0"/>
              </a:rPr>
              <a:t>Släck PPT och låt deltagarna fundera över vad de ska göra när de kommer hem för att Vision ska öka i facklig styrka</a:t>
            </a:r>
          </a:p>
          <a:p>
            <a:pPr marL="0" lvl="0" indent="0">
              <a:lnSpc>
                <a:spcPct val="107000"/>
              </a:lnSpc>
              <a:spcAft>
                <a:spcPts val="800"/>
              </a:spcAft>
              <a:buFont typeface="Symbol" panose="05050102010706020507" pitchFamily="18" charset="2"/>
              <a:buNone/>
            </a:pPr>
            <a:r>
              <a:rPr lang="sv-SE" sz="1800" dirty="0">
                <a:effectLst/>
                <a:latin typeface="Arial" panose="020B0604020202020204" pitchFamily="34" charset="0"/>
                <a:ea typeface="Arial" panose="020B0604020202020204" pitchFamily="34" charset="0"/>
                <a:cs typeface="Arial" panose="020B0604020202020204" pitchFamily="34" charset="0"/>
              </a:rPr>
              <a:t>Låt deltagarna utbyta idéer</a:t>
            </a:r>
            <a:endParaRPr lang="sv-SE" sz="1800" dirty="0">
              <a:effectLst/>
              <a:latin typeface="Arial" panose="020B0604020202020204" pitchFamily="34" charset="0"/>
              <a:ea typeface="Arial" panose="020B0604020202020204" pitchFamily="34" charset="0"/>
              <a:cs typeface="Angsana New" panose="02020603050405020304" pitchFamily="18" charset="-34"/>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2694073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börjar vi närma oss slutet av dessa utbildningsdagar och det är dag att rikta blicken framåt, in i uppdraget.</a:t>
            </a:r>
          </a:p>
          <a:p>
            <a:endParaRPr lang="sv-SE" dirty="0"/>
          </a:p>
          <a:p>
            <a:r>
              <a:rPr lang="sv-SE" dirty="0"/>
              <a:t>I körschemat finns ett förslag på hur övningen kan genomföras. Har ni ont om tid så förkorta övningen.</a:t>
            </a:r>
          </a:p>
          <a:p>
            <a:endParaRPr lang="sv-SE" dirty="0"/>
          </a:p>
          <a:p>
            <a:r>
              <a:rPr lang="sv-SE" dirty="0"/>
              <a:t>Övningens mål är att deltagarna ska kännas sig lite spända men glada och trygga i sitt uppdrag. I Vision är man aldrig ensam, det finns alltid hjälp att få. Med detta sagt är det alltid viktigt att fundera över hur man göra saker. Även här finns det förutsättningar att få hjälp. T ex be någon du känner dig trygg med att berätta hur de upplever dig som företrädare i olika situationer.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272142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OBS! Denna bild gäller enbart för utbildningar som har en </a:t>
            </a:r>
            <a:r>
              <a:rPr lang="sv-SE" b="1" dirty="0" err="1"/>
              <a:t>lärresa</a:t>
            </a:r>
            <a:r>
              <a:rPr lang="sv-SE" b="1" dirty="0"/>
              <a:t> i Aktivitets och </a:t>
            </a:r>
            <a:r>
              <a:rPr lang="sv-SE" b="1" dirty="0" err="1"/>
              <a:t>lärportalen</a:t>
            </a:r>
            <a:r>
              <a:rPr lang="sv-SE" b="1" dirty="0"/>
              <a:t> (</a:t>
            </a:r>
            <a:r>
              <a:rPr lang="sv-SE" b="1" dirty="0" err="1"/>
              <a:t>ALPen</a:t>
            </a:r>
            <a:r>
              <a:rPr lang="sv-SE" b="1" dirty="0"/>
              <a:t>) För övriga tillfällen ska material beställas av den som arrangerar utbildningen. I materialet ingår Intyg </a:t>
            </a:r>
            <a:r>
              <a:rPr lang="sv-SE" b="1"/>
              <a:t>i pappersformat </a:t>
            </a:r>
            <a:r>
              <a:rPr lang="sv-SE" dirty="0">
                <a:hlinkClick r:id="rId3"/>
              </a:rPr>
              <a:t>Trycksaker: Utbildning (vision.se)</a:t>
            </a:r>
            <a:endParaRPr lang="sv-SE" b="1" dirty="0"/>
          </a:p>
          <a:p>
            <a:endParaRPr lang="sv-SE" dirty="0"/>
          </a:p>
          <a:p>
            <a:r>
              <a:rPr lang="sv-SE" dirty="0"/>
              <a:t>Intygen finns numera i varje utbildnings </a:t>
            </a:r>
            <a:r>
              <a:rPr lang="sv-SE" dirty="0" err="1"/>
              <a:t>lärresa</a:t>
            </a:r>
            <a:r>
              <a:rPr lang="sv-SE" dirty="0"/>
              <a:t>.</a:t>
            </a:r>
          </a:p>
          <a:p>
            <a:r>
              <a:rPr lang="sv-SE" dirty="0"/>
              <a:t>De finns tillgängliga efter att </a:t>
            </a:r>
            <a:r>
              <a:rPr lang="sv-SE" dirty="0" err="1"/>
              <a:t>lärresan</a:t>
            </a:r>
            <a:r>
              <a:rPr lang="sv-SE" dirty="0"/>
              <a:t> har avslutats.</a:t>
            </a:r>
          </a:p>
          <a:p>
            <a:r>
              <a:rPr lang="sv-SE" dirty="0"/>
              <a:t>Öppna </a:t>
            </a:r>
            <a:r>
              <a:rPr lang="sv-SE" dirty="0" err="1"/>
              <a:t>lärresan</a:t>
            </a:r>
            <a:r>
              <a:rPr lang="sv-SE" dirty="0"/>
              <a:t> och klicka på utmärkelser.</a:t>
            </a:r>
          </a:p>
          <a:p>
            <a:r>
              <a:rPr lang="sv-SE" dirty="0"/>
              <a:t>Vill du ha ett klassiskt Vision-intyg så öppna </a:t>
            </a:r>
            <a:r>
              <a:rPr lang="sv-SE" dirty="0" err="1"/>
              <a:t>PDFen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3293575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fundera en stund och gå laget runt.</a:t>
            </a:r>
          </a:p>
          <a:p>
            <a:endParaRPr lang="sv-SE" dirty="0"/>
          </a:p>
          <a:p>
            <a:r>
              <a:rPr lang="sv-SE" dirty="0"/>
              <a:t>Har ni ont om tid använd metoden max en mening, låt en av kursledarna/utbildarna starta så det blir tydligt hur övningen ska gå till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8733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och hej! Vi ses i Visionsvimlet!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96812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Times New Roman"/>
              </a:rPr>
              <a:t>Ofta pratar man om trivselregler eller liknande. Vi väljer att prata om förhållningssätt. Det är i hur vi förhåller oss till varandra som kommer att skapa den känsla vi har under utbildningsdagarna och vad vi bär med oss.</a:t>
            </a:r>
          </a:p>
          <a:p>
            <a:r>
              <a:rPr lang="sv-SE" dirty="0">
                <a:cs typeface="Times New Roman"/>
              </a:rPr>
              <a:t>Detta är förslag, grundade på erfarenhet från andra utbildningar men öppna för att gruppen vill ha andra, fler eller färre trivselregler.</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67705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presentera sig utifrån frågorna på PPT. </a:t>
            </a:r>
          </a:p>
          <a:p>
            <a:endParaRPr lang="sv-SE" dirty="0"/>
          </a:p>
          <a:p>
            <a:r>
              <a:rPr lang="sv-SE" dirty="0"/>
              <a:t>Den tredje frågan gäller arbetsplats och den fjärde är dels en stämningshöjare, dels något att hänga upp deltagarnas namn på om man har svårt att lära namn.</a:t>
            </a:r>
          </a:p>
          <a:p>
            <a:endParaRPr lang="sv-SE" dirty="0"/>
          </a:p>
          <a:p>
            <a:r>
              <a:rPr lang="sv-SE" dirty="0"/>
              <a:t>Ett tips är att den kursledare som inte håller i denna del är den första som presenterar sig, på det sättet har man satt tonen för presentationen. Tänk på att inte avslöja för mycket! Då punkteras nästa övning</a:t>
            </a:r>
          </a:p>
        </p:txBody>
      </p:sp>
      <p:sp>
        <p:nvSpPr>
          <p:cNvPr id="4" name="Platshållare för bildnummer 3"/>
          <p:cNvSpPr>
            <a:spLocks noGrp="1"/>
          </p:cNvSpPr>
          <p:nvPr>
            <p:ph type="sldNum" sz="quarter" idx="10"/>
          </p:nvPr>
        </p:nvSpPr>
        <p:spPr/>
        <p:txBody>
          <a:bodyPr/>
          <a:lstStyle/>
          <a:p>
            <a:fld id="{D8FD56D5-32A0-4630-92BE-EBD635F4EEA1}" type="slidenum">
              <a:rPr lang="sv-SE" smtClean="0"/>
              <a:pPr/>
              <a:t>6</a:t>
            </a:fld>
            <a:endParaRPr lang="sv-SE"/>
          </a:p>
        </p:txBody>
      </p:sp>
    </p:spTree>
    <p:extLst>
      <p:ext uri="{BB962C8B-B14F-4D97-AF65-F5344CB8AC3E}">
        <p14:creationId xmlns:p14="http://schemas.microsoft.com/office/powerpoint/2010/main" val="428022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surra vid borden/i grupprum och berätta vad de tror om er som är kursledare/utbildare.</a:t>
            </a:r>
          </a:p>
          <a:p>
            <a:endParaRPr lang="sv-SE" dirty="0"/>
          </a:p>
          <a:p>
            <a:endParaRPr lang="sv-SE" dirty="0"/>
          </a:p>
          <a:p>
            <a:r>
              <a:rPr lang="sv-SE" dirty="0"/>
              <a:t>Övningen ska vara lekfull!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5621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i våra utbildningar sker av en anledning, även denna övning! Det är en lek, ja visst men låt deltagarna diskutera i sina grupper och sedan berätta hur de har tänkt</a:t>
            </a:r>
          </a:p>
          <a:p>
            <a:endParaRPr lang="sv-SE" dirty="0"/>
          </a:p>
          <a:p>
            <a:r>
              <a:rPr lang="sv-SE" dirty="0"/>
              <a:t>Vi kommer att prata en hel del om att företräda under utbildningen. Det är viktigt att veta att vi alla bär på ”fördomar” , eller vad vi vill kalla det, för de påverkar oss. Ingen behöver </a:t>
            </a:r>
            <a:r>
              <a:rPr lang="sv-SE" dirty="0" err="1"/>
              <a:t>outa</a:t>
            </a:r>
            <a:r>
              <a:rPr lang="sv-SE" dirty="0"/>
              <a:t> sig men skicka med att var och en behöver fundera över vad de själva ser och hur de tänker.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Övningen syftar till att öppna för hur lätt det är att tro saker och att de inte alltid är riktiga.</a:t>
            </a:r>
          </a:p>
          <a:p>
            <a:endParaRPr lang="sv-SE" dirty="0"/>
          </a:p>
          <a:p>
            <a:r>
              <a:rPr lang="sv-SE" dirty="0"/>
              <a:t>En mycket viktig kunskap att bära med sig när man företräder medlemmar och medvetenheten gör oss till bättre företrädare.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60617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extremt viktig bild för förståelsen hur den svenska modellen är uppbyggd!</a:t>
            </a:r>
          </a:p>
          <a:p>
            <a:endParaRPr lang="sv-SE" dirty="0"/>
          </a:p>
          <a:p>
            <a:r>
              <a:rPr lang="sv-SE" dirty="0"/>
              <a:t>Vi pratar en del om den i e-utbildningen och den kommer att återkomma flera gånger!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Tidigare låg lagstiftningen längst ned men i och med inträdet i EU tas där beslut som alla länder måste implementera i sina lagstiftningar. Detta kan vara problematiskt, då vi har den svenska modellen där politiken ska ”pilla” så lite som möjligt i arbetsrätten och beslut ska tas av marknadens parter, Arbetsgivar- och arbetstagarorganisationer. För att det ska kunna fungera behöver arbetsgivare och arbetstagare vara organiserade, alltså både arbetstagare och arbetsgivare behöver vara medlemmar i sina respektive organisationer. Det är en av anledningarna till beslutet om att öka i facklig styrka. Allt hänger ihop! Det går inte att ha enskilda avtal om allting, det vore en praktisk omöjlighet.</a:t>
            </a:r>
          </a:p>
          <a:p>
            <a:r>
              <a:rPr lang="sv-SE" dirty="0"/>
              <a:t>Det finns flera exempel på när det blivit bekymmer med </a:t>
            </a:r>
            <a:r>
              <a:rPr lang="sv-SE" dirty="0" err="1"/>
              <a:t>eu-beslut</a:t>
            </a:r>
            <a:r>
              <a:rPr lang="sv-SE" dirty="0"/>
              <a:t> när de kommit till Sverige, ett exempel är arbetstidsdirektivet</a:t>
            </a:r>
          </a:p>
          <a:p>
            <a:endParaRPr lang="sv-SE" dirty="0"/>
          </a:p>
          <a:p>
            <a:r>
              <a:rPr lang="sv-SE" dirty="0"/>
              <a:t>I den svenska modellen är lagstiftningen bottenplattan och det är verkligen botten. Lagarna stiftas av riksdag och regering, alltså i politiken. Var noga med att påpeka varför det är viktigt med kollektivavtal (det kommer en övning senare under dagarna, men detta kan inte sägas nog många gånger) de allra flesta arbetsrättsliga fördelarna i Sverige finns i avtalen! </a:t>
            </a:r>
          </a:p>
          <a:p>
            <a:endParaRPr lang="sv-SE" dirty="0"/>
          </a:p>
          <a:p>
            <a:r>
              <a:rPr lang="sv-SE" dirty="0"/>
              <a:t>Centrala KA tecknas på ”högsta nivå” I vårt fall är det ytterst Förbundsstyrelsen </a:t>
            </a:r>
          </a:p>
          <a:p>
            <a:endParaRPr lang="sv-SE" dirty="0"/>
          </a:p>
          <a:p>
            <a:r>
              <a:rPr lang="sv-SE" dirty="0"/>
              <a:t>Lokala KA tecknas av Avdelningar, klubbar eller av Visions center och gäller hos en specifik arbetsgivare</a:t>
            </a:r>
          </a:p>
          <a:p>
            <a:endParaRPr lang="sv-SE" dirty="0"/>
          </a:p>
          <a:p>
            <a:r>
              <a:rPr lang="sv-SE" dirty="0"/>
              <a:t>Det enskilda avtalet är det avtal medlemmen har med arbetsgivaren. Alla har minst ett sådant, anställningsavtalet.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460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Lättaste sättet att läsa lagar på är att gå in på Riksdagens hemsida och söka efter lagen man letar efter.</a:t>
            </a:r>
          </a:p>
          <a:p>
            <a:endParaRPr lang="sv-SE" dirty="0"/>
          </a:p>
          <a:p>
            <a:r>
              <a:rPr lang="sv-SE" dirty="0"/>
              <a:t>Smart är att lägga länken bland favoriter i den webbläsare man använder.</a:t>
            </a:r>
          </a:p>
          <a:p>
            <a:endParaRPr lang="sv-SE" dirty="0"/>
          </a:p>
          <a:p>
            <a:r>
              <a:rPr lang="sv-SE" dirty="0"/>
              <a:t>Det finns digitala eller analoga anteckningsböcker man kan använda om man vill anteckna</a:t>
            </a:r>
          </a:p>
          <a:p>
            <a:endParaRPr lang="sv-SE" dirty="0"/>
          </a:p>
          <a:p>
            <a:r>
              <a:rPr lang="sv-SE" dirty="0"/>
              <a:t>Det är frestande att ha en lagbok, t ex Åhnbergs men problemet är att det kan ha kommit uppdateringar av lagen och då ser man inte den senaste lagtexten. Här kan man också se vilka förändringar som gjorts och när.</a:t>
            </a:r>
          </a:p>
          <a:p>
            <a:endParaRPr lang="sv-SE" dirty="0"/>
          </a:p>
          <a:p>
            <a:r>
              <a:rPr lang="sv-SE" dirty="0"/>
              <a:t>Att byta ut sin bok som man är van vid att använda kräver en invänjning i längden kommer det att fungera vidare</a:t>
            </a:r>
          </a:p>
          <a:p>
            <a:endParaRPr lang="sv-SE" dirty="0"/>
          </a:p>
          <a:p>
            <a:r>
              <a:rPr lang="sv-SE" dirty="0"/>
              <a:t>Viktig här är att som kursledare/utbildare har vi vanor sedan länge, men deltagarna kanske bekantar sig med arbetsrättslig lagstiftning för första gången och då är detta arbetssätt helt naturligt!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8905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 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02/07/2024</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12577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02/07/2024</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0776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02/07/2024</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6215711" y="368619"/>
            <a:ext cx="5496000" cy="5508625"/>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a:t>Infoga bild. Markera rutan du vill infoga en bild i. Välj startfliken och klicka sedan på </a:t>
            </a:r>
            <a:r>
              <a:rPr lang="sv-SE" sz="2000" err="1"/>
              <a:t>bildbank</a:t>
            </a:r>
            <a:r>
              <a:rPr lang="sv-SE" sz="2000"/>
              <a:t>. Välj bilden du önskar och den placeras i rutan.</a:t>
            </a:r>
          </a:p>
        </p:txBody>
      </p:sp>
    </p:spTree>
    <p:extLst>
      <p:ext uri="{BB962C8B-B14F-4D97-AF65-F5344CB8AC3E}">
        <p14:creationId xmlns:p14="http://schemas.microsoft.com/office/powerpoint/2010/main" val="413180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492125" y="368301"/>
            <a:ext cx="5496000" cy="5508625"/>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02/07/2024</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938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307839"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489600"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787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89600"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8161331"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7894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8157843" y="365126"/>
            <a:ext cx="3552000" cy="1461600"/>
          </a:xfrm>
        </p:spPr>
        <p:txBody>
          <a:bodyPr/>
          <a:lstStyle>
            <a:lvl1pPr algn="l">
              <a:lnSpc>
                <a:spcPts val="2900"/>
              </a:lnSpc>
              <a:defRPr sz="2600"/>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C741692-94D9-45A1-94B8-F1A1862B9E91}"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8157843" y="1828883"/>
            <a:ext cx="3552000" cy="404804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487679" y="367201"/>
            <a:ext cx="7401600" cy="55097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718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02/07/2024</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2199342" y="4619619"/>
            <a:ext cx="2127617" cy="1569660"/>
          </a:xfrm>
          <a:prstGeom prst="rect">
            <a:avLst/>
          </a:prstGeom>
          <a:solidFill>
            <a:schemeClr val="bg1"/>
          </a:solidFill>
        </p:spPr>
        <p:txBody>
          <a:bodyPr wrap="square" rtlCol="0">
            <a:spAutoFit/>
          </a:bodyPr>
          <a:lstStyle/>
          <a:p>
            <a:pPr>
              <a:lnSpc>
                <a:spcPct val="100000"/>
              </a:lnSpc>
            </a:pPr>
            <a:r>
              <a:rPr lang="sv-SE" sz="1200" b="1">
                <a:latin typeface="Arial" panose="020B0604020202020204" pitchFamily="34" charset="0"/>
                <a:cs typeface="Arial" panose="020B0604020202020204" pitchFamily="34" charset="0"/>
              </a:rPr>
              <a:t>Denna sida är för bakgrundsbild.</a:t>
            </a:r>
          </a:p>
          <a:p>
            <a:pPr>
              <a:lnSpc>
                <a:spcPct val="100000"/>
              </a:lnSpc>
            </a:pPr>
            <a:r>
              <a:rPr lang="sv-SE" sz="1200">
                <a:latin typeface="Arial" panose="020B0604020202020204" pitchFamily="34" charset="0"/>
                <a:cs typeface="Arial" panose="020B0604020202020204" pitchFamily="34" charset="0"/>
              </a:rPr>
              <a:t>För att välja bild: </a:t>
            </a:r>
            <a:br>
              <a:rPr lang="sv-SE" sz="1200">
                <a:latin typeface="Arial" panose="020B0604020202020204" pitchFamily="34" charset="0"/>
                <a:cs typeface="Arial" panose="020B0604020202020204" pitchFamily="34" charset="0"/>
              </a:rPr>
            </a:br>
            <a:r>
              <a:rPr lang="sv-SE" sz="12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79732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487677" y="367200"/>
            <a:ext cx="11232000" cy="5366849"/>
          </a:xfrm>
          <a:solidFill>
            <a:schemeClr val="bg2"/>
          </a:solidFill>
        </p:spPr>
        <p:txBody>
          <a:bodyPr/>
          <a:lstStyle>
            <a:lvl1pPr marL="0" indent="0">
              <a:buNone/>
              <a:defRPr baseline="0"/>
            </a:lvl1pPr>
          </a:lstStyle>
          <a:p>
            <a:r>
              <a:rPr lang="sv-SE" sz="16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219128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02/07/2024</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312300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8357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02/07/2024</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121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707561"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8344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solidFill>
                  <a:prstClr val="black"/>
                </a:solidFill>
              </a:rPr>
              <a:pPr/>
              <a:t>02/07/2024</a:t>
            </a:fld>
            <a:endParaRPr lang="sv-SE">
              <a:solidFill>
                <a:prstClr val="black"/>
              </a:solidFill>
            </a:endParaRPr>
          </a:p>
        </p:txBody>
      </p:sp>
      <p:sp>
        <p:nvSpPr>
          <p:cNvPr id="5" name="Platshållare för sidfot 4"/>
          <p:cNvSpPr>
            <a:spLocks noGrp="1"/>
          </p:cNvSpPr>
          <p:nvPr>
            <p:ph type="ftr" sz="quarter" idx="11"/>
          </p:nvPr>
        </p:nvSpPr>
        <p:spPr/>
        <p:txBody>
          <a:bodyPr/>
          <a:lstStyle/>
          <a:p>
            <a:r>
              <a:rPr lang="sv-SE">
                <a:solidFill>
                  <a:prstClr val="black"/>
                </a:solidFill>
              </a:rPr>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solidFill>
                  <a:prstClr val="black"/>
                </a:solidFill>
              </a:rPr>
              <a:pPr/>
              <a:t>‹#›</a:t>
            </a:fld>
            <a:endParaRPr lang="sv-SE">
              <a:solidFill>
                <a:prstClr val="black"/>
              </a:solidFill>
            </a:endParaRPr>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915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Rubrikbild - Grön - 16_9">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02/07/2024</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C391BAF9-092D-4242-8B30-59E09B4050DE}"/>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269378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204325"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20289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204325"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0282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58793" y="478213"/>
            <a:ext cx="6973908" cy="1436312"/>
          </a:xfrm>
        </p:spPr>
        <p:txBody>
          <a:bodyPr>
            <a:normAutofit/>
          </a:bodyPr>
          <a:lstStyle>
            <a:lvl1pPr algn="l">
              <a:defRPr sz="4400" b="1">
                <a:solidFill>
                  <a:schemeClr val="accent1"/>
                </a:solidFill>
                <a:latin typeface="Times New Roman" pitchFamily="18" charset="0"/>
                <a:cs typeface="Times New Roman"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658793" y="2162175"/>
            <a:ext cx="6973908" cy="1876425"/>
          </a:xfrm>
        </p:spPr>
        <p:txBody>
          <a:bodyPr>
            <a:normAutofit/>
          </a:bodyPr>
          <a:lstStyle>
            <a:lvl1pPr marL="0" indent="0" algn="l">
              <a:buNone/>
              <a:defRPr sz="1600" b="0">
                <a:solidFill>
                  <a:schemeClr val="tx2"/>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sz="1200">
                <a:solidFill>
                  <a:schemeClr val="bg1">
                    <a:lumMod val="65000"/>
                  </a:schemeClr>
                </a:solidFill>
                <a:latin typeface="Times New Roman" pitchFamily="18" charset="0"/>
                <a:cs typeface="Times New Roman" pitchFamily="18" charset="0"/>
              </a:defRPr>
            </a:lvl1pPr>
          </a:lstStyle>
          <a:p>
            <a:fld id="{C5EE2741-4D20-4457-91DA-D6B47A28B935}" type="datetime1">
              <a:rPr lang="sv-SE" smtClean="0">
                <a:solidFill>
                  <a:prstClr val="white">
                    <a:lumMod val="65000"/>
                  </a:prstClr>
                </a:solidFill>
              </a:rPr>
              <a:pPr/>
              <a:t>2024-07-02</a:t>
            </a:fld>
            <a:endParaRPr lang="sv-SE" dirty="0">
              <a:solidFill>
                <a:prstClr val="white">
                  <a:lumMod val="65000"/>
                </a:prstClr>
              </a:solidFill>
            </a:endParaRPr>
          </a:p>
        </p:txBody>
      </p:sp>
      <p:sp>
        <p:nvSpPr>
          <p:cNvPr id="5" name="Platshållare för sidfot 4"/>
          <p:cNvSpPr>
            <a:spLocks noGrp="1"/>
          </p:cNvSpPr>
          <p:nvPr>
            <p:ph type="ftr" sz="quarter" idx="11"/>
          </p:nvPr>
        </p:nvSpPr>
        <p:spPr/>
        <p:txBody>
          <a:bodyPr/>
          <a:lstStyle>
            <a:lvl1pPr>
              <a:defRPr sz="1200">
                <a:solidFill>
                  <a:schemeClr val="bg1">
                    <a:lumMod val="65000"/>
                  </a:schemeClr>
                </a:solidFill>
                <a:latin typeface="Times New Roman" pitchFamily="18" charset="0"/>
                <a:cs typeface="Times New Roman" pitchFamily="18" charset="0"/>
              </a:defRPr>
            </a:lvl1pPr>
          </a:lstStyle>
          <a:p>
            <a:endParaRPr lang="sv-SE" dirty="0">
              <a:solidFill>
                <a:prstClr val="white">
                  <a:lumMod val="65000"/>
                </a:prstClr>
              </a:solidFill>
            </a:endParaRPr>
          </a:p>
        </p:txBody>
      </p:sp>
      <p:sp>
        <p:nvSpPr>
          <p:cNvPr id="6" name="Platshållare för bildnummer 5"/>
          <p:cNvSpPr>
            <a:spLocks noGrp="1"/>
          </p:cNvSpPr>
          <p:nvPr>
            <p:ph type="sldNum" sz="quarter" idx="12"/>
          </p:nvPr>
        </p:nvSpPr>
        <p:spPr>
          <a:xfrm>
            <a:off x="11288685" y="8314"/>
            <a:ext cx="871913"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solidFill>
                  <a:prstClr val="white">
                    <a:lumMod val="65000"/>
                  </a:prstClr>
                </a:solidFill>
              </a:rPr>
              <a:pPr/>
              <a:t>‹#›</a:t>
            </a:fld>
            <a:endParaRPr lang="sv-SE" dirty="0">
              <a:solidFill>
                <a:prstClr val="white">
                  <a:lumMod val="65000"/>
                </a:prstClr>
              </a:solidFill>
            </a:endParaRPr>
          </a:p>
        </p:txBody>
      </p:sp>
    </p:spTree>
    <p:extLst>
      <p:ext uri="{BB962C8B-B14F-4D97-AF65-F5344CB8AC3E}">
        <p14:creationId xmlns:p14="http://schemas.microsoft.com/office/powerpoint/2010/main" val="277552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Rubrikbild - Mörk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02/07/2024</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161144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02/07/2024</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94326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02/07/2024</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50784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707561"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3196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492127"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4314720"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8137313"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215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666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6215711" y="2519363"/>
            <a:ext cx="5496000" cy="3357880"/>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a:t>Infoga bild. Markera rutan du vill infoga en bild i. Välj startfliken och klicka sedan på </a:t>
            </a:r>
            <a:r>
              <a:rPr lang="sv-SE" sz="2000" err="1"/>
              <a:t>bildbank</a:t>
            </a:r>
            <a:r>
              <a:rPr lang="sv-SE" sz="200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9107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02/07/2024</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492127" y="2519045"/>
            <a:ext cx="5496000" cy="3357880"/>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6015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82605" y="365126"/>
            <a:ext cx="9717083" cy="1299772"/>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92126" y="2519046"/>
            <a:ext cx="9707562" cy="3343873"/>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82600" y="6237031"/>
            <a:ext cx="12000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02/07/2024</a:t>
            </a:fld>
            <a:endParaRPr lang="sv-SE"/>
          </a:p>
        </p:txBody>
      </p:sp>
      <p:sp>
        <p:nvSpPr>
          <p:cNvPr id="5" name="Platshållare för sidfot 4"/>
          <p:cNvSpPr>
            <a:spLocks noGrp="1"/>
          </p:cNvSpPr>
          <p:nvPr>
            <p:ph type="ftr" sz="quarter" idx="3"/>
          </p:nvPr>
        </p:nvSpPr>
        <p:spPr>
          <a:xfrm>
            <a:off x="482600" y="6072004"/>
            <a:ext cx="41148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478367" y="6402058"/>
            <a:ext cx="720000" cy="144000"/>
          </a:xfrm>
          <a:prstGeom prst="rect">
            <a:avLst/>
          </a:prstGeom>
        </p:spPr>
        <p:txBody>
          <a:bodyPr vert="horz" lIns="0" tIns="0" rIns="0" bIns="0" rtlCol="0" anchor="ctr"/>
          <a:lstStyle>
            <a:lvl1pPr algn="l">
              <a:defRPr sz="100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8"/>
          <a:stretch>
            <a:fillRect/>
          </a:stretch>
        </p:blipFill>
        <p:spPr>
          <a:xfrm>
            <a:off x="10950694" y="6144717"/>
            <a:ext cx="1027457" cy="460800"/>
          </a:xfrm>
          <a:prstGeom prst="rect">
            <a:avLst/>
          </a:prstGeom>
        </p:spPr>
      </p:pic>
      <p:sp>
        <p:nvSpPr>
          <p:cNvPr id="7" name="MSIPCMContentMarking" descr="{&quot;HashCode&quot;:-1035600662,&quot;Placement&quot;:&quot;Footer&quot;,&quot;Top&quot;:519.343,&quot;Left&quot;:0.0,&quot;SlideWidth&quot;:960,&quot;SlideHeight&quot;:540}">
            <a:extLst>
              <a:ext uri="{FF2B5EF4-FFF2-40B4-BE49-F238E27FC236}">
                <a16:creationId xmlns:a16="http://schemas.microsoft.com/office/drawing/2014/main" id="{4DA863BA-D5CE-2E2B-BC14-2FAA5D0EECB3}"/>
              </a:ext>
            </a:extLst>
          </p:cNvPr>
          <p:cNvSpPr txBox="1"/>
          <p:nvPr userDrawn="1"/>
        </p:nvSpPr>
        <p:spPr>
          <a:xfrm>
            <a:off x="0" y="6595656"/>
            <a:ext cx="1803439" cy="262344"/>
          </a:xfrm>
          <a:prstGeom prst="rect">
            <a:avLst/>
          </a:prstGeom>
          <a:noFill/>
        </p:spPr>
        <p:txBody>
          <a:bodyPr vert="horz" wrap="square" lIns="0" tIns="0" rIns="0" bIns="0" rtlCol="0" anchor="ctr" anchorCtr="1">
            <a:spAutoFit/>
          </a:bodyPr>
          <a:lstStyle/>
          <a:p>
            <a:pPr algn="l">
              <a:spcBef>
                <a:spcPts val="0"/>
              </a:spcBef>
              <a:spcAft>
                <a:spcPts val="0"/>
              </a:spcAft>
            </a:pPr>
            <a:r>
              <a:rPr lang="sv-SE" sz="1000">
                <a:solidFill>
                  <a:srgbClr val="000000"/>
                </a:solidFill>
                <a:latin typeface="Calibri" panose="020F0502020204030204" pitchFamily="34" charset="0"/>
              </a:rPr>
              <a:t>Informationsklassning: Privat</a:t>
            </a:r>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3" r:id="rId3"/>
    <p:sldLayoutId id="2147483656" r:id="rId4"/>
    <p:sldLayoutId id="2147483667" r:id="rId5"/>
    <p:sldLayoutId id="2147483658" r:id="rId6"/>
    <p:sldLayoutId id="2147483659" r:id="rId7"/>
    <p:sldLayoutId id="2147483669" r:id="rId8"/>
    <p:sldLayoutId id="2147483666" r:id="rId9"/>
    <p:sldLayoutId id="2147483652" r:id="rId10"/>
    <p:sldLayoutId id="2147483671" r:id="rId11"/>
    <p:sldLayoutId id="2147483664" r:id="rId12"/>
    <p:sldLayoutId id="2147483670" r:id="rId13"/>
    <p:sldLayoutId id="2147483672" r:id="rId14"/>
    <p:sldLayoutId id="2147483661" r:id="rId15"/>
    <p:sldLayoutId id="2147483651" r:id="rId16"/>
    <p:sldLayoutId id="2147483662" r:id="rId17"/>
    <p:sldLayoutId id="2147483655"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685800" rtl="0" eaLnBrk="1" latinLnBrk="0" hangingPunct="1">
        <a:lnSpc>
          <a:spcPct val="10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79" userDrawn="1">
          <p15:clr>
            <a:srgbClr val="F26B43"/>
          </p15:clr>
        </p15:guide>
        <p15:guide id="3" pos="3840" userDrawn="1">
          <p15:clr>
            <a:srgbClr val="F26B43"/>
          </p15:clr>
        </p15:guide>
        <p15:guide id="9" pos="301" userDrawn="1">
          <p15:clr>
            <a:srgbClr val="F26B43"/>
          </p15:clr>
        </p15:guide>
        <p15:guide id="11" pos="6425" userDrawn="1">
          <p15:clr>
            <a:srgbClr val="F26B43"/>
          </p15:clr>
        </p15:guide>
        <p15:guide id="12" orient="horz" pos="1049" userDrawn="1">
          <p15:clr>
            <a:srgbClr val="F26B43"/>
          </p15:clr>
        </p15:guide>
        <p15:guide id="14" orient="horz" pos="4315" userDrawn="1">
          <p15:clr>
            <a:srgbClr val="F26B43"/>
          </p15:clr>
        </p15:guide>
        <p15:guide id="15" orient="horz" pos="3702" userDrawn="1">
          <p15:clr>
            <a:srgbClr val="F26B43"/>
          </p15:clr>
        </p15:guide>
        <p15:guide id="16" orient="horz" pos="3612" userDrawn="1">
          <p15:clr>
            <a:srgbClr val="F26B43"/>
          </p15:clr>
        </p15:guide>
        <p15:guide id="17" userDrawn="1">
          <p15:clr>
            <a:srgbClr val="F26B43"/>
          </p15:clr>
        </p15:guide>
        <p15:guide id="18" pos="7680" userDrawn="1">
          <p15:clr>
            <a:srgbClr val="F26B43"/>
          </p15:clr>
        </p15:guide>
        <p15:guide id="19" orient="horz" pos="232" userDrawn="1">
          <p15:clr>
            <a:srgbClr val="F26B43"/>
          </p15:clr>
        </p15:guide>
        <p15:guide id="20"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www.riksdagen.se/sv/dokument-laga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Utbildning för Vision-ombud</a:t>
            </a:r>
          </a:p>
        </p:txBody>
      </p:sp>
      <p:pic>
        <p:nvPicPr>
          <p:cNvPr id="1026" name="Picture 2" descr="Course image">
            <a:extLst>
              <a:ext uri="{FF2B5EF4-FFF2-40B4-BE49-F238E27FC236}">
                <a16:creationId xmlns:a16="http://schemas.microsoft.com/office/drawing/2014/main" id="{BBB8981A-364D-E392-FF00-F59616CB2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94" y="1269381"/>
            <a:ext cx="9116008" cy="512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2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99669AA3-C9D1-1B11-22C1-77C2D9745C59}"/>
              </a:ext>
            </a:extLst>
          </p:cNvPr>
          <p:cNvPicPr>
            <a:picLocks noGrp="1" noChangeAspect="1"/>
          </p:cNvPicPr>
          <p:nvPr>
            <p:ph type="pic" sz="quarter" idx="13"/>
          </p:nvPr>
        </p:nvPicPr>
        <p:blipFill rotWithShape="1">
          <a:blip r:embed="rId3"/>
          <a:stretch/>
        </p:blipFill>
        <p:spPr>
          <a:xfrm>
            <a:off x="3114417" y="745575"/>
            <a:ext cx="5963165" cy="5366849"/>
          </a:xfrm>
          <a:noFill/>
        </p:spPr>
      </p:pic>
    </p:spTree>
    <p:extLst>
      <p:ext uri="{BB962C8B-B14F-4D97-AF65-F5344CB8AC3E}">
        <p14:creationId xmlns:p14="http://schemas.microsoft.com/office/powerpoint/2010/main" val="45416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E1ACAA-F539-A3B4-2473-22687FDAB4D0}"/>
              </a:ext>
            </a:extLst>
          </p:cNvPr>
          <p:cNvSpPr>
            <a:spLocks noGrp="1"/>
          </p:cNvSpPr>
          <p:nvPr>
            <p:ph type="title"/>
          </p:nvPr>
        </p:nvSpPr>
        <p:spPr/>
        <p:txBody>
          <a:bodyPr/>
          <a:lstStyle/>
          <a:p>
            <a:r>
              <a:rPr lang="sv-SE"/>
              <a:t>Var hittar man aktuella lagtexter</a:t>
            </a:r>
          </a:p>
        </p:txBody>
      </p:sp>
      <p:pic>
        <p:nvPicPr>
          <p:cNvPr id="6" name="Platshållare för innehåll 5" descr="En bild som visar text">
            <a:extLst>
              <a:ext uri="{FF2B5EF4-FFF2-40B4-BE49-F238E27FC236}">
                <a16:creationId xmlns:a16="http://schemas.microsoft.com/office/drawing/2014/main" id="{C5C8A268-E6CF-6C35-72E5-C7A5DE61E311}"/>
              </a:ext>
            </a:extLst>
          </p:cNvPr>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838113" y="1664898"/>
            <a:ext cx="6026504" cy="4212027"/>
          </a:xfrm>
        </p:spPr>
      </p:pic>
      <p:sp>
        <p:nvSpPr>
          <p:cNvPr id="4" name="Platshållare för innehåll 3">
            <a:extLst>
              <a:ext uri="{FF2B5EF4-FFF2-40B4-BE49-F238E27FC236}">
                <a16:creationId xmlns:a16="http://schemas.microsoft.com/office/drawing/2014/main" id="{F52D9DB3-81AA-B991-BD79-6B600CB3294F}"/>
              </a:ext>
            </a:extLst>
          </p:cNvPr>
          <p:cNvSpPr>
            <a:spLocks noGrp="1"/>
          </p:cNvSpPr>
          <p:nvPr>
            <p:ph sz="quarter" idx="19"/>
          </p:nvPr>
        </p:nvSpPr>
        <p:spPr>
          <a:xfrm>
            <a:off x="7240771" y="3274828"/>
            <a:ext cx="4470939" cy="1616150"/>
          </a:xfrm>
        </p:spPr>
        <p:txBody>
          <a:bodyPr/>
          <a:lstStyle/>
          <a:p>
            <a:r>
              <a:rPr lang="sv-SE">
                <a:hlinkClick r:id="rId4"/>
              </a:rPr>
              <a:t>Dokument &amp; lagar - Riksdagen</a:t>
            </a:r>
            <a:endParaRPr lang="sv-SE"/>
          </a:p>
        </p:txBody>
      </p:sp>
    </p:spTree>
    <p:extLst>
      <p:ext uri="{BB962C8B-B14F-4D97-AF65-F5344CB8AC3E}">
        <p14:creationId xmlns:p14="http://schemas.microsoft.com/office/powerpoint/2010/main" val="334423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1046A5EB-CBFA-9A81-BC25-336EBE6204F0}"/>
              </a:ext>
            </a:extLst>
          </p:cNvPr>
          <p:cNvPicPr>
            <a:picLocks noGrp="1" noChangeAspect="1"/>
          </p:cNvPicPr>
          <p:nvPr>
            <p:ph sz="quarter" idx="13"/>
          </p:nvPr>
        </p:nvPicPr>
        <p:blipFill>
          <a:blip r:embed="rId3"/>
          <a:stretch>
            <a:fillRect/>
          </a:stretch>
        </p:blipFill>
        <p:spPr>
          <a:xfrm>
            <a:off x="1917411" y="1664898"/>
            <a:ext cx="5700557" cy="4212027"/>
          </a:xfrm>
        </p:spPr>
      </p:pic>
      <p:sp>
        <p:nvSpPr>
          <p:cNvPr id="3" name="Rubrik 2">
            <a:extLst>
              <a:ext uri="{FF2B5EF4-FFF2-40B4-BE49-F238E27FC236}">
                <a16:creationId xmlns:a16="http://schemas.microsoft.com/office/drawing/2014/main" id="{13C89C88-BF49-E985-9D6C-6DF5893FB398}"/>
              </a:ext>
            </a:extLst>
          </p:cNvPr>
          <p:cNvSpPr>
            <a:spLocks noGrp="1"/>
          </p:cNvSpPr>
          <p:nvPr>
            <p:ph type="title"/>
          </p:nvPr>
        </p:nvSpPr>
        <p:spPr/>
        <p:txBody>
          <a:bodyPr/>
          <a:lstStyle/>
          <a:p>
            <a:r>
              <a:rPr lang="sv-SE"/>
              <a:t>Lag om medbestämmande i arbetslivet</a:t>
            </a:r>
          </a:p>
        </p:txBody>
      </p:sp>
    </p:spTree>
    <p:extLst>
      <p:ext uri="{BB962C8B-B14F-4D97-AF65-F5344CB8AC3E}">
        <p14:creationId xmlns:p14="http://schemas.microsoft.com/office/powerpoint/2010/main" val="133181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DAE02C9-5297-1C31-4A75-ACE7FA13C301}"/>
              </a:ext>
            </a:extLst>
          </p:cNvPr>
          <p:cNvSpPr>
            <a:spLocks noGrp="1"/>
          </p:cNvSpPr>
          <p:nvPr>
            <p:ph type="title"/>
          </p:nvPr>
        </p:nvSpPr>
        <p:spPr/>
        <p:txBody>
          <a:bodyPr/>
          <a:lstStyle/>
          <a:p>
            <a:r>
              <a:rPr lang="sv-SE"/>
              <a:t>Lagen om facklig förtroendemans ställning på arbetsplatsen</a:t>
            </a:r>
          </a:p>
        </p:txBody>
      </p:sp>
      <p:pic>
        <p:nvPicPr>
          <p:cNvPr id="9" name="Platshållare för innehåll 8">
            <a:extLst>
              <a:ext uri="{FF2B5EF4-FFF2-40B4-BE49-F238E27FC236}">
                <a16:creationId xmlns:a16="http://schemas.microsoft.com/office/drawing/2014/main" id="{81EB4FE1-FDD0-E06B-3410-7EE2502AA232}"/>
              </a:ext>
            </a:extLst>
          </p:cNvPr>
          <p:cNvPicPr>
            <a:picLocks noGrp="1" noChangeAspect="1"/>
          </p:cNvPicPr>
          <p:nvPr>
            <p:ph sz="quarter" idx="13"/>
          </p:nvPr>
        </p:nvPicPr>
        <p:blipFill>
          <a:blip r:embed="rId3"/>
          <a:stretch>
            <a:fillRect/>
          </a:stretch>
        </p:blipFill>
        <p:spPr>
          <a:xfrm>
            <a:off x="2796363" y="1852630"/>
            <a:ext cx="5422604" cy="4426915"/>
          </a:xfrm>
        </p:spPr>
      </p:pic>
    </p:spTree>
    <p:extLst>
      <p:ext uri="{BB962C8B-B14F-4D97-AF65-F5344CB8AC3E}">
        <p14:creationId xmlns:p14="http://schemas.microsoft.com/office/powerpoint/2010/main" val="101955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B369F54D-2950-954A-7EE2-F0EDCE79E737}"/>
              </a:ext>
            </a:extLst>
          </p:cNvPr>
          <p:cNvPicPr>
            <a:picLocks noGrp="1" noChangeAspect="1"/>
          </p:cNvPicPr>
          <p:nvPr>
            <p:ph sz="quarter" idx="13"/>
          </p:nvPr>
        </p:nvPicPr>
        <p:blipFill>
          <a:blip r:embed="rId3"/>
          <a:stretch>
            <a:fillRect/>
          </a:stretch>
        </p:blipFill>
        <p:spPr>
          <a:xfrm>
            <a:off x="2322028" y="1416282"/>
            <a:ext cx="6290344" cy="4577602"/>
          </a:xfrm>
        </p:spPr>
      </p:pic>
      <p:sp>
        <p:nvSpPr>
          <p:cNvPr id="3" name="Rubrik 2">
            <a:extLst>
              <a:ext uri="{FF2B5EF4-FFF2-40B4-BE49-F238E27FC236}">
                <a16:creationId xmlns:a16="http://schemas.microsoft.com/office/drawing/2014/main" id="{92E447F9-3E96-82FC-32A4-8BC552872FB9}"/>
              </a:ext>
            </a:extLst>
          </p:cNvPr>
          <p:cNvSpPr>
            <a:spLocks noGrp="1"/>
          </p:cNvSpPr>
          <p:nvPr>
            <p:ph type="title"/>
          </p:nvPr>
        </p:nvSpPr>
        <p:spPr/>
        <p:txBody>
          <a:bodyPr/>
          <a:lstStyle/>
          <a:p>
            <a:r>
              <a:rPr lang="sv-SE"/>
              <a:t>Arbetsmiljölagen</a:t>
            </a:r>
          </a:p>
        </p:txBody>
      </p:sp>
    </p:spTree>
    <p:extLst>
      <p:ext uri="{BB962C8B-B14F-4D97-AF65-F5344CB8AC3E}">
        <p14:creationId xmlns:p14="http://schemas.microsoft.com/office/powerpoint/2010/main" val="335790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C727DC7D-3CA0-529C-1DA6-ADDE635A9AC8}"/>
              </a:ext>
            </a:extLst>
          </p:cNvPr>
          <p:cNvPicPr>
            <a:picLocks noGrp="1" noChangeAspect="1"/>
          </p:cNvPicPr>
          <p:nvPr>
            <p:ph sz="quarter" idx="13"/>
          </p:nvPr>
        </p:nvPicPr>
        <p:blipFill>
          <a:blip r:embed="rId3"/>
          <a:stretch>
            <a:fillRect/>
          </a:stretch>
        </p:blipFill>
        <p:spPr>
          <a:xfrm>
            <a:off x="2315220" y="1765735"/>
            <a:ext cx="7105227" cy="4241660"/>
          </a:xfrm>
        </p:spPr>
      </p:pic>
      <p:sp>
        <p:nvSpPr>
          <p:cNvPr id="3" name="Rubrik 2">
            <a:extLst>
              <a:ext uri="{FF2B5EF4-FFF2-40B4-BE49-F238E27FC236}">
                <a16:creationId xmlns:a16="http://schemas.microsoft.com/office/drawing/2014/main" id="{13E6E726-3532-A046-FB3F-2971FF1BA4D3}"/>
              </a:ext>
            </a:extLst>
          </p:cNvPr>
          <p:cNvSpPr>
            <a:spLocks noGrp="1"/>
          </p:cNvSpPr>
          <p:nvPr>
            <p:ph type="title"/>
          </p:nvPr>
        </p:nvSpPr>
        <p:spPr/>
        <p:txBody>
          <a:bodyPr/>
          <a:lstStyle/>
          <a:p>
            <a:r>
              <a:rPr lang="sv-SE"/>
              <a:t>Lagen om anställningsskydd</a:t>
            </a:r>
          </a:p>
        </p:txBody>
      </p:sp>
    </p:spTree>
    <p:extLst>
      <p:ext uri="{BB962C8B-B14F-4D97-AF65-F5344CB8AC3E}">
        <p14:creationId xmlns:p14="http://schemas.microsoft.com/office/powerpoint/2010/main" val="328056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72F2D2FA-6867-DD20-5A98-55869CB97AD9}"/>
              </a:ext>
            </a:extLst>
          </p:cNvPr>
          <p:cNvSpPr>
            <a:spLocks noGrp="1"/>
          </p:cNvSpPr>
          <p:nvPr>
            <p:ph type="title"/>
          </p:nvPr>
        </p:nvSpPr>
        <p:spPr>
          <a:xfrm>
            <a:off x="482605" y="365126"/>
            <a:ext cx="9717083" cy="1299772"/>
          </a:xfrm>
        </p:spPr>
        <p:txBody>
          <a:bodyPr anchor="t">
            <a:normAutofit/>
          </a:bodyPr>
          <a:lstStyle/>
          <a:p>
            <a:pPr lvl="0"/>
            <a:endParaRPr lang="sv-SE"/>
          </a:p>
          <a:p>
            <a:pPr lvl="1" algn="l"/>
            <a:endParaRPr lang="sv-SE" sz="4400">
              <a:solidFill>
                <a:schemeClr val="accent1"/>
              </a:solidFill>
            </a:endParaRPr>
          </a:p>
          <a:p>
            <a:pPr lvl="0"/>
            <a:endParaRPr lang="sv-SE"/>
          </a:p>
          <a:p>
            <a:pPr lvl="1" algn="l"/>
            <a:endParaRPr lang="sv-SE" sz="4400">
              <a:solidFill>
                <a:schemeClr val="accent1"/>
              </a:solidFill>
            </a:endParaRPr>
          </a:p>
          <a:p>
            <a:pPr lvl="0"/>
            <a:endParaRPr lang="sv-SE"/>
          </a:p>
          <a:p>
            <a:pPr lvl="1" algn="l"/>
            <a:endParaRPr lang="sv-SE" sz="4400">
              <a:solidFill>
                <a:schemeClr val="accent1"/>
              </a:solidFill>
            </a:endParaRPr>
          </a:p>
        </p:txBody>
      </p:sp>
      <p:graphicFrame>
        <p:nvGraphicFramePr>
          <p:cNvPr id="7" name="Diagram 6">
            <a:extLst>
              <a:ext uri="{FF2B5EF4-FFF2-40B4-BE49-F238E27FC236}">
                <a16:creationId xmlns:a16="http://schemas.microsoft.com/office/drawing/2014/main" id="{0AF9CEEA-81DF-956F-C764-282347B6AEDD}"/>
              </a:ext>
            </a:extLst>
          </p:cNvPr>
          <p:cNvGraphicFramePr/>
          <p:nvPr>
            <p:extLst>
              <p:ext uri="{D42A27DB-BD31-4B8C-83A1-F6EECF244321}">
                <p14:modId xmlns:p14="http://schemas.microsoft.com/office/powerpoint/2010/main" val="293185010"/>
              </p:ext>
            </p:extLst>
          </p:nvPr>
        </p:nvGraphicFramePr>
        <p:xfrm>
          <a:off x="492127" y="1664898"/>
          <a:ext cx="9707561" cy="421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91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520AB69D-3AD2-CAFD-584A-D4EC1F3018FB}"/>
              </a:ext>
            </a:extLst>
          </p:cNvPr>
          <p:cNvPicPr>
            <a:picLocks noGrp="1" noChangeAspect="1"/>
          </p:cNvPicPr>
          <p:nvPr>
            <p:ph sz="quarter" idx="13"/>
          </p:nvPr>
        </p:nvPicPr>
        <p:blipFill>
          <a:blip r:embed="rId3"/>
          <a:stretch>
            <a:fillRect/>
          </a:stretch>
        </p:blipFill>
        <p:spPr>
          <a:xfrm>
            <a:off x="3845121" y="1412502"/>
            <a:ext cx="3991074" cy="4464423"/>
          </a:xfrm>
        </p:spPr>
      </p:pic>
      <p:sp>
        <p:nvSpPr>
          <p:cNvPr id="3" name="Rubrik 2">
            <a:extLst>
              <a:ext uri="{FF2B5EF4-FFF2-40B4-BE49-F238E27FC236}">
                <a16:creationId xmlns:a16="http://schemas.microsoft.com/office/drawing/2014/main" id="{451BDF5D-7A1E-3078-A5D1-8A02C9D504CA}"/>
              </a:ext>
            </a:extLst>
          </p:cNvPr>
          <p:cNvSpPr>
            <a:spLocks noGrp="1"/>
          </p:cNvSpPr>
          <p:nvPr>
            <p:ph type="title"/>
          </p:nvPr>
        </p:nvSpPr>
        <p:spPr>
          <a:xfrm>
            <a:off x="3845121" y="365126"/>
            <a:ext cx="6354567" cy="1299772"/>
          </a:xfrm>
        </p:spPr>
        <p:txBody>
          <a:bodyPr/>
          <a:lstStyle/>
          <a:p>
            <a:r>
              <a:rPr lang="sv-SE"/>
              <a:t>Samverkan</a:t>
            </a:r>
          </a:p>
        </p:txBody>
      </p:sp>
    </p:spTree>
    <p:extLst>
      <p:ext uri="{BB962C8B-B14F-4D97-AF65-F5344CB8AC3E}">
        <p14:creationId xmlns:p14="http://schemas.microsoft.com/office/powerpoint/2010/main" val="314410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Dags för lunch!</a:t>
            </a: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354" y="1757271"/>
            <a:ext cx="7543800" cy="3571517"/>
          </a:xfrm>
          <a:prstGeom prst="rect">
            <a:avLst/>
          </a:prstGeom>
        </p:spPr>
      </p:pic>
    </p:spTree>
    <p:custDataLst>
      <p:tags r:id="rId1"/>
    </p:custDataLst>
    <p:extLst>
      <p:ext uri="{BB962C8B-B14F-4D97-AF65-F5344CB8AC3E}">
        <p14:creationId xmlns:p14="http://schemas.microsoft.com/office/powerpoint/2010/main" val="2186407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E856E-AFFE-4E34-AC12-D657A36E6F5F}"/>
              </a:ext>
            </a:extLst>
          </p:cNvPr>
          <p:cNvSpPr>
            <a:spLocks noGrp="1"/>
          </p:cNvSpPr>
          <p:nvPr>
            <p:ph type="ctrTitle"/>
          </p:nvPr>
        </p:nvSpPr>
        <p:spPr/>
        <p:txBody>
          <a:bodyPr/>
          <a:lstStyle/>
          <a:p>
            <a:r>
              <a:rPr lang="sv-SE" dirty="0"/>
              <a:t>Case</a:t>
            </a:r>
          </a:p>
        </p:txBody>
      </p:sp>
      <p:sp>
        <p:nvSpPr>
          <p:cNvPr id="3" name="Rektangel 2">
            <a:extLst>
              <a:ext uri="{FF2B5EF4-FFF2-40B4-BE49-F238E27FC236}">
                <a16:creationId xmlns:a16="http://schemas.microsoft.com/office/drawing/2014/main" id="{F49E0F26-CBE8-EDB9-7AE5-1DA51F919784}"/>
              </a:ext>
            </a:extLst>
          </p:cNvPr>
          <p:cNvSpPr/>
          <p:nvPr/>
        </p:nvSpPr>
        <p:spPr>
          <a:xfrm>
            <a:off x="1903228" y="1945758"/>
            <a:ext cx="7166345" cy="3391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Dags att prova de nya kunskaperna</a:t>
            </a:r>
          </a:p>
        </p:txBody>
      </p:sp>
    </p:spTree>
    <p:extLst>
      <p:ext uri="{BB962C8B-B14F-4D97-AF65-F5344CB8AC3E}">
        <p14:creationId xmlns:p14="http://schemas.microsoft.com/office/powerpoint/2010/main" val="93207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492128" y="1854023"/>
            <a:ext cx="7145801" cy="4214268"/>
          </a:xfrm>
        </p:spPr>
        <p:txBody>
          <a:bodyPr>
            <a:normAutofit/>
          </a:bodyPr>
          <a:lstStyle/>
          <a:p>
            <a:pPr marL="0" indent="0">
              <a:buNone/>
            </a:pPr>
            <a:r>
              <a:rPr lang="sv-SE" sz="2600" b="1"/>
              <a:t>Du ska efter utbildningen:</a:t>
            </a:r>
          </a:p>
          <a:p>
            <a:pPr marL="342900" lvl="0" indent="-342900">
              <a:lnSpc>
                <a:spcPct val="107000"/>
              </a:lnSpc>
              <a:spcAft>
                <a:spcPts val="800"/>
              </a:spcAft>
              <a:buSzPts val="1000"/>
              <a:buFont typeface="Symbol" panose="05050102010706020507" pitchFamily="18" charset="2"/>
              <a:buChar char=""/>
              <a:tabLst>
                <a:tab pos="457200" algn="l"/>
              </a:tabLst>
            </a:pP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Ha en bild av vad som ingår i uppdraget Vision-ombud och hur det ska utföras</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a:solidFill>
                  <a:srgbClr val="585858"/>
                </a:solidFill>
                <a:latin typeface="Arial" panose="020B0604020202020204" pitchFamily="34" charset="0"/>
                <a:ea typeface="Times New Roman" panose="02020603050405020304" pitchFamily="18" charset="0"/>
              </a:rPr>
              <a:t>K</a:t>
            </a: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änna dig stolt och engagerad i uppdraget</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a:solidFill>
                  <a:srgbClr val="585858"/>
                </a:solidFill>
                <a:latin typeface="Arial" panose="020B0604020202020204" pitchFamily="34" charset="0"/>
                <a:ea typeface="Times New Roman" panose="02020603050405020304" pitchFamily="18" charset="0"/>
              </a:rPr>
              <a:t>U</a:t>
            </a: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ppleva en ökad trygghet i rollen som Vision-ombud</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a:solidFill>
                  <a:srgbClr val="585858"/>
                </a:solidFill>
                <a:latin typeface="Arial" panose="020B0604020202020204" pitchFamily="34" charset="0"/>
                <a:ea typeface="Times New Roman" panose="02020603050405020304" pitchFamily="18" charset="0"/>
              </a:rPr>
              <a:t>B</a:t>
            </a:r>
            <a:r>
              <a:rPr lang="sv-SE" sz="1800">
                <a:solidFill>
                  <a:srgbClr val="585858"/>
                </a:solidFill>
                <a:effectLst/>
                <a:latin typeface="Arial" panose="020B0604020202020204" pitchFamily="34" charset="0"/>
                <a:ea typeface="Times New Roman" panose="02020603050405020304" pitchFamily="18" charset="0"/>
                <a:cs typeface="Times New Roman" panose="02020603050405020304" pitchFamily="18" charset="0"/>
              </a:rPr>
              <a:t>idra till att Vision får fler medlemmar och en ökad facklig närvaro på våra arbetsplatser</a:t>
            </a:r>
            <a:endParaRPr lang="sv-SE" sz="1800">
              <a:solidFill>
                <a:srgbClr val="585858"/>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2600"/>
          </a:p>
          <a:p>
            <a:endParaRPr lang="sv-SE"/>
          </a:p>
        </p:txBody>
      </p:sp>
      <p:sp>
        <p:nvSpPr>
          <p:cNvPr id="3" name="Rubrik 2"/>
          <p:cNvSpPr>
            <a:spLocks noGrp="1"/>
          </p:cNvSpPr>
          <p:nvPr>
            <p:ph type="title"/>
          </p:nvPr>
        </p:nvSpPr>
        <p:spPr/>
        <p:txBody>
          <a:bodyPr/>
          <a:lstStyle/>
          <a:p>
            <a:r>
              <a:rPr lang="sv-SE"/>
              <a:t>Mål</a:t>
            </a:r>
          </a:p>
        </p:txBody>
      </p:sp>
      <p:pic>
        <p:nvPicPr>
          <p:cNvPr id="5"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672" y="1664898"/>
            <a:ext cx="3616037" cy="354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001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Vi tar en paus!</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016" y="1856727"/>
            <a:ext cx="7543800" cy="3571517"/>
          </a:xfrm>
          <a:prstGeom prst="rect">
            <a:avLst/>
          </a:prstGeom>
        </p:spPr>
      </p:pic>
    </p:spTree>
    <p:custDataLst>
      <p:tags r:id="rId1"/>
    </p:custDataLst>
    <p:extLst>
      <p:ext uri="{BB962C8B-B14F-4D97-AF65-F5344CB8AC3E}">
        <p14:creationId xmlns:p14="http://schemas.microsoft.com/office/powerpoint/2010/main" val="385125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FB949-CFAB-97D5-9C30-C6AF0B2DF175}"/>
              </a:ext>
            </a:extLst>
          </p:cNvPr>
          <p:cNvSpPr>
            <a:spLocks noGrp="1"/>
          </p:cNvSpPr>
          <p:nvPr>
            <p:ph type="title"/>
          </p:nvPr>
        </p:nvSpPr>
        <p:spPr>
          <a:xfrm>
            <a:off x="8157843" y="365126"/>
            <a:ext cx="3552000" cy="1461600"/>
          </a:xfrm>
        </p:spPr>
        <p:txBody>
          <a:bodyPr anchor="t">
            <a:normAutofit/>
          </a:bodyPr>
          <a:lstStyle/>
          <a:p>
            <a:r>
              <a:rPr lang="sv-SE"/>
              <a:t>Reflektion</a:t>
            </a:r>
          </a:p>
        </p:txBody>
      </p:sp>
      <p:sp>
        <p:nvSpPr>
          <p:cNvPr id="10" name="Text Placeholder 2">
            <a:extLst>
              <a:ext uri="{FF2B5EF4-FFF2-40B4-BE49-F238E27FC236}">
                <a16:creationId xmlns:a16="http://schemas.microsoft.com/office/drawing/2014/main" id="{07A3D095-5176-F76F-4A7E-D40C49C45B4D}"/>
              </a:ext>
            </a:extLst>
          </p:cNvPr>
          <p:cNvSpPr>
            <a:spLocks noGrp="1"/>
          </p:cNvSpPr>
          <p:nvPr>
            <p:ph type="body" sz="quarter" idx="17"/>
          </p:nvPr>
        </p:nvSpPr>
        <p:spPr>
          <a:xfrm>
            <a:off x="8157843" y="2115879"/>
            <a:ext cx="3552000" cy="1174604"/>
          </a:xfrm>
        </p:spPr>
        <p:txBody>
          <a:bodyPr/>
          <a:lstStyle/>
          <a:p>
            <a:r>
              <a:rPr lang="en-US"/>
              <a:t>Just nu </a:t>
            </a:r>
            <a:r>
              <a:rPr lang="en-US" err="1"/>
              <a:t>känner</a:t>
            </a:r>
            <a:r>
              <a:rPr lang="en-US"/>
              <a:t>/</a:t>
            </a:r>
            <a:r>
              <a:rPr lang="en-US" err="1"/>
              <a:t>tänker</a:t>
            </a:r>
            <a:r>
              <a:rPr lang="en-US"/>
              <a:t> jag…..</a:t>
            </a:r>
          </a:p>
        </p:txBody>
      </p:sp>
      <p:pic>
        <p:nvPicPr>
          <p:cNvPr id="5" name="Platshållare för innehåll 4">
            <a:extLst>
              <a:ext uri="{FF2B5EF4-FFF2-40B4-BE49-F238E27FC236}">
                <a16:creationId xmlns:a16="http://schemas.microsoft.com/office/drawing/2014/main" id="{EE097D17-36E4-CF99-A87C-E4BF2FAE4CC0}"/>
              </a:ext>
            </a:extLst>
          </p:cNvPr>
          <p:cNvPicPr>
            <a:picLocks noGrp="1" noChangeAspect="1"/>
          </p:cNvPicPr>
          <p:nvPr>
            <p:ph sz="quarter" idx="18"/>
          </p:nvPr>
        </p:nvPicPr>
        <p:blipFill>
          <a:blip r:embed="rId3"/>
          <a:stretch>
            <a:fillRect/>
          </a:stretch>
        </p:blipFill>
        <p:spPr>
          <a:xfrm>
            <a:off x="487679" y="568511"/>
            <a:ext cx="7401600" cy="5107103"/>
          </a:xfrm>
          <a:noFill/>
        </p:spPr>
      </p:pic>
    </p:spTree>
    <p:extLst>
      <p:ext uri="{BB962C8B-B14F-4D97-AF65-F5344CB8AC3E}">
        <p14:creationId xmlns:p14="http://schemas.microsoft.com/office/powerpoint/2010/main" val="398088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Program dag 2 </a:t>
            </a:r>
            <a:br>
              <a:rPr lang="sv-SE"/>
            </a:br>
            <a:endParaRPr lang="sv-SE" sz="3200" i="1"/>
          </a:p>
        </p:txBody>
      </p:sp>
      <p:sp>
        <p:nvSpPr>
          <p:cNvPr id="3" name="Platshållare för innehåll 2"/>
          <p:cNvSpPr>
            <a:spLocks noGrp="1"/>
          </p:cNvSpPr>
          <p:nvPr>
            <p:ph sz="quarter" idx="18"/>
          </p:nvPr>
        </p:nvSpPr>
        <p:spPr>
          <a:xfrm>
            <a:off x="1337283" y="2205319"/>
            <a:ext cx="4536575" cy="4071495"/>
          </a:xfrm>
        </p:spPr>
        <p:txBody>
          <a:bodyPr vert="horz" lIns="0" tIns="0" rIns="0" bIns="0" rtlCol="0" anchor="t">
            <a:normAutofit/>
          </a:bodyPr>
          <a:lstStyle/>
          <a:p>
            <a:pPr marL="0" indent="0">
              <a:buNone/>
            </a:pPr>
            <a:endParaRPr lang="sv-SE" sz="2200"/>
          </a:p>
          <a:p>
            <a:pPr marL="0" indent="0">
              <a:buNone/>
            </a:pPr>
            <a:endParaRPr lang="sv-SE"/>
          </a:p>
        </p:txBody>
      </p:sp>
      <p:pic>
        <p:nvPicPr>
          <p:cNvPr id="6" name="Bildobjekt 5"/>
          <p:cNvPicPr>
            <a:picLocks noChangeAspect="1"/>
          </p:cNvPicPr>
          <p:nvPr/>
        </p:nvPicPr>
        <p:blipFill>
          <a:blip r:embed="rId4"/>
          <a:stretch>
            <a:fillRect/>
          </a:stretch>
        </p:blipFill>
        <p:spPr>
          <a:xfrm>
            <a:off x="6923922" y="2274594"/>
            <a:ext cx="3275766" cy="3277851"/>
          </a:xfrm>
          <a:prstGeom prst="rect">
            <a:avLst/>
          </a:prstGeom>
        </p:spPr>
      </p:pic>
      <p:sp>
        <p:nvSpPr>
          <p:cNvPr id="5" name="textruta 4">
            <a:extLst>
              <a:ext uri="{FF2B5EF4-FFF2-40B4-BE49-F238E27FC236}">
                <a16:creationId xmlns:a16="http://schemas.microsoft.com/office/drawing/2014/main" id="{D0A89563-0175-CDA5-F608-0F04DCE54599}"/>
              </a:ext>
            </a:extLst>
          </p:cNvPr>
          <p:cNvSpPr txBox="1"/>
          <p:nvPr/>
        </p:nvSpPr>
        <p:spPr>
          <a:xfrm>
            <a:off x="568171" y="1547271"/>
            <a:ext cx="5305687" cy="3785652"/>
          </a:xfrm>
          <a:prstGeom prst="rect">
            <a:avLst/>
          </a:prstGeom>
          <a:noFill/>
        </p:spPr>
        <p:txBody>
          <a:bodyPr wrap="square">
            <a:spAutoFit/>
          </a:bodyPr>
          <a:lstStyle/>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9.00	Välkomna till dag 2</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9.30	</a:t>
            </a: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Löneprocessen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10.30	Det fackliga arbetet</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12.00	Lunch</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13.00	Den svenska modellen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14.00	Att företräda steg 2</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15.00	Sammanfattning</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15.30	Reflektion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16.00 	Tack för denna gång!</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dirty="0">
                <a:effectLst/>
                <a:latin typeface="Times New Roman" panose="02020603050405020304" pitchFamily="18"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70252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43160-E146-4031-6C9C-0F8984B01494}"/>
              </a:ext>
            </a:extLst>
          </p:cNvPr>
          <p:cNvSpPr>
            <a:spLocks noGrp="1"/>
          </p:cNvSpPr>
          <p:nvPr>
            <p:ph type="ctrTitle"/>
          </p:nvPr>
        </p:nvSpPr>
        <p:spPr>
          <a:xfrm>
            <a:off x="482605" y="367201"/>
            <a:ext cx="9717083" cy="1299773"/>
          </a:xfrm>
        </p:spPr>
        <p:txBody>
          <a:bodyPr anchor="t">
            <a:normAutofit/>
          </a:bodyPr>
          <a:lstStyle/>
          <a:p>
            <a:r>
              <a:rPr lang="sv-SE"/>
              <a:t>Om jag var ett djur…..</a:t>
            </a:r>
          </a:p>
        </p:txBody>
      </p:sp>
      <p:pic>
        <p:nvPicPr>
          <p:cNvPr id="2052" name="Picture 4" descr="Lejonkungen isolerad på svart">
            <a:extLst>
              <a:ext uri="{FF2B5EF4-FFF2-40B4-BE49-F238E27FC236}">
                <a16:creationId xmlns:a16="http://schemas.microsoft.com/office/drawing/2014/main" id="{5EE48A91-F4D5-F6B6-71EF-0BB12178F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642">
            <a:off x="3728721" y="1739999"/>
            <a:ext cx="2578557" cy="2168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ild bottlenose dolphin, Tursiops truncatus swimming underwater in a sandy lagoon">
            <a:extLst>
              <a:ext uri="{FF2B5EF4-FFF2-40B4-BE49-F238E27FC236}">
                <a16:creationId xmlns:a16="http://schemas.microsoft.com/office/drawing/2014/main" id="{6287798D-B443-5F67-4331-87B192023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6977">
            <a:off x="9298576" y="2333152"/>
            <a:ext cx="2669400" cy="19566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lad leende ung gyllene retriever hund under ljusgrå pläd. Pet värmer under en filt i kallt vinterväder. Husdjur vänliga och vård koncept.">
            <a:extLst>
              <a:ext uri="{FF2B5EF4-FFF2-40B4-BE49-F238E27FC236}">
                <a16:creationId xmlns:a16="http://schemas.microsoft.com/office/drawing/2014/main" id="{0BF19D30-E999-4DDD-612B-9FA95DF08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59265">
            <a:off x="5807772" y="3839173"/>
            <a:ext cx="3111043" cy="22335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fluffy cat lies on the windowsill and looks into the camera. A young cat with yellow eyes.">
            <a:extLst>
              <a:ext uri="{FF2B5EF4-FFF2-40B4-BE49-F238E27FC236}">
                <a16:creationId xmlns:a16="http://schemas.microsoft.com/office/drawing/2014/main" id="{F238BD72-4B51-6DDD-E4F4-C1C2865AB7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4370">
            <a:off x="2342428" y="4378147"/>
            <a:ext cx="2960490" cy="20367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in (Erithacus rubecula) isolerad på vit bakgrund">
            <a:extLst>
              <a:ext uri="{FF2B5EF4-FFF2-40B4-BE49-F238E27FC236}">
                <a16:creationId xmlns:a16="http://schemas.microsoft.com/office/drawing/2014/main" id="{BD13CD85-E29D-123B-7EEF-B5BC43136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93145">
            <a:off x="6534688" y="502603"/>
            <a:ext cx="2669400" cy="21602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adybug with black eyes in macro. Super macro photo of insects and bugs. Ladybug on green leaf.">
            <a:extLst>
              <a:ext uri="{FF2B5EF4-FFF2-40B4-BE49-F238E27FC236}">
                <a16:creationId xmlns:a16="http://schemas.microsoft.com/office/drawing/2014/main" id="{75808AF0-1A6F-F692-88DE-3512F19A49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38739">
            <a:off x="448662" y="1641129"/>
            <a:ext cx="2793455" cy="200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88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893095" y="2087245"/>
            <a:ext cx="6903244" cy="3357880"/>
          </a:xfrm>
        </p:spPr>
        <p:txBody>
          <a:bodyPr/>
          <a:lstStyle/>
          <a:p>
            <a:pPr marL="0" indent="0">
              <a:buNone/>
            </a:pPr>
            <a:r>
              <a:rPr lang="sv-SE" b="1" dirty="0"/>
              <a:t>Vem gör vad i löneprocessen?</a:t>
            </a:r>
          </a:p>
          <a:p>
            <a:r>
              <a:rPr lang="sv-SE" dirty="0"/>
              <a:t>Arbetsgivaren</a:t>
            </a:r>
          </a:p>
          <a:p>
            <a:r>
              <a:rPr lang="sv-SE" dirty="0"/>
              <a:t>Arbetsgivaren och Vision</a:t>
            </a:r>
          </a:p>
          <a:p>
            <a:r>
              <a:rPr lang="sv-SE" dirty="0"/>
              <a:t>Vision</a:t>
            </a:r>
          </a:p>
        </p:txBody>
      </p:sp>
      <p:sp>
        <p:nvSpPr>
          <p:cNvPr id="3" name="Rubrik 2"/>
          <p:cNvSpPr>
            <a:spLocks noGrp="1"/>
          </p:cNvSpPr>
          <p:nvPr>
            <p:ph type="title"/>
          </p:nvPr>
        </p:nvSpPr>
        <p:spPr/>
        <p:txBody>
          <a:bodyPr/>
          <a:lstStyle/>
          <a:p>
            <a:r>
              <a:rPr lang="sv-SE" dirty="0"/>
              <a:t>Löneprocessen steg för steg</a:t>
            </a:r>
          </a:p>
        </p:txBody>
      </p:sp>
      <p:pic>
        <p:nvPicPr>
          <p:cNvPr id="4" name="Bildobjekt 3"/>
          <p:cNvPicPr>
            <a:picLocks noChangeAspect="1"/>
          </p:cNvPicPr>
          <p:nvPr/>
        </p:nvPicPr>
        <p:blipFill>
          <a:blip r:embed="rId3"/>
          <a:stretch>
            <a:fillRect/>
          </a:stretch>
        </p:blipFill>
        <p:spPr>
          <a:xfrm>
            <a:off x="6412904" y="1955800"/>
            <a:ext cx="3805291" cy="3182348"/>
          </a:xfrm>
          <a:prstGeom prst="rect">
            <a:avLst/>
          </a:prstGeom>
        </p:spPr>
      </p:pic>
    </p:spTree>
    <p:extLst>
      <p:ext uri="{BB962C8B-B14F-4D97-AF65-F5344CB8AC3E}">
        <p14:creationId xmlns:p14="http://schemas.microsoft.com/office/powerpoint/2010/main" val="287022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2024-07-02</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25</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 10"/>
          <p:cNvGrpSpPr/>
          <p:nvPr/>
        </p:nvGrpSpPr>
        <p:grpSpPr>
          <a:xfrm>
            <a:off x="7947360" y="1135890"/>
            <a:ext cx="990294" cy="990294"/>
            <a:chOff x="1715363" y="2464650"/>
            <a:chExt cx="1288044" cy="1288044"/>
          </a:xfrm>
        </p:grpSpPr>
        <p:sp>
          <p:nvSpPr>
            <p:cNvPr id="12" name="Ellips 11"/>
            <p:cNvSpPr/>
            <p:nvPr/>
          </p:nvSpPr>
          <p:spPr>
            <a:xfrm>
              <a:off x="1715363" y="2464650"/>
              <a:ext cx="1288044" cy="1288044"/>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sv-SE" sz="1200" dirty="0">
                <a:solidFill>
                  <a:prstClr val="white"/>
                </a:solidFill>
              </a:endParaRPr>
            </a:p>
          </p:txBody>
        </p:sp>
        <p:sp>
          <p:nvSpPr>
            <p:cNvPr id="13" name="Ellips 4"/>
            <p:cNvSpPr/>
            <p:nvPr/>
          </p:nvSpPr>
          <p:spPr>
            <a:xfrm>
              <a:off x="1864279" y="2596452"/>
              <a:ext cx="1005778"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18" name="textruta 17"/>
          <p:cNvSpPr txBox="1"/>
          <p:nvPr/>
        </p:nvSpPr>
        <p:spPr>
          <a:xfrm>
            <a:off x="7865279" y="1242111"/>
            <a:ext cx="1148901" cy="776042"/>
          </a:xfrm>
          <a:prstGeom prst="rect">
            <a:avLst/>
          </a:prstGeom>
          <a:noFill/>
        </p:spPr>
        <p:txBody>
          <a:bodyPr wrap="square" rtlCol="0">
            <a:spAutoFit/>
          </a:bodyPr>
          <a:lstStyle/>
          <a:p>
            <a:pPr algn="ctr"/>
            <a:r>
              <a:rPr lang="sv-SE" sz="1100" b="1" dirty="0">
                <a:solidFill>
                  <a:prstClr val="white"/>
                </a:solidFill>
              </a:rPr>
              <a:t>Samtal </a:t>
            </a:r>
          </a:p>
          <a:p>
            <a:pPr algn="ctr"/>
            <a:r>
              <a:rPr lang="sv-SE" sz="1100" b="1" dirty="0">
                <a:solidFill>
                  <a:prstClr val="white"/>
                </a:solidFill>
              </a:rPr>
              <a:t>mellan medarbetare</a:t>
            </a:r>
          </a:p>
          <a:p>
            <a:pPr algn="ctr"/>
            <a:r>
              <a:rPr lang="sv-SE" sz="1100" b="1" dirty="0">
                <a:solidFill>
                  <a:prstClr val="white"/>
                </a:solidFill>
              </a:rPr>
              <a:t>och chef</a:t>
            </a:r>
          </a:p>
        </p:txBody>
      </p:sp>
      <p:sp>
        <p:nvSpPr>
          <p:cNvPr id="19" name="textruta 18"/>
          <p:cNvSpPr txBox="1"/>
          <p:nvPr/>
        </p:nvSpPr>
        <p:spPr>
          <a:xfrm>
            <a:off x="5159659" y="2158289"/>
            <a:ext cx="2903960" cy="2523768"/>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600" b="1" dirty="0">
              <a:solidFill>
                <a:prstClr val="white"/>
              </a:solidFill>
            </a:endParaRPr>
          </a:p>
          <a:p>
            <a:pPr algn="ctr"/>
            <a:r>
              <a:rPr lang="sv-SE" sz="1200" b="1" dirty="0">
                <a:solidFill>
                  <a:prstClr val="white"/>
                </a:solidFill>
              </a:rPr>
              <a:t>- Kontakt med medlemmarna</a:t>
            </a:r>
          </a:p>
          <a:p>
            <a:pPr algn="ctr"/>
            <a:endParaRPr lang="sv-SE" sz="600" b="1" dirty="0">
              <a:solidFill>
                <a:prstClr val="white"/>
              </a:solidFill>
            </a:endParaRPr>
          </a:p>
          <a:p>
            <a:pPr algn="ctr"/>
            <a:r>
              <a:rPr lang="sv-SE" sz="1200" b="1" dirty="0">
                <a:solidFill>
                  <a:prstClr val="white"/>
                </a:solidFill>
              </a:rPr>
              <a:t>- Behov utifrån kartläggning och analys</a:t>
            </a:r>
          </a:p>
          <a:p>
            <a:pPr algn="ctr"/>
            <a:endParaRPr lang="sv-SE" sz="600" b="1" dirty="0">
              <a:solidFill>
                <a:prstClr val="white"/>
              </a:solidFill>
            </a:endParaRPr>
          </a:p>
          <a:p>
            <a:pPr marL="171450" indent="-171450" algn="ctr">
              <a:buFontTx/>
              <a:buChar char="-"/>
            </a:pPr>
            <a:r>
              <a:rPr lang="sv-SE" sz="1200" b="1" dirty="0">
                <a:solidFill>
                  <a:prstClr val="white"/>
                </a:solidFill>
              </a:rPr>
              <a:t>Lönesättande chefers medverkan </a:t>
            </a:r>
            <a:br>
              <a:rPr lang="sv-SE" sz="1200" b="1" dirty="0">
                <a:solidFill>
                  <a:prstClr val="white"/>
                </a:solidFill>
              </a:rPr>
            </a:br>
            <a:r>
              <a:rPr lang="sv-SE" sz="1200" b="1" dirty="0">
                <a:solidFill>
                  <a:prstClr val="white"/>
                </a:solidFill>
              </a:rPr>
              <a:t>och mandat</a:t>
            </a:r>
          </a:p>
          <a:p>
            <a:pPr marL="171450" indent="-171450" algn="ctr">
              <a:buFontTx/>
              <a:buChar char="-"/>
            </a:pPr>
            <a:endParaRPr lang="sv-SE" sz="600" b="1" dirty="0">
              <a:solidFill>
                <a:prstClr val="white"/>
              </a:solidFill>
            </a:endParaRPr>
          </a:p>
          <a:p>
            <a:pPr algn="ctr"/>
            <a:r>
              <a:rPr lang="sv-SE" sz="1200" b="1" dirty="0">
                <a:solidFill>
                  <a:prstClr val="white"/>
                </a:solidFill>
              </a:rPr>
              <a:t>- Vad betyder detta för oss – </a:t>
            </a:r>
            <a:br>
              <a:rPr lang="sv-SE" sz="1200" b="1" dirty="0">
                <a:solidFill>
                  <a:prstClr val="white"/>
                </a:solidFill>
              </a:rPr>
            </a:br>
            <a:r>
              <a:rPr lang="sv-SE" sz="1200" b="1" dirty="0">
                <a:solidFill>
                  <a:prstClr val="white"/>
                </a:solidFill>
              </a:rPr>
              <a:t>när kan vi påverka?</a:t>
            </a:r>
          </a:p>
          <a:p>
            <a:pPr algn="ctr"/>
            <a:endParaRPr lang="sv-SE" sz="600" b="1" dirty="0">
              <a:solidFill>
                <a:prstClr val="white"/>
              </a:solidFill>
            </a:endParaRPr>
          </a:p>
          <a:p>
            <a:pPr algn="ctr"/>
            <a:r>
              <a:rPr lang="sv-SE" sz="1200" b="1" dirty="0">
                <a:solidFill>
                  <a:prstClr val="white"/>
                </a:solidFill>
              </a:rPr>
              <a:t>- Arbetsgivarens </a:t>
            </a:r>
            <a:br>
              <a:rPr lang="sv-SE" sz="1200" b="1" dirty="0">
                <a:solidFill>
                  <a:prstClr val="white"/>
                </a:solidFill>
              </a:rPr>
            </a:br>
            <a:r>
              <a:rPr lang="sv-SE" sz="1200" b="1" dirty="0">
                <a:solidFill>
                  <a:prstClr val="white"/>
                </a:solidFill>
              </a:rPr>
              <a:t>lönepolitik</a:t>
            </a:r>
            <a:endParaRPr lang="sv-SE" sz="1200" dirty="0">
              <a:solidFill>
                <a:prstClr val="white"/>
              </a:solidFill>
            </a:endParaRPr>
          </a:p>
          <a:p>
            <a:pPr algn="ctr"/>
            <a:endParaRPr lang="sv-SE" sz="800" b="1" dirty="0">
              <a:solidFill>
                <a:prstClr val="white"/>
              </a:solidFill>
            </a:endParaRPr>
          </a:p>
        </p:txBody>
      </p:sp>
      <p:grpSp>
        <p:nvGrpSpPr>
          <p:cNvPr id="21" name="Grupp 20"/>
          <p:cNvGrpSpPr/>
          <p:nvPr/>
        </p:nvGrpSpPr>
        <p:grpSpPr>
          <a:xfrm>
            <a:off x="9134800" y="2782925"/>
            <a:ext cx="965060" cy="965060"/>
            <a:chOff x="1732477" y="2464650"/>
            <a:chExt cx="899998" cy="899998"/>
          </a:xfrm>
        </p:grpSpPr>
        <p:sp>
          <p:nvSpPr>
            <p:cNvPr id="22" name="Ellips 2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4" name="textruta 23"/>
          <p:cNvSpPr txBox="1"/>
          <p:nvPr/>
        </p:nvSpPr>
        <p:spPr>
          <a:xfrm>
            <a:off x="9152237" y="3075375"/>
            <a:ext cx="973874" cy="430887"/>
          </a:xfrm>
          <a:prstGeom prst="rect">
            <a:avLst/>
          </a:prstGeom>
          <a:noFill/>
        </p:spPr>
        <p:txBody>
          <a:bodyPr wrap="square" rtlCol="0">
            <a:spAutoFit/>
          </a:bodyPr>
          <a:lstStyle/>
          <a:p>
            <a:pPr algn="ctr"/>
            <a:r>
              <a:rPr lang="sv-SE" sz="1100" b="1" dirty="0">
                <a:solidFill>
                  <a:prstClr val="white"/>
                </a:solidFill>
              </a:rPr>
              <a:t>Utbetalning av lön</a:t>
            </a:r>
          </a:p>
        </p:txBody>
      </p:sp>
      <p:grpSp>
        <p:nvGrpSpPr>
          <p:cNvPr id="33" name="Grupp 32"/>
          <p:cNvGrpSpPr/>
          <p:nvPr/>
        </p:nvGrpSpPr>
        <p:grpSpPr>
          <a:xfrm>
            <a:off x="7822162" y="4651444"/>
            <a:ext cx="1012968" cy="1011600"/>
            <a:chOff x="1732477" y="2464650"/>
            <a:chExt cx="899998" cy="899998"/>
          </a:xfrm>
        </p:grpSpPr>
        <p:sp>
          <p:nvSpPr>
            <p:cNvPr id="34" name="Ellips 3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grpSp>
        <p:nvGrpSpPr>
          <p:cNvPr id="29" name="Grupp 28"/>
          <p:cNvGrpSpPr/>
          <p:nvPr/>
        </p:nvGrpSpPr>
        <p:grpSpPr>
          <a:xfrm>
            <a:off x="8198271" y="3717375"/>
            <a:ext cx="981232" cy="981232"/>
            <a:chOff x="1732477" y="2464650"/>
            <a:chExt cx="899998" cy="899998"/>
          </a:xfrm>
        </p:grpSpPr>
        <p:sp>
          <p:nvSpPr>
            <p:cNvPr id="30" name="Ellips 29"/>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36" name="textruta 35"/>
          <p:cNvSpPr txBox="1"/>
          <p:nvPr/>
        </p:nvSpPr>
        <p:spPr>
          <a:xfrm>
            <a:off x="7761238" y="4923737"/>
            <a:ext cx="1145508" cy="430887"/>
          </a:xfrm>
          <a:prstGeom prst="rect">
            <a:avLst/>
          </a:prstGeom>
          <a:noFill/>
        </p:spPr>
        <p:txBody>
          <a:bodyPr wrap="square" rtlCol="0">
            <a:spAutoFit/>
          </a:bodyPr>
          <a:lstStyle/>
          <a:p>
            <a:pPr algn="ctr"/>
            <a:r>
              <a:rPr lang="sv-SE" sz="1100" b="1" dirty="0">
                <a:solidFill>
                  <a:prstClr val="white"/>
                </a:solidFill>
              </a:rPr>
              <a:t>Analys och handlingsplan</a:t>
            </a:r>
          </a:p>
        </p:txBody>
      </p:sp>
      <p:sp>
        <p:nvSpPr>
          <p:cNvPr id="32" name="textruta 31"/>
          <p:cNvSpPr txBox="1"/>
          <p:nvPr/>
        </p:nvSpPr>
        <p:spPr>
          <a:xfrm>
            <a:off x="8160172" y="4076499"/>
            <a:ext cx="1064633" cy="261610"/>
          </a:xfrm>
          <a:prstGeom prst="rect">
            <a:avLst/>
          </a:prstGeom>
          <a:noFill/>
        </p:spPr>
        <p:txBody>
          <a:bodyPr wrap="square" rtlCol="0">
            <a:spAutoFit/>
          </a:bodyPr>
          <a:lstStyle/>
          <a:p>
            <a:pPr algn="ctr"/>
            <a:r>
              <a:rPr lang="sv-SE" sz="1100" b="1" dirty="0">
                <a:solidFill>
                  <a:prstClr val="white"/>
                </a:solidFill>
              </a:rPr>
              <a:t>Kartläggning</a:t>
            </a:r>
          </a:p>
        </p:txBody>
      </p:sp>
      <p:grpSp>
        <p:nvGrpSpPr>
          <p:cNvPr id="41" name="Grupp 40"/>
          <p:cNvGrpSpPr/>
          <p:nvPr/>
        </p:nvGrpSpPr>
        <p:grpSpPr>
          <a:xfrm>
            <a:off x="6872979" y="5199891"/>
            <a:ext cx="1138844" cy="1138844"/>
            <a:chOff x="1732477" y="2464650"/>
            <a:chExt cx="899998" cy="899998"/>
          </a:xfrm>
        </p:grpSpPr>
        <p:sp>
          <p:nvSpPr>
            <p:cNvPr id="42" name="Ellips 4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4" name="textruta 43"/>
          <p:cNvSpPr txBox="1"/>
          <p:nvPr/>
        </p:nvSpPr>
        <p:spPr>
          <a:xfrm>
            <a:off x="6872980" y="5463398"/>
            <a:ext cx="1138844" cy="600164"/>
          </a:xfrm>
          <a:prstGeom prst="rect">
            <a:avLst/>
          </a:prstGeom>
          <a:noFill/>
        </p:spPr>
        <p:txBody>
          <a:bodyPr wrap="square" rtlCol="0">
            <a:spAutoFit/>
          </a:bodyPr>
          <a:lstStyle/>
          <a:p>
            <a:pPr algn="ctr"/>
            <a:r>
              <a:rPr lang="sv-SE" sz="1100" b="1" dirty="0">
                <a:solidFill>
                  <a:prstClr val="white"/>
                </a:solidFill>
              </a:rPr>
              <a:t>Arbetsgivarens behov efter kartläggning</a:t>
            </a:r>
          </a:p>
        </p:txBody>
      </p:sp>
      <p:grpSp>
        <p:nvGrpSpPr>
          <p:cNvPr id="45" name="Grupp 44"/>
          <p:cNvGrpSpPr/>
          <p:nvPr/>
        </p:nvGrpSpPr>
        <p:grpSpPr>
          <a:xfrm>
            <a:off x="4291115" y="4376271"/>
            <a:ext cx="981232" cy="981232"/>
            <a:chOff x="1732477" y="2464650"/>
            <a:chExt cx="899998" cy="899998"/>
          </a:xfrm>
        </p:grpSpPr>
        <p:sp>
          <p:nvSpPr>
            <p:cNvPr id="46" name="Ellips 45"/>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8" name="textruta 47"/>
          <p:cNvSpPr txBox="1"/>
          <p:nvPr/>
        </p:nvSpPr>
        <p:spPr>
          <a:xfrm>
            <a:off x="4253016" y="4651445"/>
            <a:ext cx="1064633" cy="430887"/>
          </a:xfrm>
          <a:prstGeom prst="rect">
            <a:avLst/>
          </a:prstGeom>
          <a:noFill/>
        </p:spPr>
        <p:txBody>
          <a:bodyPr wrap="square" rtlCol="0">
            <a:spAutoFit/>
          </a:bodyPr>
          <a:lstStyle/>
          <a:p>
            <a:pPr algn="ctr"/>
            <a:r>
              <a:rPr lang="sv-SE" sz="1100" b="1" dirty="0">
                <a:solidFill>
                  <a:prstClr val="white"/>
                </a:solidFill>
              </a:rPr>
              <a:t>Utvecklings-samtal</a:t>
            </a:r>
          </a:p>
        </p:txBody>
      </p:sp>
      <p:grpSp>
        <p:nvGrpSpPr>
          <p:cNvPr id="53" name="Grupp 52"/>
          <p:cNvGrpSpPr/>
          <p:nvPr/>
        </p:nvGrpSpPr>
        <p:grpSpPr>
          <a:xfrm>
            <a:off x="3538948" y="4612221"/>
            <a:ext cx="714880" cy="714880"/>
            <a:chOff x="1732477" y="2464650"/>
            <a:chExt cx="899998" cy="899998"/>
          </a:xfrm>
        </p:grpSpPr>
        <p:sp>
          <p:nvSpPr>
            <p:cNvPr id="54" name="Ellips 5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6" name="textruta 55"/>
          <p:cNvSpPr txBox="1"/>
          <p:nvPr/>
        </p:nvSpPr>
        <p:spPr>
          <a:xfrm>
            <a:off x="3370181" y="4777445"/>
            <a:ext cx="1064633" cy="430887"/>
          </a:xfrm>
          <a:prstGeom prst="rect">
            <a:avLst/>
          </a:prstGeom>
          <a:noFill/>
        </p:spPr>
        <p:txBody>
          <a:bodyPr wrap="square" rtlCol="0">
            <a:spAutoFit/>
          </a:bodyPr>
          <a:lstStyle/>
          <a:p>
            <a:pPr algn="ctr"/>
            <a:r>
              <a:rPr lang="sv-SE" sz="1100" b="1" dirty="0">
                <a:solidFill>
                  <a:prstClr val="white"/>
                </a:solidFill>
              </a:rPr>
              <a:t>Budget </a:t>
            </a:r>
          </a:p>
          <a:p>
            <a:pPr algn="ctr"/>
            <a:r>
              <a:rPr lang="sv-SE" sz="1100" b="1" dirty="0">
                <a:solidFill>
                  <a:prstClr val="white"/>
                </a:solidFill>
              </a:rPr>
              <a:t>klar</a:t>
            </a:r>
          </a:p>
        </p:txBody>
      </p:sp>
      <p:grpSp>
        <p:nvGrpSpPr>
          <p:cNvPr id="62" name="Grupp 61"/>
          <p:cNvGrpSpPr/>
          <p:nvPr/>
        </p:nvGrpSpPr>
        <p:grpSpPr>
          <a:xfrm>
            <a:off x="3585340" y="1272553"/>
            <a:ext cx="1411551" cy="1411551"/>
            <a:chOff x="1732477" y="2464650"/>
            <a:chExt cx="899998" cy="899998"/>
          </a:xfrm>
        </p:grpSpPr>
        <p:sp>
          <p:nvSpPr>
            <p:cNvPr id="63" name="Ellips 62"/>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64"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5" name="textruta 64"/>
          <p:cNvSpPr txBox="1"/>
          <p:nvPr/>
        </p:nvSpPr>
        <p:spPr>
          <a:xfrm>
            <a:off x="3725532" y="1528157"/>
            <a:ext cx="1138844" cy="1107996"/>
          </a:xfrm>
          <a:prstGeom prst="rect">
            <a:avLst/>
          </a:prstGeom>
          <a:noFill/>
        </p:spPr>
        <p:txBody>
          <a:bodyPr wrap="square" rtlCol="0">
            <a:spAutoFit/>
          </a:bodyPr>
          <a:lstStyle/>
          <a:p>
            <a:pPr algn="ctr"/>
            <a:r>
              <a:rPr lang="sv-SE" sz="1100" b="1" dirty="0">
                <a:solidFill>
                  <a:prstClr val="white"/>
                </a:solidFill>
              </a:rPr>
              <a:t>Arbetsgivarens interna fördelnings-diskussion efter budgetbeslut</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sp>
        <p:nvSpPr>
          <p:cNvPr id="69" name="Rubrik 1"/>
          <p:cNvSpPr txBox="1">
            <a:spLocks/>
          </p:cNvSpPr>
          <p:nvPr/>
        </p:nvSpPr>
        <p:spPr>
          <a:xfrm>
            <a:off x="1860759" y="735589"/>
            <a:ext cx="3335658" cy="63992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a:lstStyle>
          <a:p>
            <a:r>
              <a:rPr lang="sv-SE" sz="2400" dirty="0">
                <a:solidFill>
                  <a:srgbClr val="210061"/>
                </a:solidFill>
              </a:rPr>
              <a:t>Arbetsgivaren</a:t>
            </a:r>
          </a:p>
        </p:txBody>
      </p:sp>
      <p:grpSp>
        <p:nvGrpSpPr>
          <p:cNvPr id="75" name="Grupp 74"/>
          <p:cNvGrpSpPr/>
          <p:nvPr/>
        </p:nvGrpSpPr>
        <p:grpSpPr>
          <a:xfrm>
            <a:off x="8918654" y="640743"/>
            <a:ext cx="990294" cy="990294"/>
            <a:chOff x="1715363" y="2464650"/>
            <a:chExt cx="1288044" cy="1288044"/>
          </a:xfrm>
        </p:grpSpPr>
        <p:sp>
          <p:nvSpPr>
            <p:cNvPr id="76" name="Ellips 75"/>
            <p:cNvSpPr/>
            <p:nvPr/>
          </p:nvSpPr>
          <p:spPr>
            <a:xfrm>
              <a:off x="1715363" y="2464650"/>
              <a:ext cx="1288044" cy="1288044"/>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sv-SE" sz="1200" dirty="0">
                <a:solidFill>
                  <a:prstClr val="white"/>
                </a:solidFill>
              </a:endParaRPr>
            </a:p>
          </p:txBody>
        </p:sp>
        <p:sp>
          <p:nvSpPr>
            <p:cNvPr id="77" name="Ellips 4"/>
            <p:cNvSpPr/>
            <p:nvPr/>
          </p:nvSpPr>
          <p:spPr>
            <a:xfrm>
              <a:off x="1864279" y="2596452"/>
              <a:ext cx="1005778"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8" name="textruta 77"/>
          <p:cNvSpPr txBox="1"/>
          <p:nvPr/>
        </p:nvSpPr>
        <p:spPr>
          <a:xfrm>
            <a:off x="8855623" y="842214"/>
            <a:ext cx="1148901" cy="600164"/>
          </a:xfrm>
          <a:prstGeom prst="rect">
            <a:avLst/>
          </a:prstGeom>
          <a:noFill/>
        </p:spPr>
        <p:txBody>
          <a:bodyPr wrap="square" rtlCol="0">
            <a:spAutoFit/>
          </a:bodyPr>
          <a:lstStyle/>
          <a:p>
            <a:pPr algn="ctr"/>
            <a:r>
              <a:rPr lang="sv-SE" sz="1100" b="1" dirty="0">
                <a:solidFill>
                  <a:prstClr val="white"/>
                </a:solidFill>
              </a:rPr>
              <a:t>Budget-</a:t>
            </a:r>
            <a:br>
              <a:rPr lang="sv-SE" sz="1100" b="1" dirty="0">
                <a:solidFill>
                  <a:prstClr val="white"/>
                </a:solidFill>
              </a:rPr>
            </a:br>
            <a:r>
              <a:rPr lang="sv-SE" sz="1100" b="1" dirty="0">
                <a:solidFill>
                  <a:prstClr val="white"/>
                </a:solidFill>
              </a:rPr>
              <a:t>arbetet </a:t>
            </a:r>
            <a:br>
              <a:rPr lang="sv-SE" sz="1100" b="1" dirty="0">
                <a:solidFill>
                  <a:prstClr val="white"/>
                </a:solidFill>
              </a:rPr>
            </a:br>
            <a:r>
              <a:rPr lang="sv-SE" sz="1100" b="1" dirty="0">
                <a:solidFill>
                  <a:prstClr val="white"/>
                </a:solidFill>
              </a:rPr>
              <a:t>startar</a:t>
            </a:r>
          </a:p>
        </p:txBody>
      </p:sp>
    </p:spTree>
    <p:extLst>
      <p:ext uri="{BB962C8B-B14F-4D97-AF65-F5344CB8AC3E}">
        <p14:creationId xmlns:p14="http://schemas.microsoft.com/office/powerpoint/2010/main" val="38355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6" grpId="0"/>
      <p:bldP spid="32" grpId="0"/>
      <p:bldP spid="44" grpId="0"/>
      <p:bldP spid="48" grpId="0"/>
      <p:bldP spid="56" grpId="0"/>
      <p:bldP spid="65" grpId="0"/>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2024-07-02</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26</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ruta 23"/>
          <p:cNvSpPr txBox="1"/>
          <p:nvPr/>
        </p:nvSpPr>
        <p:spPr>
          <a:xfrm>
            <a:off x="8549086" y="2136439"/>
            <a:ext cx="973874" cy="430887"/>
          </a:xfrm>
          <a:prstGeom prst="rect">
            <a:avLst/>
          </a:prstGeom>
          <a:noFill/>
        </p:spPr>
        <p:txBody>
          <a:bodyPr wrap="square" rtlCol="0">
            <a:spAutoFit/>
          </a:bodyPr>
          <a:lstStyle/>
          <a:p>
            <a:pPr algn="ctr"/>
            <a:r>
              <a:rPr lang="sv-SE" sz="1100" b="1" dirty="0">
                <a:solidFill>
                  <a:prstClr val="white"/>
                </a:solidFill>
              </a:rPr>
              <a:t>Utbetalning av lön</a:t>
            </a:r>
          </a:p>
        </p:txBody>
      </p:sp>
      <p:grpSp>
        <p:nvGrpSpPr>
          <p:cNvPr id="7" name="Grupp 6"/>
          <p:cNvGrpSpPr/>
          <p:nvPr/>
        </p:nvGrpSpPr>
        <p:grpSpPr>
          <a:xfrm>
            <a:off x="8360075" y="1832541"/>
            <a:ext cx="861046" cy="861046"/>
            <a:chOff x="1732477" y="2464650"/>
            <a:chExt cx="899998" cy="899998"/>
          </a:xfrm>
        </p:grpSpPr>
        <p:sp>
          <p:nvSpPr>
            <p:cNvPr id="8" name="Ellips 7"/>
            <p:cNvSpPr/>
            <p:nvPr/>
          </p:nvSpPr>
          <p:spPr>
            <a:xfrm>
              <a:off x="1732477" y="2464650"/>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0" name="textruta 19"/>
          <p:cNvSpPr txBox="1"/>
          <p:nvPr/>
        </p:nvSpPr>
        <p:spPr>
          <a:xfrm>
            <a:off x="8330648" y="2124991"/>
            <a:ext cx="973874" cy="430887"/>
          </a:xfrm>
          <a:prstGeom prst="rect">
            <a:avLst/>
          </a:prstGeom>
          <a:noFill/>
        </p:spPr>
        <p:txBody>
          <a:bodyPr wrap="square" rtlCol="0">
            <a:spAutoFit/>
          </a:bodyPr>
          <a:lstStyle/>
          <a:p>
            <a:r>
              <a:rPr lang="sv-SE" sz="1100" b="1" dirty="0">
                <a:solidFill>
                  <a:prstClr val="white"/>
                </a:solidFill>
              </a:rPr>
              <a:t>Avstämning</a:t>
            </a:r>
          </a:p>
        </p:txBody>
      </p:sp>
      <p:grpSp>
        <p:nvGrpSpPr>
          <p:cNvPr id="37" name="Grupp 36"/>
          <p:cNvGrpSpPr/>
          <p:nvPr/>
        </p:nvGrpSpPr>
        <p:grpSpPr>
          <a:xfrm>
            <a:off x="7634585" y="4511858"/>
            <a:ext cx="829988" cy="829988"/>
            <a:chOff x="1711711" y="2439924"/>
            <a:chExt cx="899998" cy="899998"/>
          </a:xfrm>
        </p:grpSpPr>
        <p:sp>
          <p:nvSpPr>
            <p:cNvPr id="38" name="Ellips 3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0" name="textruta 39"/>
          <p:cNvSpPr txBox="1"/>
          <p:nvPr/>
        </p:nvSpPr>
        <p:spPr>
          <a:xfrm>
            <a:off x="7629357" y="4776997"/>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49" name="Grupp 48"/>
          <p:cNvGrpSpPr/>
          <p:nvPr/>
        </p:nvGrpSpPr>
        <p:grpSpPr>
          <a:xfrm>
            <a:off x="4881552" y="4636039"/>
            <a:ext cx="829988" cy="829988"/>
            <a:chOff x="1711711" y="2439924"/>
            <a:chExt cx="899998" cy="899998"/>
          </a:xfrm>
        </p:grpSpPr>
        <p:sp>
          <p:nvSpPr>
            <p:cNvPr id="50" name="Ellips 49"/>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2" name="textruta 51"/>
          <p:cNvSpPr txBox="1"/>
          <p:nvPr/>
        </p:nvSpPr>
        <p:spPr>
          <a:xfrm>
            <a:off x="4876324" y="4901178"/>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57" name="Grupp 56"/>
          <p:cNvGrpSpPr/>
          <p:nvPr/>
        </p:nvGrpSpPr>
        <p:grpSpPr>
          <a:xfrm>
            <a:off x="4078958" y="3535084"/>
            <a:ext cx="829988" cy="829988"/>
            <a:chOff x="1711711" y="2439924"/>
            <a:chExt cx="899998" cy="899998"/>
          </a:xfrm>
        </p:grpSpPr>
        <p:sp>
          <p:nvSpPr>
            <p:cNvPr id="58" name="Ellips 5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0" name="textruta 59"/>
          <p:cNvSpPr txBox="1"/>
          <p:nvPr/>
        </p:nvSpPr>
        <p:spPr>
          <a:xfrm>
            <a:off x="4073730" y="3800223"/>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70" name="Grupp 69"/>
          <p:cNvGrpSpPr/>
          <p:nvPr/>
        </p:nvGrpSpPr>
        <p:grpSpPr>
          <a:xfrm>
            <a:off x="6938126" y="306764"/>
            <a:ext cx="1011005" cy="1011005"/>
            <a:chOff x="1711711" y="2439924"/>
            <a:chExt cx="899998" cy="899998"/>
          </a:xfrm>
        </p:grpSpPr>
        <p:sp>
          <p:nvSpPr>
            <p:cNvPr id="71" name="Ellips 70"/>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2"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3" name="textruta 72"/>
          <p:cNvSpPr txBox="1"/>
          <p:nvPr/>
        </p:nvSpPr>
        <p:spPr>
          <a:xfrm>
            <a:off x="6923414" y="667154"/>
            <a:ext cx="1058361" cy="430887"/>
          </a:xfrm>
          <a:prstGeom prst="rect">
            <a:avLst/>
          </a:prstGeom>
          <a:noFill/>
        </p:spPr>
        <p:txBody>
          <a:bodyPr wrap="square" rtlCol="0">
            <a:spAutoFit/>
          </a:bodyPr>
          <a:lstStyle/>
          <a:p>
            <a:r>
              <a:rPr lang="sv-SE" sz="1100" b="1" dirty="0">
                <a:solidFill>
                  <a:prstClr val="white"/>
                </a:solidFill>
              </a:rPr>
              <a:t>Överläggning</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sp>
        <p:nvSpPr>
          <p:cNvPr id="69" name="Rubrik 1"/>
          <p:cNvSpPr txBox="1">
            <a:spLocks/>
          </p:cNvSpPr>
          <p:nvPr/>
        </p:nvSpPr>
        <p:spPr>
          <a:xfrm>
            <a:off x="1860759" y="907039"/>
            <a:ext cx="3335658" cy="6399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a:lstStyle>
          <a:p>
            <a:r>
              <a:rPr lang="sv-SE" sz="2300" dirty="0">
                <a:solidFill>
                  <a:srgbClr val="ED2630"/>
                </a:solidFill>
              </a:rPr>
              <a:t>Arbetsgivaren </a:t>
            </a:r>
          </a:p>
          <a:p>
            <a:r>
              <a:rPr lang="sv-SE" sz="2300" dirty="0">
                <a:solidFill>
                  <a:srgbClr val="ED2630"/>
                </a:solidFill>
              </a:rPr>
              <a:t>och Vision</a:t>
            </a:r>
          </a:p>
        </p:txBody>
      </p:sp>
      <p:sp>
        <p:nvSpPr>
          <p:cNvPr id="75" name="textruta 74"/>
          <p:cNvSpPr txBox="1"/>
          <p:nvPr/>
        </p:nvSpPr>
        <p:spPr>
          <a:xfrm>
            <a:off x="5159659" y="2158289"/>
            <a:ext cx="2903960" cy="2523768"/>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600" b="1" dirty="0">
              <a:solidFill>
                <a:prstClr val="white"/>
              </a:solidFill>
            </a:endParaRPr>
          </a:p>
          <a:p>
            <a:pPr algn="ctr"/>
            <a:r>
              <a:rPr lang="sv-SE" sz="1200" b="1" dirty="0">
                <a:solidFill>
                  <a:prstClr val="white"/>
                </a:solidFill>
              </a:rPr>
              <a:t>- Kontakt med medlemmarna</a:t>
            </a:r>
          </a:p>
          <a:p>
            <a:pPr algn="ctr"/>
            <a:endParaRPr lang="sv-SE" sz="600" b="1" dirty="0">
              <a:solidFill>
                <a:prstClr val="white"/>
              </a:solidFill>
            </a:endParaRPr>
          </a:p>
          <a:p>
            <a:pPr algn="ctr"/>
            <a:r>
              <a:rPr lang="sv-SE" sz="1200" b="1" dirty="0">
                <a:solidFill>
                  <a:prstClr val="white"/>
                </a:solidFill>
              </a:rPr>
              <a:t>- Behov utifrån kartläggning och analys</a:t>
            </a:r>
          </a:p>
          <a:p>
            <a:pPr algn="ctr"/>
            <a:endParaRPr lang="sv-SE" sz="600" b="1" dirty="0">
              <a:solidFill>
                <a:prstClr val="white"/>
              </a:solidFill>
            </a:endParaRPr>
          </a:p>
          <a:p>
            <a:pPr marL="171450" indent="-171450" algn="ctr">
              <a:buFontTx/>
              <a:buChar char="-"/>
            </a:pPr>
            <a:r>
              <a:rPr lang="sv-SE" sz="1200" b="1" dirty="0">
                <a:solidFill>
                  <a:prstClr val="white"/>
                </a:solidFill>
              </a:rPr>
              <a:t>Lönesättande chefers medverkan </a:t>
            </a:r>
            <a:br>
              <a:rPr lang="sv-SE" sz="1200" b="1" dirty="0">
                <a:solidFill>
                  <a:prstClr val="white"/>
                </a:solidFill>
              </a:rPr>
            </a:br>
            <a:r>
              <a:rPr lang="sv-SE" sz="1200" b="1" dirty="0">
                <a:solidFill>
                  <a:prstClr val="white"/>
                </a:solidFill>
              </a:rPr>
              <a:t>och mandat</a:t>
            </a:r>
          </a:p>
          <a:p>
            <a:pPr marL="171450" indent="-171450" algn="ctr">
              <a:buFontTx/>
              <a:buChar char="-"/>
            </a:pPr>
            <a:endParaRPr lang="sv-SE" sz="600" b="1" dirty="0">
              <a:solidFill>
                <a:prstClr val="white"/>
              </a:solidFill>
            </a:endParaRPr>
          </a:p>
          <a:p>
            <a:pPr algn="ctr"/>
            <a:r>
              <a:rPr lang="sv-SE" sz="1200" b="1" dirty="0">
                <a:solidFill>
                  <a:prstClr val="white"/>
                </a:solidFill>
              </a:rPr>
              <a:t>- Vad betyder detta för oss – </a:t>
            </a:r>
            <a:br>
              <a:rPr lang="sv-SE" sz="1200" b="1" dirty="0">
                <a:solidFill>
                  <a:prstClr val="white"/>
                </a:solidFill>
              </a:rPr>
            </a:br>
            <a:r>
              <a:rPr lang="sv-SE" sz="1200" b="1" dirty="0">
                <a:solidFill>
                  <a:prstClr val="white"/>
                </a:solidFill>
              </a:rPr>
              <a:t>när kan vi påverka?</a:t>
            </a:r>
          </a:p>
          <a:p>
            <a:pPr algn="ctr"/>
            <a:endParaRPr lang="sv-SE" sz="600" b="1" dirty="0">
              <a:solidFill>
                <a:prstClr val="white"/>
              </a:solidFill>
            </a:endParaRPr>
          </a:p>
          <a:p>
            <a:pPr algn="ctr"/>
            <a:r>
              <a:rPr lang="sv-SE" sz="1200" b="1" dirty="0">
                <a:solidFill>
                  <a:prstClr val="white"/>
                </a:solidFill>
              </a:rPr>
              <a:t>- Arbetsgivarens </a:t>
            </a:r>
            <a:br>
              <a:rPr lang="sv-SE" sz="1200" b="1" dirty="0">
                <a:solidFill>
                  <a:prstClr val="white"/>
                </a:solidFill>
              </a:rPr>
            </a:br>
            <a:r>
              <a:rPr lang="sv-SE" sz="1200" b="1" dirty="0">
                <a:solidFill>
                  <a:prstClr val="white"/>
                </a:solidFill>
              </a:rPr>
              <a:t>lönepolitik</a:t>
            </a:r>
            <a:endParaRPr lang="sv-SE" sz="1200" dirty="0">
              <a:solidFill>
                <a:prstClr val="white"/>
              </a:solidFill>
            </a:endParaRPr>
          </a:p>
          <a:p>
            <a:pPr algn="ctr"/>
            <a:endParaRPr lang="sv-SE" sz="800" b="1" dirty="0">
              <a:solidFill>
                <a:prstClr val="white"/>
              </a:solidFill>
            </a:endParaRPr>
          </a:p>
        </p:txBody>
      </p:sp>
    </p:spTree>
    <p:extLst>
      <p:ext uri="{BB962C8B-B14F-4D97-AF65-F5344CB8AC3E}">
        <p14:creationId xmlns:p14="http://schemas.microsoft.com/office/powerpoint/2010/main" val="21551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p:bldP spid="52" grpId="0"/>
      <p:bldP spid="60"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2024-07-02</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27</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ruta 23"/>
          <p:cNvSpPr txBox="1"/>
          <p:nvPr/>
        </p:nvSpPr>
        <p:spPr>
          <a:xfrm>
            <a:off x="8573141" y="2103463"/>
            <a:ext cx="973874" cy="261610"/>
          </a:xfrm>
          <a:prstGeom prst="rect">
            <a:avLst/>
          </a:prstGeom>
          <a:noFill/>
        </p:spPr>
        <p:txBody>
          <a:bodyPr wrap="square" rtlCol="0">
            <a:spAutoFit/>
          </a:bodyPr>
          <a:lstStyle/>
          <a:p>
            <a:pPr algn="ctr"/>
            <a:endParaRPr lang="sv-SE" sz="1100" b="1" dirty="0">
              <a:solidFill>
                <a:prstClr val="white"/>
              </a:solidFill>
            </a:endParaRPr>
          </a:p>
        </p:txBody>
      </p:sp>
      <p:grpSp>
        <p:nvGrpSpPr>
          <p:cNvPr id="25" name="Grupp 24"/>
          <p:cNvGrpSpPr/>
          <p:nvPr/>
        </p:nvGrpSpPr>
        <p:grpSpPr>
          <a:xfrm>
            <a:off x="8411992" y="3540535"/>
            <a:ext cx="882289" cy="882289"/>
            <a:chOff x="1732477" y="2464650"/>
            <a:chExt cx="899998" cy="899998"/>
          </a:xfrm>
        </p:grpSpPr>
        <p:sp>
          <p:nvSpPr>
            <p:cNvPr id="26" name="Ellips 25"/>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8" name="textruta 27"/>
          <p:cNvSpPr txBox="1"/>
          <p:nvPr/>
        </p:nvSpPr>
        <p:spPr>
          <a:xfrm>
            <a:off x="8347814" y="3852034"/>
            <a:ext cx="1011985" cy="261610"/>
          </a:xfrm>
          <a:prstGeom prst="rect">
            <a:avLst/>
          </a:prstGeom>
          <a:noFill/>
        </p:spPr>
        <p:txBody>
          <a:bodyPr wrap="square" rtlCol="0">
            <a:spAutoFit/>
          </a:bodyPr>
          <a:lstStyle/>
          <a:p>
            <a:pPr algn="ctr"/>
            <a:r>
              <a:rPr lang="sv-SE" sz="1100" b="1" dirty="0">
                <a:solidFill>
                  <a:prstClr val="white"/>
                </a:solidFill>
              </a:rPr>
              <a:t>Utvärdering</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sp>
        <p:nvSpPr>
          <p:cNvPr id="69" name="Rubrik 1"/>
          <p:cNvSpPr txBox="1">
            <a:spLocks/>
          </p:cNvSpPr>
          <p:nvPr/>
        </p:nvSpPr>
        <p:spPr>
          <a:xfrm>
            <a:off x="1860759" y="735589"/>
            <a:ext cx="3335658" cy="63992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a:lstStyle>
          <a:p>
            <a:r>
              <a:rPr lang="sv-SE" sz="2400" dirty="0">
                <a:solidFill>
                  <a:srgbClr val="8144AE"/>
                </a:solidFill>
              </a:rPr>
              <a:t>Vision</a:t>
            </a:r>
          </a:p>
        </p:txBody>
      </p:sp>
      <p:grpSp>
        <p:nvGrpSpPr>
          <p:cNvPr id="75" name="Grupp 74"/>
          <p:cNvGrpSpPr/>
          <p:nvPr/>
        </p:nvGrpSpPr>
        <p:grpSpPr>
          <a:xfrm>
            <a:off x="8028125" y="966809"/>
            <a:ext cx="1014061" cy="1014061"/>
            <a:chOff x="1732477" y="2464650"/>
            <a:chExt cx="899998" cy="899998"/>
          </a:xfrm>
        </p:grpSpPr>
        <p:sp>
          <p:nvSpPr>
            <p:cNvPr id="76" name="Ellips 75"/>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8" name="textruta 77"/>
          <p:cNvSpPr txBox="1"/>
          <p:nvPr/>
        </p:nvSpPr>
        <p:spPr>
          <a:xfrm>
            <a:off x="8048094" y="1354509"/>
            <a:ext cx="1011985" cy="430887"/>
          </a:xfrm>
          <a:prstGeom prst="rect">
            <a:avLst/>
          </a:prstGeom>
          <a:noFill/>
        </p:spPr>
        <p:txBody>
          <a:bodyPr wrap="square" rtlCol="0">
            <a:spAutoFit/>
          </a:bodyPr>
          <a:lstStyle/>
          <a:p>
            <a:pPr algn="ctr"/>
            <a:r>
              <a:rPr lang="sv-SE" sz="1100" b="1" dirty="0">
                <a:solidFill>
                  <a:prstClr val="white"/>
                </a:solidFill>
              </a:rPr>
              <a:t>Medlemsstöd</a:t>
            </a:r>
          </a:p>
        </p:txBody>
      </p:sp>
      <p:grpSp>
        <p:nvGrpSpPr>
          <p:cNvPr id="79" name="Grupp 78"/>
          <p:cNvGrpSpPr/>
          <p:nvPr/>
        </p:nvGrpSpPr>
        <p:grpSpPr>
          <a:xfrm>
            <a:off x="4515882" y="737502"/>
            <a:ext cx="969115" cy="969115"/>
            <a:chOff x="1732477" y="2464650"/>
            <a:chExt cx="899998" cy="899998"/>
          </a:xfrm>
        </p:grpSpPr>
        <p:sp>
          <p:nvSpPr>
            <p:cNvPr id="80" name="Ellips 79"/>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2" name="textruta 81"/>
          <p:cNvSpPr txBox="1"/>
          <p:nvPr/>
        </p:nvSpPr>
        <p:spPr>
          <a:xfrm>
            <a:off x="4512454" y="1004909"/>
            <a:ext cx="1011985" cy="430887"/>
          </a:xfrm>
          <a:prstGeom prst="rect">
            <a:avLst/>
          </a:prstGeom>
          <a:noFill/>
        </p:spPr>
        <p:txBody>
          <a:bodyPr wrap="square" rtlCol="0">
            <a:spAutoFit/>
          </a:bodyPr>
          <a:lstStyle/>
          <a:p>
            <a:pPr algn="ctr"/>
            <a:r>
              <a:rPr lang="sv-SE" sz="1100" b="1" dirty="0">
                <a:solidFill>
                  <a:prstClr val="white"/>
                </a:solidFill>
              </a:rPr>
              <a:t>Vad vill Vision?</a:t>
            </a:r>
          </a:p>
        </p:txBody>
      </p:sp>
      <p:grpSp>
        <p:nvGrpSpPr>
          <p:cNvPr id="83" name="Grupp 82"/>
          <p:cNvGrpSpPr/>
          <p:nvPr/>
        </p:nvGrpSpPr>
        <p:grpSpPr>
          <a:xfrm>
            <a:off x="3774782" y="1896466"/>
            <a:ext cx="1048743" cy="1048743"/>
            <a:chOff x="1732477" y="2464650"/>
            <a:chExt cx="899998" cy="899998"/>
          </a:xfrm>
        </p:grpSpPr>
        <p:sp>
          <p:nvSpPr>
            <p:cNvPr id="84" name="Ellips 83"/>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6" name="textruta 85"/>
          <p:cNvSpPr txBox="1"/>
          <p:nvPr/>
        </p:nvSpPr>
        <p:spPr>
          <a:xfrm>
            <a:off x="3822407" y="2214926"/>
            <a:ext cx="1011985" cy="430887"/>
          </a:xfrm>
          <a:prstGeom prst="rect">
            <a:avLst/>
          </a:prstGeom>
          <a:noFill/>
        </p:spPr>
        <p:txBody>
          <a:bodyPr wrap="square" rtlCol="0">
            <a:spAutoFit/>
          </a:bodyPr>
          <a:lstStyle/>
          <a:p>
            <a:pPr algn="ctr"/>
            <a:r>
              <a:rPr lang="sv-SE" sz="1100" b="1" dirty="0">
                <a:solidFill>
                  <a:prstClr val="white"/>
                </a:solidFill>
              </a:rPr>
              <a:t>Medlems-dialog</a:t>
            </a:r>
          </a:p>
        </p:txBody>
      </p:sp>
      <p:sp>
        <p:nvSpPr>
          <p:cNvPr id="87" name="textruta 86"/>
          <p:cNvSpPr txBox="1"/>
          <p:nvPr/>
        </p:nvSpPr>
        <p:spPr>
          <a:xfrm>
            <a:off x="5159659" y="2158289"/>
            <a:ext cx="2903960" cy="2523768"/>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600" b="1" dirty="0">
              <a:solidFill>
                <a:prstClr val="white"/>
              </a:solidFill>
            </a:endParaRPr>
          </a:p>
          <a:p>
            <a:pPr algn="ctr"/>
            <a:r>
              <a:rPr lang="sv-SE" sz="1200" b="1" dirty="0">
                <a:solidFill>
                  <a:prstClr val="white"/>
                </a:solidFill>
              </a:rPr>
              <a:t>- Kontakt med medlemmarna</a:t>
            </a:r>
          </a:p>
          <a:p>
            <a:pPr algn="ctr"/>
            <a:endParaRPr lang="sv-SE" sz="600" b="1" dirty="0">
              <a:solidFill>
                <a:prstClr val="white"/>
              </a:solidFill>
            </a:endParaRPr>
          </a:p>
          <a:p>
            <a:pPr algn="ctr"/>
            <a:r>
              <a:rPr lang="sv-SE" sz="1200" b="1" dirty="0">
                <a:solidFill>
                  <a:prstClr val="white"/>
                </a:solidFill>
              </a:rPr>
              <a:t>- Behov utifrån kartläggning och analys</a:t>
            </a:r>
          </a:p>
          <a:p>
            <a:pPr algn="ctr"/>
            <a:endParaRPr lang="sv-SE" sz="600" b="1" dirty="0">
              <a:solidFill>
                <a:prstClr val="white"/>
              </a:solidFill>
            </a:endParaRPr>
          </a:p>
          <a:p>
            <a:pPr marL="171450" indent="-171450" algn="ctr">
              <a:buFontTx/>
              <a:buChar char="-"/>
            </a:pPr>
            <a:r>
              <a:rPr lang="sv-SE" sz="1200" b="1" dirty="0">
                <a:solidFill>
                  <a:prstClr val="white"/>
                </a:solidFill>
              </a:rPr>
              <a:t>Lönesättande chefers medverkan </a:t>
            </a:r>
            <a:br>
              <a:rPr lang="sv-SE" sz="1200" b="1" dirty="0">
                <a:solidFill>
                  <a:prstClr val="white"/>
                </a:solidFill>
              </a:rPr>
            </a:br>
            <a:r>
              <a:rPr lang="sv-SE" sz="1200" b="1" dirty="0">
                <a:solidFill>
                  <a:prstClr val="white"/>
                </a:solidFill>
              </a:rPr>
              <a:t>och mandat</a:t>
            </a:r>
          </a:p>
          <a:p>
            <a:pPr marL="171450" indent="-171450" algn="ctr">
              <a:buFontTx/>
              <a:buChar char="-"/>
            </a:pPr>
            <a:endParaRPr lang="sv-SE" sz="600" b="1" dirty="0">
              <a:solidFill>
                <a:prstClr val="white"/>
              </a:solidFill>
            </a:endParaRPr>
          </a:p>
          <a:p>
            <a:pPr algn="ctr"/>
            <a:r>
              <a:rPr lang="sv-SE" sz="1200" b="1" dirty="0">
                <a:solidFill>
                  <a:prstClr val="white"/>
                </a:solidFill>
              </a:rPr>
              <a:t>- Vad betyder detta för oss – </a:t>
            </a:r>
            <a:br>
              <a:rPr lang="sv-SE" sz="1200" b="1" dirty="0">
                <a:solidFill>
                  <a:prstClr val="white"/>
                </a:solidFill>
              </a:rPr>
            </a:br>
            <a:r>
              <a:rPr lang="sv-SE" sz="1200" b="1" dirty="0">
                <a:solidFill>
                  <a:prstClr val="white"/>
                </a:solidFill>
              </a:rPr>
              <a:t>när kan vi påverka?</a:t>
            </a:r>
          </a:p>
          <a:p>
            <a:pPr algn="ctr"/>
            <a:endParaRPr lang="sv-SE" sz="600" b="1" dirty="0">
              <a:solidFill>
                <a:prstClr val="white"/>
              </a:solidFill>
            </a:endParaRPr>
          </a:p>
          <a:p>
            <a:pPr algn="ctr"/>
            <a:r>
              <a:rPr lang="sv-SE" sz="1200" b="1" dirty="0">
                <a:solidFill>
                  <a:prstClr val="white"/>
                </a:solidFill>
              </a:rPr>
              <a:t>- Arbetsgivarens </a:t>
            </a:r>
            <a:br>
              <a:rPr lang="sv-SE" sz="1200" b="1" dirty="0">
                <a:solidFill>
                  <a:prstClr val="white"/>
                </a:solidFill>
              </a:rPr>
            </a:br>
            <a:r>
              <a:rPr lang="sv-SE" sz="1200" b="1" dirty="0">
                <a:solidFill>
                  <a:prstClr val="white"/>
                </a:solidFill>
              </a:rPr>
              <a:t>lönepolitik</a:t>
            </a:r>
            <a:endParaRPr lang="sv-SE" sz="1200" dirty="0">
              <a:solidFill>
                <a:prstClr val="white"/>
              </a:solidFill>
            </a:endParaRPr>
          </a:p>
          <a:p>
            <a:pPr algn="ctr"/>
            <a:endParaRPr lang="sv-SE" sz="800" b="1" dirty="0">
              <a:solidFill>
                <a:prstClr val="white"/>
              </a:solidFill>
            </a:endParaRPr>
          </a:p>
        </p:txBody>
      </p:sp>
    </p:spTree>
    <p:extLst>
      <p:ext uri="{BB962C8B-B14F-4D97-AF65-F5344CB8AC3E}">
        <p14:creationId xmlns:p14="http://schemas.microsoft.com/office/powerpoint/2010/main" val="28737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8" grpId="0"/>
      <p:bldP spid="82"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934780" y="6356351"/>
            <a:ext cx="2133600" cy="365125"/>
          </a:xfrm>
        </p:spPr>
        <p:txBody>
          <a:bodyPr/>
          <a:lstStyle/>
          <a:p>
            <a:fld id="{C5EE2741-4D20-4457-91DA-D6B47A28B935}" type="datetime1">
              <a:rPr lang="sv-SE" smtClean="0">
                <a:solidFill>
                  <a:prstClr val="white">
                    <a:lumMod val="65000"/>
                  </a:prstClr>
                </a:solidFill>
              </a:rPr>
              <a:pPr/>
              <a:t>2024-07-02</a:t>
            </a:fld>
            <a:endParaRPr lang="sv-SE" dirty="0">
              <a:solidFill>
                <a:prstClr val="white">
                  <a:lumMod val="65000"/>
                </a:prstClr>
              </a:solidFill>
            </a:endParaRPr>
          </a:p>
        </p:txBody>
      </p:sp>
      <p:sp>
        <p:nvSpPr>
          <p:cNvPr id="5" name="Platshållare för bildnummer 4"/>
          <p:cNvSpPr>
            <a:spLocks noGrp="1"/>
          </p:cNvSpPr>
          <p:nvPr>
            <p:ph type="sldNum" sz="quarter" idx="12"/>
          </p:nvPr>
        </p:nvSpPr>
        <p:spPr>
          <a:xfrm>
            <a:off x="10219114" y="8314"/>
            <a:ext cx="653935" cy="365125"/>
          </a:xfrm>
        </p:spPr>
        <p:txBody>
          <a:bodyPr/>
          <a:lstStyle/>
          <a:p>
            <a:fld id="{D9AA0938-A5A2-874F-B97E-4FBB8AF2D7CB}" type="slidenum">
              <a:rPr lang="sv-SE" smtClean="0">
                <a:solidFill>
                  <a:prstClr val="white">
                    <a:lumMod val="65000"/>
                  </a:prstClr>
                </a:solidFill>
              </a:rPr>
              <a:pPr/>
              <a:t>28</a:t>
            </a:fld>
            <a:endParaRPr lang="sv-SE" dirty="0">
              <a:solidFill>
                <a:prstClr val="white">
                  <a:lumMod val="65000"/>
                </a:prstClr>
              </a:solidFill>
            </a:endParaRPr>
          </a:p>
        </p:txBody>
      </p:sp>
      <p:graphicFrame>
        <p:nvGraphicFramePr>
          <p:cNvPr id="6" name="Diagram 5"/>
          <p:cNvGraphicFramePr/>
          <p:nvPr/>
        </p:nvGraphicFramePr>
        <p:xfrm>
          <a:off x="2230055" y="306763"/>
          <a:ext cx="874395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 10"/>
          <p:cNvGrpSpPr/>
          <p:nvPr/>
        </p:nvGrpSpPr>
        <p:grpSpPr>
          <a:xfrm>
            <a:off x="8420690" y="952791"/>
            <a:ext cx="990294" cy="990294"/>
            <a:chOff x="1715363" y="2464650"/>
            <a:chExt cx="1288044" cy="1288044"/>
          </a:xfrm>
        </p:grpSpPr>
        <p:sp>
          <p:nvSpPr>
            <p:cNvPr id="12" name="Ellips 11"/>
            <p:cNvSpPr/>
            <p:nvPr/>
          </p:nvSpPr>
          <p:spPr>
            <a:xfrm>
              <a:off x="1715363" y="2464650"/>
              <a:ext cx="1288044" cy="1288044"/>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sv-SE" sz="1200" dirty="0">
                <a:solidFill>
                  <a:prstClr val="white"/>
                </a:solidFill>
              </a:endParaRPr>
            </a:p>
          </p:txBody>
        </p:sp>
        <p:sp>
          <p:nvSpPr>
            <p:cNvPr id="13" name="Ellips 4"/>
            <p:cNvSpPr/>
            <p:nvPr/>
          </p:nvSpPr>
          <p:spPr>
            <a:xfrm>
              <a:off x="1864279" y="2596452"/>
              <a:ext cx="1005778"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18" name="textruta 17"/>
          <p:cNvSpPr txBox="1"/>
          <p:nvPr/>
        </p:nvSpPr>
        <p:spPr>
          <a:xfrm>
            <a:off x="8346202" y="989723"/>
            <a:ext cx="1148901" cy="776042"/>
          </a:xfrm>
          <a:prstGeom prst="rect">
            <a:avLst/>
          </a:prstGeom>
          <a:noFill/>
        </p:spPr>
        <p:txBody>
          <a:bodyPr wrap="square" rtlCol="0">
            <a:spAutoFit/>
          </a:bodyPr>
          <a:lstStyle/>
          <a:p>
            <a:pPr algn="ctr"/>
            <a:r>
              <a:rPr lang="sv-SE" sz="1100" b="1" dirty="0">
                <a:solidFill>
                  <a:prstClr val="white"/>
                </a:solidFill>
              </a:rPr>
              <a:t>Samtal </a:t>
            </a:r>
          </a:p>
          <a:p>
            <a:pPr algn="ctr"/>
            <a:r>
              <a:rPr lang="sv-SE" sz="1100" b="1" dirty="0">
                <a:solidFill>
                  <a:prstClr val="white"/>
                </a:solidFill>
              </a:rPr>
              <a:t>mellan medarbetare</a:t>
            </a:r>
          </a:p>
          <a:p>
            <a:pPr algn="ctr"/>
            <a:r>
              <a:rPr lang="sv-SE" sz="1100" b="1" dirty="0">
                <a:solidFill>
                  <a:prstClr val="white"/>
                </a:solidFill>
              </a:rPr>
              <a:t>och chef</a:t>
            </a:r>
          </a:p>
        </p:txBody>
      </p:sp>
      <p:sp>
        <p:nvSpPr>
          <p:cNvPr id="19" name="textruta 18"/>
          <p:cNvSpPr txBox="1"/>
          <p:nvPr/>
        </p:nvSpPr>
        <p:spPr>
          <a:xfrm>
            <a:off x="4994140" y="2127302"/>
            <a:ext cx="3260550" cy="2185214"/>
          </a:xfrm>
          <a:prstGeom prst="rect">
            <a:avLst/>
          </a:prstGeom>
          <a:noFill/>
        </p:spPr>
        <p:txBody>
          <a:bodyPr wrap="square" rtlCol="0">
            <a:spAutoFit/>
          </a:bodyPr>
          <a:lstStyle/>
          <a:p>
            <a:pPr algn="ctr"/>
            <a:r>
              <a:rPr lang="sv-SE" sz="1200" b="1" dirty="0">
                <a:solidFill>
                  <a:prstClr val="white"/>
                </a:solidFill>
              </a:rPr>
              <a:t>- Vad tycker Vision?</a:t>
            </a:r>
          </a:p>
          <a:p>
            <a:pPr algn="ctr"/>
            <a:endParaRPr lang="sv-SE" sz="800" b="1" dirty="0">
              <a:solidFill>
                <a:prstClr val="white"/>
              </a:solidFill>
            </a:endParaRPr>
          </a:p>
          <a:p>
            <a:pPr algn="ctr"/>
            <a:r>
              <a:rPr lang="sv-SE" sz="1200" b="1" dirty="0">
                <a:solidFill>
                  <a:prstClr val="white"/>
                </a:solidFill>
              </a:rPr>
              <a:t>- Vad tycker medlemmarna?</a:t>
            </a:r>
          </a:p>
          <a:p>
            <a:pPr algn="ctr"/>
            <a:endParaRPr lang="sv-SE" sz="800" b="1" dirty="0">
              <a:solidFill>
                <a:prstClr val="white"/>
              </a:solidFill>
            </a:endParaRPr>
          </a:p>
          <a:p>
            <a:pPr algn="ctr"/>
            <a:r>
              <a:rPr lang="sv-SE" sz="1200" b="1" dirty="0">
                <a:solidFill>
                  <a:prstClr val="white"/>
                </a:solidFill>
              </a:rPr>
              <a:t>- Behov utifrån kartläggning och analys</a:t>
            </a:r>
          </a:p>
          <a:p>
            <a:pPr algn="ctr"/>
            <a:endParaRPr lang="sv-SE" sz="800" b="1" dirty="0">
              <a:solidFill>
                <a:prstClr val="white"/>
              </a:solidFill>
            </a:endParaRPr>
          </a:p>
          <a:p>
            <a:pPr marL="171450" indent="-171450" algn="ctr">
              <a:buFontTx/>
              <a:buChar char="-"/>
            </a:pPr>
            <a:r>
              <a:rPr lang="sv-SE" sz="1200" b="1" dirty="0">
                <a:solidFill>
                  <a:prstClr val="white"/>
                </a:solidFill>
              </a:rPr>
              <a:t>Lönesättande chefers medverkan</a:t>
            </a:r>
          </a:p>
          <a:p>
            <a:pPr algn="ctr"/>
            <a:r>
              <a:rPr lang="sv-SE" sz="1200" b="1" dirty="0">
                <a:solidFill>
                  <a:prstClr val="white"/>
                </a:solidFill>
              </a:rPr>
              <a:t>och mandat</a:t>
            </a:r>
          </a:p>
          <a:p>
            <a:pPr algn="ctr"/>
            <a:endParaRPr lang="sv-SE" sz="800" b="1" dirty="0">
              <a:solidFill>
                <a:prstClr val="white"/>
              </a:solidFill>
            </a:endParaRPr>
          </a:p>
          <a:p>
            <a:pPr algn="ctr"/>
            <a:r>
              <a:rPr lang="sv-SE" sz="1200" b="1" dirty="0">
                <a:solidFill>
                  <a:prstClr val="white"/>
                </a:solidFill>
              </a:rPr>
              <a:t>- Arbetsgivarens lönepolitik</a:t>
            </a:r>
            <a:endParaRPr lang="sv-SE" sz="1200" dirty="0">
              <a:solidFill>
                <a:prstClr val="white"/>
              </a:solidFill>
            </a:endParaRPr>
          </a:p>
          <a:p>
            <a:pPr algn="ctr"/>
            <a:endParaRPr lang="sv-SE" sz="800" b="1" dirty="0">
              <a:solidFill>
                <a:prstClr val="white"/>
              </a:solidFill>
            </a:endParaRPr>
          </a:p>
          <a:p>
            <a:pPr marL="171450" indent="-171450" algn="ctr">
              <a:buFontTx/>
              <a:buChar char="-"/>
            </a:pPr>
            <a:r>
              <a:rPr lang="sv-SE" sz="1200" b="1" dirty="0">
                <a:solidFill>
                  <a:prstClr val="white"/>
                </a:solidFill>
              </a:rPr>
              <a:t>Vad betyder detta för oss -</a:t>
            </a:r>
          </a:p>
          <a:p>
            <a:pPr algn="ctr"/>
            <a:r>
              <a:rPr lang="sv-SE" sz="1200" b="1" dirty="0">
                <a:solidFill>
                  <a:prstClr val="white"/>
                </a:solidFill>
              </a:rPr>
              <a:t>när kan vi påverka?</a:t>
            </a:r>
          </a:p>
        </p:txBody>
      </p:sp>
      <p:grpSp>
        <p:nvGrpSpPr>
          <p:cNvPr id="21" name="Grupp 20"/>
          <p:cNvGrpSpPr/>
          <p:nvPr/>
        </p:nvGrpSpPr>
        <p:grpSpPr>
          <a:xfrm>
            <a:off x="9427437" y="2783677"/>
            <a:ext cx="965060" cy="965060"/>
            <a:chOff x="1732477" y="2464650"/>
            <a:chExt cx="899998" cy="899998"/>
          </a:xfrm>
        </p:grpSpPr>
        <p:sp>
          <p:nvSpPr>
            <p:cNvPr id="22" name="Ellips 2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4" name="textruta 23"/>
          <p:cNvSpPr txBox="1"/>
          <p:nvPr/>
        </p:nvSpPr>
        <p:spPr>
          <a:xfrm>
            <a:off x="9443702" y="3050764"/>
            <a:ext cx="973874" cy="430887"/>
          </a:xfrm>
          <a:prstGeom prst="rect">
            <a:avLst/>
          </a:prstGeom>
          <a:noFill/>
        </p:spPr>
        <p:txBody>
          <a:bodyPr wrap="square" rtlCol="0">
            <a:spAutoFit/>
          </a:bodyPr>
          <a:lstStyle/>
          <a:p>
            <a:pPr algn="ctr"/>
            <a:r>
              <a:rPr lang="sv-SE" sz="1100" b="1" dirty="0">
                <a:solidFill>
                  <a:prstClr val="white"/>
                </a:solidFill>
              </a:rPr>
              <a:t>Utbetalning av lön</a:t>
            </a:r>
          </a:p>
        </p:txBody>
      </p:sp>
      <p:grpSp>
        <p:nvGrpSpPr>
          <p:cNvPr id="7" name="Grupp 6"/>
          <p:cNvGrpSpPr/>
          <p:nvPr/>
        </p:nvGrpSpPr>
        <p:grpSpPr>
          <a:xfrm>
            <a:off x="9112041" y="1908290"/>
            <a:ext cx="861046" cy="861046"/>
            <a:chOff x="1732477" y="2464650"/>
            <a:chExt cx="899998" cy="899998"/>
          </a:xfrm>
        </p:grpSpPr>
        <p:sp>
          <p:nvSpPr>
            <p:cNvPr id="8" name="Ellips 7"/>
            <p:cNvSpPr/>
            <p:nvPr/>
          </p:nvSpPr>
          <p:spPr>
            <a:xfrm>
              <a:off x="1732477" y="2464650"/>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20" name="textruta 19"/>
          <p:cNvSpPr txBox="1"/>
          <p:nvPr/>
        </p:nvSpPr>
        <p:spPr>
          <a:xfrm>
            <a:off x="9055627" y="2263064"/>
            <a:ext cx="1059923" cy="261610"/>
          </a:xfrm>
          <a:prstGeom prst="rect">
            <a:avLst/>
          </a:prstGeom>
          <a:noFill/>
        </p:spPr>
        <p:txBody>
          <a:bodyPr wrap="square" rtlCol="0">
            <a:spAutoFit/>
          </a:bodyPr>
          <a:lstStyle/>
          <a:p>
            <a:r>
              <a:rPr lang="sv-SE" sz="1100" b="1" dirty="0">
                <a:solidFill>
                  <a:prstClr val="white"/>
                </a:solidFill>
              </a:rPr>
              <a:t>Avstämning</a:t>
            </a:r>
          </a:p>
        </p:txBody>
      </p:sp>
      <p:grpSp>
        <p:nvGrpSpPr>
          <p:cNvPr id="33" name="Grupp 32"/>
          <p:cNvGrpSpPr/>
          <p:nvPr/>
        </p:nvGrpSpPr>
        <p:grpSpPr>
          <a:xfrm>
            <a:off x="8623486" y="4715760"/>
            <a:ext cx="1012968" cy="1011600"/>
            <a:chOff x="1732477" y="2464650"/>
            <a:chExt cx="899998" cy="899998"/>
          </a:xfrm>
        </p:grpSpPr>
        <p:sp>
          <p:nvSpPr>
            <p:cNvPr id="34" name="Ellips 3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grpSp>
        <p:nvGrpSpPr>
          <p:cNvPr id="29" name="Grupp 28"/>
          <p:cNvGrpSpPr/>
          <p:nvPr/>
        </p:nvGrpSpPr>
        <p:grpSpPr>
          <a:xfrm>
            <a:off x="8198271" y="3717375"/>
            <a:ext cx="981232" cy="981232"/>
            <a:chOff x="1732477" y="2464650"/>
            <a:chExt cx="899998" cy="899998"/>
          </a:xfrm>
        </p:grpSpPr>
        <p:sp>
          <p:nvSpPr>
            <p:cNvPr id="30" name="Ellips 29"/>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36" name="textruta 35"/>
          <p:cNvSpPr txBox="1"/>
          <p:nvPr/>
        </p:nvSpPr>
        <p:spPr>
          <a:xfrm>
            <a:off x="8568624" y="5031759"/>
            <a:ext cx="1145508" cy="430887"/>
          </a:xfrm>
          <a:prstGeom prst="rect">
            <a:avLst/>
          </a:prstGeom>
          <a:noFill/>
        </p:spPr>
        <p:txBody>
          <a:bodyPr wrap="square" rtlCol="0">
            <a:spAutoFit/>
          </a:bodyPr>
          <a:lstStyle/>
          <a:p>
            <a:pPr algn="ctr"/>
            <a:r>
              <a:rPr lang="sv-SE" sz="1100" b="1" dirty="0">
                <a:solidFill>
                  <a:prstClr val="white"/>
                </a:solidFill>
              </a:rPr>
              <a:t>Analys och handlingsplan</a:t>
            </a:r>
          </a:p>
        </p:txBody>
      </p:sp>
      <p:sp>
        <p:nvSpPr>
          <p:cNvPr id="32" name="textruta 31"/>
          <p:cNvSpPr txBox="1"/>
          <p:nvPr/>
        </p:nvSpPr>
        <p:spPr>
          <a:xfrm>
            <a:off x="8160172" y="4076499"/>
            <a:ext cx="1064633" cy="261610"/>
          </a:xfrm>
          <a:prstGeom prst="rect">
            <a:avLst/>
          </a:prstGeom>
          <a:noFill/>
        </p:spPr>
        <p:txBody>
          <a:bodyPr wrap="square" rtlCol="0">
            <a:spAutoFit/>
          </a:bodyPr>
          <a:lstStyle/>
          <a:p>
            <a:pPr algn="ctr"/>
            <a:r>
              <a:rPr lang="sv-SE" sz="1100" b="1" dirty="0">
                <a:solidFill>
                  <a:prstClr val="white"/>
                </a:solidFill>
              </a:rPr>
              <a:t>Kartläggning</a:t>
            </a:r>
          </a:p>
        </p:txBody>
      </p:sp>
      <p:grpSp>
        <p:nvGrpSpPr>
          <p:cNvPr id="25" name="Grupp 24"/>
          <p:cNvGrpSpPr/>
          <p:nvPr/>
        </p:nvGrpSpPr>
        <p:grpSpPr>
          <a:xfrm>
            <a:off x="7376261" y="1430682"/>
            <a:ext cx="882289" cy="882289"/>
            <a:chOff x="1732477" y="2464650"/>
            <a:chExt cx="899998" cy="899998"/>
          </a:xfrm>
        </p:grpSpPr>
        <p:sp>
          <p:nvSpPr>
            <p:cNvPr id="26" name="Ellips 25"/>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grpSp>
        <p:nvGrpSpPr>
          <p:cNvPr id="37" name="Grupp 36"/>
          <p:cNvGrpSpPr/>
          <p:nvPr/>
        </p:nvGrpSpPr>
        <p:grpSpPr>
          <a:xfrm>
            <a:off x="7645754" y="4554908"/>
            <a:ext cx="829988" cy="829988"/>
            <a:chOff x="1711711" y="2439924"/>
            <a:chExt cx="899998" cy="899998"/>
          </a:xfrm>
        </p:grpSpPr>
        <p:sp>
          <p:nvSpPr>
            <p:cNvPr id="38" name="Ellips 3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0" name="textruta 39"/>
          <p:cNvSpPr txBox="1"/>
          <p:nvPr/>
        </p:nvSpPr>
        <p:spPr>
          <a:xfrm>
            <a:off x="7629357" y="4776997"/>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41" name="Grupp 40"/>
          <p:cNvGrpSpPr/>
          <p:nvPr/>
        </p:nvGrpSpPr>
        <p:grpSpPr>
          <a:xfrm>
            <a:off x="6713527" y="5092999"/>
            <a:ext cx="1381778" cy="1628476"/>
            <a:chOff x="1732477" y="2464650"/>
            <a:chExt cx="899998" cy="899998"/>
          </a:xfrm>
        </p:grpSpPr>
        <p:sp>
          <p:nvSpPr>
            <p:cNvPr id="42" name="Ellips 41"/>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3"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4" name="textruta 43"/>
          <p:cNvSpPr txBox="1"/>
          <p:nvPr/>
        </p:nvSpPr>
        <p:spPr>
          <a:xfrm>
            <a:off x="6853497" y="5458052"/>
            <a:ext cx="1241809" cy="769441"/>
          </a:xfrm>
          <a:prstGeom prst="rect">
            <a:avLst/>
          </a:prstGeom>
          <a:noFill/>
        </p:spPr>
        <p:txBody>
          <a:bodyPr wrap="square" rtlCol="0">
            <a:spAutoFit/>
          </a:bodyPr>
          <a:lstStyle/>
          <a:p>
            <a:pPr algn="ctr"/>
            <a:r>
              <a:rPr lang="sv-SE" sz="1100" b="1" dirty="0">
                <a:solidFill>
                  <a:prstClr val="white"/>
                </a:solidFill>
              </a:rPr>
              <a:t>Arbetsgivarens behov efter kart-</a:t>
            </a:r>
          </a:p>
          <a:p>
            <a:pPr algn="ctr"/>
            <a:r>
              <a:rPr lang="sv-SE" sz="1100" b="1" dirty="0">
                <a:solidFill>
                  <a:prstClr val="white"/>
                </a:solidFill>
              </a:rPr>
              <a:t>läggning</a:t>
            </a:r>
          </a:p>
        </p:txBody>
      </p:sp>
      <p:sp>
        <p:nvSpPr>
          <p:cNvPr id="28" name="textruta 27"/>
          <p:cNvSpPr txBox="1"/>
          <p:nvPr/>
        </p:nvSpPr>
        <p:spPr>
          <a:xfrm>
            <a:off x="9179504" y="3866431"/>
            <a:ext cx="1011985" cy="261610"/>
          </a:xfrm>
          <a:prstGeom prst="rect">
            <a:avLst/>
          </a:prstGeom>
          <a:noFill/>
        </p:spPr>
        <p:txBody>
          <a:bodyPr wrap="square" rtlCol="0">
            <a:spAutoFit/>
          </a:bodyPr>
          <a:lstStyle/>
          <a:p>
            <a:pPr algn="ctr"/>
            <a:r>
              <a:rPr lang="sv-SE" sz="1100" b="1" dirty="0">
                <a:solidFill>
                  <a:prstClr val="white"/>
                </a:solidFill>
              </a:rPr>
              <a:t>Utvärdering</a:t>
            </a:r>
          </a:p>
        </p:txBody>
      </p:sp>
      <p:grpSp>
        <p:nvGrpSpPr>
          <p:cNvPr id="45" name="Grupp 44"/>
          <p:cNvGrpSpPr/>
          <p:nvPr/>
        </p:nvGrpSpPr>
        <p:grpSpPr>
          <a:xfrm>
            <a:off x="3729042" y="4732357"/>
            <a:ext cx="981232" cy="981232"/>
            <a:chOff x="1732477" y="2464650"/>
            <a:chExt cx="899998" cy="899998"/>
          </a:xfrm>
        </p:grpSpPr>
        <p:sp>
          <p:nvSpPr>
            <p:cNvPr id="46" name="Ellips 45"/>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47"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48" name="textruta 47"/>
          <p:cNvSpPr txBox="1"/>
          <p:nvPr/>
        </p:nvSpPr>
        <p:spPr>
          <a:xfrm>
            <a:off x="3679992" y="5031984"/>
            <a:ext cx="1064633" cy="430887"/>
          </a:xfrm>
          <a:prstGeom prst="rect">
            <a:avLst/>
          </a:prstGeom>
          <a:noFill/>
        </p:spPr>
        <p:txBody>
          <a:bodyPr wrap="square" rtlCol="0">
            <a:spAutoFit/>
          </a:bodyPr>
          <a:lstStyle/>
          <a:p>
            <a:pPr algn="ctr"/>
            <a:r>
              <a:rPr lang="sv-SE" sz="1100" b="1" dirty="0">
                <a:solidFill>
                  <a:prstClr val="white"/>
                </a:solidFill>
              </a:rPr>
              <a:t>Utvecklings-samtal</a:t>
            </a:r>
          </a:p>
        </p:txBody>
      </p:sp>
      <p:grpSp>
        <p:nvGrpSpPr>
          <p:cNvPr id="49" name="Grupp 48"/>
          <p:cNvGrpSpPr/>
          <p:nvPr/>
        </p:nvGrpSpPr>
        <p:grpSpPr>
          <a:xfrm>
            <a:off x="4881552" y="4863906"/>
            <a:ext cx="829988" cy="829988"/>
            <a:chOff x="1711711" y="2439924"/>
            <a:chExt cx="899998" cy="899998"/>
          </a:xfrm>
        </p:grpSpPr>
        <p:sp>
          <p:nvSpPr>
            <p:cNvPr id="50" name="Ellips 49"/>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2" name="textruta 51"/>
          <p:cNvSpPr txBox="1"/>
          <p:nvPr/>
        </p:nvSpPr>
        <p:spPr>
          <a:xfrm>
            <a:off x="4864668" y="5116396"/>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53" name="Grupp 52"/>
          <p:cNvGrpSpPr/>
          <p:nvPr/>
        </p:nvGrpSpPr>
        <p:grpSpPr>
          <a:xfrm>
            <a:off x="4535710" y="3792537"/>
            <a:ext cx="1302832" cy="1095097"/>
            <a:chOff x="1732477" y="2464650"/>
            <a:chExt cx="899998" cy="899998"/>
          </a:xfrm>
        </p:grpSpPr>
        <p:sp>
          <p:nvSpPr>
            <p:cNvPr id="54" name="Ellips 53"/>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56" name="textruta 55"/>
          <p:cNvSpPr txBox="1"/>
          <p:nvPr/>
        </p:nvSpPr>
        <p:spPr>
          <a:xfrm>
            <a:off x="4531407" y="4128043"/>
            <a:ext cx="1125658" cy="430887"/>
          </a:xfrm>
          <a:prstGeom prst="rect">
            <a:avLst/>
          </a:prstGeom>
          <a:noFill/>
        </p:spPr>
        <p:txBody>
          <a:bodyPr wrap="square" rtlCol="0">
            <a:spAutoFit/>
          </a:bodyPr>
          <a:lstStyle/>
          <a:p>
            <a:pPr algn="ctr"/>
            <a:r>
              <a:rPr lang="sv-SE" sz="1100" b="1" dirty="0">
                <a:solidFill>
                  <a:prstClr val="white"/>
                </a:solidFill>
              </a:rPr>
              <a:t>Budget </a:t>
            </a:r>
          </a:p>
          <a:p>
            <a:pPr algn="ctr"/>
            <a:r>
              <a:rPr lang="sv-SE" sz="1100" b="1" dirty="0">
                <a:solidFill>
                  <a:prstClr val="white"/>
                </a:solidFill>
              </a:rPr>
              <a:t>klar</a:t>
            </a:r>
          </a:p>
        </p:txBody>
      </p:sp>
      <p:grpSp>
        <p:nvGrpSpPr>
          <p:cNvPr id="57" name="Grupp 56"/>
          <p:cNvGrpSpPr/>
          <p:nvPr/>
        </p:nvGrpSpPr>
        <p:grpSpPr>
          <a:xfrm>
            <a:off x="3701419" y="3527256"/>
            <a:ext cx="829988" cy="829988"/>
            <a:chOff x="1711711" y="2439924"/>
            <a:chExt cx="899998" cy="899998"/>
          </a:xfrm>
        </p:grpSpPr>
        <p:sp>
          <p:nvSpPr>
            <p:cNvPr id="58" name="Ellips 57"/>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5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0" name="textruta 59"/>
          <p:cNvSpPr txBox="1"/>
          <p:nvPr/>
        </p:nvSpPr>
        <p:spPr>
          <a:xfrm>
            <a:off x="3600743" y="3771235"/>
            <a:ext cx="973874" cy="261610"/>
          </a:xfrm>
          <a:prstGeom prst="rect">
            <a:avLst/>
          </a:prstGeom>
          <a:noFill/>
        </p:spPr>
        <p:txBody>
          <a:bodyPr wrap="square" rtlCol="0">
            <a:spAutoFit/>
          </a:bodyPr>
          <a:lstStyle/>
          <a:p>
            <a:r>
              <a:rPr lang="sv-SE" sz="1100" b="1" dirty="0">
                <a:solidFill>
                  <a:prstClr val="white"/>
                </a:solidFill>
              </a:rPr>
              <a:t>Samverkan</a:t>
            </a:r>
          </a:p>
        </p:txBody>
      </p:sp>
      <p:grpSp>
        <p:nvGrpSpPr>
          <p:cNvPr id="62" name="Grupp 61"/>
          <p:cNvGrpSpPr/>
          <p:nvPr/>
        </p:nvGrpSpPr>
        <p:grpSpPr>
          <a:xfrm>
            <a:off x="3367467" y="1121281"/>
            <a:ext cx="1414264" cy="1562822"/>
            <a:chOff x="1732477" y="2464650"/>
            <a:chExt cx="899998" cy="899998"/>
          </a:xfrm>
        </p:grpSpPr>
        <p:sp>
          <p:nvSpPr>
            <p:cNvPr id="63" name="Ellips 62"/>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64"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65" name="textruta 64"/>
          <p:cNvSpPr txBox="1"/>
          <p:nvPr/>
        </p:nvSpPr>
        <p:spPr>
          <a:xfrm>
            <a:off x="3492896" y="1421392"/>
            <a:ext cx="1266058" cy="1107996"/>
          </a:xfrm>
          <a:prstGeom prst="rect">
            <a:avLst/>
          </a:prstGeom>
          <a:noFill/>
        </p:spPr>
        <p:txBody>
          <a:bodyPr wrap="square" rtlCol="0">
            <a:spAutoFit/>
          </a:bodyPr>
          <a:lstStyle/>
          <a:p>
            <a:pPr algn="ctr"/>
            <a:r>
              <a:rPr lang="sv-SE" sz="1100" b="1" dirty="0">
                <a:solidFill>
                  <a:prstClr val="white"/>
                </a:solidFill>
              </a:rPr>
              <a:t>Arbetsgivarens interna fördelnings-diskussion</a:t>
            </a:r>
          </a:p>
          <a:p>
            <a:pPr algn="ctr"/>
            <a:r>
              <a:rPr lang="sv-SE" sz="1100" b="1" dirty="0">
                <a:solidFill>
                  <a:prstClr val="white"/>
                </a:solidFill>
              </a:rPr>
              <a:t>Efter budget-</a:t>
            </a:r>
          </a:p>
          <a:p>
            <a:pPr algn="ctr"/>
            <a:r>
              <a:rPr lang="sv-SE" sz="1100" b="1" dirty="0">
                <a:solidFill>
                  <a:prstClr val="white"/>
                </a:solidFill>
              </a:rPr>
              <a:t>beslut</a:t>
            </a:r>
          </a:p>
        </p:txBody>
      </p:sp>
      <p:grpSp>
        <p:nvGrpSpPr>
          <p:cNvPr id="70" name="Grupp 69"/>
          <p:cNvGrpSpPr/>
          <p:nvPr/>
        </p:nvGrpSpPr>
        <p:grpSpPr>
          <a:xfrm>
            <a:off x="6713528" y="15117"/>
            <a:ext cx="1011005" cy="1011005"/>
            <a:chOff x="1711711" y="2439924"/>
            <a:chExt cx="899998" cy="899998"/>
          </a:xfrm>
        </p:grpSpPr>
        <p:sp>
          <p:nvSpPr>
            <p:cNvPr id="71" name="Ellips 70"/>
            <p:cNvSpPr/>
            <p:nvPr/>
          </p:nvSpPr>
          <p:spPr>
            <a:xfrm>
              <a:off x="1711711" y="2439924"/>
              <a:ext cx="899998" cy="899998"/>
            </a:xfrm>
            <a:prstGeom prst="ellipse">
              <a:avLst/>
            </a:prstGeom>
            <a:solidFill>
              <a:srgbClr val="ED26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2"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73" name="textruta 72"/>
          <p:cNvSpPr txBox="1"/>
          <p:nvPr/>
        </p:nvSpPr>
        <p:spPr>
          <a:xfrm>
            <a:off x="6611640" y="271220"/>
            <a:ext cx="1163646" cy="261610"/>
          </a:xfrm>
          <a:prstGeom prst="rect">
            <a:avLst/>
          </a:prstGeom>
          <a:noFill/>
        </p:spPr>
        <p:txBody>
          <a:bodyPr wrap="square" rtlCol="0">
            <a:spAutoFit/>
          </a:bodyPr>
          <a:lstStyle/>
          <a:p>
            <a:r>
              <a:rPr lang="sv-SE" sz="1100" b="1" dirty="0">
                <a:solidFill>
                  <a:prstClr val="white"/>
                </a:solidFill>
              </a:rPr>
              <a:t>Överläggning</a:t>
            </a:r>
          </a:p>
        </p:txBody>
      </p:sp>
      <p:graphicFrame>
        <p:nvGraphicFramePr>
          <p:cNvPr id="74" name="Diagram 73"/>
          <p:cNvGraphicFramePr/>
          <p:nvPr/>
        </p:nvGraphicFramePr>
        <p:xfrm>
          <a:off x="-2813854" y="-871336"/>
          <a:ext cx="1995696" cy="156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ktangel 1"/>
          <p:cNvSpPr/>
          <p:nvPr/>
        </p:nvSpPr>
        <p:spPr>
          <a:xfrm>
            <a:off x="1891418" y="5584970"/>
            <a:ext cx="1075194" cy="36039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a:solidFill>
                  <a:prstClr val="white"/>
                </a:solidFill>
              </a:rPr>
              <a:t>Vision</a:t>
            </a:r>
            <a:endParaRPr lang="sv-SE" dirty="0">
              <a:solidFill>
                <a:prstClr val="white"/>
              </a:solidFill>
            </a:endParaRPr>
          </a:p>
        </p:txBody>
      </p:sp>
      <p:sp>
        <p:nvSpPr>
          <p:cNvPr id="66" name="Rektangel 65"/>
          <p:cNvSpPr/>
          <p:nvPr/>
        </p:nvSpPr>
        <p:spPr>
          <a:xfrm>
            <a:off x="1891419" y="5162298"/>
            <a:ext cx="1075194" cy="360390"/>
          </a:xfrm>
          <a:prstGeom prst="rect">
            <a:avLst/>
          </a:prstGeom>
          <a:solidFill>
            <a:srgbClr val="ED26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a:solidFill>
                  <a:prstClr val="white"/>
                </a:solidFill>
              </a:rPr>
              <a:t>Arbetsgivaren </a:t>
            </a:r>
            <a:br>
              <a:rPr lang="sv-SE" sz="1000" b="1" dirty="0">
                <a:solidFill>
                  <a:prstClr val="white"/>
                </a:solidFill>
              </a:rPr>
            </a:br>
            <a:r>
              <a:rPr lang="sv-SE" sz="1000" b="1" dirty="0">
                <a:solidFill>
                  <a:prstClr val="white"/>
                </a:solidFill>
              </a:rPr>
              <a:t>och Vision</a:t>
            </a:r>
          </a:p>
        </p:txBody>
      </p:sp>
      <p:sp>
        <p:nvSpPr>
          <p:cNvPr id="67" name="Rektangel 66"/>
          <p:cNvSpPr/>
          <p:nvPr/>
        </p:nvSpPr>
        <p:spPr>
          <a:xfrm>
            <a:off x="1895615" y="4732609"/>
            <a:ext cx="1075194" cy="360390"/>
          </a:xfrm>
          <a:prstGeom prst="rect">
            <a:avLst/>
          </a:prstGeom>
          <a:solidFill>
            <a:srgbClr val="210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a:solidFill>
                  <a:prstClr val="white"/>
                </a:solidFill>
              </a:rPr>
              <a:t>Arbetsgivaren</a:t>
            </a:r>
            <a:endParaRPr lang="sv-SE" dirty="0">
              <a:solidFill>
                <a:prstClr val="white"/>
              </a:solidFill>
            </a:endParaRPr>
          </a:p>
        </p:txBody>
      </p:sp>
      <p:sp>
        <p:nvSpPr>
          <p:cNvPr id="68" name="Rubrik 1"/>
          <p:cNvSpPr>
            <a:spLocks noGrp="1"/>
          </p:cNvSpPr>
          <p:nvPr>
            <p:ph type="ctrTitle"/>
          </p:nvPr>
        </p:nvSpPr>
        <p:spPr>
          <a:xfrm>
            <a:off x="1848520" y="271220"/>
            <a:ext cx="3335658" cy="639924"/>
          </a:xfrm>
        </p:spPr>
        <p:txBody>
          <a:bodyPr>
            <a:normAutofit/>
          </a:bodyPr>
          <a:lstStyle/>
          <a:p>
            <a:r>
              <a:rPr lang="sv-SE" sz="3600" dirty="0"/>
              <a:t>Löneprocessen</a:t>
            </a:r>
          </a:p>
        </p:txBody>
      </p:sp>
      <p:grpSp>
        <p:nvGrpSpPr>
          <p:cNvPr id="79" name="Grupp 78"/>
          <p:cNvGrpSpPr/>
          <p:nvPr/>
        </p:nvGrpSpPr>
        <p:grpSpPr>
          <a:xfrm>
            <a:off x="9423976" y="336416"/>
            <a:ext cx="1138844" cy="1138844"/>
            <a:chOff x="1732477" y="2464650"/>
            <a:chExt cx="899998" cy="899998"/>
          </a:xfrm>
        </p:grpSpPr>
        <p:sp>
          <p:nvSpPr>
            <p:cNvPr id="80" name="Ellips 79"/>
            <p:cNvSpPr/>
            <p:nvPr/>
          </p:nvSpPr>
          <p:spPr>
            <a:xfrm>
              <a:off x="1732477" y="2464650"/>
              <a:ext cx="899998" cy="899998"/>
            </a:xfrm>
            <a:prstGeom prst="ellipse">
              <a:avLst/>
            </a:prstGeom>
            <a:solidFill>
              <a:srgbClr val="2100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1"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2" name="textruta 81"/>
          <p:cNvSpPr txBox="1"/>
          <p:nvPr/>
        </p:nvSpPr>
        <p:spPr>
          <a:xfrm>
            <a:off x="9410984" y="690395"/>
            <a:ext cx="1241809" cy="430887"/>
          </a:xfrm>
          <a:prstGeom prst="rect">
            <a:avLst/>
          </a:prstGeom>
          <a:noFill/>
        </p:spPr>
        <p:txBody>
          <a:bodyPr wrap="square" rtlCol="0">
            <a:spAutoFit/>
          </a:bodyPr>
          <a:lstStyle/>
          <a:p>
            <a:pPr algn="ctr"/>
            <a:r>
              <a:rPr lang="sv-SE" sz="1100" b="1" dirty="0">
                <a:solidFill>
                  <a:prstClr val="white"/>
                </a:solidFill>
              </a:rPr>
              <a:t>Budgetarbetet</a:t>
            </a:r>
          </a:p>
          <a:p>
            <a:pPr algn="ctr"/>
            <a:r>
              <a:rPr lang="sv-SE" sz="1100" b="1" dirty="0">
                <a:solidFill>
                  <a:prstClr val="white"/>
                </a:solidFill>
              </a:rPr>
              <a:t>startar</a:t>
            </a:r>
          </a:p>
        </p:txBody>
      </p:sp>
      <p:grpSp>
        <p:nvGrpSpPr>
          <p:cNvPr id="83" name="Grupp 82"/>
          <p:cNvGrpSpPr/>
          <p:nvPr/>
        </p:nvGrpSpPr>
        <p:grpSpPr>
          <a:xfrm>
            <a:off x="2230056" y="2183763"/>
            <a:ext cx="1262841" cy="1082445"/>
            <a:chOff x="1732477" y="2464650"/>
            <a:chExt cx="899998" cy="899998"/>
          </a:xfrm>
        </p:grpSpPr>
        <p:sp>
          <p:nvSpPr>
            <p:cNvPr id="84" name="Ellips 83"/>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5"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86" name="textruta 85"/>
          <p:cNvSpPr txBox="1"/>
          <p:nvPr/>
        </p:nvSpPr>
        <p:spPr>
          <a:xfrm>
            <a:off x="2355483" y="2507526"/>
            <a:ext cx="1011985" cy="430887"/>
          </a:xfrm>
          <a:prstGeom prst="rect">
            <a:avLst/>
          </a:prstGeom>
          <a:noFill/>
        </p:spPr>
        <p:txBody>
          <a:bodyPr wrap="square" rtlCol="0">
            <a:spAutoFit/>
          </a:bodyPr>
          <a:lstStyle/>
          <a:p>
            <a:pPr algn="ctr"/>
            <a:r>
              <a:rPr lang="sv-SE" sz="1100" b="1" dirty="0">
                <a:solidFill>
                  <a:prstClr val="white"/>
                </a:solidFill>
              </a:rPr>
              <a:t>Medlems-</a:t>
            </a:r>
          </a:p>
          <a:p>
            <a:pPr algn="ctr"/>
            <a:r>
              <a:rPr lang="sv-SE" sz="1100" b="1" dirty="0">
                <a:solidFill>
                  <a:prstClr val="white"/>
                </a:solidFill>
              </a:rPr>
              <a:t>dialog</a:t>
            </a:r>
          </a:p>
        </p:txBody>
      </p:sp>
      <p:grpSp>
        <p:nvGrpSpPr>
          <p:cNvPr id="87" name="Grupp 86"/>
          <p:cNvGrpSpPr/>
          <p:nvPr/>
        </p:nvGrpSpPr>
        <p:grpSpPr>
          <a:xfrm>
            <a:off x="9195311" y="3587005"/>
            <a:ext cx="882289" cy="882289"/>
            <a:chOff x="1732477" y="2464650"/>
            <a:chExt cx="899998" cy="899998"/>
          </a:xfrm>
        </p:grpSpPr>
        <p:sp>
          <p:nvSpPr>
            <p:cNvPr id="88" name="Ellips 87"/>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9"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90" name="textruta 89"/>
          <p:cNvSpPr txBox="1"/>
          <p:nvPr/>
        </p:nvSpPr>
        <p:spPr>
          <a:xfrm>
            <a:off x="9141379" y="3812705"/>
            <a:ext cx="1064633" cy="261610"/>
          </a:xfrm>
          <a:prstGeom prst="rect">
            <a:avLst/>
          </a:prstGeom>
          <a:noFill/>
        </p:spPr>
        <p:txBody>
          <a:bodyPr wrap="square" rtlCol="0">
            <a:spAutoFit/>
          </a:bodyPr>
          <a:lstStyle/>
          <a:p>
            <a:pPr algn="ctr"/>
            <a:r>
              <a:rPr lang="sv-SE" sz="1100" b="1" dirty="0">
                <a:solidFill>
                  <a:prstClr val="white"/>
                </a:solidFill>
              </a:rPr>
              <a:t>Utvärdering</a:t>
            </a:r>
          </a:p>
        </p:txBody>
      </p:sp>
      <p:sp>
        <p:nvSpPr>
          <p:cNvPr id="91" name="textruta 90"/>
          <p:cNvSpPr txBox="1"/>
          <p:nvPr/>
        </p:nvSpPr>
        <p:spPr>
          <a:xfrm>
            <a:off x="7268467" y="1609896"/>
            <a:ext cx="1064633" cy="430887"/>
          </a:xfrm>
          <a:prstGeom prst="rect">
            <a:avLst/>
          </a:prstGeom>
          <a:noFill/>
        </p:spPr>
        <p:txBody>
          <a:bodyPr wrap="square" rtlCol="0">
            <a:spAutoFit/>
          </a:bodyPr>
          <a:lstStyle/>
          <a:p>
            <a:pPr algn="ctr"/>
            <a:r>
              <a:rPr lang="sv-SE" sz="1100" b="1" dirty="0">
                <a:solidFill>
                  <a:prstClr val="white"/>
                </a:solidFill>
              </a:rPr>
              <a:t>Medlems-</a:t>
            </a:r>
          </a:p>
          <a:p>
            <a:pPr algn="ctr"/>
            <a:r>
              <a:rPr lang="sv-SE" sz="1100" b="1" dirty="0">
                <a:solidFill>
                  <a:prstClr val="white"/>
                </a:solidFill>
              </a:rPr>
              <a:t>stöd</a:t>
            </a:r>
          </a:p>
        </p:txBody>
      </p:sp>
      <p:grpSp>
        <p:nvGrpSpPr>
          <p:cNvPr id="92" name="Grupp 91"/>
          <p:cNvGrpSpPr/>
          <p:nvPr/>
        </p:nvGrpSpPr>
        <p:grpSpPr>
          <a:xfrm>
            <a:off x="4806549" y="1350913"/>
            <a:ext cx="1262841" cy="1082445"/>
            <a:chOff x="1732477" y="2464650"/>
            <a:chExt cx="899998" cy="899998"/>
          </a:xfrm>
        </p:grpSpPr>
        <p:sp>
          <p:nvSpPr>
            <p:cNvPr id="93" name="Ellips 92"/>
            <p:cNvSpPr/>
            <p:nvPr/>
          </p:nvSpPr>
          <p:spPr>
            <a:xfrm>
              <a:off x="1732477" y="2464650"/>
              <a:ext cx="899998" cy="899998"/>
            </a:xfrm>
            <a:prstGeom prst="ellipse">
              <a:avLst/>
            </a:prstGeom>
            <a:solidFill>
              <a:srgbClr val="8144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4" name="Ellips 4"/>
            <p:cNvSpPr/>
            <p:nvPr/>
          </p:nvSpPr>
          <p:spPr>
            <a:xfrm>
              <a:off x="1864279" y="2596452"/>
              <a:ext cx="636394" cy="6363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sv-SE" sz="900">
                <a:solidFill>
                  <a:prstClr val="white"/>
                </a:solidFill>
              </a:endParaRPr>
            </a:p>
          </p:txBody>
        </p:sp>
      </p:grpSp>
      <p:sp>
        <p:nvSpPr>
          <p:cNvPr id="95" name="textruta 94"/>
          <p:cNvSpPr txBox="1"/>
          <p:nvPr/>
        </p:nvSpPr>
        <p:spPr>
          <a:xfrm>
            <a:off x="4931976" y="1609896"/>
            <a:ext cx="1011985" cy="430887"/>
          </a:xfrm>
          <a:prstGeom prst="rect">
            <a:avLst/>
          </a:prstGeom>
          <a:noFill/>
        </p:spPr>
        <p:txBody>
          <a:bodyPr wrap="square" rtlCol="0">
            <a:spAutoFit/>
          </a:bodyPr>
          <a:lstStyle/>
          <a:p>
            <a:pPr algn="ctr"/>
            <a:r>
              <a:rPr lang="sv-SE" sz="1100" b="1" dirty="0">
                <a:solidFill>
                  <a:prstClr val="white"/>
                </a:solidFill>
              </a:rPr>
              <a:t>Vad vill</a:t>
            </a:r>
          </a:p>
          <a:p>
            <a:pPr algn="ctr"/>
            <a:r>
              <a:rPr lang="sv-SE" sz="1100" b="1" dirty="0">
                <a:solidFill>
                  <a:prstClr val="white"/>
                </a:solidFill>
              </a:rPr>
              <a:t>Vision?</a:t>
            </a:r>
          </a:p>
        </p:txBody>
      </p:sp>
    </p:spTree>
    <p:extLst>
      <p:ext uri="{BB962C8B-B14F-4D97-AF65-F5344CB8AC3E}">
        <p14:creationId xmlns:p14="http://schemas.microsoft.com/office/powerpoint/2010/main" val="400083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A35C2-93E0-22D4-6E9B-7CF4B60EBB04}"/>
              </a:ext>
            </a:extLst>
          </p:cNvPr>
          <p:cNvSpPr>
            <a:spLocks noGrp="1"/>
          </p:cNvSpPr>
          <p:nvPr>
            <p:ph type="ctrTitle"/>
          </p:nvPr>
        </p:nvSpPr>
        <p:spPr>
          <a:xfrm>
            <a:off x="3171038" y="367202"/>
            <a:ext cx="4152551" cy="857592"/>
          </a:xfrm>
        </p:spPr>
        <p:style>
          <a:lnRef idx="2">
            <a:schemeClr val="accent1">
              <a:shade val="50000"/>
            </a:schemeClr>
          </a:lnRef>
          <a:fillRef idx="1">
            <a:schemeClr val="accent1"/>
          </a:fillRef>
          <a:effectRef idx="0">
            <a:schemeClr val="accent1"/>
          </a:effectRef>
          <a:fontRef idx="minor">
            <a:schemeClr val="lt1"/>
          </a:fontRef>
        </p:style>
        <p:txBody>
          <a:bodyPr/>
          <a:lstStyle/>
          <a:p>
            <a:r>
              <a:rPr lang="sv-SE" dirty="0"/>
              <a:t>Gruppdiskussion</a:t>
            </a:r>
          </a:p>
        </p:txBody>
      </p:sp>
      <p:sp>
        <p:nvSpPr>
          <p:cNvPr id="4" name="Rektangel: rundade hörn 3">
            <a:extLst>
              <a:ext uri="{FF2B5EF4-FFF2-40B4-BE49-F238E27FC236}">
                <a16:creationId xmlns:a16="http://schemas.microsoft.com/office/drawing/2014/main" id="{B1E770F9-2934-7B8C-F8EE-CA2D8D114993}"/>
              </a:ext>
            </a:extLst>
          </p:cNvPr>
          <p:cNvSpPr/>
          <p:nvPr/>
        </p:nvSpPr>
        <p:spPr>
          <a:xfrm>
            <a:off x="1895911" y="2130804"/>
            <a:ext cx="2550253" cy="780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Vad är en bra lön?</a:t>
            </a:r>
          </a:p>
        </p:txBody>
      </p:sp>
      <p:sp>
        <p:nvSpPr>
          <p:cNvPr id="5" name="Rektangel: rundade hörn 4">
            <a:extLst>
              <a:ext uri="{FF2B5EF4-FFF2-40B4-BE49-F238E27FC236}">
                <a16:creationId xmlns:a16="http://schemas.microsoft.com/office/drawing/2014/main" id="{8D874168-8D75-CB42-F60A-6F0D3235D845}"/>
              </a:ext>
            </a:extLst>
          </p:cNvPr>
          <p:cNvSpPr/>
          <p:nvPr/>
        </p:nvSpPr>
        <p:spPr>
          <a:xfrm>
            <a:off x="1895910" y="3388194"/>
            <a:ext cx="2550253" cy="857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 Vad är jämställdhet för dig?</a:t>
            </a:r>
          </a:p>
        </p:txBody>
      </p:sp>
      <p:sp>
        <p:nvSpPr>
          <p:cNvPr id="6" name="Rektangel: rundade hörn 5">
            <a:extLst>
              <a:ext uri="{FF2B5EF4-FFF2-40B4-BE49-F238E27FC236}">
                <a16:creationId xmlns:a16="http://schemas.microsoft.com/office/drawing/2014/main" id="{1284B74D-025B-FF85-9582-B0417C914C2F}"/>
              </a:ext>
            </a:extLst>
          </p:cNvPr>
          <p:cNvSpPr/>
          <p:nvPr/>
        </p:nvSpPr>
        <p:spPr>
          <a:xfrm>
            <a:off x="1895909" y="4932727"/>
            <a:ext cx="2550253" cy="1558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 Är det OK att den som är föräldraledig får sämre löneutveckling under några år?</a:t>
            </a:r>
          </a:p>
        </p:txBody>
      </p:sp>
      <p:sp>
        <p:nvSpPr>
          <p:cNvPr id="7" name="Rektangel: rundade hörn 6">
            <a:extLst>
              <a:ext uri="{FF2B5EF4-FFF2-40B4-BE49-F238E27FC236}">
                <a16:creationId xmlns:a16="http://schemas.microsoft.com/office/drawing/2014/main" id="{B12A49C6-7E03-D3B4-40A9-B48BCAD4AE6A}"/>
              </a:ext>
            </a:extLst>
          </p:cNvPr>
          <p:cNvSpPr/>
          <p:nvPr/>
        </p:nvSpPr>
        <p:spPr>
          <a:xfrm>
            <a:off x="6274965" y="2130805"/>
            <a:ext cx="2743200" cy="857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 Tror du att kvinnor är försiktigare när de löneförhandlar?</a:t>
            </a:r>
          </a:p>
        </p:txBody>
      </p:sp>
      <p:sp>
        <p:nvSpPr>
          <p:cNvPr id="8" name="Rektangel: rundade hörn 7">
            <a:extLst>
              <a:ext uri="{FF2B5EF4-FFF2-40B4-BE49-F238E27FC236}">
                <a16:creationId xmlns:a16="http://schemas.microsoft.com/office/drawing/2014/main" id="{3C04613B-431E-95B3-5925-A36C0C6205A2}"/>
              </a:ext>
            </a:extLst>
          </p:cNvPr>
          <p:cNvSpPr/>
          <p:nvPr/>
        </p:nvSpPr>
        <p:spPr>
          <a:xfrm>
            <a:off x="6319710" y="3388194"/>
            <a:ext cx="2698455" cy="1302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 Tycker du att det är viktigt att få fler kvinnor på ledande positioner i arbetslivet?</a:t>
            </a:r>
          </a:p>
        </p:txBody>
      </p:sp>
      <p:sp>
        <p:nvSpPr>
          <p:cNvPr id="9" name="Rektangel: rundade hörn 8">
            <a:extLst>
              <a:ext uri="{FF2B5EF4-FFF2-40B4-BE49-F238E27FC236}">
                <a16:creationId xmlns:a16="http://schemas.microsoft.com/office/drawing/2014/main" id="{BB11D3DD-7256-5925-287E-122B691463C3}"/>
              </a:ext>
            </a:extLst>
          </p:cNvPr>
          <p:cNvSpPr/>
          <p:nvPr/>
        </p:nvSpPr>
        <p:spPr>
          <a:xfrm>
            <a:off x="6319710" y="5134062"/>
            <a:ext cx="2757178" cy="1302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 Är könsfördelningen i olika yrken ett problem för samhället?</a:t>
            </a:r>
          </a:p>
        </p:txBody>
      </p:sp>
    </p:spTree>
    <p:extLst>
      <p:ext uri="{BB962C8B-B14F-4D97-AF65-F5344CB8AC3E}">
        <p14:creationId xmlns:p14="http://schemas.microsoft.com/office/powerpoint/2010/main" val="240223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Program dag 1</a:t>
            </a:r>
            <a:br>
              <a:rPr lang="sv-SE"/>
            </a:br>
            <a:endParaRPr lang="sv-SE" sz="3200" i="1"/>
          </a:p>
        </p:txBody>
      </p:sp>
      <p:sp>
        <p:nvSpPr>
          <p:cNvPr id="3" name="Platshållare för innehåll 2"/>
          <p:cNvSpPr>
            <a:spLocks noGrp="1"/>
          </p:cNvSpPr>
          <p:nvPr>
            <p:ph sz="quarter" idx="18"/>
          </p:nvPr>
        </p:nvSpPr>
        <p:spPr>
          <a:xfrm>
            <a:off x="946299" y="1553593"/>
            <a:ext cx="4927560" cy="4723222"/>
          </a:xfrm>
        </p:spPr>
        <p:txBody>
          <a:bodyPr vert="horz" lIns="0" tIns="0" rIns="0" bIns="0" rtlCol="0" anchor="t">
            <a:normAutofit/>
          </a:bodyPr>
          <a:lstStyle/>
          <a:p>
            <a:pPr marL="0" indent="0">
              <a:buNone/>
            </a:pPr>
            <a:endParaRPr lang="sv-SE" sz="2200"/>
          </a:p>
          <a:p>
            <a:pPr marL="0" indent="0">
              <a:buNone/>
            </a:pPr>
            <a:endParaRPr lang="sv-SE"/>
          </a:p>
        </p:txBody>
      </p:sp>
      <p:pic>
        <p:nvPicPr>
          <p:cNvPr id="6" name="Bildobjekt 5"/>
          <p:cNvPicPr>
            <a:picLocks noChangeAspect="1"/>
          </p:cNvPicPr>
          <p:nvPr/>
        </p:nvPicPr>
        <p:blipFill>
          <a:blip r:embed="rId4"/>
          <a:stretch>
            <a:fillRect/>
          </a:stretch>
        </p:blipFill>
        <p:spPr>
          <a:xfrm>
            <a:off x="6923922" y="2274594"/>
            <a:ext cx="3275766" cy="3277851"/>
          </a:xfrm>
          <a:prstGeom prst="rect">
            <a:avLst/>
          </a:prstGeom>
        </p:spPr>
      </p:pic>
      <p:sp>
        <p:nvSpPr>
          <p:cNvPr id="5" name="textruta 4">
            <a:extLst>
              <a:ext uri="{FF2B5EF4-FFF2-40B4-BE49-F238E27FC236}">
                <a16:creationId xmlns:a16="http://schemas.microsoft.com/office/drawing/2014/main" id="{FF0F64E9-EB14-039E-9735-6FC9749BA7C3}"/>
              </a:ext>
            </a:extLst>
          </p:cNvPr>
          <p:cNvSpPr txBox="1"/>
          <p:nvPr/>
        </p:nvSpPr>
        <p:spPr>
          <a:xfrm>
            <a:off x="870012" y="2116658"/>
            <a:ext cx="4296792" cy="2646878"/>
          </a:xfrm>
          <a:prstGeom prst="rect">
            <a:avLst/>
          </a:prstGeom>
          <a:noFill/>
        </p:spPr>
        <p:txBody>
          <a:bodyPr wrap="square">
            <a:spAutoFit/>
          </a:bodyPr>
          <a:lstStyle/>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9.00	Hej och välkomna!</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9.45</a:t>
            </a: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Att företräda</a:t>
            </a:r>
          </a:p>
          <a:p>
            <a:pPr>
              <a:spcBef>
                <a:spcPts val="750"/>
              </a:spcBef>
            </a:pP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10.30	Lagstiftningar</a:t>
            </a: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12.00	Lunch</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13.00	Lagstiftningar, forts	</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15.30	Reflektion</a:t>
            </a:r>
            <a:endParaRPr lang="sv-SE" sz="1800" dirty="0">
              <a:effectLst/>
              <a:latin typeface="Times New Roman" panose="02020603050405020304" pitchFamily="18" charset="0"/>
              <a:ea typeface="Times New Roman" panose="02020603050405020304" pitchFamily="18" charset="0"/>
            </a:endParaRPr>
          </a:p>
          <a:p>
            <a:pPr>
              <a:spcBef>
                <a:spcPts val="750"/>
              </a:spcBef>
            </a:pP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16</a:t>
            </a:r>
            <a:r>
              <a:rPr lang="sv-S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.00</a:t>
            </a:r>
            <a:r>
              <a:rPr lang="sv-SE" sz="18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Tack för idag</a:t>
            </a:r>
            <a:endParaRPr lang="sv-SE" sz="1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06895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B561F-296E-4380-8664-C02C0037D77E}"/>
              </a:ext>
            </a:extLst>
          </p:cNvPr>
          <p:cNvSpPr>
            <a:spLocks noGrp="1"/>
          </p:cNvSpPr>
          <p:nvPr>
            <p:ph type="ctrTitle"/>
          </p:nvPr>
        </p:nvSpPr>
        <p:spPr/>
        <p:txBody>
          <a:bodyPr/>
          <a:lstStyle/>
          <a:p>
            <a:r>
              <a:rPr lang="sv-SE"/>
              <a:t>Dags för rörelse</a:t>
            </a:r>
          </a:p>
        </p:txBody>
      </p:sp>
      <p:sp>
        <p:nvSpPr>
          <p:cNvPr id="5" name="Rektangel 4">
            <a:extLst>
              <a:ext uri="{FF2B5EF4-FFF2-40B4-BE49-F238E27FC236}">
                <a16:creationId xmlns:a16="http://schemas.microsoft.com/office/drawing/2014/main" id="{4F8E414C-6AE8-42B6-9B98-7F412D8D7229}"/>
              </a:ext>
            </a:extLst>
          </p:cNvPr>
          <p:cNvSpPr/>
          <p:nvPr/>
        </p:nvSpPr>
        <p:spPr>
          <a:xfrm>
            <a:off x="2850776" y="2144806"/>
            <a:ext cx="6972300" cy="35164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pic>
        <p:nvPicPr>
          <p:cNvPr id="7" name="Bildobjekt 6">
            <a:extLst>
              <a:ext uri="{FF2B5EF4-FFF2-40B4-BE49-F238E27FC236}">
                <a16:creationId xmlns:a16="http://schemas.microsoft.com/office/drawing/2014/main" id="{950BDE13-453F-40A1-A944-4B9AB45E7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450" y="2182167"/>
            <a:ext cx="6234952" cy="3441684"/>
          </a:xfrm>
          <a:prstGeom prst="rect">
            <a:avLst/>
          </a:prstGeom>
        </p:spPr>
      </p:pic>
    </p:spTree>
    <p:extLst>
      <p:ext uri="{BB962C8B-B14F-4D97-AF65-F5344CB8AC3E}">
        <p14:creationId xmlns:p14="http://schemas.microsoft.com/office/powerpoint/2010/main" val="2587345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55E66DC5-9460-B6BE-E3B8-BBC44716611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893145" y="367200"/>
            <a:ext cx="10421063" cy="5366849"/>
          </a:xfrm>
          <a:noFill/>
        </p:spPr>
      </p:pic>
    </p:spTree>
    <p:extLst>
      <p:ext uri="{BB962C8B-B14F-4D97-AF65-F5344CB8AC3E}">
        <p14:creationId xmlns:p14="http://schemas.microsoft.com/office/powerpoint/2010/main" val="1206982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D4CF4AE-F83F-C262-72F7-25DF35E72C0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2337469" y="367200"/>
            <a:ext cx="7532416" cy="5366849"/>
          </a:xfrm>
          <a:noFill/>
        </p:spPr>
      </p:pic>
    </p:spTree>
    <p:extLst>
      <p:ext uri="{BB962C8B-B14F-4D97-AF65-F5344CB8AC3E}">
        <p14:creationId xmlns:p14="http://schemas.microsoft.com/office/powerpoint/2010/main" val="389154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D7BA0F4-6E9F-137D-E122-2E4F51F160C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2083566" y="367200"/>
            <a:ext cx="8040222" cy="5366849"/>
          </a:xfrm>
          <a:noFill/>
        </p:spPr>
      </p:pic>
    </p:spTree>
    <p:extLst>
      <p:ext uri="{BB962C8B-B14F-4D97-AF65-F5344CB8AC3E}">
        <p14:creationId xmlns:p14="http://schemas.microsoft.com/office/powerpoint/2010/main" val="180951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B561F-296E-4380-8664-C02C0037D77E}"/>
              </a:ext>
            </a:extLst>
          </p:cNvPr>
          <p:cNvSpPr>
            <a:spLocks noGrp="1"/>
          </p:cNvSpPr>
          <p:nvPr>
            <p:ph type="ctrTitle"/>
          </p:nvPr>
        </p:nvSpPr>
        <p:spPr/>
        <p:txBody>
          <a:bodyPr/>
          <a:lstStyle/>
          <a:p>
            <a:r>
              <a:rPr lang="sv-SE"/>
              <a:t>Dags för rörelse</a:t>
            </a:r>
          </a:p>
        </p:txBody>
      </p:sp>
      <p:sp>
        <p:nvSpPr>
          <p:cNvPr id="5" name="Rektangel 4">
            <a:extLst>
              <a:ext uri="{FF2B5EF4-FFF2-40B4-BE49-F238E27FC236}">
                <a16:creationId xmlns:a16="http://schemas.microsoft.com/office/drawing/2014/main" id="{4F8E414C-6AE8-42B6-9B98-7F412D8D7229}"/>
              </a:ext>
            </a:extLst>
          </p:cNvPr>
          <p:cNvSpPr/>
          <p:nvPr/>
        </p:nvSpPr>
        <p:spPr>
          <a:xfrm>
            <a:off x="2850776" y="2144806"/>
            <a:ext cx="6972300" cy="35164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pic>
        <p:nvPicPr>
          <p:cNvPr id="7" name="Bildobjekt 6">
            <a:extLst>
              <a:ext uri="{FF2B5EF4-FFF2-40B4-BE49-F238E27FC236}">
                <a16:creationId xmlns:a16="http://schemas.microsoft.com/office/drawing/2014/main" id="{950BDE13-453F-40A1-A944-4B9AB45E7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450" y="2182167"/>
            <a:ext cx="6234952" cy="3441684"/>
          </a:xfrm>
          <a:prstGeom prst="rect">
            <a:avLst/>
          </a:prstGeom>
        </p:spPr>
      </p:pic>
    </p:spTree>
    <p:extLst>
      <p:ext uri="{BB962C8B-B14F-4D97-AF65-F5344CB8AC3E}">
        <p14:creationId xmlns:p14="http://schemas.microsoft.com/office/powerpoint/2010/main" val="317681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D42F6B-812F-6001-01B8-C0FEBDE3F874}"/>
              </a:ext>
            </a:extLst>
          </p:cNvPr>
          <p:cNvSpPr>
            <a:spLocks noGrp="1"/>
          </p:cNvSpPr>
          <p:nvPr>
            <p:ph type="title"/>
          </p:nvPr>
        </p:nvSpPr>
        <p:spPr>
          <a:xfrm>
            <a:off x="1414130" y="365126"/>
            <a:ext cx="8785558" cy="1299772"/>
          </a:xfrm>
        </p:spPr>
        <p:txBody>
          <a:bodyPr/>
          <a:lstStyle/>
          <a:p>
            <a:r>
              <a:rPr lang="sv-SE"/>
              <a:t>Visions värdegrund </a:t>
            </a:r>
          </a:p>
        </p:txBody>
      </p:sp>
      <p:pic>
        <p:nvPicPr>
          <p:cNvPr id="3074" name="Picture 2" descr="Lila tulpaner.">
            <a:extLst>
              <a:ext uri="{FF2B5EF4-FFF2-40B4-BE49-F238E27FC236}">
                <a16:creationId xmlns:a16="http://schemas.microsoft.com/office/drawing/2014/main" id="{4E4BCC30-594F-335E-69D2-AB34236BF0CF}"/>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035969" y="2531269"/>
            <a:ext cx="66198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10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lustration. Visions hjärtefrågor.">
            <a:extLst>
              <a:ext uri="{FF2B5EF4-FFF2-40B4-BE49-F238E27FC236}">
                <a16:creationId xmlns:a16="http://schemas.microsoft.com/office/drawing/2014/main" id="{4D8CFD0B-F8C2-F977-2854-8C782032DA00}"/>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tretch/>
        </p:blipFill>
        <p:spPr bwMode="auto">
          <a:xfrm>
            <a:off x="763528" y="367200"/>
            <a:ext cx="10680298" cy="5366849"/>
          </a:xfrm>
          <a:prstGeom prst="rect">
            <a:avLst/>
          </a:prstGeom>
          <a:solidFill>
            <a:srgbClr val="FFFFFF"/>
          </a:solidFill>
        </p:spPr>
      </p:pic>
    </p:spTree>
    <p:extLst>
      <p:ext uri="{BB962C8B-B14F-4D97-AF65-F5344CB8AC3E}">
        <p14:creationId xmlns:p14="http://schemas.microsoft.com/office/powerpoint/2010/main" val="242367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775046" y="238129"/>
            <a:ext cx="4534012" cy="773702"/>
          </a:xfrm>
        </p:spPr>
        <p:style>
          <a:lnRef idx="2">
            <a:schemeClr val="accent1">
              <a:shade val="50000"/>
            </a:schemeClr>
          </a:lnRef>
          <a:fillRef idx="1">
            <a:schemeClr val="accent1"/>
          </a:fillRef>
          <a:effectRef idx="0">
            <a:schemeClr val="accent1"/>
          </a:effectRef>
          <a:fontRef idx="minor">
            <a:schemeClr val="lt1"/>
          </a:fontRef>
        </p:style>
        <p:txBody>
          <a:bodyPr/>
          <a:lstStyle/>
          <a:p>
            <a:r>
              <a:rPr lang="sv-SE" dirty="0"/>
              <a:t>Gruppdiskussion</a:t>
            </a:r>
          </a:p>
        </p:txBody>
      </p:sp>
      <p:sp>
        <p:nvSpPr>
          <p:cNvPr id="3" name="Rektangel: rundade hörn 2">
            <a:extLst>
              <a:ext uri="{FF2B5EF4-FFF2-40B4-BE49-F238E27FC236}">
                <a16:creationId xmlns:a16="http://schemas.microsoft.com/office/drawing/2014/main" id="{422D1A36-0B78-FDDB-336D-CB2D0F2F3FE7}"/>
              </a:ext>
            </a:extLst>
          </p:cNvPr>
          <p:cNvSpPr/>
          <p:nvPr/>
        </p:nvSpPr>
        <p:spPr>
          <a:xfrm>
            <a:off x="654341" y="1736521"/>
            <a:ext cx="3020037" cy="1157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Hur tycker du en bra facklig förtroendevald ska vara?</a:t>
            </a:r>
          </a:p>
        </p:txBody>
      </p:sp>
      <p:sp>
        <p:nvSpPr>
          <p:cNvPr id="4" name="Rektangel: rundade hörn 3">
            <a:extLst>
              <a:ext uri="{FF2B5EF4-FFF2-40B4-BE49-F238E27FC236}">
                <a16:creationId xmlns:a16="http://schemas.microsoft.com/office/drawing/2014/main" id="{75B10560-6D9E-099C-5EB0-1040770B66CE}"/>
              </a:ext>
            </a:extLst>
          </p:cNvPr>
          <p:cNvSpPr/>
          <p:nvPr/>
        </p:nvSpPr>
        <p:spPr>
          <a:xfrm>
            <a:off x="654341" y="3429001"/>
            <a:ext cx="3020037" cy="1157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 Vad är en god arbetsmiljö?</a:t>
            </a:r>
          </a:p>
        </p:txBody>
      </p:sp>
      <p:sp>
        <p:nvSpPr>
          <p:cNvPr id="5" name="Rektangel: rundade hörn 4">
            <a:extLst>
              <a:ext uri="{FF2B5EF4-FFF2-40B4-BE49-F238E27FC236}">
                <a16:creationId xmlns:a16="http://schemas.microsoft.com/office/drawing/2014/main" id="{0E7891EC-314E-E1CC-9370-88E57B76E92A}"/>
              </a:ext>
            </a:extLst>
          </p:cNvPr>
          <p:cNvSpPr/>
          <p:nvPr/>
        </p:nvSpPr>
        <p:spPr>
          <a:xfrm>
            <a:off x="654341" y="5008228"/>
            <a:ext cx="3120705" cy="1224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 Vad innebär det att vara en ambassadör för Vision?</a:t>
            </a:r>
          </a:p>
        </p:txBody>
      </p:sp>
      <p:sp>
        <p:nvSpPr>
          <p:cNvPr id="6" name="Rektangel: rundade hörn 5">
            <a:extLst>
              <a:ext uri="{FF2B5EF4-FFF2-40B4-BE49-F238E27FC236}">
                <a16:creationId xmlns:a16="http://schemas.microsoft.com/office/drawing/2014/main" id="{9D28577F-0EF9-3263-A5D8-1BE606A133DE}"/>
              </a:ext>
            </a:extLst>
          </p:cNvPr>
          <p:cNvSpPr/>
          <p:nvPr/>
        </p:nvSpPr>
        <p:spPr>
          <a:xfrm>
            <a:off x="4613945" y="1736521"/>
            <a:ext cx="3347207"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 Är du stolt över ditt medlemskap i Vision?</a:t>
            </a:r>
          </a:p>
          <a:p>
            <a:pPr algn="ctr"/>
            <a:r>
              <a:rPr lang="sv-SE" dirty="0"/>
              <a:t>Varför/varför inte?</a:t>
            </a:r>
          </a:p>
        </p:txBody>
      </p:sp>
      <p:sp>
        <p:nvSpPr>
          <p:cNvPr id="7" name="Rektangel: rundade hörn 6">
            <a:extLst>
              <a:ext uri="{FF2B5EF4-FFF2-40B4-BE49-F238E27FC236}">
                <a16:creationId xmlns:a16="http://schemas.microsoft.com/office/drawing/2014/main" id="{0B871CD7-0E90-D381-F2D9-68C065DB5F15}"/>
              </a:ext>
            </a:extLst>
          </p:cNvPr>
          <p:cNvSpPr/>
          <p:nvPr/>
        </p:nvSpPr>
        <p:spPr>
          <a:xfrm>
            <a:off x="4613944" y="3429000"/>
            <a:ext cx="3347207"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 Vad innebär det att företräda en medlem?</a:t>
            </a:r>
          </a:p>
        </p:txBody>
      </p:sp>
      <p:sp>
        <p:nvSpPr>
          <p:cNvPr id="8" name="Rektangel: rundade hörn 7">
            <a:extLst>
              <a:ext uri="{FF2B5EF4-FFF2-40B4-BE49-F238E27FC236}">
                <a16:creationId xmlns:a16="http://schemas.microsoft.com/office/drawing/2014/main" id="{118374C3-F679-7242-45AA-4E5DFECBF730}"/>
              </a:ext>
            </a:extLst>
          </p:cNvPr>
          <p:cNvSpPr/>
          <p:nvPr/>
        </p:nvSpPr>
        <p:spPr>
          <a:xfrm>
            <a:off x="4613943" y="5008228"/>
            <a:ext cx="3347207" cy="1224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 Hur inspirerar du till fackligt engagemang i Vision?</a:t>
            </a:r>
          </a:p>
        </p:txBody>
      </p:sp>
      <p:sp>
        <p:nvSpPr>
          <p:cNvPr id="9" name="Rektangel: rundade hörn 8">
            <a:extLst>
              <a:ext uri="{FF2B5EF4-FFF2-40B4-BE49-F238E27FC236}">
                <a16:creationId xmlns:a16="http://schemas.microsoft.com/office/drawing/2014/main" id="{93DFA0AB-0E7F-BFD7-FBB2-ED6CE9E5287B}"/>
              </a:ext>
            </a:extLst>
          </p:cNvPr>
          <p:cNvSpPr/>
          <p:nvPr/>
        </p:nvSpPr>
        <p:spPr>
          <a:xfrm>
            <a:off x="8724550" y="3429000"/>
            <a:ext cx="3036815"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7. Vilka fackliga ämnen diskuteras vid fikabordet?</a:t>
            </a:r>
          </a:p>
        </p:txBody>
      </p:sp>
    </p:spTree>
    <p:extLst>
      <p:ext uri="{BB962C8B-B14F-4D97-AF65-F5344CB8AC3E}">
        <p14:creationId xmlns:p14="http://schemas.microsoft.com/office/powerpoint/2010/main" val="1332951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Dags för lunch!</a:t>
            </a: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354" y="1757271"/>
            <a:ext cx="7543800" cy="3571517"/>
          </a:xfrm>
          <a:prstGeom prst="rect">
            <a:avLst/>
          </a:prstGeom>
        </p:spPr>
      </p:pic>
    </p:spTree>
    <p:custDataLst>
      <p:tags r:id="rId1"/>
    </p:custDataLst>
    <p:extLst>
      <p:ext uri="{BB962C8B-B14F-4D97-AF65-F5344CB8AC3E}">
        <p14:creationId xmlns:p14="http://schemas.microsoft.com/office/powerpoint/2010/main" val="1463676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99669AA3-C9D1-1B11-22C1-77C2D9745C59}"/>
              </a:ext>
            </a:extLst>
          </p:cNvPr>
          <p:cNvPicPr>
            <a:picLocks noGrp="1" noChangeAspect="1"/>
          </p:cNvPicPr>
          <p:nvPr>
            <p:ph type="pic" sz="quarter" idx="13"/>
          </p:nvPr>
        </p:nvPicPr>
        <p:blipFill rotWithShape="1">
          <a:blip r:embed="rId3"/>
          <a:stretch/>
        </p:blipFill>
        <p:spPr>
          <a:xfrm>
            <a:off x="3114417" y="745575"/>
            <a:ext cx="5963165" cy="5366849"/>
          </a:xfrm>
          <a:noFill/>
        </p:spPr>
      </p:pic>
    </p:spTree>
    <p:extLst>
      <p:ext uri="{BB962C8B-B14F-4D97-AF65-F5344CB8AC3E}">
        <p14:creationId xmlns:p14="http://schemas.microsoft.com/office/powerpoint/2010/main" val="154506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Din roll under</a:t>
            </a:r>
            <a:br>
              <a:rPr lang="sv-SE"/>
            </a:br>
            <a:r>
              <a:rPr lang="sv-SE"/>
              <a:t>utbildningen</a:t>
            </a:r>
          </a:p>
        </p:txBody>
      </p:sp>
      <p:sp>
        <p:nvSpPr>
          <p:cNvPr id="3" name="Platshållare för innehåll 2"/>
          <p:cNvSpPr>
            <a:spLocks noGrp="1"/>
          </p:cNvSpPr>
          <p:nvPr>
            <p:ph sz="quarter" idx="18"/>
          </p:nvPr>
        </p:nvSpPr>
        <p:spPr>
          <a:xfrm>
            <a:off x="482605" y="2740717"/>
            <a:ext cx="5496000" cy="2427028"/>
          </a:xfrm>
        </p:spPr>
        <p:txBody>
          <a:bodyPr>
            <a:normAutofit/>
          </a:bodyPr>
          <a:lstStyle/>
          <a:p>
            <a:pPr>
              <a:lnSpc>
                <a:spcPts val="3500"/>
              </a:lnSpc>
            </a:pPr>
            <a:r>
              <a:rPr lang="sv-SE" sz="2600"/>
              <a:t>Delta aktivt</a:t>
            </a:r>
            <a:endParaRPr lang="en-US" sz="2600"/>
          </a:p>
          <a:p>
            <a:pPr>
              <a:lnSpc>
                <a:spcPts val="3500"/>
              </a:lnSpc>
            </a:pPr>
            <a:r>
              <a:rPr lang="sv-SE" sz="2600"/>
              <a:t>Ta ansvar för ditt lärande</a:t>
            </a:r>
          </a:p>
          <a:p>
            <a:pPr>
              <a:lnSpc>
                <a:spcPts val="3500"/>
              </a:lnSpc>
            </a:pPr>
            <a:r>
              <a:rPr lang="sv-SE" sz="2600"/>
              <a:t>Bidra till andras lärande</a:t>
            </a:r>
          </a:p>
        </p:txBody>
      </p:sp>
      <p:pic>
        <p:nvPicPr>
          <p:cNvPr id="7" name="Platshållare för innehåll 4"/>
          <p:cNvPicPr>
            <a:picLocks noGrp="1" noChangeAspect="1"/>
          </p:cNvPicPr>
          <p:nvPr>
            <p:ph sz="quarter" idx="19"/>
          </p:nvPr>
        </p:nvPicPr>
        <p:blipFill>
          <a:blip r:embed="rId4" cstate="print">
            <a:extLst>
              <a:ext uri="{28A0092B-C50C-407E-A947-70E740481C1C}">
                <a14:useLocalDpi xmlns:a14="http://schemas.microsoft.com/office/drawing/2010/main" val="0"/>
              </a:ext>
            </a:extLst>
          </a:blip>
          <a:stretch>
            <a:fillRect/>
          </a:stretch>
        </p:blipFill>
        <p:spPr>
          <a:xfrm>
            <a:off x="6168571" y="1167806"/>
            <a:ext cx="4349076" cy="4605911"/>
          </a:xfrm>
        </p:spPr>
      </p:pic>
    </p:spTree>
    <p:custDataLst>
      <p:tags r:id="rId1"/>
    </p:custDataLst>
    <p:extLst>
      <p:ext uri="{BB962C8B-B14F-4D97-AF65-F5344CB8AC3E}">
        <p14:creationId xmlns:p14="http://schemas.microsoft.com/office/powerpoint/2010/main" val="3977227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Vi tar en paus!</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016" y="1856727"/>
            <a:ext cx="7543800" cy="3571517"/>
          </a:xfrm>
          <a:prstGeom prst="rect">
            <a:avLst/>
          </a:prstGeom>
        </p:spPr>
      </p:pic>
    </p:spTree>
    <p:custDataLst>
      <p:tags r:id="rId1"/>
    </p:custDataLst>
    <p:extLst>
      <p:ext uri="{BB962C8B-B14F-4D97-AF65-F5344CB8AC3E}">
        <p14:creationId xmlns:p14="http://schemas.microsoft.com/office/powerpoint/2010/main" val="1998460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BC90D2-07AE-0DEC-2E62-5DB07A00F7D0}"/>
              </a:ext>
            </a:extLst>
          </p:cNvPr>
          <p:cNvSpPr>
            <a:spLocks noGrp="1"/>
          </p:cNvSpPr>
          <p:nvPr>
            <p:ph type="title"/>
          </p:nvPr>
        </p:nvSpPr>
        <p:spPr>
          <a:xfrm>
            <a:off x="487679" y="365126"/>
            <a:ext cx="11222164" cy="1461600"/>
          </a:xfrm>
        </p:spPr>
        <p:txBody>
          <a:bodyPr anchor="t">
            <a:normAutofit/>
          </a:bodyPr>
          <a:lstStyle/>
          <a:p>
            <a:r>
              <a:rPr lang="sv-SE" dirty="0"/>
              <a:t>Vad behöver en facklig företrädare kunna</a:t>
            </a:r>
          </a:p>
        </p:txBody>
      </p:sp>
      <p:sp>
        <p:nvSpPr>
          <p:cNvPr id="4" name="Platshållare för innehåll 3">
            <a:extLst>
              <a:ext uri="{FF2B5EF4-FFF2-40B4-BE49-F238E27FC236}">
                <a16:creationId xmlns:a16="http://schemas.microsoft.com/office/drawing/2014/main" id="{2B85CEE7-D78E-CB3A-6500-ACBB90AF91E8}"/>
              </a:ext>
            </a:extLst>
          </p:cNvPr>
          <p:cNvSpPr>
            <a:spLocks noGrp="1"/>
          </p:cNvSpPr>
          <p:nvPr>
            <p:ph type="body" sz="quarter" idx="17"/>
          </p:nvPr>
        </p:nvSpPr>
        <p:spPr>
          <a:xfrm>
            <a:off x="8157843" y="1828883"/>
            <a:ext cx="3552000" cy="4048042"/>
          </a:xfrm>
        </p:spPr>
        <p:txBody>
          <a:bodyPr>
            <a:normAutofit/>
          </a:bodyPr>
          <a:lstStyle/>
          <a:p>
            <a:pPr marL="0" indent="0">
              <a:buNone/>
            </a:pPr>
            <a:endParaRPr lang="sv-SE" dirty="0"/>
          </a:p>
          <a:p>
            <a:endParaRPr lang="sv-SE" dirty="0"/>
          </a:p>
        </p:txBody>
      </p:sp>
      <p:graphicFrame>
        <p:nvGraphicFramePr>
          <p:cNvPr id="6" name="Platshållare för innehåll 2">
            <a:extLst>
              <a:ext uri="{FF2B5EF4-FFF2-40B4-BE49-F238E27FC236}">
                <a16:creationId xmlns:a16="http://schemas.microsoft.com/office/drawing/2014/main" id="{A433F903-4859-40E1-2F31-A4C5DAF6340F}"/>
              </a:ext>
            </a:extLst>
          </p:cNvPr>
          <p:cNvGraphicFramePr>
            <a:graphicFrameLocks noGrp="1"/>
          </p:cNvGraphicFramePr>
          <p:nvPr>
            <p:ph sz="quarter" idx="18"/>
            <p:extLst>
              <p:ext uri="{D42A27DB-BD31-4B8C-83A1-F6EECF244321}">
                <p14:modId xmlns:p14="http://schemas.microsoft.com/office/powerpoint/2010/main" val="3644620056"/>
              </p:ext>
            </p:extLst>
          </p:nvPr>
        </p:nvGraphicFramePr>
        <p:xfrm>
          <a:off x="487679" y="1405889"/>
          <a:ext cx="7319011" cy="447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31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9B81F55-C1D8-FC0E-5626-C018789C46DE}"/>
              </a:ext>
            </a:extLst>
          </p:cNvPr>
          <p:cNvPicPr>
            <a:picLocks noChangeAspect="1"/>
          </p:cNvPicPr>
          <p:nvPr/>
        </p:nvPicPr>
        <p:blipFill>
          <a:blip r:embed="rId3"/>
          <a:stretch>
            <a:fillRect/>
          </a:stretch>
        </p:blipFill>
        <p:spPr>
          <a:xfrm>
            <a:off x="0" y="2001375"/>
            <a:ext cx="12192000" cy="2855249"/>
          </a:xfrm>
          <a:prstGeom prst="rect">
            <a:avLst/>
          </a:prstGeom>
        </p:spPr>
      </p:pic>
      <p:sp>
        <p:nvSpPr>
          <p:cNvPr id="4" name="Rubrik 3">
            <a:extLst>
              <a:ext uri="{FF2B5EF4-FFF2-40B4-BE49-F238E27FC236}">
                <a16:creationId xmlns:a16="http://schemas.microsoft.com/office/drawing/2014/main" id="{9E5DA939-E59B-DA12-0349-D768B273AF64}"/>
              </a:ext>
            </a:extLst>
          </p:cNvPr>
          <p:cNvSpPr>
            <a:spLocks noGrp="1"/>
          </p:cNvSpPr>
          <p:nvPr>
            <p:ph type="title"/>
          </p:nvPr>
        </p:nvSpPr>
        <p:spPr/>
        <p:txBody>
          <a:bodyPr/>
          <a:lstStyle/>
          <a:p>
            <a:r>
              <a:rPr lang="sv-SE"/>
              <a:t>Ditt intyg</a:t>
            </a:r>
          </a:p>
        </p:txBody>
      </p:sp>
    </p:spTree>
    <p:extLst>
      <p:ext uri="{BB962C8B-B14F-4D97-AF65-F5344CB8AC3E}">
        <p14:creationId xmlns:p14="http://schemas.microsoft.com/office/powerpoint/2010/main" val="4292381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FB949-CFAB-97D5-9C30-C6AF0B2DF175}"/>
              </a:ext>
            </a:extLst>
          </p:cNvPr>
          <p:cNvSpPr>
            <a:spLocks noGrp="1"/>
          </p:cNvSpPr>
          <p:nvPr>
            <p:ph type="title"/>
          </p:nvPr>
        </p:nvSpPr>
        <p:spPr>
          <a:xfrm>
            <a:off x="8157843" y="365126"/>
            <a:ext cx="3552000" cy="1461600"/>
          </a:xfrm>
        </p:spPr>
        <p:txBody>
          <a:bodyPr anchor="t">
            <a:normAutofit/>
          </a:bodyPr>
          <a:lstStyle/>
          <a:p>
            <a:r>
              <a:rPr lang="sv-SE"/>
              <a:t>Reflektion</a:t>
            </a:r>
          </a:p>
        </p:txBody>
      </p:sp>
      <p:sp>
        <p:nvSpPr>
          <p:cNvPr id="10" name="Text Placeholder 2">
            <a:extLst>
              <a:ext uri="{FF2B5EF4-FFF2-40B4-BE49-F238E27FC236}">
                <a16:creationId xmlns:a16="http://schemas.microsoft.com/office/drawing/2014/main" id="{07A3D095-5176-F76F-4A7E-D40C49C45B4D}"/>
              </a:ext>
            </a:extLst>
          </p:cNvPr>
          <p:cNvSpPr>
            <a:spLocks noGrp="1"/>
          </p:cNvSpPr>
          <p:nvPr>
            <p:ph type="body" sz="quarter" idx="17"/>
          </p:nvPr>
        </p:nvSpPr>
        <p:spPr>
          <a:xfrm>
            <a:off x="8157843" y="2115879"/>
            <a:ext cx="3552000" cy="1174604"/>
          </a:xfrm>
        </p:spPr>
        <p:txBody>
          <a:bodyPr/>
          <a:lstStyle/>
          <a:p>
            <a:r>
              <a:rPr lang="en-US" dirty="0"/>
              <a:t>Detta tar jag med </a:t>
            </a:r>
            <a:r>
              <a:rPr lang="en-US" dirty="0" err="1"/>
              <a:t>mig</a:t>
            </a:r>
            <a:r>
              <a:rPr lang="en-US" dirty="0"/>
              <a:t>…..</a:t>
            </a:r>
          </a:p>
        </p:txBody>
      </p:sp>
      <p:pic>
        <p:nvPicPr>
          <p:cNvPr id="5" name="Platshållare för innehåll 4">
            <a:extLst>
              <a:ext uri="{FF2B5EF4-FFF2-40B4-BE49-F238E27FC236}">
                <a16:creationId xmlns:a16="http://schemas.microsoft.com/office/drawing/2014/main" id="{EE097D17-36E4-CF99-A87C-E4BF2FAE4CC0}"/>
              </a:ext>
            </a:extLst>
          </p:cNvPr>
          <p:cNvPicPr>
            <a:picLocks noGrp="1" noChangeAspect="1"/>
          </p:cNvPicPr>
          <p:nvPr>
            <p:ph sz="quarter" idx="18"/>
          </p:nvPr>
        </p:nvPicPr>
        <p:blipFill>
          <a:blip r:embed="rId3"/>
          <a:stretch>
            <a:fillRect/>
          </a:stretch>
        </p:blipFill>
        <p:spPr>
          <a:xfrm>
            <a:off x="487679" y="568511"/>
            <a:ext cx="7401600" cy="5107103"/>
          </a:xfrm>
          <a:noFill/>
        </p:spPr>
      </p:pic>
    </p:spTree>
    <p:extLst>
      <p:ext uri="{BB962C8B-B14F-4D97-AF65-F5344CB8AC3E}">
        <p14:creationId xmlns:p14="http://schemas.microsoft.com/office/powerpoint/2010/main" val="2036755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F2AD06C6-3B37-E2B6-C8C7-2BA0CAD8019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10530" y="1872343"/>
            <a:ext cx="4616232" cy="4004582"/>
          </a:xfrm>
          <a:noFill/>
        </p:spPr>
      </p:pic>
      <p:sp>
        <p:nvSpPr>
          <p:cNvPr id="2" name="Rubrik 1">
            <a:extLst>
              <a:ext uri="{FF2B5EF4-FFF2-40B4-BE49-F238E27FC236}">
                <a16:creationId xmlns:a16="http://schemas.microsoft.com/office/drawing/2014/main" id="{312C73DE-A7A0-5C59-17A7-DB0D62BBDCF5}"/>
              </a:ext>
            </a:extLst>
          </p:cNvPr>
          <p:cNvSpPr>
            <a:spLocks noGrp="1"/>
          </p:cNvSpPr>
          <p:nvPr>
            <p:ph type="title"/>
          </p:nvPr>
        </p:nvSpPr>
        <p:spPr>
          <a:xfrm>
            <a:off x="482605" y="365126"/>
            <a:ext cx="9717083" cy="1299772"/>
          </a:xfrm>
        </p:spPr>
        <p:txBody>
          <a:bodyPr anchor="t">
            <a:normAutofit/>
          </a:bodyPr>
          <a:lstStyle/>
          <a:p>
            <a:r>
              <a:rPr lang="sv-SE"/>
              <a:t>Tack och hej!</a:t>
            </a:r>
          </a:p>
        </p:txBody>
      </p:sp>
    </p:spTree>
    <p:extLst>
      <p:ext uri="{BB962C8B-B14F-4D97-AF65-F5344CB8AC3E}">
        <p14:creationId xmlns:p14="http://schemas.microsoft.com/office/powerpoint/2010/main" val="11109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Förslag på förhållningssätt</a:t>
            </a:r>
          </a:p>
        </p:txBody>
      </p:sp>
      <p:sp>
        <p:nvSpPr>
          <p:cNvPr id="3" name="Platshållare för innehåll 2"/>
          <p:cNvSpPr>
            <a:spLocks noGrp="1"/>
          </p:cNvSpPr>
          <p:nvPr>
            <p:ph sz="quarter" idx="18"/>
          </p:nvPr>
        </p:nvSpPr>
        <p:spPr>
          <a:xfrm>
            <a:off x="482605" y="2045626"/>
            <a:ext cx="5729379" cy="4212027"/>
          </a:xfrm>
        </p:spPr>
        <p:txBody>
          <a:bodyPr>
            <a:normAutofit/>
          </a:bodyPr>
          <a:lstStyle/>
          <a:p>
            <a:pPr marL="342900" indent="-342900">
              <a:lnSpc>
                <a:spcPct val="110000"/>
              </a:lnSpc>
              <a:buFont typeface="Wingdings" panose="05000000000000000000" pitchFamily="2" charset="2"/>
              <a:buChar char="ü"/>
            </a:pPr>
            <a:r>
              <a:rPr lang="sv-SE" sz="2400">
                <a:solidFill>
                  <a:schemeClr val="tx2"/>
                </a:solidFill>
              </a:rPr>
              <a:t>Delar med oss </a:t>
            </a:r>
          </a:p>
          <a:p>
            <a:pPr marL="342900" indent="-342900">
              <a:lnSpc>
                <a:spcPct val="110000"/>
              </a:lnSpc>
              <a:buFont typeface="Wingdings" panose="05000000000000000000" pitchFamily="2" charset="2"/>
              <a:buChar char="ü"/>
            </a:pPr>
            <a:r>
              <a:rPr lang="sv-SE" sz="2400">
                <a:solidFill>
                  <a:schemeClr val="tx2"/>
                </a:solidFill>
              </a:rPr>
              <a:t>Lyssnar aktivt </a:t>
            </a:r>
          </a:p>
          <a:p>
            <a:pPr marL="342900" indent="-342900">
              <a:lnSpc>
                <a:spcPct val="110000"/>
              </a:lnSpc>
              <a:buFont typeface="Wingdings" panose="05000000000000000000" pitchFamily="2" charset="2"/>
              <a:buChar char="ü"/>
            </a:pPr>
            <a:r>
              <a:rPr lang="sv-SE" sz="2400">
                <a:solidFill>
                  <a:schemeClr val="tx2"/>
                </a:solidFill>
              </a:rPr>
              <a:t>Ställer frågor (i chatt eller i bild)</a:t>
            </a:r>
          </a:p>
          <a:p>
            <a:pPr marL="342900" indent="-342900">
              <a:lnSpc>
                <a:spcPct val="110000"/>
              </a:lnSpc>
              <a:buFont typeface="Wingdings" panose="05000000000000000000" pitchFamily="2" charset="2"/>
              <a:buChar char="ü"/>
            </a:pPr>
            <a:r>
              <a:rPr lang="sv-SE" sz="2400">
                <a:solidFill>
                  <a:schemeClr val="tx2"/>
                </a:solidFill>
              </a:rPr>
              <a:t>Är öppna, nyfikna och närvarande</a:t>
            </a:r>
          </a:p>
          <a:p>
            <a:pPr marL="342900" indent="-342900">
              <a:lnSpc>
                <a:spcPct val="110000"/>
              </a:lnSpc>
              <a:buFont typeface="Wingdings" panose="05000000000000000000" pitchFamily="2" charset="2"/>
              <a:buChar char="ü"/>
            </a:pPr>
            <a:r>
              <a:rPr lang="sv-SE" sz="2400">
                <a:solidFill>
                  <a:schemeClr val="tx2"/>
                </a:solidFill>
              </a:rPr>
              <a:t>Har tålamod och visar respekt</a:t>
            </a:r>
          </a:p>
          <a:p>
            <a:pPr marL="342900" indent="-342900">
              <a:lnSpc>
                <a:spcPct val="110000"/>
              </a:lnSpc>
              <a:buFont typeface="Wingdings" panose="05000000000000000000" pitchFamily="2" charset="2"/>
              <a:buChar char="ü"/>
            </a:pPr>
            <a:r>
              <a:rPr lang="sv-SE" sz="2400">
                <a:solidFill>
                  <a:schemeClr val="tx2"/>
                </a:solidFill>
              </a:rPr>
              <a:t>Har roligt tillsammans</a:t>
            </a:r>
          </a:p>
          <a:p>
            <a:pPr marL="342900" indent="-342900">
              <a:lnSpc>
                <a:spcPct val="110000"/>
              </a:lnSpc>
              <a:buFont typeface="Wingdings" panose="05000000000000000000" pitchFamily="2" charset="2"/>
              <a:buChar char="ü"/>
            </a:pPr>
            <a:r>
              <a:rPr lang="sv-SE" sz="2400">
                <a:solidFill>
                  <a:schemeClr val="tx2"/>
                </a:solidFill>
              </a:rPr>
              <a:t>Håller tider och tar pauser</a:t>
            </a:r>
          </a:p>
          <a:p>
            <a:pPr marL="342900" indent="-342900">
              <a:lnSpc>
                <a:spcPct val="110000"/>
              </a:lnSpc>
              <a:buFont typeface="Wingdings" panose="05000000000000000000" pitchFamily="2" charset="2"/>
              <a:buChar char="ü"/>
            </a:pPr>
            <a:r>
              <a:rPr lang="sv-SE" sz="2400">
                <a:solidFill>
                  <a:schemeClr val="tx2"/>
                </a:solidFill>
              </a:rPr>
              <a:t>Det som sägs här stannar här</a:t>
            </a:r>
          </a:p>
          <a:p>
            <a:endParaRPr lang="sv-SE"/>
          </a:p>
        </p:txBody>
      </p:sp>
      <p:pic>
        <p:nvPicPr>
          <p:cNvPr id="5" name="Platshållare för innehåll 4"/>
          <p:cNvPicPr>
            <a:picLocks noGrp="1" noChangeAspect="1"/>
          </p:cNvPicPr>
          <p:nvPr>
            <p:ph sz="quarter" idx="19"/>
          </p:nvPr>
        </p:nvPicPr>
        <p:blipFill rotWithShape="1">
          <a:blip r:embed="rId4" cstate="print">
            <a:extLst>
              <a:ext uri="{28A0092B-C50C-407E-A947-70E740481C1C}">
                <a14:useLocalDpi xmlns:a14="http://schemas.microsoft.com/office/drawing/2010/main" val="0"/>
              </a:ext>
            </a:extLst>
          </a:blip>
          <a:srcRect l="10926"/>
          <a:stretch/>
        </p:blipFill>
        <p:spPr>
          <a:xfrm>
            <a:off x="5540188" y="2091812"/>
            <a:ext cx="5573928" cy="4171770"/>
          </a:xfrm>
          <a:prstGeom prst="rect">
            <a:avLst/>
          </a:prstGeom>
        </p:spPr>
      </p:pic>
      <p:sp>
        <p:nvSpPr>
          <p:cNvPr id="4" name="Kommentar i oval 3"/>
          <p:cNvSpPr/>
          <p:nvPr/>
        </p:nvSpPr>
        <p:spPr>
          <a:xfrm>
            <a:off x="7637930" y="441909"/>
            <a:ext cx="3012141" cy="17266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t>Vad är viktigt för dig?</a:t>
            </a:r>
          </a:p>
        </p:txBody>
      </p:sp>
    </p:spTree>
    <p:custDataLst>
      <p:tags r:id="rId1"/>
    </p:custDataLst>
    <p:extLst>
      <p:ext uri="{BB962C8B-B14F-4D97-AF65-F5344CB8AC3E}">
        <p14:creationId xmlns:p14="http://schemas.microsoft.com/office/powerpoint/2010/main" val="341067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Presentation</a:t>
            </a:r>
            <a:br>
              <a:rPr lang="sv-SE"/>
            </a:br>
            <a:endParaRPr lang="sv-SE" sz="3200" i="1"/>
          </a:p>
        </p:txBody>
      </p:sp>
      <p:sp>
        <p:nvSpPr>
          <p:cNvPr id="3" name="Platshållare för innehåll 2"/>
          <p:cNvSpPr>
            <a:spLocks noGrp="1"/>
          </p:cNvSpPr>
          <p:nvPr>
            <p:ph sz="quarter" idx="18"/>
          </p:nvPr>
        </p:nvSpPr>
        <p:spPr>
          <a:xfrm>
            <a:off x="1337283" y="2205319"/>
            <a:ext cx="6242077" cy="4071495"/>
          </a:xfrm>
        </p:spPr>
        <p:txBody>
          <a:bodyPr vert="horz" lIns="0" tIns="0" rIns="0" bIns="0" rtlCol="0" anchor="t">
            <a:normAutofit/>
          </a:bodyPr>
          <a:lstStyle/>
          <a:p>
            <a:pPr lvl="0"/>
            <a:r>
              <a:rPr lang="sv-SE"/>
              <a:t> Jag heter……</a:t>
            </a:r>
          </a:p>
          <a:p>
            <a:pPr lvl="0"/>
            <a:endParaRPr lang="sv-SE"/>
          </a:p>
          <a:p>
            <a:pPr lvl="0"/>
            <a:r>
              <a:rPr lang="sv-SE"/>
              <a:t>Jag har varit Vision-ombud sedan….</a:t>
            </a:r>
          </a:p>
          <a:p>
            <a:pPr lvl="0"/>
            <a:endParaRPr lang="sv-SE"/>
          </a:p>
          <a:p>
            <a:pPr lvl="0"/>
            <a:r>
              <a:rPr lang="sv-SE"/>
              <a:t>Till vardags finns jag på….</a:t>
            </a:r>
          </a:p>
          <a:p>
            <a:pPr lvl="0"/>
            <a:endParaRPr lang="sv-SE"/>
          </a:p>
          <a:p>
            <a:pPr lvl="0"/>
            <a:r>
              <a:rPr lang="sv-SE"/>
              <a:t>Min ”hemliga” talang är….</a:t>
            </a:r>
          </a:p>
          <a:p>
            <a:pPr lvl="0"/>
            <a:endParaRPr lang="sv-SE"/>
          </a:p>
          <a:p>
            <a:pPr marL="0" indent="0">
              <a:buNone/>
            </a:pPr>
            <a:endParaRPr lang="sv-SE"/>
          </a:p>
        </p:txBody>
      </p:sp>
    </p:spTree>
    <p:custDataLst>
      <p:tags r:id="rId1"/>
    </p:custDataLst>
    <p:extLst>
      <p:ext uri="{BB962C8B-B14F-4D97-AF65-F5344CB8AC3E}">
        <p14:creationId xmlns:p14="http://schemas.microsoft.com/office/powerpoint/2010/main" val="182647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FB1BD-15F6-AFA8-0493-7644EDE075AF}"/>
              </a:ext>
            </a:extLst>
          </p:cNvPr>
          <p:cNvSpPr>
            <a:spLocks noGrp="1"/>
          </p:cNvSpPr>
          <p:nvPr>
            <p:ph type="title"/>
          </p:nvPr>
        </p:nvSpPr>
        <p:spPr/>
        <p:txBody>
          <a:bodyPr/>
          <a:lstStyle/>
          <a:p>
            <a:r>
              <a:rPr lang="sv-SE"/>
              <a:t>Vem tror du att vi är?</a:t>
            </a:r>
          </a:p>
        </p:txBody>
      </p:sp>
      <p:sp>
        <p:nvSpPr>
          <p:cNvPr id="3" name="Platshållare för innehåll 2">
            <a:extLst>
              <a:ext uri="{FF2B5EF4-FFF2-40B4-BE49-F238E27FC236}">
                <a16:creationId xmlns:a16="http://schemas.microsoft.com/office/drawing/2014/main" id="{9F4F4B3D-BB00-9F8D-EA88-A68A34534F60}"/>
              </a:ext>
            </a:extLst>
          </p:cNvPr>
          <p:cNvSpPr>
            <a:spLocks noGrp="1"/>
          </p:cNvSpPr>
          <p:nvPr>
            <p:ph sz="quarter" idx="18"/>
          </p:nvPr>
        </p:nvSpPr>
        <p:spPr>
          <a:xfrm>
            <a:off x="893135" y="2519045"/>
            <a:ext cx="5094992" cy="3357880"/>
          </a:xfrm>
        </p:spPr>
        <p:txBody>
          <a:bodyPr/>
          <a:lstStyle/>
          <a:p>
            <a:r>
              <a:rPr lang="sv-SE"/>
              <a:t>Ålder</a:t>
            </a:r>
          </a:p>
          <a:p>
            <a:endParaRPr lang="sv-SE"/>
          </a:p>
          <a:p>
            <a:r>
              <a:rPr lang="sv-SE"/>
              <a:t>Yrke</a:t>
            </a:r>
          </a:p>
          <a:p>
            <a:endParaRPr lang="sv-SE"/>
          </a:p>
          <a:p>
            <a:r>
              <a:rPr lang="sv-SE"/>
              <a:t>Bostadsform</a:t>
            </a:r>
          </a:p>
          <a:p>
            <a:endParaRPr lang="sv-SE"/>
          </a:p>
          <a:p>
            <a:r>
              <a:rPr lang="sv-SE"/>
              <a:t>Fritidsintresse</a:t>
            </a:r>
          </a:p>
        </p:txBody>
      </p:sp>
      <p:sp>
        <p:nvSpPr>
          <p:cNvPr id="4" name="Platshållare för innehåll 3">
            <a:extLst>
              <a:ext uri="{FF2B5EF4-FFF2-40B4-BE49-F238E27FC236}">
                <a16:creationId xmlns:a16="http://schemas.microsoft.com/office/drawing/2014/main" id="{397FA002-731C-1226-E798-39AA921C35DD}"/>
              </a:ext>
            </a:extLst>
          </p:cNvPr>
          <p:cNvSpPr>
            <a:spLocks noGrp="1"/>
          </p:cNvSpPr>
          <p:nvPr>
            <p:ph sz="quarter" idx="19"/>
          </p:nvPr>
        </p:nvSpPr>
        <p:spPr>
          <a:xfrm>
            <a:off x="6453963" y="2519363"/>
            <a:ext cx="5257748" cy="3357880"/>
          </a:xfrm>
        </p:spPr>
        <p:txBody>
          <a:bodyPr/>
          <a:lstStyle/>
          <a:p>
            <a:r>
              <a:rPr lang="sv-SE"/>
              <a:t>Ålder</a:t>
            </a:r>
          </a:p>
          <a:p>
            <a:endParaRPr lang="sv-SE"/>
          </a:p>
          <a:p>
            <a:r>
              <a:rPr lang="sv-SE"/>
              <a:t>Yrke</a:t>
            </a:r>
          </a:p>
          <a:p>
            <a:endParaRPr lang="sv-SE"/>
          </a:p>
          <a:p>
            <a:r>
              <a:rPr lang="sv-SE"/>
              <a:t>Bostadsform</a:t>
            </a:r>
          </a:p>
          <a:p>
            <a:endParaRPr lang="sv-SE"/>
          </a:p>
          <a:p>
            <a:r>
              <a:rPr lang="sv-SE"/>
              <a:t>Fritidsintresse</a:t>
            </a:r>
          </a:p>
        </p:txBody>
      </p:sp>
    </p:spTree>
    <p:extLst>
      <p:ext uri="{BB962C8B-B14F-4D97-AF65-F5344CB8AC3E}">
        <p14:creationId xmlns:p14="http://schemas.microsoft.com/office/powerpoint/2010/main" val="13496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49EE2715-7AC4-45E3-F9B2-02DEE78D0A7E}"/>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a:xfrm>
            <a:off x="2881423" y="1790973"/>
            <a:ext cx="4183235" cy="4085952"/>
          </a:xfrm>
          <a:noFill/>
        </p:spPr>
      </p:pic>
      <p:sp>
        <p:nvSpPr>
          <p:cNvPr id="2" name="Rubrik 1">
            <a:extLst>
              <a:ext uri="{FF2B5EF4-FFF2-40B4-BE49-F238E27FC236}">
                <a16:creationId xmlns:a16="http://schemas.microsoft.com/office/drawing/2014/main" id="{DF65FFBB-1F45-CD7A-236A-0C017B2FC189}"/>
              </a:ext>
            </a:extLst>
          </p:cNvPr>
          <p:cNvSpPr>
            <a:spLocks noGrp="1"/>
          </p:cNvSpPr>
          <p:nvPr>
            <p:ph type="title"/>
          </p:nvPr>
        </p:nvSpPr>
        <p:spPr/>
        <p:txBody>
          <a:bodyPr anchor="t">
            <a:normAutofit/>
          </a:bodyPr>
          <a:lstStyle/>
          <a:p>
            <a:r>
              <a:rPr lang="sv-SE"/>
              <a:t>Varför är detta en viktig övning?</a:t>
            </a:r>
          </a:p>
        </p:txBody>
      </p:sp>
    </p:spTree>
    <p:extLst>
      <p:ext uri="{BB962C8B-B14F-4D97-AF65-F5344CB8AC3E}">
        <p14:creationId xmlns:p14="http://schemas.microsoft.com/office/powerpoint/2010/main" val="386968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B561F-296E-4380-8664-C02C0037D77E}"/>
              </a:ext>
            </a:extLst>
          </p:cNvPr>
          <p:cNvSpPr>
            <a:spLocks noGrp="1"/>
          </p:cNvSpPr>
          <p:nvPr>
            <p:ph type="ctrTitle"/>
          </p:nvPr>
        </p:nvSpPr>
        <p:spPr/>
        <p:txBody>
          <a:bodyPr/>
          <a:lstStyle/>
          <a:p>
            <a:r>
              <a:rPr lang="sv-SE"/>
              <a:t>Dags för rörelse</a:t>
            </a:r>
          </a:p>
        </p:txBody>
      </p:sp>
      <p:sp>
        <p:nvSpPr>
          <p:cNvPr id="5" name="Rektangel 4">
            <a:extLst>
              <a:ext uri="{FF2B5EF4-FFF2-40B4-BE49-F238E27FC236}">
                <a16:creationId xmlns:a16="http://schemas.microsoft.com/office/drawing/2014/main" id="{4F8E414C-6AE8-42B6-9B98-7F412D8D7229}"/>
              </a:ext>
            </a:extLst>
          </p:cNvPr>
          <p:cNvSpPr/>
          <p:nvPr/>
        </p:nvSpPr>
        <p:spPr>
          <a:xfrm>
            <a:off x="2850776" y="2144806"/>
            <a:ext cx="6972300" cy="35164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pic>
        <p:nvPicPr>
          <p:cNvPr id="7" name="Bildobjekt 6">
            <a:extLst>
              <a:ext uri="{FF2B5EF4-FFF2-40B4-BE49-F238E27FC236}">
                <a16:creationId xmlns:a16="http://schemas.microsoft.com/office/drawing/2014/main" id="{950BDE13-453F-40A1-A944-4B9AB45E7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450" y="2182167"/>
            <a:ext cx="6234952" cy="3441684"/>
          </a:xfrm>
          <a:prstGeom prst="rect">
            <a:avLst/>
          </a:prstGeom>
        </p:spPr>
      </p:pic>
    </p:spTree>
    <p:extLst>
      <p:ext uri="{BB962C8B-B14F-4D97-AF65-F5344CB8AC3E}">
        <p14:creationId xmlns:p14="http://schemas.microsoft.com/office/powerpoint/2010/main" val="2264069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Utbildningsbild" id="{CA2CB483-24C5-4DE3-8BD5-DB25AA4F8789}" vid="{02B77990-ADA1-4100-B320-E4F2BDD54DEC}"/>
    </a:ext>
  </a:extLst>
</a:theme>
</file>

<file path=ppt/theme/theme2.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46914b-b21c-4d9b-b18a-f16b102a558f">
      <Terms xmlns="http://schemas.microsoft.com/office/infopath/2007/PartnerControls"/>
    </lcf76f155ced4ddcb4097134ff3c332f>
    <TaxCatchAll xmlns="bba0c6a7-c15c-43eb-929b-725389f55660" xsi:nil="true"/>
    <MediaLengthInSeconds xmlns="c046914b-b21c-4d9b-b18a-f16b102a558f" xsi:nil="true"/>
    <SharedWithUsers xmlns="bba0c6a7-c15c-43eb-929b-725389f5566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A92A4D8C9A070439B1BE73309C4D281" ma:contentTypeVersion="17" ma:contentTypeDescription="Skapa ett nytt dokument." ma:contentTypeScope="" ma:versionID="189936f7d86843e2c67fb30b8ca5f12b">
  <xsd:schema xmlns:xsd="http://www.w3.org/2001/XMLSchema" xmlns:xs="http://www.w3.org/2001/XMLSchema" xmlns:p="http://schemas.microsoft.com/office/2006/metadata/properties" xmlns:ns2="c046914b-b21c-4d9b-b18a-f16b102a558f" xmlns:ns3="bba0c6a7-c15c-43eb-929b-725389f55660" targetNamespace="http://schemas.microsoft.com/office/2006/metadata/properties" ma:root="true" ma:fieldsID="ee89329a77c18fb345707f85c00f4877" ns2:_="" ns3:_="">
    <xsd:import namespace="c046914b-b21c-4d9b-b18a-f16b102a558f"/>
    <xsd:import namespace="bba0c6a7-c15c-43eb-929b-725389f55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6914b-b21c-4d9b-b18a-f16b102a5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638acf4a-c8df-444a-9390-8f062947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a0c6a7-c15c-43eb-929b-725389f55660"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4e53c73-b16d-4b9a-bb0a-1d28b7001eb8}" ma:internalName="TaxCatchAll" ma:showField="CatchAllData" ma:web="bba0c6a7-c15c-43eb-929b-725389f55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F99E9-F74D-4219-AEE9-DC93D94C00D6}">
  <ds:schemaRefs>
    <ds:schemaRef ds:uri="http://schemas.microsoft.com/sharepoint/v3/contenttype/forms"/>
  </ds:schemaRefs>
</ds:datastoreItem>
</file>

<file path=customXml/itemProps2.xml><?xml version="1.0" encoding="utf-8"?>
<ds:datastoreItem xmlns:ds="http://schemas.openxmlformats.org/officeDocument/2006/customXml" ds:itemID="{6814E5F7-4503-45DA-BFA9-E40F21552ABE}">
  <ds:schemaRefs>
    <ds:schemaRef ds:uri="bba0c6a7-c15c-43eb-929b-725389f55660"/>
    <ds:schemaRef ds:uri="c046914b-b21c-4d9b-b18a-f16b102a55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86B446-E3BD-4842-A506-19CD4C22B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6914b-b21c-4d9b-b18a-f16b102a558f"/>
    <ds:schemaRef ds:uri="bba0c6a7-c15c-43eb-929b-725389f55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
  <TotalTime>21</TotalTime>
  <Words>4164</Words>
  <Application>Microsoft Office PowerPoint</Application>
  <PresentationFormat>Bredbild</PresentationFormat>
  <Paragraphs>520</Paragraphs>
  <Slides>44</Slides>
  <Notes>38</Notes>
  <HiddenSlides>0</HiddenSlides>
  <MMClips>0</MMClips>
  <ScaleCrop>false</ScaleCrop>
  <HeadingPairs>
    <vt:vector size="4" baseType="variant">
      <vt:variant>
        <vt:lpstr>Tema</vt:lpstr>
      </vt:variant>
      <vt:variant>
        <vt:i4>1</vt:i4>
      </vt:variant>
      <vt:variant>
        <vt:lpstr>Bildrubriker</vt:lpstr>
      </vt:variant>
      <vt:variant>
        <vt:i4>44</vt:i4>
      </vt:variant>
    </vt:vector>
  </HeadingPairs>
  <TitlesOfParts>
    <vt:vector size="45" baseType="lpstr">
      <vt:lpstr>Vision.</vt:lpstr>
      <vt:lpstr>Utbildning för Vision-ombud</vt:lpstr>
      <vt:lpstr>Mål</vt:lpstr>
      <vt:lpstr>Program dag 1 </vt:lpstr>
      <vt:lpstr>Din roll under utbildningen</vt:lpstr>
      <vt:lpstr>Förslag på förhållningssätt</vt:lpstr>
      <vt:lpstr>Presentation </vt:lpstr>
      <vt:lpstr>Vem tror du att vi är?</vt:lpstr>
      <vt:lpstr>Varför är detta en viktig övning?</vt:lpstr>
      <vt:lpstr>Dags för rörelse</vt:lpstr>
      <vt:lpstr>PowerPoint-presentation</vt:lpstr>
      <vt:lpstr>Var hittar man aktuella lagtexter</vt:lpstr>
      <vt:lpstr>Lag om medbestämmande i arbetslivet</vt:lpstr>
      <vt:lpstr>Lagen om facklig förtroendemans ställning på arbetsplatsen</vt:lpstr>
      <vt:lpstr>Arbetsmiljölagen</vt:lpstr>
      <vt:lpstr>Lagen om anställningsskydd</vt:lpstr>
      <vt:lpstr>     </vt:lpstr>
      <vt:lpstr>Samverkan</vt:lpstr>
      <vt:lpstr>Dags för lunch!</vt:lpstr>
      <vt:lpstr>Case</vt:lpstr>
      <vt:lpstr>Vi tar en paus!</vt:lpstr>
      <vt:lpstr>Reflektion</vt:lpstr>
      <vt:lpstr>Program dag 2  </vt:lpstr>
      <vt:lpstr>Om jag var ett djur…..</vt:lpstr>
      <vt:lpstr>Löneprocessen steg för steg</vt:lpstr>
      <vt:lpstr>Löneprocessen</vt:lpstr>
      <vt:lpstr>Löneprocessen</vt:lpstr>
      <vt:lpstr>Löneprocessen</vt:lpstr>
      <vt:lpstr>Löneprocessen</vt:lpstr>
      <vt:lpstr>Gruppdiskussion</vt:lpstr>
      <vt:lpstr>Dags för rörelse</vt:lpstr>
      <vt:lpstr>PowerPoint-presentation</vt:lpstr>
      <vt:lpstr>PowerPoint-presentation</vt:lpstr>
      <vt:lpstr>PowerPoint-presentation</vt:lpstr>
      <vt:lpstr>Dags för rörelse</vt:lpstr>
      <vt:lpstr>Visions värdegrund </vt:lpstr>
      <vt:lpstr>PowerPoint-presentation</vt:lpstr>
      <vt:lpstr>Gruppdiskussion</vt:lpstr>
      <vt:lpstr>Dags för lunch!</vt:lpstr>
      <vt:lpstr>PowerPoint-presentation</vt:lpstr>
      <vt:lpstr>Vi tar en paus!</vt:lpstr>
      <vt:lpstr>Vad behöver en facklig företrädare kunna</vt:lpstr>
      <vt:lpstr>Ditt intyg</vt:lpstr>
      <vt:lpstr>Reflektion</vt:lpstr>
      <vt:lpstr>Tack och hej!</vt:lpstr>
    </vt:vector>
  </TitlesOfParts>
  <Company>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”Utbildningsbild”</dc:title>
  <dc:creator>Marie Algotsson</dc:creator>
  <cp:lastModifiedBy>Marie Algotsson</cp:lastModifiedBy>
  <cp:revision>6</cp:revision>
  <cp:lastPrinted>2016-03-10T09:45:20Z</cp:lastPrinted>
  <dcterms:created xsi:type="dcterms:W3CDTF">2022-11-30T14:47:22Z</dcterms:created>
  <dcterms:modified xsi:type="dcterms:W3CDTF">2024-07-02T14:11:15Z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8b95c8-30e7-4c7f-b9fb-70c25559007b_Enabled">
    <vt:lpwstr>true</vt:lpwstr>
  </property>
  <property fmtid="{D5CDD505-2E9C-101B-9397-08002B2CF9AE}" pid="3" name="MSIP_Label_748b95c8-30e7-4c7f-b9fb-70c25559007b_SetDate">
    <vt:lpwstr>2022-11-30T14:48:34Z</vt:lpwstr>
  </property>
  <property fmtid="{D5CDD505-2E9C-101B-9397-08002B2CF9AE}" pid="4" name="MSIP_Label_748b95c8-30e7-4c7f-b9fb-70c25559007b_Method">
    <vt:lpwstr>Privileged</vt:lpwstr>
  </property>
  <property fmtid="{D5CDD505-2E9C-101B-9397-08002B2CF9AE}" pid="5" name="MSIP_Label_748b95c8-30e7-4c7f-b9fb-70c25559007b_Name">
    <vt:lpwstr>Privat</vt:lpwstr>
  </property>
  <property fmtid="{D5CDD505-2E9C-101B-9397-08002B2CF9AE}" pid="6" name="MSIP_Label_748b95c8-30e7-4c7f-b9fb-70c25559007b_SiteId">
    <vt:lpwstr>033e219c-ab5c-40d1-9c6a-df4cb2c09b0a</vt:lpwstr>
  </property>
  <property fmtid="{D5CDD505-2E9C-101B-9397-08002B2CF9AE}" pid="7" name="MSIP_Label_748b95c8-30e7-4c7f-b9fb-70c25559007b_ActionId">
    <vt:lpwstr>631572ac-2ebd-4076-be6b-e46947f5866a</vt:lpwstr>
  </property>
  <property fmtid="{D5CDD505-2E9C-101B-9397-08002B2CF9AE}" pid="8" name="MSIP_Label_748b95c8-30e7-4c7f-b9fb-70c25559007b_ContentBits">
    <vt:lpwstr>2</vt:lpwstr>
  </property>
  <property fmtid="{D5CDD505-2E9C-101B-9397-08002B2CF9AE}" pid="9" name="ContentTypeId">
    <vt:lpwstr>0x0101003A92A4D8C9A070439B1BE73309C4D281</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Order">
    <vt:r8>988300</vt:r8>
  </property>
  <property fmtid="{D5CDD505-2E9C-101B-9397-08002B2CF9AE}" pid="18" name="_SharedFileIndex">
    <vt:lpwstr/>
  </property>
  <property fmtid="{D5CDD505-2E9C-101B-9397-08002B2CF9AE}" pid="19" name="_SourceUrl">
    <vt:lpwstr/>
  </property>
</Properties>
</file>