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342" r:id="rId2"/>
    <p:sldId id="277" r:id="rId3"/>
    <p:sldId id="278" r:id="rId4"/>
    <p:sldId id="280" r:id="rId5"/>
    <p:sldId id="332" r:id="rId6"/>
    <p:sldId id="329" r:id="rId7"/>
    <p:sldId id="338" r:id="rId8"/>
    <p:sldId id="333" r:id="rId9"/>
    <p:sldId id="339" r:id="rId10"/>
    <p:sldId id="340" r:id="rId11"/>
    <p:sldId id="336" r:id="rId12"/>
    <p:sldId id="330" r:id="rId13"/>
    <p:sldId id="331" r:id="rId14"/>
    <p:sldId id="328" r:id="rId15"/>
    <p:sldId id="337" r:id="rId16"/>
    <p:sldId id="300" r:id="rId17"/>
    <p:sldId id="302" r:id="rId18"/>
    <p:sldId id="334" r:id="rId19"/>
    <p:sldId id="344" r:id="rId20"/>
    <p:sldId id="345" r:id="rId21"/>
    <p:sldId id="341" r:id="rId22"/>
  </p:sldIdLst>
  <p:sldSz cx="9144000" cy="6858000" type="screen4x3"/>
  <p:notesSz cx="6669088" cy="9928225"/>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061"/>
    <a:srgbClr val="8144AE"/>
    <a:srgbClr val="F4F0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72" autoAdjust="0"/>
    <p:restoredTop sz="94343" autoAdjust="0"/>
  </p:normalViewPr>
  <p:slideViewPr>
    <p:cSldViewPr snapToGrid="0" snapToObjects="1">
      <p:cViewPr varScale="1">
        <p:scale>
          <a:sx n="67" d="100"/>
          <a:sy n="67" d="100"/>
        </p:scale>
        <p:origin x="58"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762"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2"/>
            <a:ext cx="2889938"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777607" y="2"/>
            <a:ext cx="2889938" cy="496411"/>
          </a:xfrm>
          <a:prstGeom prst="rect">
            <a:avLst/>
          </a:prstGeom>
        </p:spPr>
        <p:txBody>
          <a:bodyPr vert="horz" lIns="91440" tIns="45720" rIns="91440" bIns="45720" rtlCol="0"/>
          <a:lstStyle>
            <a:lvl1pPr algn="r">
              <a:defRPr sz="1200"/>
            </a:lvl1pPr>
          </a:lstStyle>
          <a:p>
            <a:fld id="{DF058BBA-50CF-4C8F-86BA-F4D3A62D76A3}" type="datetimeFigureOut">
              <a:rPr lang="sv-SE" smtClean="0"/>
              <a:pPr/>
              <a:t>2020-03-10</a:t>
            </a:fld>
            <a:endParaRPr lang="sv-SE"/>
          </a:p>
        </p:txBody>
      </p:sp>
      <p:sp>
        <p:nvSpPr>
          <p:cNvPr id="4" name="Platshållare för sidfot 3"/>
          <p:cNvSpPr>
            <a:spLocks noGrp="1"/>
          </p:cNvSpPr>
          <p:nvPr>
            <p:ph type="ftr" sz="quarter" idx="2"/>
          </p:nvPr>
        </p:nvSpPr>
        <p:spPr>
          <a:xfrm>
            <a:off x="0" y="9430093"/>
            <a:ext cx="2889938" cy="496411"/>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777607" y="9430093"/>
            <a:ext cx="2889938" cy="496411"/>
          </a:xfrm>
          <a:prstGeom prst="rect">
            <a:avLst/>
          </a:prstGeom>
        </p:spPr>
        <p:txBody>
          <a:bodyPr vert="horz" lIns="91440" tIns="45720" rIns="91440" bIns="45720" rtlCol="0" anchor="b"/>
          <a:lstStyle>
            <a:lvl1pPr algn="r">
              <a:defRPr sz="1200"/>
            </a:lvl1pPr>
          </a:lstStyle>
          <a:p>
            <a:fld id="{91BEBD1E-5404-47B7-A2F3-4FA190E52758}" type="slidenum">
              <a:rPr lang="sv-SE" smtClean="0"/>
              <a:pPr/>
              <a:t>‹#›</a:t>
            </a:fld>
            <a:endParaRPr lang="sv-SE"/>
          </a:p>
        </p:txBody>
      </p:sp>
    </p:spTree>
    <p:extLst>
      <p:ext uri="{BB962C8B-B14F-4D97-AF65-F5344CB8AC3E}">
        <p14:creationId xmlns:p14="http://schemas.microsoft.com/office/powerpoint/2010/main" val="2262767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2"/>
            <a:ext cx="2889938" cy="496411"/>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777607" y="2"/>
            <a:ext cx="2889938" cy="496411"/>
          </a:xfrm>
          <a:prstGeom prst="rect">
            <a:avLst/>
          </a:prstGeom>
        </p:spPr>
        <p:txBody>
          <a:bodyPr vert="horz" lIns="91440" tIns="45720" rIns="91440" bIns="45720" rtlCol="0"/>
          <a:lstStyle>
            <a:lvl1pPr algn="r">
              <a:defRPr sz="1200"/>
            </a:lvl1pPr>
          </a:lstStyle>
          <a:p>
            <a:fld id="{D15CEA29-FDE9-4BFF-BFC9-79087F4A678A}" type="datetimeFigureOut">
              <a:rPr lang="sv-SE" smtClean="0"/>
              <a:pPr/>
              <a:t>2020-03-10</a:t>
            </a:fld>
            <a:endParaRPr lang="sv-SE" dirty="0"/>
          </a:p>
        </p:txBody>
      </p:sp>
      <p:sp>
        <p:nvSpPr>
          <p:cNvPr id="4" name="Platshållare för bildobjekt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66909" y="4715909"/>
            <a:ext cx="5335270" cy="4467701"/>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0093"/>
            <a:ext cx="2889938" cy="496411"/>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777607" y="9430093"/>
            <a:ext cx="2889938" cy="496411"/>
          </a:xfrm>
          <a:prstGeom prst="rect">
            <a:avLst/>
          </a:prstGeom>
        </p:spPr>
        <p:txBody>
          <a:bodyPr vert="horz" lIns="91440" tIns="45720" rIns="91440" bIns="45720" rtlCol="0" anchor="b"/>
          <a:lstStyle>
            <a:lvl1pPr algn="r">
              <a:defRPr sz="1200"/>
            </a:lvl1pPr>
          </a:lstStyle>
          <a:p>
            <a:fld id="{D8FD56D5-32A0-4630-92BE-EBD635F4EEA1}" type="slidenum">
              <a:rPr lang="sv-SE" smtClean="0"/>
              <a:pPr/>
              <a:t>‹#›</a:t>
            </a:fld>
            <a:endParaRPr lang="sv-SE" dirty="0"/>
          </a:p>
        </p:txBody>
      </p:sp>
    </p:spTree>
    <p:extLst>
      <p:ext uri="{BB962C8B-B14F-4D97-AF65-F5344CB8AC3E}">
        <p14:creationId xmlns:p14="http://schemas.microsoft.com/office/powerpoint/2010/main" val="1420898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v.se/dokument/afs/afs2001_01.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v.se/lagochratt/sanktionsavgifter/#sanktionsavgift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lobalamalen.s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wwf.se/mat-och-jordbruk/matkalkylato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wwf.se/mat-och-jordbruk/matkalkylato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Välkomst-</a:t>
            </a:r>
            <a:r>
              <a:rPr lang="sv-SE" b="1" baseline="0" dirty="0" smtClean="0"/>
              <a:t> </a:t>
            </a:r>
            <a:r>
              <a:rPr lang="sv-SE" b="1" dirty="0" smtClean="0"/>
              <a:t>och inledningsbild till utbildningen för skyddsombud.</a:t>
            </a:r>
          </a:p>
          <a:p>
            <a:endParaRPr lang="sv-SE" b="1" dirty="0" smtClean="0"/>
          </a:p>
          <a:p>
            <a:pPr marL="0" indent="0">
              <a:buFontTx/>
              <a:buNone/>
            </a:pPr>
            <a:r>
              <a:rPr lang="sv-SE" b="0" dirty="0" smtClean="0"/>
              <a:t>- Hälsa deltagarna välkomna</a:t>
            </a:r>
            <a:r>
              <a:rPr lang="sv-SE" b="0" baseline="0" dirty="0" smtClean="0"/>
              <a:t> och inled utbildningen med stöd av körschemat.</a:t>
            </a:r>
          </a:p>
          <a:p>
            <a:r>
              <a:rPr lang="sv-SE" b="0" baseline="0" dirty="0" smtClean="0"/>
              <a:t>- Om det känns naturligt kan du </a:t>
            </a:r>
            <a:r>
              <a:rPr lang="sv-SE" dirty="0" smtClean="0"/>
              <a:t>gärna berätta om att</a:t>
            </a:r>
            <a:r>
              <a:rPr lang="sv-SE" baseline="0" dirty="0" smtClean="0"/>
              <a:t> uppdraget som skyddsombud är över 100 år gammalt. Det är rätt häftigt att kursdeltagarna idag bär </a:t>
            </a:r>
            <a:r>
              <a:rPr lang="sv-SE" baseline="0" smtClean="0"/>
              <a:t>uppdraget vidare.</a:t>
            </a:r>
            <a:endParaRPr lang="sv-SE" baseline="0" dirty="0" smtClean="0"/>
          </a:p>
          <a:p>
            <a:endParaRPr lang="sv-SE" baseline="0" dirty="0" smtClean="0"/>
          </a:p>
          <a:p>
            <a:r>
              <a:rPr lang="sv-SE" i="1" baseline="0" dirty="0" smtClean="0"/>
              <a:t>Uppdraget kom till 1912 och kallades då ”arbetarombud”.</a:t>
            </a:r>
          </a:p>
          <a:p>
            <a:r>
              <a:rPr lang="sv-SE" i="1" baseline="0" dirty="0" smtClean="0"/>
              <a:t>Skyddsombudens märke har en symbolik: </a:t>
            </a:r>
            <a:r>
              <a:rPr lang="sv-SE" i="1" dirty="0" smtClean="0"/>
              <a:t>Den symbol som finns i märket är en centrifugal­regulator, som är en mekanisk anordning för att hålla en maskins varvtal jämnt. Symbolen finns också i Arbetsmiljöverkets logotyp. Tanken var att om maskinerna gick</a:t>
            </a:r>
            <a:r>
              <a:rPr lang="sv-SE" i="1" baseline="0" dirty="0" smtClean="0"/>
              <a:t> för fort och någon arbetstagare riskerade att skada sig så skulle skyddsombudet skruva ned tempot. Idag kan vi kanske tänka att situationen är omvänd. Skyddsombudet kan behöva skruva upp tempot på våra maskiner/IT-system och skruva ned tempot på arbetstagarna. Eller vad tänker du?</a:t>
            </a:r>
          </a:p>
          <a:p>
            <a:pPr marL="171450" indent="-171450">
              <a:buFontTx/>
              <a:buChar char="-"/>
            </a:pPr>
            <a:endParaRPr lang="sv-SE" b="0"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1</a:t>
            </a:fld>
            <a:endParaRPr lang="sv-SE" dirty="0"/>
          </a:p>
        </p:txBody>
      </p:sp>
    </p:spTree>
    <p:extLst>
      <p:ext uri="{BB962C8B-B14F-4D97-AF65-F5344CB8AC3E}">
        <p14:creationId xmlns:p14="http://schemas.microsoft.com/office/powerpoint/2010/main" val="1416200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Låt</a:t>
            </a:r>
            <a:r>
              <a:rPr lang="sv-SE" baseline="0" dirty="0" smtClean="0"/>
              <a:t> borden diskutera och skriva sina tankar och tips på blädderblocksblad.</a:t>
            </a:r>
          </a:p>
          <a:p>
            <a:endParaRPr lang="sv-SE" baseline="0" dirty="0" smtClean="0"/>
          </a:p>
          <a:p>
            <a:r>
              <a:rPr lang="sv-SE" baseline="0" dirty="0" smtClean="0"/>
              <a:t>I mån av tid kan grupperna berätta, men sätt upp bladen på väggarna och uppmana till att vid raster o liknande gå runt och läsa och diskutera</a:t>
            </a:r>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10</a:t>
            </a:fld>
            <a:endParaRPr lang="sv-SE" dirty="0"/>
          </a:p>
        </p:txBody>
      </p:sp>
    </p:spTree>
    <p:extLst>
      <p:ext uri="{BB962C8B-B14F-4D97-AF65-F5344CB8AC3E}">
        <p14:creationId xmlns:p14="http://schemas.microsoft.com/office/powerpoint/2010/main" val="4078124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lnSpc>
                <a:spcPct val="90000"/>
              </a:lnSpc>
            </a:pPr>
            <a:r>
              <a:rPr lang="sv-SE" dirty="0" smtClean="0"/>
              <a:t>Instruera</a:t>
            </a:r>
            <a:r>
              <a:rPr lang="sv-SE" baseline="0" dirty="0" smtClean="0"/>
              <a:t> deltagarna att denna reflektion gäller hela passet om SAM och hela det lokala arbetet med SAM (Bikupan på tidigare bild gäller AFS 2015:04)</a:t>
            </a:r>
          </a:p>
          <a:p>
            <a:pPr>
              <a:lnSpc>
                <a:spcPct val="90000"/>
              </a:lnSpc>
            </a:pPr>
            <a:endParaRPr lang="sv-SE" dirty="0" smtClean="0"/>
          </a:p>
          <a:p>
            <a:pPr>
              <a:lnSpc>
                <a:spcPct val="90000"/>
              </a:lnSpc>
              <a:buFont typeface="Arial" pitchFamily="34" charset="0"/>
              <a:buNone/>
            </a:pPr>
            <a:endParaRPr lang="sv-SE" dirty="0" smtClean="0"/>
          </a:p>
          <a:p>
            <a:pPr>
              <a:lnSpc>
                <a:spcPct val="90000"/>
              </a:lnSpc>
              <a:buFont typeface="Arial" pitchFamily="34" charset="0"/>
              <a:buChar char="•"/>
            </a:pPr>
            <a:r>
              <a:rPr lang="sv-SE" dirty="0" smtClean="0"/>
              <a:t> Ge dig som skyddsombud förutsättningar att påverka och arbeta aktivt med arbetsmiljöfrågor på arbetsplatsen. </a:t>
            </a:r>
          </a:p>
          <a:p>
            <a:pPr>
              <a:lnSpc>
                <a:spcPct val="90000"/>
              </a:lnSpc>
              <a:buFont typeface="Arial" pitchFamily="34" charset="0"/>
              <a:buChar char="•"/>
            </a:pPr>
            <a:endParaRPr lang="sv-SE" dirty="0" smtClean="0"/>
          </a:p>
          <a:p>
            <a:pPr>
              <a:lnSpc>
                <a:spcPct val="90000"/>
              </a:lnSpc>
              <a:buFont typeface="Arial" pitchFamily="34" charset="0"/>
              <a:buChar char="•"/>
            </a:pPr>
            <a:r>
              <a:rPr lang="sv-SE" dirty="0" smtClean="0"/>
              <a:t> Coacha dig att föra en aktiv dialog med medlemmar och arbetsgivaren</a:t>
            </a:r>
          </a:p>
          <a:p>
            <a:pPr>
              <a:lnSpc>
                <a:spcPct val="90000"/>
              </a:lnSpc>
              <a:buFont typeface="Arial" pitchFamily="34" charset="0"/>
              <a:buChar char="•"/>
            </a:pPr>
            <a:endParaRPr lang="sv-SE" sz="800" dirty="0" smtClean="0"/>
          </a:p>
          <a:p>
            <a:pPr>
              <a:lnSpc>
                <a:spcPct val="90000"/>
              </a:lnSpc>
              <a:buFont typeface="Arial" pitchFamily="34" charset="0"/>
              <a:buChar char="•"/>
            </a:pPr>
            <a:r>
              <a:rPr lang="sv-SE" dirty="0" smtClean="0"/>
              <a:t> Synliggöra Visions arbetsmiljöarbete för medlemmar, blivande medlemmar och nyanställda</a:t>
            </a:r>
          </a:p>
          <a:p>
            <a:pPr>
              <a:lnSpc>
                <a:spcPct val="90000"/>
              </a:lnSpc>
              <a:buFont typeface="Arial" pitchFamily="34" charset="0"/>
              <a:buChar char="•"/>
            </a:pPr>
            <a:endParaRPr lang="sv-SE" sz="800" dirty="0" smtClean="0"/>
          </a:p>
          <a:p>
            <a:pPr>
              <a:lnSpc>
                <a:spcPct val="90000"/>
              </a:lnSpc>
              <a:buFont typeface="Arial" pitchFamily="34" charset="0"/>
              <a:buChar char="•"/>
            </a:pPr>
            <a:r>
              <a:rPr lang="sv-SE" dirty="0" smtClean="0"/>
              <a:t> Arbeta på ett medvetet, aktivt och offensivt sätt i sitt uppdrag för att visa att Vision är modiga, berör och ligger steget före.</a:t>
            </a:r>
          </a:p>
          <a:p>
            <a:pPr>
              <a:lnSpc>
                <a:spcPct val="90000"/>
              </a:lnSpc>
            </a:pPr>
            <a:endParaRPr lang="sv-SE" dirty="0" smtClean="0"/>
          </a:p>
          <a:p>
            <a:pPr>
              <a:lnSpc>
                <a:spcPct val="90000"/>
              </a:lnSpc>
            </a:pPr>
            <a:endParaRPr lang="sv-SE" dirty="0" smtClean="0"/>
          </a:p>
          <a:p>
            <a:pPr>
              <a:lnSpc>
                <a:spcPct val="90000"/>
              </a:lnSpc>
            </a:pPr>
            <a:endParaRPr lang="sv-SE" dirty="0" smtClean="0"/>
          </a:p>
          <a:p>
            <a:pPr>
              <a:lnSpc>
                <a:spcPct val="90000"/>
              </a:lnSpc>
            </a:pPr>
            <a:r>
              <a:rPr lang="sv-SE" dirty="0" smtClean="0"/>
              <a:t>skapa förutsättningar för skyddsombud att påverka och arbeta aktivt med arbetsmiljöfrågor på arbetsplatsen. </a:t>
            </a:r>
          </a:p>
          <a:p>
            <a:pPr>
              <a:lnSpc>
                <a:spcPct val="90000"/>
              </a:lnSpc>
            </a:pPr>
            <a:endParaRPr lang="sv-SE" sz="800" dirty="0" smtClean="0"/>
          </a:p>
          <a:p>
            <a:pPr>
              <a:lnSpc>
                <a:spcPct val="90000"/>
              </a:lnSpc>
            </a:pPr>
            <a:r>
              <a:rPr lang="sv-SE" dirty="0" smtClean="0"/>
              <a:t>skyddsombud ska föra en aktiv dialog med medlemmar och arbetsgivaren</a:t>
            </a:r>
          </a:p>
          <a:p>
            <a:pPr>
              <a:lnSpc>
                <a:spcPct val="90000"/>
              </a:lnSpc>
            </a:pPr>
            <a:endParaRPr lang="sv-SE" sz="800" dirty="0" smtClean="0"/>
          </a:p>
          <a:p>
            <a:pPr>
              <a:lnSpc>
                <a:spcPct val="90000"/>
              </a:lnSpc>
            </a:pPr>
            <a:r>
              <a:rPr lang="sv-SE" dirty="0" smtClean="0"/>
              <a:t>skyddsombud ska synliggöra Visions arbetsmiljöarbete för medlemmar, blivande medlemmar och nyanställda</a:t>
            </a:r>
          </a:p>
          <a:p>
            <a:pPr>
              <a:lnSpc>
                <a:spcPct val="90000"/>
              </a:lnSpc>
            </a:pPr>
            <a:endParaRPr lang="sv-SE" sz="800" dirty="0" smtClean="0"/>
          </a:p>
          <a:p>
            <a:pPr>
              <a:lnSpc>
                <a:spcPct val="90000"/>
              </a:lnSpc>
            </a:pPr>
            <a:r>
              <a:rPr lang="sv-SE" dirty="0" smtClean="0"/>
              <a:t>skyddsombud ska arbeta på ett medvetet, aktivt och offensivt sätt i sitt uppdrag för att visa att Vision är modiga, berör och ligger steget före.</a:t>
            </a:r>
          </a:p>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11</a:t>
            </a:fld>
            <a:endParaRPr lang="sv-S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sz="1200" b="1" i="0" u="none" strike="noStrike" kern="1200" baseline="0" dirty="0" err="1" smtClean="0">
                <a:solidFill>
                  <a:schemeClr val="tx1"/>
                </a:solidFill>
                <a:latin typeface="+mn-lt"/>
                <a:ea typeface="+mn-ea"/>
                <a:cs typeface="+mn-cs"/>
              </a:rPr>
              <a:t>AmL</a:t>
            </a:r>
            <a:r>
              <a:rPr lang="sv-SE" sz="1200" b="1" i="0" u="none" strike="noStrike" kern="1200" baseline="0" dirty="0" smtClean="0">
                <a:solidFill>
                  <a:schemeClr val="tx1"/>
                </a:solidFill>
                <a:latin typeface="+mn-lt"/>
                <a:ea typeface="+mn-ea"/>
                <a:cs typeface="+mn-cs"/>
              </a:rPr>
              <a:t> Kap 6 § 4</a:t>
            </a:r>
          </a:p>
          <a:p>
            <a:r>
              <a:rPr lang="sv-SE" sz="1200" b="0" i="0" u="none" strike="noStrike" kern="1200" baseline="0" dirty="0" smtClean="0">
                <a:solidFill>
                  <a:schemeClr val="tx1"/>
                </a:solidFill>
                <a:latin typeface="+mn-lt"/>
                <a:ea typeface="+mn-ea"/>
                <a:cs typeface="+mn-cs"/>
              </a:rPr>
              <a:t>Skyddsombud företräder arbetstagarna i arbetsmiljöfrågor och skall verka</a:t>
            </a:r>
          </a:p>
          <a:p>
            <a:r>
              <a:rPr lang="sv-SE" sz="1200" b="0" i="0" u="none" strike="noStrike" kern="1200" baseline="0" dirty="0" smtClean="0">
                <a:solidFill>
                  <a:schemeClr val="tx1"/>
                </a:solidFill>
                <a:latin typeface="+mn-lt"/>
                <a:ea typeface="+mn-ea"/>
                <a:cs typeface="+mn-cs"/>
              </a:rPr>
              <a:t>för en tillfredsställande arbetsmiljö. I detta syfte skall ombudet inom</a:t>
            </a:r>
          </a:p>
          <a:p>
            <a:r>
              <a:rPr lang="sv-SE" sz="1200" b="0" i="0" u="none" strike="noStrike" kern="1200" baseline="0" dirty="0" smtClean="0">
                <a:solidFill>
                  <a:schemeClr val="tx1"/>
                </a:solidFill>
                <a:latin typeface="+mn-lt"/>
                <a:ea typeface="+mn-ea"/>
                <a:cs typeface="+mn-cs"/>
              </a:rPr>
              <a:t>sitt skyddsområde vaka över skyddet mot ohälsa och olycksfall samt</a:t>
            </a:r>
          </a:p>
          <a:p>
            <a:r>
              <a:rPr lang="sv-SE" sz="1200" b="0" i="0" u="none" strike="noStrike" kern="1200" baseline="0" dirty="0" smtClean="0">
                <a:solidFill>
                  <a:schemeClr val="tx1"/>
                </a:solidFill>
                <a:latin typeface="+mn-lt"/>
                <a:ea typeface="+mn-ea"/>
                <a:cs typeface="+mn-cs"/>
              </a:rPr>
              <a:t>över att arbetsgivaren uppfyller kraven i 3 kap. 2 a §.</a:t>
            </a:r>
          </a:p>
          <a:p>
            <a:r>
              <a:rPr lang="sv-SE" sz="1200" b="0" i="0" u="none" strike="noStrike" kern="1200" baseline="0" dirty="0" smtClean="0">
                <a:solidFill>
                  <a:schemeClr val="tx1"/>
                </a:solidFill>
                <a:latin typeface="+mn-lt"/>
                <a:ea typeface="+mn-ea"/>
                <a:cs typeface="+mn-cs"/>
              </a:rPr>
              <a:t>Skyddsombud skall delta vid planering av nya eller ändrade lokaler,</a:t>
            </a:r>
          </a:p>
          <a:p>
            <a:r>
              <a:rPr lang="sv-SE" sz="1200" b="0" i="0" u="none" strike="noStrike" kern="1200" baseline="0" dirty="0" smtClean="0">
                <a:solidFill>
                  <a:schemeClr val="tx1"/>
                </a:solidFill>
                <a:latin typeface="+mn-lt"/>
                <a:ea typeface="+mn-ea"/>
                <a:cs typeface="+mn-cs"/>
              </a:rPr>
              <a:t>anordningar, arbetsprocesser, arbetsmetoder och av arbetsorganisation</a:t>
            </a:r>
          </a:p>
          <a:p>
            <a:r>
              <a:rPr lang="sv-SE" sz="1200" b="0" i="0" u="none" strike="noStrike" kern="1200" baseline="0" dirty="0" smtClean="0">
                <a:solidFill>
                  <a:schemeClr val="tx1"/>
                </a:solidFill>
                <a:latin typeface="+mn-lt"/>
                <a:ea typeface="+mn-ea"/>
                <a:cs typeface="+mn-cs"/>
              </a:rPr>
              <a:t>liksom vid planering av användning av ämnen som kan medföra ohälsa</a:t>
            </a:r>
          </a:p>
          <a:p>
            <a:r>
              <a:rPr lang="sv-SE" sz="1200" b="0" i="0" u="none" strike="noStrike" kern="1200" baseline="0" dirty="0" smtClean="0">
                <a:solidFill>
                  <a:schemeClr val="tx1"/>
                </a:solidFill>
                <a:latin typeface="+mn-lt"/>
                <a:ea typeface="+mn-ea"/>
                <a:cs typeface="+mn-cs"/>
              </a:rPr>
              <a:t>eller olycksfall. Skyddsombud skall vidare delta vid upprättande av</a:t>
            </a:r>
          </a:p>
          <a:p>
            <a:r>
              <a:rPr lang="sv-SE" sz="1200" b="0" i="0" u="none" strike="noStrike" kern="1200" baseline="0" dirty="0" smtClean="0">
                <a:solidFill>
                  <a:schemeClr val="tx1"/>
                </a:solidFill>
                <a:latin typeface="+mn-lt"/>
                <a:ea typeface="+mn-ea"/>
                <a:cs typeface="+mn-cs"/>
              </a:rPr>
              <a:t>handlingsplaner enligt 3 kap. 2 a §.</a:t>
            </a:r>
          </a:p>
          <a:p>
            <a:r>
              <a:rPr lang="sv-SE" sz="1200" b="1" i="0" u="none" strike="noStrike" kern="1200" baseline="0" dirty="0" smtClean="0">
                <a:solidFill>
                  <a:schemeClr val="tx1"/>
                </a:solidFill>
                <a:latin typeface="+mn-lt"/>
                <a:ea typeface="+mn-ea"/>
                <a:cs typeface="+mn-cs"/>
              </a:rPr>
              <a:t>Skyddsombudens uppgifter (ur kommentarerna, Arbetsmiljölagen med kommentarer, Av.se)</a:t>
            </a:r>
          </a:p>
          <a:p>
            <a:r>
              <a:rPr lang="sv-SE" sz="1200" b="0" i="0" u="none" strike="noStrike" kern="1200" baseline="0" dirty="0" smtClean="0">
                <a:solidFill>
                  <a:schemeClr val="tx1"/>
                </a:solidFill>
                <a:latin typeface="+mn-lt"/>
                <a:ea typeface="+mn-ea"/>
                <a:cs typeface="+mn-cs"/>
              </a:rPr>
              <a:t>Skyddsombuden företräder de anställda i arbetsmiljöfrågor (4 §). </a:t>
            </a:r>
            <a:r>
              <a:rPr lang="sv-SE" sz="1200" b="1" i="0" u="none" strike="noStrike" kern="1200" baseline="0" dirty="0" smtClean="0">
                <a:solidFill>
                  <a:schemeClr val="tx1"/>
                </a:solidFill>
                <a:latin typeface="+mn-lt"/>
                <a:ea typeface="+mn-ea"/>
                <a:cs typeface="+mn-cs"/>
              </a:rPr>
              <a:t>De ska bland annat </a:t>
            </a:r>
            <a:r>
              <a:rPr lang="sv-SE" sz="1200" b="1" i="0" u="sng" strike="noStrike" kern="1200" baseline="0" dirty="0" smtClean="0">
                <a:solidFill>
                  <a:schemeClr val="tx1"/>
                </a:solidFill>
                <a:latin typeface="+mn-lt"/>
                <a:ea typeface="+mn-ea"/>
                <a:cs typeface="+mn-cs"/>
              </a:rPr>
              <a:t>delta vid planering </a:t>
            </a:r>
            <a:r>
              <a:rPr lang="sv-SE" sz="1200" b="1" i="0" u="none" strike="noStrike" kern="1200" baseline="0" dirty="0" smtClean="0">
                <a:solidFill>
                  <a:schemeClr val="tx1"/>
                </a:solidFill>
                <a:latin typeface="+mn-lt"/>
                <a:ea typeface="+mn-ea"/>
                <a:cs typeface="+mn-cs"/>
              </a:rPr>
              <a:t> (inte få information i efterhand!!) av nya eller ändrade lokaler, samverkan mellan arbetsgivare och arbetstagare m.m. anordningar, </a:t>
            </a:r>
            <a:r>
              <a:rPr lang="sv-SE" sz="1200" b="1" i="0" u="sng" strike="noStrike" kern="1200" baseline="0" dirty="0" smtClean="0">
                <a:solidFill>
                  <a:schemeClr val="tx1"/>
                </a:solidFill>
                <a:latin typeface="+mn-lt"/>
                <a:ea typeface="+mn-ea"/>
                <a:cs typeface="+mn-cs"/>
              </a:rPr>
              <a:t>arbetsprocesser och arbetsmetoder och av ny arbetsorganisation.</a:t>
            </a:r>
            <a:r>
              <a:rPr lang="sv-SE" sz="1200" b="1" i="0" u="none" strike="noStrike" kern="1200" baseline="0" dirty="0" smtClean="0">
                <a:solidFill>
                  <a:schemeClr val="tx1"/>
                </a:solidFill>
                <a:latin typeface="+mn-lt"/>
                <a:ea typeface="+mn-ea"/>
                <a:cs typeface="+mn-cs"/>
              </a:rPr>
              <a:t> </a:t>
            </a:r>
            <a:r>
              <a:rPr lang="sv-SE" sz="1200" b="0" i="0" u="none" strike="noStrike" kern="1200" baseline="0" dirty="0" smtClean="0">
                <a:solidFill>
                  <a:schemeClr val="tx1"/>
                </a:solidFill>
                <a:latin typeface="+mn-lt"/>
                <a:ea typeface="+mn-ea"/>
                <a:cs typeface="+mn-cs"/>
              </a:rPr>
              <a:t>De ska också delta vid upprättandet av handlingsplaner samt</a:t>
            </a:r>
          </a:p>
          <a:p>
            <a:r>
              <a:rPr lang="sv-SE" sz="1200" b="0" i="0" u="none" strike="noStrike" kern="1200" baseline="0" dirty="0" smtClean="0">
                <a:solidFill>
                  <a:schemeClr val="tx1"/>
                </a:solidFill>
                <a:latin typeface="+mn-lt"/>
                <a:ea typeface="+mn-ea"/>
                <a:cs typeface="+mn-cs"/>
              </a:rPr>
              <a:t>vaka över att arbetsgivaren uppfyller kraven på systematiskt arbetsmiljöarbete. I lagen sägs vidare att skyddsombuden ska delta vid planering av användning av ämnen som kan vara farliga. Skyddsombudet har vidare rätt att bli underrättad av arbetsgivaren om viktiga förändringar i arbetsmiljön. Det är viktigt att komma ihåg att ett skyddsombud bara företräder arbetstagarna i det företag eller motsvarande hos vilken ombudet har utsetts. Ombudets befogenheter gäller däremot inte andra företag som arbetar på samma arbetsställe, till exempel entreprenörer. Arbetstagarna hos dessa företräds av sina skyddsombud.</a:t>
            </a:r>
          </a:p>
        </p:txBody>
      </p:sp>
      <p:sp>
        <p:nvSpPr>
          <p:cNvPr id="4" name="Platshållare för bildnummer 3"/>
          <p:cNvSpPr>
            <a:spLocks noGrp="1"/>
          </p:cNvSpPr>
          <p:nvPr>
            <p:ph type="sldNum" sz="quarter" idx="10"/>
          </p:nvPr>
        </p:nvSpPr>
        <p:spPr/>
        <p:txBody>
          <a:bodyPr/>
          <a:lstStyle/>
          <a:p>
            <a:pPr>
              <a:defRPr/>
            </a:pPr>
            <a:fld id="{25C154D7-5FD4-4728-A72F-0B46CBD0F1D7}" type="slidenum">
              <a:rPr lang="sv-SE" smtClean="0"/>
              <a:pPr>
                <a:defRPr/>
              </a:pPr>
              <a:t>12</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40000" lnSpcReduction="20000"/>
          </a:bodyPr>
          <a:lstStyle/>
          <a:p>
            <a:pPr eaLnBrk="1" hangingPunct="1"/>
            <a:r>
              <a:rPr lang="sv-SE" sz="1200" b="1" i="0" kern="0" baseline="0" dirty="0" smtClean="0">
                <a:solidFill>
                  <a:srgbClr val="336699"/>
                </a:solidFill>
                <a:latin typeface="Times New Roman" pitchFamily="18" charset="0"/>
              </a:rPr>
              <a:t>6 Kap AML</a:t>
            </a:r>
          </a:p>
          <a:p>
            <a:pPr eaLnBrk="1" hangingPunct="1"/>
            <a:endParaRPr lang="sv-SE" sz="1200" b="1" i="0" kern="0" baseline="0" dirty="0" smtClean="0">
              <a:solidFill>
                <a:srgbClr val="336699"/>
              </a:solidFill>
              <a:latin typeface="Times New Roman" pitchFamily="18" charset="0"/>
            </a:endParaRPr>
          </a:p>
          <a:p>
            <a:pPr eaLnBrk="1" hangingPunct="1"/>
            <a:r>
              <a:rPr lang="sv-SE" sz="1200" b="0" i="0" kern="0" baseline="0" dirty="0" smtClean="0">
                <a:solidFill>
                  <a:srgbClr val="336699"/>
                </a:solidFill>
                <a:latin typeface="Times New Roman" pitchFamily="18" charset="0"/>
              </a:rPr>
              <a:t>§   2 Utses</a:t>
            </a:r>
          </a:p>
          <a:p>
            <a:r>
              <a:rPr lang="sv-SE" sz="1200" b="0" i="0" u="none" strike="noStrike" kern="1200" baseline="0" dirty="0" smtClean="0">
                <a:solidFill>
                  <a:schemeClr val="tx1"/>
                </a:solidFill>
                <a:latin typeface="+mn-lt"/>
                <a:ea typeface="+mn-ea"/>
                <a:cs typeface="+mn-cs"/>
              </a:rPr>
              <a:t>På ett arbetsställe, där minst fem arbetstagare regelbundet sysselsätts, ska det bland arbetstagarna utses ett eller flera skyddsombud (arbetsmiljöombud). Skyddsombud ska utses även på ett annat arbetsställe, om arbetsförhållandena kräver det. För skyddsombud bör ersättare utses. Skyddsombud utses av en lokal arbetstagarorganisation som är eller</a:t>
            </a:r>
          </a:p>
          <a:p>
            <a:r>
              <a:rPr lang="sv-SE" sz="1200" b="0" i="0" u="none" strike="noStrike" kern="1200" baseline="0" dirty="0" smtClean="0">
                <a:solidFill>
                  <a:schemeClr val="tx1"/>
                </a:solidFill>
                <a:latin typeface="+mn-lt"/>
                <a:ea typeface="+mn-ea"/>
                <a:cs typeface="+mn-cs"/>
              </a:rPr>
              <a:t>brukar vara bunden av kollektivavtal i förhållande till arbetsgivaren. Finns det inte någon sådan organisation, utses skyddsombud av arbetstagarna.</a:t>
            </a:r>
          </a:p>
          <a:p>
            <a:endParaRPr lang="sv-SE" sz="1200" b="0" i="0" kern="0" baseline="0" dirty="0" smtClean="0">
              <a:solidFill>
                <a:srgbClr val="336699"/>
              </a:solidFill>
              <a:latin typeface="Times New Roman" pitchFamily="18" charset="0"/>
            </a:endParaRPr>
          </a:p>
          <a:p>
            <a:pPr eaLnBrk="1" hangingPunct="1"/>
            <a:r>
              <a:rPr lang="sv-SE" sz="1200" b="0" i="0" kern="0" baseline="0" dirty="0" smtClean="0">
                <a:solidFill>
                  <a:srgbClr val="336699"/>
                </a:solidFill>
                <a:latin typeface="Times New Roman" pitchFamily="18" charset="0"/>
              </a:rPr>
              <a:t>§   4 företrädesrätten, skyddsområde, arbetsuppgifter</a:t>
            </a:r>
          </a:p>
          <a:p>
            <a:r>
              <a:rPr lang="sv-SE" sz="1200" b="0" i="0" u="none" strike="noStrike" kern="1200" baseline="0" dirty="0" smtClean="0">
                <a:solidFill>
                  <a:schemeClr val="tx1"/>
                </a:solidFill>
                <a:latin typeface="+mn-lt"/>
                <a:ea typeface="+mn-ea"/>
                <a:cs typeface="+mn-cs"/>
              </a:rPr>
              <a:t>Arbetsgivaren skall underrätta skyddsombud om förändringar av </a:t>
            </a:r>
            <a:r>
              <a:rPr lang="sv-SE" sz="1200" b="0" i="0" u="none" strike="noStrike" kern="1200" baseline="0" dirty="0" err="1" smtClean="0">
                <a:solidFill>
                  <a:schemeClr val="tx1"/>
                </a:solidFill>
                <a:latin typeface="+mn-lt"/>
                <a:ea typeface="+mn-ea"/>
                <a:cs typeface="+mn-cs"/>
              </a:rPr>
              <a:t>betydelsef</a:t>
            </a:r>
            <a:r>
              <a:rPr lang="sv-SE" sz="1200" b="0" i="0" u="none" strike="noStrike" kern="1200" baseline="0" dirty="0" smtClean="0">
                <a:solidFill>
                  <a:schemeClr val="tx1"/>
                </a:solidFill>
                <a:latin typeface="+mn-lt"/>
                <a:ea typeface="+mn-ea"/>
                <a:cs typeface="+mn-cs"/>
              </a:rPr>
              <a:t> ör arbetsmiljöförhållandena inom ombudets område. Arbetsgivare och arbetstagare svarar gemensamt för att skyddsombud får erforderlig utbildning.</a:t>
            </a:r>
          </a:p>
          <a:p>
            <a:endParaRPr lang="sv-SE" sz="1200" b="0" i="0" kern="0" baseline="0" dirty="0" smtClean="0">
              <a:solidFill>
                <a:srgbClr val="336699"/>
              </a:solidFill>
              <a:latin typeface="Times New Roman" pitchFamily="18" charset="0"/>
            </a:endParaRPr>
          </a:p>
          <a:p>
            <a:pPr eaLnBrk="1" hangingPunct="1"/>
            <a:r>
              <a:rPr lang="sv-SE" sz="1200" b="0" i="0" kern="0" baseline="0" dirty="0" smtClean="0">
                <a:solidFill>
                  <a:srgbClr val="336699"/>
                </a:solidFill>
                <a:latin typeface="Times New Roman" pitchFamily="18" charset="0"/>
              </a:rPr>
              <a:t>§   5 ledigheten </a:t>
            </a:r>
          </a:p>
          <a:p>
            <a:r>
              <a:rPr lang="sv-SE" sz="1200" b="0" i="0" u="none" strike="noStrike" kern="1200" baseline="0" dirty="0" smtClean="0">
                <a:solidFill>
                  <a:schemeClr val="tx1"/>
                </a:solidFill>
                <a:latin typeface="+mn-lt"/>
                <a:ea typeface="+mn-ea"/>
                <a:cs typeface="+mn-cs"/>
              </a:rPr>
              <a:t>Skyddsombud, som avses i 2 § andra stycket, har rätt till den ledighet som fordras för uppdraget. Vid sådan ledighet bibehåller ombudet sina anställningsförmåner.</a:t>
            </a:r>
          </a:p>
          <a:p>
            <a:endParaRPr lang="sv-SE" sz="1200" b="0" i="0" kern="0" baseline="0" dirty="0" smtClean="0">
              <a:solidFill>
                <a:srgbClr val="336699"/>
              </a:solidFill>
              <a:latin typeface="Times New Roman" pitchFamily="18" charset="0"/>
            </a:endParaRPr>
          </a:p>
          <a:p>
            <a:pPr eaLnBrk="1" hangingPunct="1"/>
            <a:r>
              <a:rPr lang="sv-SE" sz="1200" b="0" i="0" kern="0" baseline="0" dirty="0" smtClean="0">
                <a:solidFill>
                  <a:srgbClr val="336699"/>
                </a:solidFill>
                <a:latin typeface="Times New Roman" pitchFamily="18" charset="0"/>
              </a:rPr>
              <a:t>§   6 information, handlingar</a:t>
            </a:r>
          </a:p>
          <a:p>
            <a:r>
              <a:rPr lang="sv-SE" sz="1200" b="0" i="0" u="none" strike="noStrike" kern="1200" baseline="0" dirty="0" smtClean="0">
                <a:solidFill>
                  <a:schemeClr val="tx1"/>
                </a:solidFill>
                <a:latin typeface="+mn-lt"/>
                <a:ea typeface="+mn-ea"/>
                <a:cs typeface="+mn-cs"/>
              </a:rPr>
              <a:t>Skyddsombud har rätt att taga del av de handlingar och erhålla de upplysningar i övrigt som behövs för ombudets verksamhet.</a:t>
            </a:r>
          </a:p>
          <a:p>
            <a:endParaRPr lang="sv-SE" sz="1200" b="0" i="0" kern="0" baseline="0" dirty="0" smtClean="0">
              <a:solidFill>
                <a:srgbClr val="336699"/>
              </a:solidFill>
              <a:latin typeface="Times New Roman" pitchFamily="18" charset="0"/>
            </a:endParaRPr>
          </a:p>
          <a:p>
            <a:pPr eaLnBrk="1" hangingPunct="1"/>
            <a:r>
              <a:rPr lang="sv-SE" sz="1200" b="0" i="0" kern="0" baseline="0" dirty="0" smtClean="0">
                <a:solidFill>
                  <a:srgbClr val="336699"/>
                </a:solidFill>
                <a:latin typeface="Times New Roman" pitchFamily="18" charset="0"/>
              </a:rPr>
              <a:t>§   6a vidta åtgärder (särskilt pass kommer – ej fördjupning här)</a:t>
            </a:r>
          </a:p>
          <a:p>
            <a:r>
              <a:rPr lang="sv-SE" sz="1200" b="0" i="0" u="none" strike="noStrike" kern="1200" baseline="0" dirty="0" smtClean="0">
                <a:solidFill>
                  <a:schemeClr val="tx1"/>
                </a:solidFill>
                <a:latin typeface="+mn-lt"/>
                <a:ea typeface="+mn-ea"/>
                <a:cs typeface="+mn-cs"/>
              </a:rPr>
              <a:t>Om ett skyddsombud anser att åtgärder behöver vidtas för att uppnå en tillfredsställande arbetsmiljö, ska skyddsombudet vända sig till arbetsgivaren och begära sådana åtgärder. Skyddsombudet kan också begära att en viss undersökning ska göras för kontroll av förhållandena inom skyddsområdet.</a:t>
            </a:r>
          </a:p>
          <a:p>
            <a:endParaRPr lang="sv-SE" sz="1200" b="0" i="0" kern="0" baseline="0" dirty="0" smtClean="0">
              <a:solidFill>
                <a:srgbClr val="336699"/>
              </a:solidFill>
              <a:latin typeface="Times New Roman" pitchFamily="18" charset="0"/>
            </a:endParaRPr>
          </a:p>
          <a:p>
            <a:pPr eaLnBrk="1" hangingPunct="1"/>
            <a:r>
              <a:rPr lang="sv-SE" sz="1200" b="0" i="0" kern="0" baseline="0" dirty="0" smtClean="0">
                <a:solidFill>
                  <a:srgbClr val="336699"/>
                </a:solidFill>
                <a:latin typeface="Times New Roman" pitchFamily="18" charset="0"/>
              </a:rPr>
              <a:t>§   7 stoppa arbetet </a:t>
            </a:r>
          </a:p>
          <a:p>
            <a:pPr eaLnBrk="1" hangingPunct="1"/>
            <a:r>
              <a:rPr lang="sv-SE" sz="1200" b="0" i="0" u="none" strike="noStrike" kern="1200" baseline="0" dirty="0" smtClean="0">
                <a:solidFill>
                  <a:schemeClr val="tx1"/>
                </a:solidFill>
                <a:latin typeface="+mn-lt"/>
                <a:ea typeface="+mn-ea"/>
                <a:cs typeface="+mn-cs"/>
              </a:rPr>
              <a:t>Innebär visst arbete omedelbar och allvarlig fara för arbetstagares liv </a:t>
            </a:r>
            <a:r>
              <a:rPr lang="sv-SE" sz="1200" b="0" i="0" u="none" strike="noStrike" kern="1200" baseline="0" dirty="0" err="1" smtClean="0">
                <a:solidFill>
                  <a:schemeClr val="tx1"/>
                </a:solidFill>
                <a:latin typeface="+mn-lt"/>
                <a:ea typeface="+mn-ea"/>
                <a:cs typeface="+mn-cs"/>
              </a:rPr>
              <a:t>ellerh</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älsa</a:t>
            </a:r>
            <a:r>
              <a:rPr lang="sv-SE" sz="1200" b="0" i="0" u="none" strike="noStrike" kern="1200" baseline="0" dirty="0" smtClean="0">
                <a:solidFill>
                  <a:schemeClr val="tx1"/>
                </a:solidFill>
                <a:latin typeface="+mn-lt"/>
                <a:ea typeface="+mn-ea"/>
                <a:cs typeface="+mn-cs"/>
              </a:rPr>
              <a:t> och kan rättelse inte genast uppnås genom att skyddsombudet vänder sig till arbetsgivaren, kan skyddsombudet bestämma att arbetet ska avbrytas i avvaktan på ställningstagande av Arbetsmiljöverket.</a:t>
            </a:r>
          </a:p>
          <a:p>
            <a:r>
              <a:rPr lang="sv-SE" sz="1200" b="0" i="1" u="none" strike="noStrike" kern="1200" baseline="0" dirty="0" smtClean="0">
                <a:solidFill>
                  <a:schemeClr val="tx1"/>
                </a:solidFill>
                <a:latin typeface="+mn-lt"/>
                <a:ea typeface="+mn-ea"/>
                <a:cs typeface="+mn-cs"/>
              </a:rPr>
              <a:t>(Det förutsätts att skyddsombudet inte genast kan få problemet löst genom att vända sig till arbetsgivaren eller</a:t>
            </a:r>
          </a:p>
          <a:p>
            <a:r>
              <a:rPr lang="sv-SE" sz="1200" b="0" i="1" u="none" strike="noStrike" kern="1200" baseline="0" dirty="0" smtClean="0">
                <a:solidFill>
                  <a:schemeClr val="tx1"/>
                </a:solidFill>
                <a:latin typeface="+mn-lt"/>
                <a:ea typeface="+mn-ea"/>
                <a:cs typeface="+mn-cs"/>
              </a:rPr>
              <a:t>dennes representant. Skyddsombudens stoppningsrätt kan användas för att skydda både anställda på arbetsstället och utomstående, till exempel inhyrd, personal. Alla skyddsombud har rätt att avbryta arbetet inom sitt skyddsområde även om det skulle finnas något annat skyddsombud som har annan åsikt.)</a:t>
            </a:r>
          </a:p>
          <a:p>
            <a:endParaRPr lang="sv-SE" sz="1200" b="0" i="0" kern="0" baseline="0" dirty="0" smtClean="0">
              <a:solidFill>
                <a:srgbClr val="336699"/>
              </a:solidFill>
              <a:latin typeface="Times New Roman" pitchFamily="18" charset="0"/>
            </a:endParaRPr>
          </a:p>
          <a:p>
            <a:pPr eaLnBrk="1" hangingPunct="1"/>
            <a:r>
              <a:rPr lang="sv-SE" sz="1200" b="0" i="0" kern="0" baseline="0" dirty="0" smtClean="0">
                <a:solidFill>
                  <a:srgbClr val="336699"/>
                </a:solidFill>
                <a:latin typeface="Times New Roman" pitchFamily="18" charset="0"/>
              </a:rPr>
              <a:t>§   10 inte hindras</a:t>
            </a:r>
          </a:p>
          <a:p>
            <a:r>
              <a:rPr lang="sv-SE" sz="1200" b="0" i="0" u="none" strike="noStrike" kern="1200" baseline="0" dirty="0" smtClean="0">
                <a:solidFill>
                  <a:schemeClr val="tx1"/>
                </a:solidFill>
                <a:latin typeface="+mn-lt"/>
                <a:ea typeface="+mn-ea"/>
                <a:cs typeface="+mn-cs"/>
              </a:rPr>
              <a:t>Skyddsombud får inte hindras att fullgöra sina uppgifter. Om ett skyddsombud företräder en arbetstagare som utför arbete på ett arbetsställe över vilket dennes arbetsgivare inte råder är den arbetsgivare som råder över arbetsstället skyldig att låta skyddsombudet få tillträde dit i den omfattning som ombudet behöver för att fullgöra sitt </a:t>
            </a:r>
          </a:p>
          <a:p>
            <a:r>
              <a:rPr lang="sv-SE" sz="1200" b="0" i="0" u="none" strike="noStrike" kern="1200" baseline="0" dirty="0" smtClean="0">
                <a:solidFill>
                  <a:schemeClr val="tx1"/>
                </a:solidFill>
                <a:latin typeface="+mn-lt"/>
                <a:ea typeface="+mn-ea"/>
                <a:cs typeface="+mn-cs"/>
              </a:rPr>
              <a:t>uppdrag. Skyddsombud får ej med anledning av sitt uppdrag ges försämrade arbetsförhållanden eller anställningsvillkor. När uppdraget upphör skall arbetstagaren vara tillförsäkrad arbetsförhållanden och anställningsvillkor, vilka överensstämmer med eller är likvärdiga med dem som skulle ha rått om han ej hade haft uppdraget.</a:t>
            </a:r>
            <a:endParaRPr lang="sv-SE" sz="1200" b="0" i="0" kern="0" baseline="0" dirty="0" smtClean="0">
              <a:solidFill>
                <a:srgbClr val="336699"/>
              </a:solidFill>
              <a:latin typeface="Times New Roman" pitchFamily="18" charset="0"/>
            </a:endParaRPr>
          </a:p>
          <a:p>
            <a:pPr eaLnBrk="1" hangingPunct="1"/>
            <a:endParaRPr lang="sv-SE" sz="1200" b="0" i="0" kern="0" baseline="0" dirty="0" smtClean="0">
              <a:solidFill>
                <a:srgbClr val="336699"/>
              </a:solidFill>
              <a:latin typeface="Times New Roman" pitchFamily="18" charset="0"/>
            </a:endParaRPr>
          </a:p>
          <a:p>
            <a:pPr eaLnBrk="1" hangingPunct="1"/>
            <a:r>
              <a:rPr lang="sv-SE" sz="1200" b="0" i="0" kern="0" baseline="0" dirty="0" smtClean="0">
                <a:solidFill>
                  <a:srgbClr val="336699"/>
                </a:solidFill>
                <a:latin typeface="Times New Roman" pitchFamily="18" charset="0"/>
              </a:rPr>
              <a:t>§   16  lagen om FFM tillämplig</a:t>
            </a:r>
          </a:p>
          <a:p>
            <a:r>
              <a:rPr lang="sv-SE" sz="1200" b="0" i="0" u="none" strike="noStrike" kern="1200" baseline="0" dirty="0" smtClean="0">
                <a:solidFill>
                  <a:schemeClr val="tx1"/>
                </a:solidFill>
                <a:latin typeface="+mn-lt"/>
                <a:ea typeface="+mn-ea"/>
                <a:cs typeface="+mn-cs"/>
              </a:rPr>
              <a:t>Beträffande skyddsombud och ledamot av skyddskommitté, vilka har utsetts av organisation som avses i 2 § andra eller tredje stycket, äger även lagen (1974:358) om facklig förtroendemans ställning på arbetsplatsen tillämpning. Har skyddsombud eller ledamot av skyddskommitté på fartyg utsetts av de ombordanställda, tillämpas lagen som om han</a:t>
            </a:r>
          </a:p>
          <a:p>
            <a:r>
              <a:rPr lang="sv-SE" sz="1200" b="0" i="0" u="none" strike="noStrike" kern="1200" baseline="0" dirty="0" smtClean="0">
                <a:solidFill>
                  <a:schemeClr val="tx1"/>
                </a:solidFill>
                <a:latin typeface="+mn-lt"/>
                <a:ea typeface="+mn-ea"/>
                <a:cs typeface="+mn-cs"/>
              </a:rPr>
              <a:t>eller hon var utsedd av sin lokala arbetstagarorganisation.</a:t>
            </a:r>
            <a:endParaRPr lang="sv-SE" sz="1200" b="0" i="0" kern="0" baseline="0" dirty="0" smtClean="0">
              <a:solidFill>
                <a:srgbClr val="336699"/>
              </a:solidFill>
              <a:latin typeface="Times New Roman" pitchFamily="18" charset="0"/>
            </a:endParaRPr>
          </a:p>
          <a:p>
            <a:pPr eaLnBrk="1" hangingPunct="1"/>
            <a:endParaRPr lang="sv-SE" sz="1200" b="0" i="0" kern="0" baseline="0" dirty="0" smtClean="0">
              <a:solidFill>
                <a:srgbClr val="336699"/>
              </a:solidFill>
              <a:latin typeface="Times New Roman" pitchFamily="18" charset="0"/>
            </a:endParaRPr>
          </a:p>
          <a:p>
            <a:pPr eaLnBrk="1" hangingPunct="1"/>
            <a:r>
              <a:rPr lang="sv-SE" sz="1200" b="1" i="0" kern="0" baseline="0" dirty="0" smtClean="0">
                <a:solidFill>
                  <a:srgbClr val="336699"/>
                </a:solidFill>
                <a:latin typeface="Times New Roman" pitchFamily="18" charset="0"/>
              </a:rPr>
              <a:t>Arbetsmiljöförordningen</a:t>
            </a:r>
          </a:p>
          <a:p>
            <a:pPr eaLnBrk="1" hangingPunct="1"/>
            <a:r>
              <a:rPr lang="sv-SE" sz="1200" b="0" i="0" kern="0" baseline="0" dirty="0" smtClean="0">
                <a:solidFill>
                  <a:srgbClr val="336699"/>
                </a:solidFill>
                <a:latin typeface="Times New Roman" pitchFamily="18" charset="0"/>
              </a:rPr>
              <a:t>§ 6   väljs på 3 år</a:t>
            </a:r>
          </a:p>
          <a:p>
            <a:r>
              <a:rPr lang="sv-SE" sz="1200" b="0" i="0" u="none" strike="noStrike" kern="1200" baseline="0" dirty="0" smtClean="0">
                <a:solidFill>
                  <a:schemeClr val="tx1"/>
                </a:solidFill>
                <a:latin typeface="+mn-lt"/>
                <a:ea typeface="+mn-ea"/>
                <a:cs typeface="+mn-cs"/>
              </a:rPr>
              <a:t>Lokal skyddsverksamhet</a:t>
            </a:r>
          </a:p>
          <a:p>
            <a:r>
              <a:rPr lang="sv-SE" sz="1200" b="0" i="0" u="none" strike="noStrike" kern="1200" baseline="0" dirty="0" smtClean="0">
                <a:solidFill>
                  <a:schemeClr val="tx1"/>
                </a:solidFill>
                <a:latin typeface="+mn-lt"/>
                <a:ea typeface="+mn-ea"/>
                <a:cs typeface="+mn-cs"/>
              </a:rPr>
              <a:t>Skyddsombud och ersättare för skyddsombud utses för en tid av tre år, om inte anställningsförhållandena eller omständigheterna i övrigt påkallar undantag. Till skyddsombud skall utses person med insikt i och intresse för arbetsmiljöfrågor. Skyddsombud skall äga god förtrogenhet med arbetsförhållandena inom sitt skyddsområde.</a:t>
            </a:r>
          </a:p>
          <a:p>
            <a:r>
              <a:rPr lang="sv-SE" sz="1200" b="0" i="0" u="none" strike="noStrike" kern="1200" baseline="0" dirty="0" smtClean="0">
                <a:solidFill>
                  <a:schemeClr val="tx1"/>
                </a:solidFill>
                <a:latin typeface="+mn-lt"/>
                <a:ea typeface="+mn-ea"/>
                <a:cs typeface="+mn-cs"/>
              </a:rPr>
              <a:t>Antalet skyddsombud bestämmes efter arbetsställets storlek, arbetets natur och arbetsförhållandena. Råder bland arbetstagarna tvekan om vilket antal skyddsombud, som bör utses vid ett arbetsställe, eller om arbetsställets indelning i skyddsområden, bör före valet samråd ske med arbetsgivaren och Arbetsmiljöverket.  </a:t>
            </a:r>
          </a:p>
          <a:p>
            <a:r>
              <a:rPr lang="sv-SE" sz="1200" b="0" i="0" u="none" strike="noStrike" kern="1200" baseline="0" dirty="0" smtClean="0">
                <a:solidFill>
                  <a:schemeClr val="tx1"/>
                </a:solidFill>
                <a:latin typeface="+mn-lt"/>
                <a:ea typeface="+mn-ea"/>
                <a:cs typeface="+mn-cs"/>
              </a:rPr>
              <a:t>Läs mer i kommentarerna i Arbetsmiljölagen med kommentarer, Av.se</a:t>
            </a:r>
          </a:p>
          <a:p>
            <a:endParaRPr lang="sv-SE" sz="1200" b="0" i="0" u="none" strike="noStrike" kern="1200" baseline="0" dirty="0" smtClean="0">
              <a:solidFill>
                <a:schemeClr val="tx1"/>
              </a:solidFill>
              <a:latin typeface="+mn-lt"/>
              <a:ea typeface="+mn-ea"/>
              <a:cs typeface="+mn-cs"/>
            </a:endParaRPr>
          </a:p>
          <a:p>
            <a:r>
              <a:rPr lang="sv-SE" sz="1200" b="1" i="0" u="none" strike="noStrike" kern="1200" baseline="0" dirty="0" smtClean="0">
                <a:solidFill>
                  <a:schemeClr val="tx1"/>
                </a:solidFill>
                <a:latin typeface="+mn-lt"/>
                <a:ea typeface="+mn-ea"/>
                <a:cs typeface="+mn-cs"/>
              </a:rPr>
              <a:t>Hur skiljas från sitt uppdrag:</a:t>
            </a:r>
          </a:p>
          <a:p>
            <a:r>
              <a:rPr lang="sv-SE" sz="1200" b="0" i="0" u="none" strike="noStrike" kern="1200" baseline="0" dirty="0" smtClean="0">
                <a:solidFill>
                  <a:schemeClr val="tx1"/>
                </a:solidFill>
                <a:latin typeface="+mn-lt"/>
                <a:ea typeface="+mn-ea"/>
                <a:cs typeface="+mn-cs"/>
              </a:rPr>
              <a:t>Forts § 6</a:t>
            </a:r>
          </a:p>
          <a:p>
            <a:r>
              <a:rPr lang="sv-SE" sz="1200" b="0" i="0" u="none" strike="noStrike" kern="1200" baseline="0" dirty="0" smtClean="0">
                <a:solidFill>
                  <a:schemeClr val="tx1"/>
                </a:solidFill>
                <a:latin typeface="+mn-lt"/>
                <a:ea typeface="+mn-ea"/>
                <a:cs typeface="+mn-cs"/>
              </a:rPr>
              <a:t>Skyddsombud kan skiljas från sitt uppdrag genom beslut av den organisation</a:t>
            </a:r>
          </a:p>
          <a:p>
            <a:r>
              <a:rPr lang="sv-SE" sz="1200" b="0" i="0" u="none" strike="noStrike" kern="1200" baseline="0" dirty="0" smtClean="0">
                <a:solidFill>
                  <a:schemeClr val="tx1"/>
                </a:solidFill>
                <a:latin typeface="+mn-lt"/>
                <a:ea typeface="+mn-ea"/>
                <a:cs typeface="+mn-cs"/>
              </a:rPr>
              <a:t>eller de arbetstagare som har utsett ombudet.</a:t>
            </a:r>
          </a:p>
          <a:p>
            <a:endParaRPr lang="sv-SE" sz="1200" b="0" i="0" u="none" strike="noStrike" kern="1200" baseline="0" dirty="0" smtClean="0">
              <a:solidFill>
                <a:schemeClr val="tx1"/>
              </a:solidFill>
              <a:latin typeface="+mn-lt"/>
              <a:ea typeface="+mn-ea"/>
              <a:cs typeface="+mn-cs"/>
            </a:endParaRPr>
          </a:p>
          <a:p>
            <a:r>
              <a:rPr lang="sv-SE" sz="1200" b="0" i="0" kern="0" baseline="0" dirty="0" smtClean="0">
                <a:solidFill>
                  <a:srgbClr val="336699"/>
                </a:solidFill>
                <a:latin typeface="Times New Roman" pitchFamily="18" charset="0"/>
              </a:rPr>
              <a:t>§ 10  uppgift till ag samt facklig organisation</a:t>
            </a:r>
          </a:p>
          <a:p>
            <a:r>
              <a:rPr lang="sv-SE" sz="1200" b="0" i="0" u="none" strike="noStrike" kern="1200" baseline="0" dirty="0" smtClean="0">
                <a:solidFill>
                  <a:schemeClr val="tx1"/>
                </a:solidFill>
                <a:latin typeface="+mn-lt"/>
                <a:ea typeface="+mn-ea"/>
                <a:cs typeface="+mn-cs"/>
              </a:rPr>
              <a:t>Uppgift om skyddsombuds namn och adress, dennes skyddsområde och</a:t>
            </a:r>
          </a:p>
          <a:p>
            <a:r>
              <a:rPr lang="sv-SE" sz="1200" b="0" i="0" u="none" strike="noStrike" kern="1200" baseline="0" dirty="0" smtClean="0">
                <a:solidFill>
                  <a:schemeClr val="tx1"/>
                </a:solidFill>
                <a:latin typeface="+mn-lt"/>
                <a:ea typeface="+mn-ea"/>
                <a:cs typeface="+mn-cs"/>
              </a:rPr>
              <a:t>den tid för vilken ombudet har utsetts, ska snarast möjligt efter förrättat</a:t>
            </a:r>
          </a:p>
          <a:p>
            <a:r>
              <a:rPr lang="sv-SE" sz="1200" b="0" i="0" u="none" strike="noStrike" kern="1200" baseline="0" dirty="0" smtClean="0">
                <a:solidFill>
                  <a:schemeClr val="tx1"/>
                </a:solidFill>
                <a:latin typeface="+mn-lt"/>
                <a:ea typeface="+mn-ea"/>
                <a:cs typeface="+mn-cs"/>
              </a:rPr>
              <a:t>val skriftligen lämnas till arbetsgivaren av den organisation eller de</a:t>
            </a:r>
          </a:p>
          <a:p>
            <a:r>
              <a:rPr lang="sv-SE" sz="1200" b="0" i="0" u="none" strike="noStrike" kern="1200" baseline="0" dirty="0" smtClean="0">
                <a:solidFill>
                  <a:schemeClr val="tx1"/>
                </a:solidFill>
                <a:latin typeface="+mn-lt"/>
                <a:ea typeface="+mn-ea"/>
                <a:cs typeface="+mn-cs"/>
              </a:rPr>
              <a:t>arbetstagare som har förrättat valet. Om ett skyddsombud ersätts, ska</a:t>
            </a:r>
          </a:p>
          <a:p>
            <a:r>
              <a:rPr lang="sv-SE" sz="1200" b="0" i="0" u="none" strike="noStrike" kern="1200" baseline="0" dirty="0" smtClean="0">
                <a:solidFill>
                  <a:schemeClr val="tx1"/>
                </a:solidFill>
                <a:latin typeface="+mn-lt"/>
                <a:ea typeface="+mn-ea"/>
                <a:cs typeface="+mn-cs"/>
              </a:rPr>
              <a:t>anges vilken person det nya skyddsombudet ersätter.</a:t>
            </a:r>
          </a:p>
          <a:p>
            <a:r>
              <a:rPr lang="sv-SE" sz="1200" b="0" i="0" u="none" strike="noStrike" kern="1200" baseline="0" dirty="0" smtClean="0">
                <a:solidFill>
                  <a:schemeClr val="tx1"/>
                </a:solidFill>
                <a:latin typeface="+mn-lt"/>
                <a:ea typeface="+mn-ea"/>
                <a:cs typeface="+mn-cs"/>
              </a:rPr>
              <a:t>Arbetsgivare ska på arbetsstället sätta upp anslag eller på annat</a:t>
            </a:r>
          </a:p>
          <a:p>
            <a:r>
              <a:rPr lang="sv-SE" sz="1200" b="0" i="0" u="none" strike="noStrike" kern="1200" baseline="0" dirty="0" smtClean="0">
                <a:solidFill>
                  <a:schemeClr val="tx1"/>
                </a:solidFill>
                <a:latin typeface="+mn-lt"/>
                <a:ea typeface="+mn-ea"/>
                <a:cs typeface="+mn-cs"/>
              </a:rPr>
              <a:t>lämpligt sätt tillkännage namn på skyddsombud och ledamöter av</a:t>
            </a:r>
          </a:p>
          <a:p>
            <a:r>
              <a:rPr lang="sv-SE" sz="1200" b="0" i="0" u="none" strike="noStrike" kern="1200" baseline="0" dirty="0" smtClean="0">
                <a:solidFill>
                  <a:schemeClr val="tx1"/>
                </a:solidFill>
                <a:latin typeface="+mn-lt"/>
                <a:ea typeface="+mn-ea"/>
                <a:cs typeface="+mn-cs"/>
              </a:rPr>
              <a:t>skyddskommitté.</a:t>
            </a:r>
            <a:endParaRPr lang="sv-SE" sz="1200" b="0" i="0" kern="0" baseline="0" dirty="0" smtClean="0">
              <a:solidFill>
                <a:srgbClr val="336699"/>
              </a:solidFill>
              <a:latin typeface="Times New Roman" pitchFamily="18" charset="0"/>
            </a:endParaRPr>
          </a:p>
          <a:p>
            <a:pPr eaLnBrk="1" hangingPunct="1"/>
            <a:endParaRPr lang="sv-SE" sz="1200" b="0" i="0" kern="0" baseline="0" dirty="0" smtClean="0">
              <a:solidFill>
                <a:srgbClr val="336699"/>
              </a:solidFill>
              <a:latin typeface="Times New Roman" pitchFamily="18" charset="0"/>
            </a:endParaRPr>
          </a:p>
          <a:p>
            <a:pPr eaLnBrk="1" hangingPunct="1"/>
            <a:r>
              <a:rPr lang="en-US" b="0" i="0" kern="0" baseline="0" dirty="0" smtClean="0">
                <a:solidFill>
                  <a:srgbClr val="336699"/>
                </a:solidFill>
                <a:latin typeface="Times New Roman" pitchFamily="18" charset="0"/>
              </a:rPr>
              <a:t/>
            </a:r>
            <a:br>
              <a:rPr lang="en-US" b="0" i="0" kern="0" baseline="0" dirty="0" smtClean="0">
                <a:solidFill>
                  <a:srgbClr val="336699"/>
                </a:solidFill>
                <a:latin typeface="Times New Roman" pitchFamily="18" charset="0"/>
              </a:rPr>
            </a:br>
            <a:endParaRPr lang="en-US" b="0" i="0" kern="0" baseline="0" dirty="0" smtClean="0">
              <a:latin typeface="Times New Roman" pitchFamily="18" charset="0"/>
            </a:endParaRPr>
          </a:p>
          <a:p>
            <a:endParaRPr lang="sv-SE" dirty="0"/>
          </a:p>
        </p:txBody>
      </p:sp>
      <p:sp>
        <p:nvSpPr>
          <p:cNvPr id="4" name="Platshållare för bildnummer 3"/>
          <p:cNvSpPr>
            <a:spLocks noGrp="1"/>
          </p:cNvSpPr>
          <p:nvPr>
            <p:ph type="sldNum" sz="quarter" idx="10"/>
          </p:nvPr>
        </p:nvSpPr>
        <p:spPr/>
        <p:txBody>
          <a:bodyPr/>
          <a:lstStyle/>
          <a:p>
            <a:pPr>
              <a:defRPr/>
            </a:pPr>
            <a:fld id="{25C154D7-5FD4-4728-A72F-0B46CBD0F1D7}" type="slidenum">
              <a:rPr lang="sv-SE" smtClean="0"/>
              <a:pPr>
                <a:defRPr/>
              </a:pPr>
              <a:t>13</a:t>
            </a:fld>
            <a:endParaRPr lang="sv-SE"/>
          </a:p>
        </p:txBody>
      </p:sp>
    </p:spTree>
    <p:extLst>
      <p:ext uri="{BB962C8B-B14F-4D97-AF65-F5344CB8AC3E}">
        <p14:creationId xmlns:p14="http://schemas.microsoft.com/office/powerpoint/2010/main" val="1833320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55000" lnSpcReduction="20000"/>
          </a:bodyPr>
          <a:lstStyle/>
          <a:p>
            <a:pPr eaLnBrk="1" hangingPunct="1">
              <a:lnSpc>
                <a:spcPct val="80000"/>
              </a:lnSpc>
              <a:tabLst>
                <a:tab pos="720725" algn="l"/>
              </a:tabLst>
            </a:pPr>
            <a:r>
              <a:rPr lang="en-US" sz="2400" dirty="0" err="1" smtClean="0"/>
              <a:t>Skadas</a:t>
            </a:r>
            <a:r>
              <a:rPr lang="en-US" sz="2400" dirty="0" smtClean="0"/>
              <a:t> du </a:t>
            </a:r>
            <a:r>
              <a:rPr lang="en-US" sz="2400" dirty="0" err="1" smtClean="0"/>
              <a:t>på</a:t>
            </a:r>
            <a:r>
              <a:rPr lang="en-US" sz="2400" dirty="0" smtClean="0"/>
              <a:t> </a:t>
            </a:r>
            <a:r>
              <a:rPr lang="en-US" sz="2400" dirty="0" err="1" smtClean="0"/>
              <a:t>arbetsplatsen</a:t>
            </a:r>
            <a:r>
              <a:rPr lang="en-US" sz="2400" dirty="0" smtClean="0"/>
              <a:t> </a:t>
            </a:r>
            <a:r>
              <a:rPr lang="en-US" sz="2400" dirty="0" err="1" smtClean="0"/>
              <a:t>eller</a:t>
            </a:r>
            <a:r>
              <a:rPr lang="en-US" sz="2400" dirty="0" smtClean="0"/>
              <a:t> </a:t>
            </a:r>
            <a:r>
              <a:rPr lang="en-US" sz="2400" dirty="0" err="1" smtClean="0"/>
              <a:t>på</a:t>
            </a:r>
            <a:r>
              <a:rPr lang="en-US" sz="2400" dirty="0" smtClean="0"/>
              <a:t> </a:t>
            </a:r>
            <a:r>
              <a:rPr lang="en-US" sz="2400" dirty="0" err="1" smtClean="0"/>
              <a:t>väg</a:t>
            </a:r>
            <a:r>
              <a:rPr lang="en-US" sz="2400" dirty="0" smtClean="0"/>
              <a:t> till </a:t>
            </a:r>
            <a:r>
              <a:rPr lang="en-US" sz="2400" dirty="0" err="1" smtClean="0"/>
              <a:t>eller</a:t>
            </a:r>
            <a:r>
              <a:rPr lang="en-US" sz="2400" dirty="0" smtClean="0"/>
              <a:t> </a:t>
            </a:r>
            <a:r>
              <a:rPr lang="en-US" sz="2400" dirty="0" err="1" smtClean="0"/>
              <a:t>från</a:t>
            </a:r>
            <a:r>
              <a:rPr lang="en-US" sz="2400" dirty="0" smtClean="0"/>
              <a:t> </a:t>
            </a:r>
            <a:r>
              <a:rPr lang="en-US" sz="2400" dirty="0" err="1" smtClean="0"/>
              <a:t>arbetet</a:t>
            </a:r>
            <a:r>
              <a:rPr lang="en-US" sz="2400" dirty="0" smtClean="0"/>
              <a:t> </a:t>
            </a:r>
            <a:r>
              <a:rPr lang="en-US" sz="2400" dirty="0" err="1" smtClean="0"/>
              <a:t>kan</a:t>
            </a:r>
            <a:r>
              <a:rPr lang="en-US" sz="2400" dirty="0" smtClean="0"/>
              <a:t> du </a:t>
            </a:r>
            <a:r>
              <a:rPr lang="en-US" sz="2400" dirty="0" err="1" smtClean="0"/>
              <a:t>få</a:t>
            </a:r>
            <a:r>
              <a:rPr lang="en-US" sz="2400" dirty="0" smtClean="0"/>
              <a:t> </a:t>
            </a:r>
            <a:r>
              <a:rPr lang="en-US" sz="2400" dirty="0" err="1" smtClean="0"/>
              <a:t>ersättning</a:t>
            </a:r>
            <a:r>
              <a:rPr lang="en-US" sz="2400" dirty="0" smtClean="0"/>
              <a:t> </a:t>
            </a:r>
            <a:r>
              <a:rPr lang="en-US" sz="2400" dirty="0" err="1" smtClean="0"/>
              <a:t>från</a:t>
            </a:r>
            <a:r>
              <a:rPr lang="en-US" sz="2400" dirty="0" smtClean="0"/>
              <a:t> </a:t>
            </a:r>
            <a:r>
              <a:rPr lang="en-US" sz="2400" dirty="0" err="1" smtClean="0"/>
              <a:t>arbetsskadeförsäkringen</a:t>
            </a:r>
            <a:r>
              <a:rPr lang="en-US" sz="2400" dirty="0" smtClean="0"/>
              <a:t>. </a:t>
            </a:r>
            <a:r>
              <a:rPr lang="en-US" sz="2400" dirty="0" err="1" smtClean="0"/>
              <a:t>Ersättningen</a:t>
            </a:r>
            <a:r>
              <a:rPr lang="en-US" sz="2400" dirty="0" smtClean="0"/>
              <a:t> </a:t>
            </a:r>
            <a:r>
              <a:rPr lang="en-US" sz="2400" dirty="0" err="1" smtClean="0"/>
              <a:t>kan</a:t>
            </a:r>
            <a:r>
              <a:rPr lang="en-US" sz="2400" dirty="0" smtClean="0"/>
              <a:t> </a:t>
            </a:r>
            <a:r>
              <a:rPr lang="en-US" sz="2400" dirty="0" err="1" smtClean="0"/>
              <a:t>vara</a:t>
            </a:r>
            <a:r>
              <a:rPr lang="en-US" sz="2400" dirty="0" smtClean="0"/>
              <a:t> i form </a:t>
            </a:r>
            <a:r>
              <a:rPr lang="en-US" sz="2400" dirty="0" err="1" smtClean="0"/>
              <a:t>av</a:t>
            </a:r>
            <a:r>
              <a:rPr lang="en-US" sz="2400" dirty="0" smtClean="0"/>
              <a:t> </a:t>
            </a:r>
            <a:r>
              <a:rPr lang="en-US" sz="2400" dirty="0" err="1" smtClean="0"/>
              <a:t>sjukpenning</a:t>
            </a:r>
            <a:r>
              <a:rPr lang="en-US" sz="2400" dirty="0" smtClean="0"/>
              <a:t>, </a:t>
            </a:r>
            <a:r>
              <a:rPr lang="en-US" sz="2400" dirty="0" err="1" smtClean="0"/>
              <a:t>livränta</a:t>
            </a:r>
            <a:r>
              <a:rPr lang="en-US" sz="2400" dirty="0" smtClean="0"/>
              <a:t> </a:t>
            </a:r>
            <a:r>
              <a:rPr lang="en-US" sz="2400" dirty="0" err="1" smtClean="0"/>
              <a:t>eller</a:t>
            </a:r>
            <a:r>
              <a:rPr lang="en-US" sz="2400" dirty="0" smtClean="0"/>
              <a:t> </a:t>
            </a:r>
            <a:r>
              <a:rPr lang="en-US" sz="2400" dirty="0" err="1" smtClean="0"/>
              <a:t>ersättning</a:t>
            </a:r>
            <a:r>
              <a:rPr lang="en-US" sz="2400" dirty="0" smtClean="0"/>
              <a:t> </a:t>
            </a:r>
            <a:r>
              <a:rPr lang="en-US" sz="2400" dirty="0" err="1" smtClean="0"/>
              <a:t>för</a:t>
            </a:r>
            <a:r>
              <a:rPr lang="en-US" sz="2400" dirty="0" smtClean="0"/>
              <a:t> </a:t>
            </a:r>
            <a:r>
              <a:rPr lang="en-US" sz="2400" dirty="0" err="1" smtClean="0"/>
              <a:t>vårdkostnader</a:t>
            </a:r>
            <a:r>
              <a:rPr lang="en-US" sz="2400" dirty="0" smtClean="0"/>
              <a:t>. </a:t>
            </a:r>
            <a:r>
              <a:rPr lang="en-US" sz="2400" dirty="0" err="1" smtClean="0"/>
              <a:t>Även</a:t>
            </a:r>
            <a:r>
              <a:rPr lang="en-US" sz="2400" dirty="0" smtClean="0"/>
              <a:t> </a:t>
            </a:r>
            <a:r>
              <a:rPr lang="en-US" sz="2400" dirty="0" err="1" smtClean="0"/>
              <a:t>efterlevande</a:t>
            </a:r>
            <a:r>
              <a:rPr lang="en-US" sz="2400" dirty="0" smtClean="0"/>
              <a:t> </a:t>
            </a:r>
            <a:r>
              <a:rPr lang="en-US" sz="2400" dirty="0" err="1" smtClean="0"/>
              <a:t>kan</a:t>
            </a:r>
            <a:r>
              <a:rPr lang="en-US" sz="2400" dirty="0" smtClean="0"/>
              <a:t> </a:t>
            </a:r>
            <a:r>
              <a:rPr lang="en-US" sz="2400" dirty="0" err="1" smtClean="0"/>
              <a:t>få</a:t>
            </a:r>
            <a:r>
              <a:rPr lang="en-US" sz="2400" dirty="0" smtClean="0"/>
              <a:t> </a:t>
            </a:r>
            <a:r>
              <a:rPr lang="en-US" sz="2400" dirty="0" err="1" smtClean="0"/>
              <a:t>ersättning</a:t>
            </a:r>
            <a:r>
              <a:rPr lang="en-US" sz="2400" dirty="0" smtClean="0"/>
              <a:t>. </a:t>
            </a:r>
          </a:p>
          <a:p>
            <a:pPr eaLnBrk="1" hangingPunct="1">
              <a:lnSpc>
                <a:spcPct val="80000"/>
              </a:lnSpc>
              <a:tabLst>
                <a:tab pos="720725" algn="l"/>
              </a:tabLst>
            </a:pPr>
            <a:endParaRPr lang="sv-SE" sz="2400" dirty="0" smtClean="0"/>
          </a:p>
          <a:p>
            <a:pPr marL="1047750" lvl="1" indent="-328613" eaLnBrk="1" hangingPunct="1">
              <a:lnSpc>
                <a:spcPct val="80000"/>
              </a:lnSpc>
              <a:tabLst>
                <a:tab pos="720725" algn="l"/>
              </a:tabLst>
            </a:pPr>
            <a:r>
              <a:rPr lang="sv-SE" sz="2200" dirty="0" err="1" smtClean="0"/>
              <a:t>Enl</a:t>
            </a:r>
            <a:r>
              <a:rPr lang="sv-SE" sz="2200" dirty="0" smtClean="0"/>
              <a:t> LAF (Lagen om allmän försäkring)– ag anmäler arbetsskador till Försäkringskassan omedelbart</a:t>
            </a:r>
          </a:p>
          <a:p>
            <a:pPr marL="1047750" lvl="1" indent="-328613" eaLnBrk="1" hangingPunct="1">
              <a:lnSpc>
                <a:spcPct val="80000"/>
              </a:lnSpc>
              <a:tabLst>
                <a:tab pos="720725" algn="l"/>
              </a:tabLst>
            </a:pPr>
            <a:r>
              <a:rPr lang="sv-SE" sz="2200" dirty="0" smtClean="0"/>
              <a:t>Gäller även mindre allvarliga skador</a:t>
            </a:r>
          </a:p>
          <a:p>
            <a:pPr marL="1047750" lvl="1" indent="-328613" eaLnBrk="1" hangingPunct="1">
              <a:lnSpc>
                <a:spcPct val="80000"/>
              </a:lnSpc>
              <a:tabLst>
                <a:tab pos="720725" algn="l"/>
              </a:tabLst>
            </a:pPr>
            <a:r>
              <a:rPr lang="sv-SE" sz="2200" dirty="0" smtClean="0"/>
              <a:t>Särskild blankett – hämtas från </a:t>
            </a:r>
            <a:r>
              <a:rPr lang="sv-SE" sz="2200" dirty="0" err="1" smtClean="0"/>
              <a:t>www.forsakringskassan.se</a:t>
            </a:r>
            <a:endParaRPr lang="sv-SE" sz="2200" dirty="0" smtClean="0"/>
          </a:p>
          <a:p>
            <a:pPr marL="1047750" lvl="1" indent="-328613" eaLnBrk="1" hangingPunct="1">
              <a:lnSpc>
                <a:spcPct val="80000"/>
              </a:lnSpc>
              <a:tabLst>
                <a:tab pos="720725" algn="l"/>
              </a:tabLst>
            </a:pPr>
            <a:r>
              <a:rPr lang="sv-SE" sz="2200" dirty="0" smtClean="0"/>
              <a:t>Samråda med skyddsombud – kopia</a:t>
            </a:r>
          </a:p>
          <a:p>
            <a:pPr marL="1047750" lvl="1" indent="-328613" eaLnBrk="1" hangingPunct="1">
              <a:lnSpc>
                <a:spcPct val="80000"/>
              </a:lnSpc>
              <a:tabLst>
                <a:tab pos="720725" algn="l"/>
              </a:tabLst>
            </a:pPr>
            <a:r>
              <a:rPr lang="sv-SE" sz="2200" dirty="0" smtClean="0"/>
              <a:t>Den enskilde begär själv om den yrkar ersättning från försäkringen</a:t>
            </a:r>
          </a:p>
          <a:p>
            <a:pPr marL="1047750" lvl="1" indent="-328613" eaLnBrk="1" hangingPunct="1">
              <a:lnSpc>
                <a:spcPct val="80000"/>
              </a:lnSpc>
              <a:tabLst>
                <a:tab pos="720725" algn="l"/>
              </a:tabLst>
            </a:pPr>
            <a:r>
              <a:rPr lang="sv-SE" sz="2200" dirty="0" smtClean="0"/>
              <a:t>Försäkringskassan gör en utredning och lämnar besked om ev. ersättning och i vilken form. Beslutet kan överklagas</a:t>
            </a:r>
          </a:p>
          <a:p>
            <a:pPr eaLnBrk="1" hangingPunct="1">
              <a:lnSpc>
                <a:spcPct val="90000"/>
              </a:lnSpc>
              <a:tabLst>
                <a:tab pos="720725" algn="l"/>
              </a:tabLst>
            </a:pPr>
            <a:endParaRPr lang="sv-SE" sz="900" b="1" dirty="0" smtClean="0"/>
          </a:p>
          <a:p>
            <a:pPr eaLnBrk="1" hangingPunct="1">
              <a:lnSpc>
                <a:spcPct val="90000"/>
              </a:lnSpc>
              <a:tabLst>
                <a:tab pos="720725" algn="l"/>
              </a:tabLst>
            </a:pPr>
            <a:r>
              <a:rPr lang="sv-SE" sz="900" b="1" dirty="0" smtClean="0"/>
              <a:t>Anmälan till Arbetsmiljöverket </a:t>
            </a:r>
            <a:br>
              <a:rPr lang="sv-SE" sz="900" b="1" dirty="0" smtClean="0"/>
            </a:br>
            <a:r>
              <a:rPr lang="sv-SE" sz="900" dirty="0" smtClean="0"/>
              <a:t>Arbetsgivaren ska utan dröjsmål meddela Arbetsmiljöverket om olyckor eller annat som lett till dödsfall eller svårare personskada eller samtidigt drabbat flera arbetstagare. Samma sak gäller vid händelser som inneburit allvarlig skada för liv eller hälsa. Straffet för brott mot denna bestämmelse är böter. </a:t>
            </a:r>
          </a:p>
          <a:p>
            <a:pPr eaLnBrk="1" hangingPunct="1">
              <a:lnSpc>
                <a:spcPct val="90000"/>
              </a:lnSpc>
              <a:tabLst>
                <a:tab pos="720725" algn="l"/>
              </a:tabLst>
            </a:pPr>
            <a:r>
              <a:rPr lang="sv-SE" sz="900" dirty="0" smtClean="0"/>
              <a:t>Till exempel ska mobbningsfall med inslag av hot och våld anmälas.</a:t>
            </a:r>
          </a:p>
          <a:p>
            <a:pPr eaLnBrk="1" hangingPunct="1">
              <a:lnSpc>
                <a:spcPct val="90000"/>
              </a:lnSpc>
              <a:tabLst>
                <a:tab pos="720725" algn="l"/>
              </a:tabLst>
            </a:pPr>
            <a:r>
              <a:rPr lang="sv-SE" sz="900" b="1" dirty="0" smtClean="0"/>
              <a:t/>
            </a:r>
            <a:br>
              <a:rPr lang="sv-SE" sz="900" b="1" dirty="0" smtClean="0"/>
            </a:br>
            <a:r>
              <a:rPr lang="sv-SE" sz="900" dirty="0" smtClean="0"/>
              <a:t>I föreskrifterna om </a:t>
            </a:r>
            <a:r>
              <a:rPr lang="sv-SE" sz="900" dirty="0" smtClean="0">
                <a:hlinkClick r:id="rId3"/>
              </a:rPr>
              <a:t>systematiskt arbetsmiljöarbete AFS 2001:1 </a:t>
            </a:r>
            <a:r>
              <a:rPr lang="sv-SE" sz="900" dirty="0" smtClean="0"/>
              <a:t>finns krav på att arbetsgivaren ska föra statistik över arbetsskador och tillbud. </a:t>
            </a:r>
          </a:p>
          <a:p>
            <a:pPr eaLnBrk="1" hangingPunct="1">
              <a:tabLst>
                <a:tab pos="720725" algn="l"/>
              </a:tabLst>
            </a:pPr>
            <a:endParaRPr lang="sv-SE" sz="900" dirty="0" smtClean="0"/>
          </a:p>
          <a:p>
            <a:pPr eaLnBrk="1" hangingPunct="1">
              <a:tabLst>
                <a:tab pos="720725" algn="l"/>
              </a:tabLst>
            </a:pPr>
            <a:r>
              <a:rPr lang="sv-SE" sz="900" dirty="0" smtClean="0"/>
              <a:t>Om någon har skadats svårt eller dött på grund av olycksfall eller annan skadlig inverkan i arbete ska </a:t>
            </a:r>
            <a:r>
              <a:rPr lang="sv-SE" sz="900" b="1" dirty="0" smtClean="0"/>
              <a:t>arbetsgivaren underrätta Arbetsmiljöverket. </a:t>
            </a:r>
            <a:r>
              <a:rPr lang="sv-SE" sz="900" dirty="0" smtClean="0"/>
              <a:t>Det ska ske </a:t>
            </a:r>
            <a:r>
              <a:rPr lang="sv-SE" sz="900" b="1" dirty="0" smtClean="0"/>
              <a:t>utan dröjsmål </a:t>
            </a:r>
            <a:r>
              <a:rPr lang="sv-SE" sz="900" dirty="0" smtClean="0"/>
              <a:t>och i det distrikt där arbetsstället finns. Samma skyldighet gäller om flera arbetstagare har drabbats samtidigt eller vid </a:t>
            </a:r>
            <a:r>
              <a:rPr lang="sv-SE" sz="900" b="1" dirty="0" smtClean="0"/>
              <a:t>tillbud som har inneburit allvarlig fara för liv eller hälsa.</a:t>
            </a:r>
            <a:r>
              <a:rPr lang="sv-SE" sz="900" dirty="0" smtClean="0"/>
              <a:t> </a:t>
            </a:r>
          </a:p>
          <a:p>
            <a:pPr eaLnBrk="1" hangingPunct="1">
              <a:tabLst>
                <a:tab pos="720725" algn="l"/>
              </a:tabLst>
            </a:pPr>
            <a:r>
              <a:rPr lang="sv-SE" sz="900" dirty="0" smtClean="0"/>
              <a:t>Arbetsgivaren ska också </a:t>
            </a:r>
            <a:r>
              <a:rPr lang="sv-SE" sz="900" b="1" dirty="0" smtClean="0"/>
              <a:t>omedelbart anmäla arbetsskador till Försäkringskassan</a:t>
            </a:r>
            <a:r>
              <a:rPr lang="sv-SE" sz="900" dirty="0" smtClean="0"/>
              <a:t>. Det gäller </a:t>
            </a:r>
            <a:r>
              <a:rPr lang="sv-SE" sz="900" b="1" dirty="0" smtClean="0"/>
              <a:t>även mindre allvarliga skador</a:t>
            </a:r>
            <a:r>
              <a:rPr lang="sv-SE" sz="900" dirty="0" smtClean="0"/>
              <a:t>. Läs mer om det hos Försäkringskassan.</a:t>
            </a:r>
          </a:p>
          <a:p>
            <a:pPr eaLnBrk="1" hangingPunct="1">
              <a:tabLst>
                <a:tab pos="720725" algn="l"/>
              </a:tabLst>
            </a:pPr>
            <a:r>
              <a:rPr lang="sv-SE" sz="900" dirty="0" smtClean="0"/>
              <a:t>Skador under resor till eller från arbetet anmäls bara till Försäkringskassan. Om skador och tillbud inträffar vid resor i arbetet, till exempel transporter, kundbesök eller resor mellan arbetsställen, ska man i vissa fall underrätta Arbetsmiljöverket. Tänk på att ett tillbud i trafiken kan ha inneburit allvarlig fara för liv eller hälsa, även om ingen har skadats eller om det bara rör sig om lindriga skador.</a:t>
            </a:r>
          </a:p>
          <a:p>
            <a:pPr eaLnBrk="1" hangingPunct="1">
              <a:tabLst>
                <a:tab pos="720725" algn="l"/>
              </a:tabLst>
            </a:pPr>
            <a:r>
              <a:rPr lang="sv-SE" sz="900" dirty="0" smtClean="0"/>
              <a:t>Andra exempel på tillbud som ska anmälas:</a:t>
            </a:r>
          </a:p>
          <a:p>
            <a:pPr eaLnBrk="1" hangingPunct="1">
              <a:tabLst>
                <a:tab pos="720725" algn="l"/>
              </a:tabLst>
            </a:pPr>
            <a:r>
              <a:rPr lang="sv-SE" sz="900" dirty="0" smtClean="0"/>
              <a:t>Explosionsljud med risk för bestående hörselskador </a:t>
            </a:r>
          </a:p>
          <a:p>
            <a:pPr eaLnBrk="1" hangingPunct="1">
              <a:tabLst>
                <a:tab pos="720725" algn="l"/>
              </a:tabLst>
            </a:pPr>
            <a:r>
              <a:rPr lang="sv-SE" sz="900" dirty="0" smtClean="0"/>
              <a:t>Fall av föremål som kunnat orsaka allvarliga personskador </a:t>
            </a:r>
          </a:p>
          <a:p>
            <a:pPr eaLnBrk="1" hangingPunct="1">
              <a:tabLst>
                <a:tab pos="720725" algn="l"/>
              </a:tabLst>
            </a:pPr>
            <a:r>
              <a:rPr lang="sv-SE" sz="900" dirty="0" smtClean="0"/>
              <a:t>Fall i trappor, stegar eller ställningar </a:t>
            </a:r>
          </a:p>
          <a:p>
            <a:pPr eaLnBrk="1" hangingPunct="1">
              <a:tabLst>
                <a:tab pos="720725" algn="l"/>
              </a:tabLst>
            </a:pPr>
            <a:r>
              <a:rPr lang="sv-SE" sz="900" dirty="0" smtClean="0"/>
              <a:t>Felaktiga funktioner hos farliga maskiner eller hos skyddsutrustning </a:t>
            </a:r>
          </a:p>
          <a:p>
            <a:pPr eaLnBrk="1" hangingPunct="1">
              <a:tabLst>
                <a:tab pos="720725" algn="l"/>
              </a:tabLst>
            </a:pPr>
            <a:r>
              <a:rPr lang="sv-SE" sz="900" dirty="0" smtClean="0"/>
              <a:t>Läckage av farliga ämnen </a:t>
            </a:r>
          </a:p>
          <a:p>
            <a:pPr eaLnBrk="1" hangingPunct="1">
              <a:tabLst>
                <a:tab pos="720725" algn="l"/>
              </a:tabLst>
            </a:pPr>
            <a:r>
              <a:rPr lang="sv-SE" sz="900" dirty="0" smtClean="0"/>
              <a:t>Våld eller incident med risk för våld (till exempel rån eller rånförsök)</a:t>
            </a:r>
          </a:p>
          <a:p>
            <a:pPr eaLnBrk="1" hangingPunct="1">
              <a:tabLst>
                <a:tab pos="720725" algn="l"/>
              </a:tabLst>
            </a:pPr>
            <a:endParaRPr lang="sv-SE" sz="900" dirty="0" smtClean="0"/>
          </a:p>
          <a:p>
            <a:pPr eaLnBrk="1" hangingPunct="1">
              <a:lnSpc>
                <a:spcPct val="90000"/>
              </a:lnSpc>
              <a:tabLst>
                <a:tab pos="720725" algn="l"/>
              </a:tabLst>
            </a:pPr>
            <a:r>
              <a:rPr lang="sv-SE" sz="900" b="1" i="0" kern="0" baseline="0" dirty="0" smtClean="0">
                <a:latin typeface="Times New Roman" pitchFamily="18" charset="0"/>
              </a:rPr>
              <a:t>Via webbplatsen  anmäls arbetsskador, allvarliga tillbud, dödsfall orsakade av arbete och arbetssjukdomar enkelt och samtidigt till både AV och FK. När anmälan gjort finns möjlighet att skriva ut kopior för att lämna till den skadade och skyddsombud. Om detta missas kan utskrifter beställas  från AV.</a:t>
            </a:r>
          </a:p>
          <a:p>
            <a:pPr eaLnBrk="1" hangingPunct="1">
              <a:lnSpc>
                <a:spcPct val="90000"/>
              </a:lnSpc>
              <a:tabLst>
                <a:tab pos="720725" algn="l"/>
              </a:tabLst>
            </a:pPr>
            <a:endParaRPr lang="sv-SE" sz="900" b="0" i="0" kern="0" baseline="0" dirty="0" smtClean="0">
              <a:latin typeface="Times New Roman" pitchFamily="18" charset="0"/>
            </a:endParaRPr>
          </a:p>
          <a:p>
            <a:pPr eaLnBrk="1" hangingPunct="1">
              <a:lnSpc>
                <a:spcPct val="90000"/>
              </a:lnSpc>
              <a:tabLst>
                <a:tab pos="720725" algn="l"/>
              </a:tabLst>
            </a:pPr>
            <a:r>
              <a:rPr lang="sv-SE" sz="900" b="0" i="0" kern="0" baseline="0" dirty="0" smtClean="0">
                <a:latin typeface="Times New Roman" pitchFamily="18" charset="0"/>
              </a:rPr>
              <a:t>Anmälan till Arbetsmiljöverket </a:t>
            </a:r>
            <a:br>
              <a:rPr lang="sv-SE" sz="900" b="0" i="0" kern="0" baseline="0" dirty="0" smtClean="0">
                <a:latin typeface="Times New Roman" pitchFamily="18" charset="0"/>
              </a:rPr>
            </a:br>
            <a:r>
              <a:rPr lang="sv-SE" sz="900" b="0" i="0" kern="0" baseline="0" dirty="0" smtClean="0">
                <a:latin typeface="Times New Roman" pitchFamily="18" charset="0"/>
              </a:rPr>
              <a:t>Arbetsgivaren ska utan dröjsmål meddela Arbetsmiljöverket om olyckor eller annat som lett till dödsfall eller svårare personskada eller samtidigt drabbat flera arbetstagare. Samma sak gäller vid händelser som inneburit allvarlig skada för liv eller hälsa, t ex mobbningsfall med inslag av våld och hot. Straffet för brott mot denna bestämmelse är böter. </a:t>
            </a:r>
          </a:p>
          <a:p>
            <a:pPr eaLnBrk="1" hangingPunct="1">
              <a:lnSpc>
                <a:spcPct val="90000"/>
              </a:lnSpc>
              <a:tabLst>
                <a:tab pos="720725" algn="l"/>
              </a:tabLst>
            </a:pPr>
            <a:r>
              <a:rPr lang="sv-SE" sz="900" b="0" i="0" kern="0" baseline="0" dirty="0" smtClean="0">
                <a:latin typeface="Times New Roman" pitchFamily="18" charset="0"/>
              </a:rPr>
              <a:t/>
            </a:r>
            <a:br>
              <a:rPr lang="sv-SE" sz="900" b="0" i="0" kern="0" baseline="0" dirty="0" smtClean="0">
                <a:latin typeface="Times New Roman" pitchFamily="18" charset="0"/>
              </a:rPr>
            </a:br>
            <a:r>
              <a:rPr lang="sv-SE" sz="900" b="0" i="0" kern="0" baseline="0" dirty="0" smtClean="0">
                <a:latin typeface="Times New Roman" pitchFamily="18" charset="0"/>
              </a:rPr>
              <a:t>I föreskrifterna om </a:t>
            </a:r>
            <a:r>
              <a:rPr lang="sv-SE" sz="900" b="0" i="0" kern="0" baseline="0" dirty="0" smtClean="0">
                <a:latin typeface="Times New Roman" pitchFamily="18" charset="0"/>
                <a:hlinkClick r:id="rId3"/>
              </a:rPr>
              <a:t>systematiskt arbetsmiljöarbete AFS 2001:1 </a:t>
            </a:r>
            <a:r>
              <a:rPr lang="sv-SE" sz="900" b="0" i="0" kern="0" baseline="0" dirty="0" smtClean="0">
                <a:latin typeface="Times New Roman" pitchFamily="18" charset="0"/>
              </a:rPr>
              <a:t>finns krav på att arbetsgivaren ska föra statistik över arbetsskador och tillbud. </a:t>
            </a:r>
          </a:p>
          <a:p>
            <a:pPr eaLnBrk="1" hangingPunct="1">
              <a:tabLst>
                <a:tab pos="720725" algn="l"/>
              </a:tabLst>
            </a:pPr>
            <a:endParaRPr lang="sv-SE" sz="900" b="0" i="0" kern="0" baseline="0" dirty="0" smtClean="0">
              <a:latin typeface="Times New Roman" pitchFamily="18" charset="0"/>
            </a:endParaRPr>
          </a:p>
          <a:p>
            <a:pPr eaLnBrk="1" hangingPunct="1">
              <a:tabLst>
                <a:tab pos="720725" algn="l"/>
              </a:tabLst>
            </a:pPr>
            <a:r>
              <a:rPr lang="sv-SE" sz="900" b="0" i="0" kern="0" baseline="0" dirty="0" smtClean="0">
                <a:latin typeface="Times New Roman" pitchFamily="18" charset="0"/>
              </a:rPr>
              <a:t>Skador under resor till eller från arbetet anmäls bara till Försäkringskassan. Om skador och tillbud inträffar vid resor i arbetet, till exempel transporter, kundbesök eller resor mellan arbetsställen, ska man i vissa fall underrätta Arbetsmiljöverket. Tänk på att ett tillbud i trafiken kan ha inneburit allvarlig fara för liv eller hälsa, även om ingen har skadats eller om det bara rör sig om lindriga skador.</a:t>
            </a:r>
          </a:p>
          <a:p>
            <a:pPr eaLnBrk="1" hangingPunct="1">
              <a:tabLst>
                <a:tab pos="720725" algn="l"/>
              </a:tabLst>
            </a:pPr>
            <a:endParaRPr lang="sv-SE" sz="900" b="0" i="0" kern="0" baseline="0" dirty="0" smtClean="0">
              <a:latin typeface="Times New Roman" pitchFamily="18" charset="0"/>
            </a:endParaRPr>
          </a:p>
          <a:p>
            <a:pPr eaLnBrk="1" hangingPunct="1">
              <a:tabLst>
                <a:tab pos="720725" algn="l"/>
              </a:tabLst>
            </a:pPr>
            <a:r>
              <a:rPr lang="sv-SE" sz="900" b="0" i="0" kern="0" baseline="0" dirty="0" smtClean="0">
                <a:latin typeface="Times New Roman" pitchFamily="18" charset="0"/>
              </a:rPr>
              <a:t>Andra exempel på tillbud som ska anmälas:</a:t>
            </a:r>
          </a:p>
          <a:p>
            <a:pPr eaLnBrk="1" hangingPunct="1">
              <a:tabLst>
                <a:tab pos="720725" algn="l"/>
              </a:tabLst>
            </a:pPr>
            <a:r>
              <a:rPr lang="sv-SE" sz="900" b="0" i="0" kern="0" baseline="0" dirty="0" smtClean="0">
                <a:latin typeface="Times New Roman" pitchFamily="18" charset="0"/>
              </a:rPr>
              <a:t>Explosionsljud med risk för bestående hörselskador </a:t>
            </a:r>
          </a:p>
          <a:p>
            <a:pPr eaLnBrk="1" hangingPunct="1">
              <a:tabLst>
                <a:tab pos="720725" algn="l"/>
              </a:tabLst>
            </a:pPr>
            <a:r>
              <a:rPr lang="sv-SE" sz="900" b="0" i="0" kern="0" baseline="0" dirty="0" smtClean="0">
                <a:latin typeface="Times New Roman" pitchFamily="18" charset="0"/>
              </a:rPr>
              <a:t>Fall av föremål som kunnat orsaka allvarliga personskador </a:t>
            </a:r>
          </a:p>
          <a:p>
            <a:pPr eaLnBrk="1" hangingPunct="1">
              <a:tabLst>
                <a:tab pos="720725" algn="l"/>
              </a:tabLst>
            </a:pPr>
            <a:r>
              <a:rPr lang="sv-SE" sz="900" b="0" i="0" kern="0" baseline="0" dirty="0" smtClean="0">
                <a:latin typeface="Times New Roman" pitchFamily="18" charset="0"/>
              </a:rPr>
              <a:t>Fall i trappor, stegar eller ställningar </a:t>
            </a:r>
          </a:p>
          <a:p>
            <a:pPr eaLnBrk="1" hangingPunct="1">
              <a:tabLst>
                <a:tab pos="720725" algn="l"/>
              </a:tabLst>
            </a:pPr>
            <a:r>
              <a:rPr lang="sv-SE" sz="900" b="0" i="0" kern="0" baseline="0" dirty="0" smtClean="0">
                <a:latin typeface="Times New Roman" pitchFamily="18" charset="0"/>
              </a:rPr>
              <a:t>Felaktiga funktioner hos farliga maskiner eller hos skyddsutrustning </a:t>
            </a:r>
          </a:p>
          <a:p>
            <a:pPr eaLnBrk="1" hangingPunct="1">
              <a:tabLst>
                <a:tab pos="720725" algn="l"/>
              </a:tabLst>
            </a:pPr>
            <a:r>
              <a:rPr lang="sv-SE" sz="900" b="0" i="0" kern="0" baseline="0" dirty="0" smtClean="0">
                <a:latin typeface="Times New Roman" pitchFamily="18" charset="0"/>
              </a:rPr>
              <a:t>Läckage av farliga ämnen </a:t>
            </a:r>
          </a:p>
          <a:p>
            <a:pPr eaLnBrk="1" hangingPunct="1">
              <a:tabLst>
                <a:tab pos="720725" algn="l"/>
              </a:tabLst>
            </a:pPr>
            <a:r>
              <a:rPr lang="sv-SE" sz="900" b="0" i="0" kern="0" baseline="0" dirty="0" smtClean="0">
                <a:latin typeface="Times New Roman" pitchFamily="18" charset="0"/>
              </a:rPr>
              <a:t>Våld eller incident med risk för våld (till exempel rån eller rånförsök)</a:t>
            </a:r>
          </a:p>
          <a:p>
            <a:pPr eaLnBrk="1" hangingPunct="1">
              <a:tabLst>
                <a:tab pos="720725" algn="l"/>
              </a:tabLst>
            </a:pPr>
            <a:endParaRPr lang="sv-SE" sz="900" dirty="0" smtClean="0"/>
          </a:p>
          <a:p>
            <a:endParaRPr lang="sv-SE" dirty="0"/>
          </a:p>
        </p:txBody>
      </p:sp>
      <p:sp>
        <p:nvSpPr>
          <p:cNvPr id="4" name="Platshållare för bildnummer 3"/>
          <p:cNvSpPr>
            <a:spLocks noGrp="1"/>
          </p:cNvSpPr>
          <p:nvPr>
            <p:ph type="sldNum" sz="quarter" idx="10"/>
          </p:nvPr>
        </p:nvSpPr>
        <p:spPr/>
        <p:txBody>
          <a:bodyPr/>
          <a:lstStyle/>
          <a:p>
            <a:pPr>
              <a:defRPr/>
            </a:pPr>
            <a:fld id="{25C154D7-5FD4-4728-A72F-0B46CBD0F1D7}" type="slidenum">
              <a:rPr lang="sv-SE" smtClean="0"/>
              <a:pPr>
                <a:defRPr/>
              </a:pPr>
              <a:t>14</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lnSpc>
                <a:spcPct val="90000"/>
              </a:lnSpc>
            </a:pPr>
            <a:endParaRPr lang="sv-SE" dirty="0" smtClean="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15</a:t>
            </a:fld>
            <a:endParaRPr lang="sv-S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7500" lnSpcReduction="20000"/>
          </a:bodyPr>
          <a:lstStyle/>
          <a:p>
            <a:pPr marL="228600" indent="-228600" eaLnBrk="1" hangingPunct="1"/>
            <a:r>
              <a:rPr lang="sv-SE" dirty="0" err="1" smtClean="0"/>
              <a:t>AmL</a:t>
            </a:r>
            <a:r>
              <a:rPr lang="sv-SE" dirty="0" smtClean="0"/>
              <a:t> Kap. 6 §6a</a:t>
            </a:r>
          </a:p>
          <a:p>
            <a:pPr marL="228600" indent="-228600" eaLnBrk="1" hangingPunct="1"/>
            <a:r>
              <a:rPr lang="sv-SE" dirty="0" smtClean="0"/>
              <a:t>Framställan lämnas för underskrift till närmaste chef</a:t>
            </a:r>
          </a:p>
          <a:p>
            <a:pPr marL="228600" indent="-228600" eaLnBrk="1" hangingPunct="1">
              <a:buFontTx/>
              <a:buAutoNum type="arabicPeriod"/>
            </a:pPr>
            <a:r>
              <a:rPr lang="sv-SE" dirty="0" smtClean="0"/>
              <a:t>Tydlig rubrik; Det ska framgå att det är en framställan </a:t>
            </a:r>
            <a:r>
              <a:rPr lang="sv-SE" dirty="0" err="1" smtClean="0"/>
              <a:t>enl</a:t>
            </a:r>
            <a:r>
              <a:rPr lang="sv-SE" dirty="0" smtClean="0"/>
              <a:t> Kap 6 6a AML</a:t>
            </a:r>
          </a:p>
          <a:p>
            <a:pPr marL="228600" indent="-228600" eaLnBrk="1" hangingPunct="1">
              <a:buFontTx/>
              <a:buAutoNum type="arabicPeriod"/>
            </a:pPr>
            <a:r>
              <a:rPr lang="sv-SE" dirty="0" smtClean="0"/>
              <a:t>Beskriv händelseförlopp och varför du kräver denna åtgärd – </a:t>
            </a:r>
            <a:r>
              <a:rPr lang="sv-SE" dirty="0" err="1" smtClean="0"/>
              <a:t>ev</a:t>
            </a:r>
            <a:r>
              <a:rPr lang="sv-SE" dirty="0" smtClean="0"/>
              <a:t> Protokoll från skyddsronder </a:t>
            </a:r>
          </a:p>
          <a:p>
            <a:pPr marL="228600" indent="-228600" eaLnBrk="1" hangingPunct="1">
              <a:buFontTx/>
              <a:buAutoNum type="arabicPeriod"/>
            </a:pPr>
            <a:r>
              <a:rPr lang="sv-SE" dirty="0" smtClean="0"/>
              <a:t>Vad är bristen ex Ventilationen i rum </a:t>
            </a:r>
            <a:r>
              <a:rPr lang="sv-SE" dirty="0" err="1" smtClean="0"/>
              <a:t>xx</a:t>
            </a:r>
            <a:r>
              <a:rPr lang="sv-SE" dirty="0" smtClean="0"/>
              <a:t> är under der värden som anses acceptabla på en arbetsplats. Arbetsytan är för liten vilket orsakar felaktiga rörelser för at. Beskriv rörelsen samt frekvens. </a:t>
            </a:r>
          </a:p>
          <a:p>
            <a:pPr marL="228600" indent="-228600" eaLnBrk="1" hangingPunct="1">
              <a:buFontTx/>
              <a:buAutoNum type="arabicPeriod"/>
            </a:pPr>
            <a:r>
              <a:rPr lang="sv-SE" dirty="0" smtClean="0"/>
              <a:t>Beskriv riskerna – om inget görs eller det orsakar redan huvudvärk, onormal trötthet, andningsbesvär m </a:t>
            </a:r>
            <a:r>
              <a:rPr lang="sv-SE" dirty="0" err="1" smtClean="0"/>
              <a:t>m</a:t>
            </a:r>
            <a:r>
              <a:rPr lang="sv-SE" dirty="0" smtClean="0"/>
              <a:t> Belastningsskador i nacke och axlar visar sig ……En arbetstagare sjukskriven o s v</a:t>
            </a:r>
          </a:p>
          <a:p>
            <a:pPr marL="228600" indent="-228600" eaLnBrk="1" hangingPunct="1">
              <a:buFontTx/>
              <a:buAutoNum type="arabicPeriod"/>
            </a:pPr>
            <a:r>
              <a:rPr lang="sv-SE" dirty="0" smtClean="0"/>
              <a:t>Vad vill du ska ske? Vision kräver att ag omedelbart utreder eller åtgärdar ovanstående brist. SKO vill ha en handlingsplan på när ska det vara åtgärdat, hur ska detta ske och vem är ansvarig för att det sker.</a:t>
            </a:r>
          </a:p>
          <a:p>
            <a:pPr marL="228600" indent="-228600" eaLnBrk="1" hangingPunct="1">
              <a:buFontTx/>
              <a:buAutoNum type="arabicPeriod"/>
            </a:pPr>
            <a:r>
              <a:rPr lang="sv-SE" dirty="0" smtClean="0"/>
              <a:t>Ange stöd för de</a:t>
            </a:r>
            <a:r>
              <a:rPr lang="sv-SE" baseline="0" dirty="0" smtClean="0"/>
              <a:t> krav åt åtgärder ni ställer i lagen eller föreskrifter</a:t>
            </a:r>
            <a:endParaRPr lang="sv-SE" dirty="0" smtClean="0"/>
          </a:p>
          <a:p>
            <a:pPr marL="228600" indent="-228600" eaLnBrk="1" hangingPunct="1">
              <a:buFontTx/>
              <a:buAutoNum type="arabicPeriod"/>
            </a:pPr>
            <a:r>
              <a:rPr lang="sv-SE" dirty="0" smtClean="0"/>
              <a:t>Kopia skickas till AV samt </a:t>
            </a:r>
            <a:r>
              <a:rPr lang="sv-SE" dirty="0" err="1" smtClean="0"/>
              <a:t>ev</a:t>
            </a:r>
            <a:r>
              <a:rPr lang="sv-SE" dirty="0" smtClean="0"/>
              <a:t> högre upp i hierarkin Kommunstyrelse, miljökontor eller andra</a:t>
            </a:r>
          </a:p>
          <a:p>
            <a:pPr marL="228600" indent="-228600" eaLnBrk="1" hangingPunct="1">
              <a:buFontTx/>
              <a:buAutoNum type="arabicPeriod"/>
            </a:pPr>
            <a:endParaRPr lang="sv-SE" dirty="0" smtClean="0"/>
          </a:p>
          <a:p>
            <a:r>
              <a:rPr lang="sv-SE" sz="1200" b="1" i="0" u="none" strike="noStrike" kern="1200" baseline="0" dirty="0" smtClean="0">
                <a:solidFill>
                  <a:schemeClr val="tx1"/>
                </a:solidFill>
                <a:latin typeface="+mn-lt"/>
                <a:ea typeface="+mn-ea"/>
                <a:cs typeface="+mn-cs"/>
              </a:rPr>
              <a:t>Kap 6: 6 a §</a:t>
            </a:r>
          </a:p>
          <a:p>
            <a:r>
              <a:rPr lang="sv-SE" sz="1200" b="0" i="0" u="none" strike="noStrike" kern="1200" baseline="0" dirty="0" smtClean="0">
                <a:solidFill>
                  <a:schemeClr val="tx1"/>
                </a:solidFill>
                <a:latin typeface="+mn-lt"/>
                <a:ea typeface="+mn-ea"/>
                <a:cs typeface="+mn-cs"/>
              </a:rPr>
              <a:t>Om ett skyddsombud anser att åtgärder behöver vidtas för att uppnå en tillfredsställande arbetsmiljö, ska skyddsombudet vända sig till arbetsgivaren och begära sådana åtgärder. Skyddsombudet kan också begära att en viss undersökning ska göras för kontroll av förhållandena inom skyddsområdet. På framställning ska arbetsgivaren genast lämna</a:t>
            </a:r>
          </a:p>
          <a:p>
            <a:r>
              <a:rPr lang="sv-SE" sz="1200" b="0" i="0" u="none" strike="noStrike" kern="1200" baseline="0" dirty="0" smtClean="0">
                <a:solidFill>
                  <a:schemeClr val="tx1"/>
                </a:solidFill>
                <a:latin typeface="+mn-lt"/>
                <a:ea typeface="+mn-ea"/>
                <a:cs typeface="+mn-cs"/>
              </a:rPr>
              <a:t>skyddsombudet en skriftlig bekräftelse på att arbetsgivaren mottagit dennes begäran. Arbetsgivaren ska utan dröjsmål lämna besked i frågan. Gör arbetsgivaren inte det eller beaktas inte begäran inom skälig tid, ska Arbetsmiljöverket efter framställan av skyddsombudet pröva om föreläggande eller förbud enligt 7 kap. 7 § ska meddelas. Där skyddskommitté finns, kan skyddsombud direkt påkalla kommitténs behandling av en arbetsmiljöfråga. Ett skyddsombuds begäran enligt första stycket får även avse skyddsåtgärder som behövs för att arbetsgivaren på det arbetsställe där skyddsombudet är verksamt ska uppfylla sina skyldigheter gentemot utomstående arbetskraft enligt 3 kap. 12 §.</a:t>
            </a:r>
          </a:p>
          <a:p>
            <a:r>
              <a:rPr lang="sv-SE" sz="1200" b="0" i="0" u="none" strike="noStrike" kern="1200" baseline="0" dirty="0" smtClean="0">
                <a:solidFill>
                  <a:schemeClr val="tx1"/>
                </a:solidFill>
                <a:latin typeface="+mn-lt"/>
                <a:ea typeface="+mn-ea"/>
                <a:cs typeface="+mn-cs"/>
              </a:rPr>
              <a:t>Det som i första och andra styckena sägs om skyddsombud ska också</a:t>
            </a:r>
          </a:p>
          <a:p>
            <a:r>
              <a:rPr lang="sv-SE" sz="1200" b="0" i="0" u="none" strike="noStrike" kern="1200" baseline="0" dirty="0" smtClean="0">
                <a:solidFill>
                  <a:schemeClr val="tx1"/>
                </a:solidFill>
                <a:latin typeface="+mn-lt"/>
                <a:ea typeface="+mn-ea"/>
                <a:cs typeface="+mn-cs"/>
              </a:rPr>
              <a:t>gälla för studerandeskyddsombud som avses i 17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Läs mer i kommentarerna till Arbetsmiljölagen med kommentarer på Av.se</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Ett ”vanligt” fackligt ombud har ej rätt att begära åtgärder med stöd av regeln. </a:t>
            </a:r>
          </a:p>
          <a:p>
            <a:r>
              <a:rPr lang="sv-SE" sz="1200" b="0" i="0" u="none" strike="noStrike" kern="1200" baseline="0" dirty="0" err="1" smtClean="0">
                <a:solidFill>
                  <a:schemeClr val="tx1"/>
                </a:solidFill>
                <a:latin typeface="+mn-lt"/>
                <a:ea typeface="+mn-ea"/>
                <a:cs typeface="+mn-cs"/>
              </a:rPr>
              <a:t>Jmfr</a:t>
            </a:r>
            <a:r>
              <a:rPr lang="sv-SE" sz="1200" b="0" i="0" u="none" strike="noStrike" kern="1200" baseline="0" dirty="0" smtClean="0">
                <a:solidFill>
                  <a:schemeClr val="tx1"/>
                </a:solidFill>
                <a:latin typeface="+mn-lt"/>
                <a:ea typeface="+mn-ea"/>
                <a:cs typeface="+mn-cs"/>
              </a:rPr>
              <a:t> med tvistehantering inom det arbetsrättsliga området. Ett fackförbund har rätt att begära skadestånd av arbetsgivaren för brott mot de arbetsrättsliga lagarna ( tex Medbestämmandelagen och Lagen om anställningsskydd) och gällande kollektivavtal. Avgörs i arbetsdomstolen.</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16</a:t>
            </a:fld>
            <a:endParaRPr lang="sv-S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55000" lnSpcReduction="20000"/>
          </a:bodyPr>
          <a:lstStyle/>
          <a:p>
            <a:pPr eaLnBrk="1" hangingPunct="1">
              <a:lnSpc>
                <a:spcPct val="80000"/>
              </a:lnSpc>
            </a:pPr>
            <a:r>
              <a:rPr lang="sv-SE" sz="1100" b="1" kern="0" baseline="0" dirty="0" smtClean="0">
                <a:latin typeface="Times New Roman" pitchFamily="18" charset="0"/>
              </a:rPr>
              <a:t>Kapitel 7 – 8 AML och §§ 15-22 AMF</a:t>
            </a:r>
          </a:p>
          <a:p>
            <a:pPr eaLnBrk="1" hangingPunct="1">
              <a:lnSpc>
                <a:spcPct val="80000"/>
              </a:lnSpc>
            </a:pPr>
            <a:endParaRPr lang="sv-SE" sz="1100" b="1" kern="0" baseline="0" dirty="0" smtClean="0">
              <a:latin typeface="Times New Roman" pitchFamily="18" charset="0"/>
            </a:endParaRPr>
          </a:p>
          <a:p>
            <a:pPr eaLnBrk="1" hangingPunct="1">
              <a:lnSpc>
                <a:spcPct val="80000"/>
              </a:lnSpc>
            </a:pPr>
            <a:r>
              <a:rPr lang="sv-SE" sz="1100" b="1" kern="0" baseline="0" dirty="0" smtClean="0">
                <a:latin typeface="Times New Roman" pitchFamily="18" charset="0"/>
              </a:rPr>
              <a:t>Hur går en inspektion till?</a:t>
            </a:r>
          </a:p>
          <a:p>
            <a:pPr eaLnBrk="1" hangingPunct="1">
              <a:lnSpc>
                <a:spcPct val="80000"/>
              </a:lnSpc>
            </a:pPr>
            <a:r>
              <a:rPr lang="sv-SE" sz="1100" b="0" i="0" kern="0" baseline="0" dirty="0" smtClean="0">
                <a:latin typeface="Times New Roman" pitchFamily="18" charset="0"/>
              </a:rPr>
              <a:t>Normalt anmäls besöket i förväg, men inspektören (en eller flera) har rätt att komma oanmäld. Inspektionen omfattar till största delen kontroll. Skyddsombudet eller en personalföreträdare deltar normalt vid inspektionen. I anslutning till inspektionen redogör inspektören muntligt för hur han eller hon uppfattat arbetsmiljön och de eventuella brister som observerats. Om han eller hon hittat några brister, så kommer dessa senare att beskrivas skriftligt i ett inspektionsmeddelande.</a:t>
            </a:r>
          </a:p>
          <a:p>
            <a:pPr eaLnBrk="1" hangingPunct="1">
              <a:lnSpc>
                <a:spcPct val="80000"/>
              </a:lnSpc>
            </a:pPr>
            <a:r>
              <a:rPr lang="sv-SE" sz="1100" b="1" kern="0" baseline="0" dirty="0" smtClean="0">
                <a:latin typeface="Times New Roman" pitchFamily="18" charset="0"/>
              </a:rPr>
              <a:t>Inspektionsmeddelande</a:t>
            </a:r>
          </a:p>
          <a:p>
            <a:pPr eaLnBrk="1" hangingPunct="1">
              <a:lnSpc>
                <a:spcPct val="80000"/>
              </a:lnSpc>
            </a:pPr>
            <a:r>
              <a:rPr lang="sv-SE" sz="1100" kern="0" baseline="0" dirty="0" smtClean="0">
                <a:latin typeface="Times New Roman" pitchFamily="18" charset="0"/>
              </a:rPr>
              <a:t>Skrivs normalt inom tre veckor efter besöket. I det uppmanas arbetsgivaren att till en viss tidpunkt redogöra för hur de beskrivna bristerna i arbetsmiljön ska åtgärdas, samt redovisa hur kraven uppfyllts till Arbetsmiljöverket. Inspektionsmeddelandet är inget formellt (bindande) beslut, utan skall ses som en uppmaning till arbetsgivaren att vidta de åtgärder som Arbetsmiljöverket kräver utifrån arbetsmiljölagstiftningen. Av denna anledning kan inspektionsmeddelandet inte överklagas.</a:t>
            </a:r>
          </a:p>
          <a:p>
            <a:pPr eaLnBrk="1" hangingPunct="1">
              <a:lnSpc>
                <a:spcPct val="80000"/>
              </a:lnSpc>
            </a:pPr>
            <a:r>
              <a:rPr lang="sv-SE" sz="1100" b="1" kern="0" baseline="0" dirty="0" smtClean="0">
                <a:latin typeface="Times New Roman" pitchFamily="18" charset="0"/>
              </a:rPr>
              <a:t>Om man inte åtgärdar bristerna</a:t>
            </a:r>
          </a:p>
          <a:p>
            <a:pPr eaLnBrk="1" hangingPunct="1">
              <a:lnSpc>
                <a:spcPct val="80000"/>
              </a:lnSpc>
            </a:pPr>
            <a:r>
              <a:rPr lang="sv-SE" sz="1100" kern="0" baseline="0" dirty="0" smtClean="0">
                <a:latin typeface="Times New Roman" pitchFamily="18" charset="0"/>
              </a:rPr>
              <a:t>Arbetsmiljöverket (AV) försöker i första hand att få arbetsgivaren att rätta till eventuella brister i arbetsmiljön på frivillig väg. Om arbetsgivaren inte följer de krav som står i inspektionsmeddelandet, kan AV meddela föreläggande eller förbud, d v s förbjuda viss hantering, viss verksamhet eller förelägga arbetsgivaren att rätta till de brister i arbetsmiljön som beskrivits. Till ett sådant föreläggande eller förbud kan AV även sätta ut ett vitesbelopp. Av beslutet framgår inom vilken tid man kan överklaga och vart man ska skicka sin överklagan. Både arbetsgivaren och skyddsombud kan överklaga ett sådant beslut. </a:t>
            </a:r>
          </a:p>
          <a:p>
            <a:pPr eaLnBrk="1" hangingPunct="1">
              <a:lnSpc>
                <a:spcPct val="80000"/>
              </a:lnSpc>
            </a:pPr>
            <a:r>
              <a:rPr lang="sv-SE" sz="1100" b="1" kern="0" baseline="0" dirty="0" smtClean="0">
                <a:latin typeface="Times New Roman" pitchFamily="18" charset="0"/>
              </a:rPr>
              <a:t>Föreläggande / Förbud </a:t>
            </a:r>
          </a:p>
          <a:p>
            <a:pPr eaLnBrk="1" hangingPunct="1">
              <a:lnSpc>
                <a:spcPct val="80000"/>
              </a:lnSpc>
            </a:pPr>
            <a:r>
              <a:rPr lang="sv-SE" sz="1100" kern="0" baseline="0" dirty="0" smtClean="0">
                <a:latin typeface="Times New Roman" pitchFamily="18" charset="0"/>
              </a:rPr>
              <a:t>Om arbetsgivaren inte följer det som står i inspektionsmeddelandet kan Arbetsmiljöverket utfärda ett föreläggande att vidta en viss åtgärd, t ex att förbättra ventilationen. En del maskiner och annan teknisk utrustning, arbetsmetoder eller en lokal kan betyda så stora risker för de anställda att de inte ska användas. Då kan AV utfärda ett förbud till dess att angivna åtgärder vidtagits. Den som bryter mot ett föreläggande eller ett förbud kan straffas för detta. AV kan sätta ut ett vite i sina beslut som kan dömas ut om föreläggandet eller förbudet inte följs. Normalt behöver en ny inspektion göras för att kontrollera om bristerna finns kvar innan beslut fattas om föreläggare eller förbud. </a:t>
            </a:r>
          </a:p>
          <a:p>
            <a:pPr eaLnBrk="1" hangingPunct="1">
              <a:lnSpc>
                <a:spcPct val="80000"/>
              </a:lnSpc>
            </a:pPr>
            <a:r>
              <a:rPr lang="sv-SE" sz="1100" kern="0" baseline="0" dirty="0" smtClean="0">
                <a:latin typeface="Times New Roman" pitchFamily="18" charset="0"/>
              </a:rPr>
              <a:t>Den som rättar sig efter kraven riskerar aldrig att få betala vite. </a:t>
            </a:r>
          </a:p>
          <a:p>
            <a:pPr eaLnBrk="1" hangingPunct="1">
              <a:lnSpc>
                <a:spcPct val="80000"/>
              </a:lnSpc>
            </a:pPr>
            <a:r>
              <a:rPr lang="sv-SE" sz="1100" b="1" kern="0" baseline="0" dirty="0" smtClean="0">
                <a:latin typeface="Times New Roman" pitchFamily="18" charset="0"/>
              </a:rPr>
              <a:t>Vite</a:t>
            </a:r>
            <a:r>
              <a:rPr lang="sv-SE" sz="1100" kern="0" baseline="0" dirty="0" smtClean="0">
                <a:latin typeface="Times New Roman" pitchFamily="18" charset="0"/>
              </a:rPr>
              <a:t/>
            </a:r>
            <a:br>
              <a:rPr lang="sv-SE" sz="1100" kern="0" baseline="0" dirty="0" smtClean="0">
                <a:latin typeface="Times New Roman" pitchFamily="18" charset="0"/>
              </a:rPr>
            </a:br>
            <a:r>
              <a:rPr lang="sv-SE" sz="1100" kern="0" baseline="0" dirty="0" smtClean="0">
                <a:latin typeface="Times New Roman" pitchFamily="18" charset="0"/>
              </a:rPr>
              <a:t>Ett administrativt tvångsmedel i form av en summa pengar som en myndighet eller domstol anger i ett föreläggande eller förbud. Vite kan dömas ut till betalning av förvaltningsdomstol om föreläggandet eller förbudet inte följs. Vite riktas vanligen mot juridiska personer men kan även riktas mot fysiska personer. Vitesbeloppets storlek bestäms bland annat utifrån vad de kostar att genomföra åtgärderna och vilken storlek som behövs för att förmå arbetsgivaren att vidta åtgärder.</a:t>
            </a:r>
          </a:p>
          <a:p>
            <a:pPr eaLnBrk="1" hangingPunct="1">
              <a:lnSpc>
                <a:spcPct val="80000"/>
              </a:lnSpc>
            </a:pPr>
            <a:r>
              <a:rPr lang="sv-SE" sz="1100" b="1" kern="0" baseline="0" dirty="0" smtClean="0">
                <a:latin typeface="Times New Roman" pitchFamily="18" charset="0"/>
              </a:rPr>
              <a:t>Straff</a:t>
            </a:r>
            <a:r>
              <a:rPr lang="sv-SE" sz="1100" kern="0" baseline="0" dirty="0" smtClean="0">
                <a:latin typeface="Times New Roman" pitchFamily="18" charset="0"/>
              </a:rPr>
              <a:t/>
            </a:r>
            <a:br>
              <a:rPr lang="sv-SE" sz="1100" kern="0" baseline="0" dirty="0" smtClean="0">
                <a:latin typeface="Times New Roman" pitchFamily="18" charset="0"/>
              </a:rPr>
            </a:br>
            <a:r>
              <a:rPr lang="sv-SE" sz="1100" kern="0" baseline="0" dirty="0" smtClean="0">
                <a:latin typeface="Times New Roman" pitchFamily="18" charset="0"/>
              </a:rPr>
              <a:t>Straff bestäms av domstol eller genom att den misstänkte godkänner ett strafföreläggande. Straff kan bara riktas mot fysiska personer och kan innebära böter och vid grova arbetsmiljöbrott döms till fängelse. </a:t>
            </a:r>
          </a:p>
          <a:p>
            <a:pPr eaLnBrk="1" hangingPunct="1">
              <a:lnSpc>
                <a:spcPct val="80000"/>
              </a:lnSpc>
            </a:pPr>
            <a:endParaRPr lang="sv-SE" sz="1100" kern="0" baseline="0" dirty="0" smtClean="0">
              <a:latin typeface="Times New Roman" pitchFamily="18" charset="0"/>
            </a:endParaRPr>
          </a:p>
          <a:p>
            <a:pPr eaLnBrk="1" hangingPunct="1">
              <a:lnSpc>
                <a:spcPct val="80000"/>
              </a:lnSpc>
            </a:pPr>
            <a:r>
              <a:rPr lang="sv-SE" sz="1100" b="1" kern="0" baseline="0" dirty="0" smtClean="0">
                <a:latin typeface="Times New Roman" pitchFamily="18" charset="0"/>
              </a:rPr>
              <a:t>Överklagande av föreläggande eller förbud </a:t>
            </a:r>
          </a:p>
          <a:p>
            <a:pPr eaLnBrk="1" hangingPunct="1">
              <a:lnSpc>
                <a:spcPct val="80000"/>
              </a:lnSpc>
            </a:pPr>
            <a:r>
              <a:rPr lang="sv-SE" sz="1100" kern="0" baseline="0" dirty="0" smtClean="0">
                <a:latin typeface="Times New Roman" pitchFamily="18" charset="0"/>
              </a:rPr>
              <a:t>De flesta av Arbetsmiljöverkets beslut kan överklagas. Ärendet går då vidare till den rättsinstans som gör en prövning. Om den instans som prövar ärendet anser att de behöver få ett mer fylligt underlag till beslut kan de begära ett yttrande från Arbetsmiljöverket. Yttrandet skall redovisa aktuella författningstexter och innehålla AV:s samlade bedömning av frågan. Om förhållandena på arbetsstället eller i sakfrågan har ändrats efter det att det överklagade beslutet fattades ska den aktuella situationen redovisas.</a:t>
            </a:r>
          </a:p>
          <a:p>
            <a:pPr eaLnBrk="1" hangingPunct="1">
              <a:lnSpc>
                <a:spcPct val="80000"/>
              </a:lnSpc>
            </a:pPr>
            <a:endParaRPr lang="sv-SE" sz="1100" kern="0" baseline="0" dirty="0"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u="sng" kern="0" baseline="0" dirty="0" smtClean="0">
                <a:latin typeface="Times New Roman" pitchFamily="18" charset="0"/>
              </a:rPr>
              <a:t>Sanktionsavgift  i stället för böter. (Nya regler </a:t>
            </a:r>
            <a:r>
              <a:rPr lang="sv-SE" sz="1200" b="1" u="sng" kern="0" baseline="0" dirty="0" err="1" smtClean="0">
                <a:latin typeface="Times New Roman" pitchFamily="18" charset="0"/>
              </a:rPr>
              <a:t>fr.o.m</a:t>
            </a:r>
            <a:r>
              <a:rPr lang="sv-SE" sz="1200" b="1" u="sng" kern="0" baseline="0" dirty="0" smtClean="0">
                <a:latin typeface="Times New Roman" pitchFamily="18" charset="0"/>
              </a:rPr>
              <a:t> 1/7 2014)</a:t>
            </a:r>
          </a:p>
          <a:p>
            <a:r>
              <a:rPr lang="sv-SE" sz="1100" dirty="0" smtClean="0"/>
              <a:t>Syftet med sanktionsavgifter är att minska antalet överträdelser av arbetsmiljöföreskrifterna, så att arbetsmiljön på Sveriges arbetsplatser blir bättre. </a:t>
            </a:r>
          </a:p>
          <a:p>
            <a:r>
              <a:rPr lang="sv-SE" sz="1100" dirty="0" smtClean="0"/>
              <a:t>Tidigare var flera bestämmelser i föreskrifterna straffbelagda. Det innebar att man kunde bli dömd till böter om man bröt mot dem. En statlig utredning har konstaterat att böter inte är det mest effektiva sättet att se till att regler om arbetsmiljön följs. Riksdagen beslutade därför att göra en lagändring, och från och med den 1 juli 2014 är därför fler </a:t>
            </a:r>
            <a:r>
              <a:rPr lang="sv-SE" sz="1100" dirty="0" smtClean="0">
                <a:hlinkClick r:id="rId3"/>
              </a:rPr>
              <a:t>regler kombinerade med en sanktionsavgift</a:t>
            </a:r>
            <a:r>
              <a:rPr lang="sv-SE" sz="1100" dirty="0" smtClean="0"/>
              <a:t>. Även före 1/7 2014 har ett antal föreskifter</a:t>
            </a:r>
            <a:r>
              <a:rPr lang="sv-SE" sz="1100" baseline="0" dirty="0" smtClean="0"/>
              <a:t> varit kombinerade med sanktionsavgifter.</a:t>
            </a:r>
            <a:endParaRPr lang="sv-SE" sz="1100" dirty="0" smtClean="0"/>
          </a:p>
          <a:p>
            <a:r>
              <a:rPr lang="sv-SE" sz="1100" b="1" dirty="0" smtClean="0"/>
              <a:t>Sanktionsavgift och böter – vad är skillnaden?</a:t>
            </a:r>
          </a:p>
          <a:p>
            <a:r>
              <a:rPr lang="sv-SE" sz="1100" dirty="0" smtClean="0"/>
              <a:t>En sanktionsavgift är en avgift, medan böter är ett straff man döms till i domstol. Att bryta mot en bestämmelse som är belagd med böter ses som en kriminell handling. Ett sådant arbetsmiljöärende hanteras därför av polis och går sedan vidare till åklagare och domstol. </a:t>
            </a:r>
          </a:p>
          <a:p>
            <a:r>
              <a:rPr lang="sv-SE" sz="1100" dirty="0" smtClean="0"/>
              <a:t>Böter kan fortfarande utdömas om oriktiga uppgifter lämnas, om man tar bort en skyddsanordning eller bryter mot skyldigheten att anmäla olycksfall och allvarliga tillbud till Arbetsmiljöverket. Böter som påföljd finns även kvar för vissa bestämmelser om minderåriga.</a:t>
            </a:r>
          </a:p>
          <a:p>
            <a:r>
              <a:rPr lang="sv-SE" sz="1100" b="0" dirty="0" smtClean="0"/>
              <a:t>Inspektörer kontrollerar att gällande föreskrifter följs. </a:t>
            </a:r>
            <a:r>
              <a:rPr lang="sv-SE" sz="1100" dirty="0" smtClean="0"/>
              <a:t>Vid inspektionen får man veta hur inspektörerna har uppfattat arbetsmiljön och vilka brister som ska åtgärdas. Om någon av bristerna är att man inte har följt en bestämmelse som är belagd med sanktionsavgift, så rapporterar inspektören detta vidare inom Arbetsmiljöverket. Ärendet utreds sedan internt</a:t>
            </a:r>
            <a:r>
              <a:rPr lang="sv-SE" sz="1100" baseline="0" dirty="0" smtClean="0"/>
              <a:t> och beslut fattas.</a:t>
            </a:r>
            <a:endParaRPr lang="sv-SE" sz="1100" dirty="0" smtClean="0"/>
          </a:p>
          <a:p>
            <a:r>
              <a:rPr lang="sv-SE" sz="1100" dirty="0" smtClean="0"/>
              <a:t>Om det beslutas att det ska betalas en sanktionsavgift skickas ett så kallat avgiftsföreläggande</a:t>
            </a:r>
            <a:r>
              <a:rPr lang="sv-SE" sz="1100" baseline="0" dirty="0" smtClean="0"/>
              <a:t> som arbetsgivare ska godkänna och där det framgår </a:t>
            </a:r>
            <a:r>
              <a:rPr lang="sv-SE" sz="1100" dirty="0" smtClean="0"/>
              <a:t>vilken avgift som ska betalas. Efter arbetsgivarens godkännande skickar vi ärendet till länsstyrelsen, och det är till dem avgiften betalas in. </a:t>
            </a:r>
          </a:p>
          <a:p>
            <a:endParaRPr lang="sv-SE" sz="1100" b="1" dirty="0" smtClean="0"/>
          </a:p>
          <a:p>
            <a:r>
              <a:rPr lang="sv-SE" sz="1100" dirty="0" smtClean="0"/>
              <a:t>Det är arbetsgivaren i form</a:t>
            </a:r>
            <a:r>
              <a:rPr lang="sv-SE" sz="1100" baseline="0" dirty="0" smtClean="0"/>
              <a:t> av </a:t>
            </a:r>
            <a:r>
              <a:rPr lang="sv-SE" sz="1100" dirty="0" smtClean="0"/>
              <a:t>företag, organisationer, kommuner, landsting eller statens om kan bli tvungen att betala en sanktionsavgift. </a:t>
            </a:r>
          </a:p>
          <a:p>
            <a:r>
              <a:rPr lang="sv-SE" sz="1100" dirty="0" smtClean="0"/>
              <a:t>De flesta sanktionsavgifterna är differentierade, vilket innebär att stora företag får betala mer än små företag. </a:t>
            </a:r>
          </a:p>
          <a:p>
            <a:r>
              <a:rPr lang="sv-SE" sz="1100" b="0" dirty="0" smtClean="0"/>
              <a:t>Hur bestäms sanktionsavgiften?</a:t>
            </a:r>
          </a:p>
          <a:p>
            <a:r>
              <a:rPr lang="sv-SE" sz="1100" dirty="0" smtClean="0"/>
              <a:t>Avgiften på sanktionen beräknas efter antalet sysselsatta i företaget eller organisationen. Då räknas både anställda och inhyrda, oavsett om de arbetar heltid eller deltid. </a:t>
            </a:r>
          </a:p>
          <a:p>
            <a:r>
              <a:rPr lang="sv-SE" sz="1100" dirty="0" smtClean="0"/>
              <a:t>Vi räknar samtliga som är sysselsatta under samma organisationsnummer – inte bara de som arbetar på den inspekterade arbetsplatsen. Arbetsgivare med 500 eller fler sysselsatta betalar maximal avgift oavsett hur många som är sysselsatta.</a:t>
            </a:r>
          </a:p>
          <a:p>
            <a:endParaRPr lang="sv-SE" sz="1100" dirty="0" smtClean="0"/>
          </a:p>
          <a:p>
            <a:r>
              <a:rPr lang="sv-SE" sz="1100" dirty="0" smtClean="0"/>
              <a:t>Det är Arbetsmiljöverket som beslutar om någon ska betala en sanktionsavgift, men en arbetsgivare</a:t>
            </a:r>
            <a:r>
              <a:rPr lang="sv-SE" sz="1100" baseline="0" dirty="0" smtClean="0"/>
              <a:t> </a:t>
            </a:r>
            <a:r>
              <a:rPr lang="sv-SE" sz="1100" dirty="0" smtClean="0"/>
              <a:t>har rätt att få sitt ärende prövat i förvaltningsrätten. </a:t>
            </a:r>
          </a:p>
          <a:p>
            <a:r>
              <a:rPr lang="sv-SE" sz="1100" dirty="0" smtClean="0"/>
              <a:t>Om förvaltningsrätten beslutar att sanktionsavgiften ska betalas finns möjlighet att överklaga deras beslut till kammarrätten. Kammarrätten gör i så fall en bedömning om prövningstillstånd eller inte. </a:t>
            </a:r>
          </a:p>
          <a:p>
            <a:endParaRPr lang="sv-SE" sz="1100" dirty="0" smtClean="0"/>
          </a:p>
          <a:p>
            <a:r>
              <a:rPr lang="sv-SE" sz="1100" dirty="0" smtClean="0"/>
              <a:t>På www.av.se finns information</a:t>
            </a:r>
            <a:r>
              <a:rPr lang="sv-SE" sz="1100" baseline="0" dirty="0" smtClean="0"/>
              <a:t> om vilka föreskrifter som kombineras med sanktionsavgift.</a:t>
            </a:r>
            <a:endParaRPr lang="sv-SE" sz="1100" dirty="0" smtClean="0"/>
          </a:p>
          <a:p>
            <a:pPr eaLnBrk="1" hangingPunct="1">
              <a:lnSpc>
                <a:spcPct val="80000"/>
              </a:lnSpc>
            </a:pPr>
            <a:endParaRPr lang="sv-SE" sz="1100" kern="0" baseline="0" dirty="0" smtClean="0">
              <a:latin typeface="Times New Roman" pitchFamily="18" charset="0"/>
            </a:endParaRPr>
          </a:p>
          <a:p>
            <a:pPr eaLnBrk="1" hangingPunct="1">
              <a:lnSpc>
                <a:spcPct val="80000"/>
              </a:lnSpc>
            </a:pPr>
            <a:endParaRPr lang="sv-SE" sz="1100" kern="0" baseline="0" dirty="0" smtClean="0">
              <a:latin typeface="Times New Roman" pitchFamily="18" charset="0"/>
            </a:endParaRPr>
          </a:p>
          <a:p>
            <a:pPr eaLnBrk="1" hangingPunct="1">
              <a:lnSpc>
                <a:spcPct val="80000"/>
              </a:lnSpc>
            </a:pPr>
            <a:endParaRPr lang="sv-SE" sz="1100" kern="0" baseline="0" dirty="0" smtClean="0">
              <a:latin typeface="Times New Roman" pitchFamily="18" charset="0"/>
            </a:endParaRPr>
          </a:p>
          <a:p>
            <a:pPr eaLnBrk="1" hangingPunct="1">
              <a:lnSpc>
                <a:spcPct val="80000"/>
              </a:lnSpc>
            </a:pPr>
            <a:endParaRPr lang="sv-SE" sz="1200" dirty="0" smtClean="0"/>
          </a:p>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17</a:t>
            </a:fld>
            <a:endParaRPr lang="sv-S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0000" lnSpcReduction="20000"/>
          </a:bodyPr>
          <a:lstStyle/>
          <a:p>
            <a:endParaRPr lang="sv-SE" sz="1200" b="0" i="0" u="none" strike="noStrike" kern="1200" baseline="0" dirty="0" smtClean="0">
              <a:solidFill>
                <a:schemeClr val="tx1"/>
              </a:solidFill>
              <a:latin typeface="+mn-lt"/>
              <a:ea typeface="+mn-ea"/>
              <a:cs typeface="+mn-cs"/>
            </a:endParaRPr>
          </a:p>
          <a:p>
            <a:r>
              <a:rPr lang="sv-SE" sz="1200" b="1" i="0" u="none" strike="noStrike" kern="1200" baseline="0" dirty="0" smtClean="0">
                <a:solidFill>
                  <a:schemeClr val="tx1"/>
                </a:solidFill>
                <a:latin typeface="+mn-lt"/>
                <a:ea typeface="+mn-ea"/>
                <a:cs typeface="+mn-cs"/>
              </a:rPr>
              <a:t>Kan ansvar verkligen delegeras? </a:t>
            </a:r>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Arbetsmiljöverket är tydligt med att arbetsmiljöansvaret alltid ligger kvar på den juridiska eller fysiska person som är arbetsgivare i juridisk mening, eller som har någon annan form av arbetsmiljöansvar enligt 3 kap </a:t>
            </a:r>
            <a:r>
              <a:rPr lang="sv-SE" sz="1200" b="0" i="0" u="none" strike="noStrike" kern="1200" baseline="0" dirty="0" err="1" smtClean="0">
                <a:solidFill>
                  <a:schemeClr val="tx1"/>
                </a:solidFill>
                <a:latin typeface="+mn-lt"/>
                <a:ea typeface="+mn-ea"/>
                <a:cs typeface="+mn-cs"/>
              </a:rPr>
              <a:t>AmL</a:t>
            </a:r>
            <a:r>
              <a:rPr lang="sv-SE" sz="1200" b="0" i="0" u="none" strike="noStrike" kern="1200" baseline="0" dirty="0" smtClean="0">
                <a:solidFill>
                  <a:schemeClr val="tx1"/>
                </a:solidFill>
                <a:latin typeface="+mn-lt"/>
                <a:ea typeface="+mn-ea"/>
                <a:cs typeface="+mn-cs"/>
              </a:rPr>
              <a:t>, rubricerat Allmänna skyldigheter. </a:t>
            </a:r>
          </a:p>
          <a:p>
            <a:r>
              <a:rPr lang="sv-SE" sz="1200" b="0" i="0" u="none" strike="noStrike" kern="1200" baseline="0" dirty="0" smtClean="0">
                <a:solidFill>
                  <a:schemeClr val="tx1"/>
                </a:solidFill>
                <a:latin typeface="+mn-lt"/>
                <a:ea typeface="+mn-ea"/>
                <a:cs typeface="+mn-cs"/>
              </a:rPr>
              <a:t>Men arbetsgivaren kan samtidigt göra en uppgiftsfördelning bland chefer och </a:t>
            </a:r>
            <a:r>
              <a:rPr lang="sv-SE" sz="1200" b="0" i="1" u="none" strike="noStrike" kern="1200" baseline="0" dirty="0" smtClean="0">
                <a:solidFill>
                  <a:schemeClr val="tx1"/>
                </a:solidFill>
                <a:latin typeface="+mn-lt"/>
                <a:ea typeface="+mn-ea"/>
                <a:cs typeface="+mn-cs"/>
              </a:rPr>
              <a:t>delegera arbetsmiljöuppgifter </a:t>
            </a:r>
            <a:r>
              <a:rPr lang="sv-SE" sz="1200" b="0" i="0" u="none" strike="noStrike" kern="1200" baseline="0" dirty="0" smtClean="0">
                <a:solidFill>
                  <a:schemeClr val="tx1"/>
                </a:solidFill>
                <a:latin typeface="+mn-lt"/>
                <a:ea typeface="+mn-ea"/>
                <a:cs typeface="+mn-cs"/>
              </a:rPr>
              <a:t>för att få arbetsmiljöarbetet utfört och på det viset uppfylla sitt arbetsmiljöansvar inom hela verksamheten. I arbetsgivarens arbetsmiljöansvar ligger även att rusta cheferna väl för arbetsmiljöuppgifterna.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Chefens ansvar är att utföra de delegerade arbetsmiljöuppgifterna integrerat i vardagsarbetet bland de övriga delegerade verksamhetsuppdragen man har fått som chef. Det betyder att arbetsgivaren genom delegering har gett en linjechef ett arbetsrättsligt ansvar att se till att vissa arbetsuppgifter utförs i enlighet med de krav som följer av arbetsmiljölagen och dess föreskrifter. Detta i likhet med uppdraget man som chef har att utföra annan verksamhet utifrån andra lagar som styr verksamheten, som exv. socialtjänstlagen, miljöbalken, plan- och bygglagen. </a:t>
            </a:r>
          </a:p>
          <a:p>
            <a:endParaRPr lang="sv-SE" sz="1200" b="0" i="0" u="none" strike="noStrike" kern="1200" baseline="0" dirty="0" smtClean="0">
              <a:solidFill>
                <a:schemeClr val="tx1"/>
              </a:solidFill>
              <a:latin typeface="+mn-lt"/>
              <a:ea typeface="+mn-ea"/>
              <a:cs typeface="+mn-cs"/>
            </a:endParaRPr>
          </a:p>
          <a:p>
            <a:r>
              <a:rPr lang="sv-SE" sz="1200" b="0" i="1" u="none" strike="noStrike" kern="1200" baseline="0" dirty="0" smtClean="0">
                <a:solidFill>
                  <a:schemeClr val="tx1"/>
                </a:solidFill>
                <a:latin typeface="+mn-lt"/>
                <a:ea typeface="+mn-ea"/>
                <a:cs typeface="+mn-cs"/>
              </a:rPr>
              <a:t>Själva straffansvaret kan dock aldrig delegeras. </a:t>
            </a:r>
            <a:r>
              <a:rPr lang="sv-SE" sz="1200" b="0" i="0" u="none" strike="noStrike" kern="1200" baseline="0" dirty="0" smtClean="0">
                <a:solidFill>
                  <a:schemeClr val="tx1"/>
                </a:solidFill>
                <a:latin typeface="+mn-lt"/>
                <a:ea typeface="+mn-ea"/>
                <a:cs typeface="+mn-cs"/>
              </a:rPr>
              <a:t>Man kan med andra ord aldrig avtala om, eller på annat sätt i förväg bestämma, vem som ska straffas om det till exempel inträffar en olycka. </a:t>
            </a:r>
          </a:p>
          <a:p>
            <a:r>
              <a:rPr lang="sv-SE" sz="1200" b="0" i="0" u="none" strike="noStrike" kern="1200" baseline="0" dirty="0" smtClean="0">
                <a:solidFill>
                  <a:schemeClr val="tx1"/>
                </a:solidFill>
                <a:latin typeface="+mn-lt"/>
                <a:ea typeface="+mn-ea"/>
                <a:cs typeface="+mn-cs"/>
              </a:rPr>
              <a:t>Det är domstolen som beslutar om straff och vem som i det unika fallet har straffansvaret. Vem som har straffansvar bestäms alltså i efterhand. </a:t>
            </a:r>
          </a:p>
          <a:p>
            <a:r>
              <a:rPr lang="sv-SE" sz="1200" b="0" i="0" u="none" strike="noStrike" kern="1200" baseline="0" dirty="0" smtClean="0">
                <a:solidFill>
                  <a:schemeClr val="tx1"/>
                </a:solidFill>
                <a:latin typeface="+mn-lt"/>
                <a:ea typeface="+mn-ea"/>
                <a:cs typeface="+mn-cs"/>
              </a:rPr>
              <a:t>Ändå finns det ett samband mellan det arbetsrättsliga och det straffrättsliga ansvaret: </a:t>
            </a:r>
          </a:p>
          <a:p>
            <a:r>
              <a:rPr lang="sv-SE" sz="1200" b="0" i="0" u="none" strike="noStrike" kern="1200" baseline="0" dirty="0" smtClean="0">
                <a:solidFill>
                  <a:schemeClr val="tx1"/>
                </a:solidFill>
                <a:latin typeface="+mn-lt"/>
                <a:ea typeface="+mn-ea"/>
                <a:cs typeface="+mn-cs"/>
              </a:rPr>
              <a:t>Om det arbetsrättsliga ansvaret för arbetsmiljöuppgifterna delegeras på ett korrekt sätt (se bild 2) följer det straffrättsliga ansvaret med. </a:t>
            </a:r>
          </a:p>
          <a:p>
            <a:endParaRPr lang="sv-SE" sz="1200" b="0" i="0" u="none" strike="noStrike" kern="1200" baseline="0" dirty="0" smtClean="0">
              <a:solidFill>
                <a:schemeClr val="tx1"/>
              </a:solidFill>
              <a:latin typeface="+mn-lt"/>
              <a:ea typeface="+mn-ea"/>
              <a:cs typeface="+mn-cs"/>
            </a:endParaRPr>
          </a:p>
          <a:p>
            <a:pPr eaLnBrk="1" hangingPunct="1"/>
            <a:r>
              <a:rPr lang="sv-SE" sz="1200" b="1" dirty="0" smtClean="0"/>
              <a:t>Skyddsansvar</a:t>
            </a:r>
            <a:r>
              <a:rPr lang="sv-SE" sz="1200" dirty="0" smtClean="0"/>
              <a:t/>
            </a:r>
            <a:br>
              <a:rPr lang="sv-SE" sz="1200" dirty="0" smtClean="0"/>
            </a:br>
            <a:r>
              <a:rPr lang="sv-SE" sz="1200" dirty="0" smtClean="0"/>
              <a:t>Det ansvar som innebär skyldighet att vidta åtgärder för att se till att arbetsmiljön blir tillfredsställande och att eventuella risker elimineras kallas i arbetsmiljölagen för skyddsansvar. </a:t>
            </a:r>
          </a:p>
          <a:p>
            <a:pPr eaLnBrk="1" hangingPunct="1"/>
            <a:r>
              <a:rPr lang="sv-SE" sz="1200" dirty="0" smtClean="0"/>
              <a:t>I arbetsmiljölagens tredje kapitel fördelas detta ansvar på ett antal olika rollinnehavare och de beskrivs i övergripande termer som ”arbetsgivare”, ”tillverkare”, ”upplåtare”, ”den som råder över ett arbetsställe” o.s.v.. Skyddsansvarets innehåll är olika för olika rollinnehavare och kan vara mer eller mindre begränsat. Arbetsgivaren har det mest omfattande ansvaret och är skyldig att vidta alla rimliga åtgärder som behövs för att skydda sina arbetstagare mot ohälsa och olycksfall.</a:t>
            </a:r>
          </a:p>
          <a:p>
            <a:pPr eaLnBrk="1" hangingPunct="1"/>
            <a:r>
              <a:rPr lang="sv-SE" sz="1200" dirty="0" smtClean="0"/>
              <a:t>I bolag eller offentlig verksamhet, är det vanliga att skyddsansvaret ligger på en juridisk person. Lagen ger däremot inget besked om vem eller vilka fysiska personer som skall se till att den juridiska personen uppfyller sitt skyddsansvar. Detta är en intern fråga för den juridiska personen som kan lösas på olika sätt. I de ledande organens ansvar ligger att skapa en sådan fördelning. I ansvaret ligger också att följa upp den fördelning som gjorts samt att övervaka att den fungerar och ingripa om den inte gör det. </a:t>
            </a:r>
            <a:r>
              <a:rPr lang="sv-SE" sz="1200" b="1" i="0" baseline="0" dirty="0" smtClean="0"/>
              <a:t>Ex på arbetsmiljöbrott enligt Arbetsmiljölagen</a:t>
            </a:r>
            <a:r>
              <a:rPr lang="sv-SE" sz="1200" dirty="0" smtClean="0"/>
              <a:t>: Anlitande av underårig, lämnande av oriktiga uppgifter till tillståndsmyndighet, brott mot arbetsmiljöförordningen</a:t>
            </a:r>
            <a:endParaRPr lang="sv-SE" sz="1200" b="1" dirty="0" smtClean="0"/>
          </a:p>
          <a:p>
            <a:r>
              <a:rPr lang="sv-SE" b="1" i="0" baseline="0" dirty="0" smtClean="0"/>
              <a:t>Straffansvar</a:t>
            </a:r>
          </a:p>
          <a:p>
            <a:r>
              <a:rPr lang="sv-SE" b="0" i="0" baseline="0" dirty="0" smtClean="0"/>
              <a:t>Riktas alltid mot fysisk person. En juridisk person kan visserligen utsättas för andra rättsverkningar av brott t.ex. företagsbot, sanktionsavgift eller förverkande men detta utgör inte straff i juridisk mening. Det är domstolen som bestämmer var straffansvaret skall placeras. Det är inte möjligt att slutgiltigt bestämma straffansvarets placering genom interna beslut eller avtal inom företaget/myndigheten. Den interna arbets- och ansvarsfördelningen är således inte avgörande för placeringen av det straffrättsliga ansvaret men får normalt ändå stor betydelse vid domstolsbehandlingen. Bestämmelser finns i Brottsbalken, arbetsmiljölagen och vissa föreskrifter. </a:t>
            </a:r>
            <a:r>
              <a:rPr lang="sv-SE" b="1" i="0" baseline="0" dirty="0" smtClean="0"/>
              <a:t>Ex på arbetsmiljöbrott </a:t>
            </a:r>
            <a:r>
              <a:rPr lang="sv-SE" b="0" i="0" baseline="0" dirty="0" smtClean="0"/>
              <a:t>enligt brottsbalken: Vållande till annans död, vållande till kroppsskada eller sjukdom, framkallande av fara för annan.</a:t>
            </a:r>
          </a:p>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18</a:t>
            </a:fld>
            <a:endParaRPr lang="sv-SE"/>
          </a:p>
        </p:txBody>
      </p:sp>
    </p:spTree>
    <p:extLst>
      <p:ext uri="{BB962C8B-B14F-4D97-AF65-F5344CB8AC3E}">
        <p14:creationId xmlns:p14="http://schemas.microsoft.com/office/powerpoint/2010/main" val="3004864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i="0" dirty="0" smtClean="0"/>
              <a:t>Vision lanserade</a:t>
            </a:r>
            <a:r>
              <a:rPr lang="sv-SE" i="0" baseline="0" dirty="0" smtClean="0"/>
              <a:t> oss som</a:t>
            </a:r>
            <a:r>
              <a:rPr lang="sv-SE" i="0" dirty="0" smtClean="0"/>
              <a:t> en Fair Union sedan 2007. </a:t>
            </a:r>
            <a:r>
              <a:rPr lang="sv-SE" sz="1200" b="0" i="0" kern="1200" dirty="0" smtClean="0">
                <a:solidFill>
                  <a:schemeClr val="tx1"/>
                </a:solidFill>
                <a:effectLst/>
                <a:latin typeface="+mn-lt"/>
                <a:ea typeface="+mn-ea"/>
                <a:cs typeface="+mn-cs"/>
              </a:rPr>
              <a:t>Allt vårt rättvisearbete, miljöarbete och internationellt solidaritetsarbete samlas under begreppet Fair Union. Vi vill ha schysta arbetsvillkor och en rättvis utveckling för alla, i Sverige och i hela världen. Vår styrka och storlek ger oss inflytande.</a:t>
            </a:r>
          </a:p>
          <a:p>
            <a:pPr marL="0" indent="0">
              <a:buFontTx/>
              <a:buNone/>
            </a:pPr>
            <a:endParaRPr lang="sv-SE" i="0" dirty="0" smtClean="0"/>
          </a:p>
          <a:p>
            <a:pPr marL="171450" indent="-171450">
              <a:buFontTx/>
              <a:buChar char="-"/>
            </a:pPr>
            <a:r>
              <a:rPr lang="sv-SE" i="0" dirty="0" smtClean="0"/>
              <a:t>Agenda 2030 är de 17 globala hållbarhetsmål som världens länder kommit överens om ska vara uppfyllda till 2030. </a:t>
            </a:r>
            <a:r>
              <a:rPr lang="sv-SE" dirty="0" smtClean="0">
                <a:hlinkClick r:id="rId3"/>
              </a:rPr>
              <a:t>https://www.globalamalen.se/</a:t>
            </a:r>
            <a:endParaRPr lang="sv-SE"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b="0" i="0" kern="1200" dirty="0" smtClean="0">
                <a:solidFill>
                  <a:schemeClr val="tx1"/>
                </a:solidFill>
                <a:effectLst/>
                <a:latin typeface="+mn-lt"/>
                <a:ea typeface="+mn-ea"/>
                <a:cs typeface="+mn-cs"/>
              </a:rPr>
              <a:t>Hållbarhetsfrågorna är av naturen komplexa och kräver et</a:t>
            </a:r>
            <a:r>
              <a:rPr lang="sv-SE" dirty="0" smtClean="0"/>
              <a:t>t holistiskt</a:t>
            </a:r>
            <a:r>
              <a:rPr lang="sv-SE" baseline="0" dirty="0" smtClean="0"/>
              <a:t> synsätt som knyter samman ekonomisk utveckling, social integration och ekologisk hållbarhet. </a:t>
            </a:r>
            <a:endParaRPr lang="sv-SE" dirty="0" smtClean="0"/>
          </a:p>
          <a:p>
            <a:pPr marL="171450" indent="-171450">
              <a:buFontTx/>
              <a:buChar char="-"/>
            </a:pPr>
            <a:endParaRPr lang="sv-SE" i="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dirty="0" smtClean="0"/>
              <a:t>Vision jobbar med hållbarhet i flera roller: som fackförbund i Sverige och globalt, och som arbetsgivare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i="0" dirty="0" smtClean="0"/>
              <a:t>-  Som arbetsgivare</a:t>
            </a:r>
            <a:r>
              <a:rPr lang="sv-SE" i="0" baseline="0" dirty="0" smtClean="0"/>
              <a:t> m</a:t>
            </a:r>
            <a:r>
              <a:rPr lang="sv-SE" i="0" dirty="0" smtClean="0"/>
              <a:t>inskar vi våra utsläpp genom bland annat åtgärder inom</a:t>
            </a:r>
            <a:r>
              <a:rPr lang="sv-SE" i="0" baseline="0" dirty="0" smtClean="0"/>
              <a:t> transport, mat, avfall, el, utskrifter och placeringar. Dagens vegetariska lunch är en del av detta. Smaklig måltid! </a:t>
            </a:r>
            <a:endParaRPr lang="sv-SE" i="0" dirty="0" smtClean="0"/>
          </a:p>
          <a:p>
            <a:endParaRPr lang="sv-SE" i="0" dirty="0" smtClean="0"/>
          </a:p>
          <a:p>
            <a:r>
              <a:rPr lang="sv-SE" i="0" dirty="0" smtClean="0"/>
              <a:t>Bild från </a:t>
            </a:r>
            <a:r>
              <a:rPr lang="sv-SE" dirty="0" smtClean="0">
                <a:hlinkClick r:id="rId4"/>
              </a:rPr>
              <a:t>https://www.wwf.se/mat-och-jordbruk/matkalkylator/</a:t>
            </a:r>
            <a:endParaRPr lang="sv-SE" i="0"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322116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kern="1200" dirty="0" smtClean="0">
                <a:solidFill>
                  <a:schemeClr val="tx1"/>
                </a:solidFill>
                <a:effectLst/>
                <a:latin typeface="+mn-lt"/>
                <a:ea typeface="+mn-ea"/>
                <a:cs typeface="+mn-cs"/>
              </a:rPr>
              <a:t> </a:t>
            </a:r>
          </a:p>
          <a:p>
            <a:r>
              <a:rPr lang="sv-SE" sz="1200" b="1" u="sng" kern="1200" dirty="0" smtClean="0">
                <a:solidFill>
                  <a:schemeClr val="tx1"/>
                </a:solidFill>
                <a:effectLst/>
                <a:latin typeface="+mn-lt"/>
                <a:ea typeface="+mn-ea"/>
                <a:cs typeface="+mn-cs"/>
              </a:rPr>
              <a:t>Syftet i sin helhet</a:t>
            </a:r>
          </a:p>
          <a:p>
            <a:r>
              <a:rPr lang="sv-SE" sz="1200" kern="1200" dirty="0" smtClean="0">
                <a:solidFill>
                  <a:schemeClr val="tx1"/>
                </a:solidFill>
                <a:effectLst/>
                <a:latin typeface="+mn-lt"/>
                <a:ea typeface="+mn-ea"/>
                <a:cs typeface="+mn-cs"/>
              </a:rPr>
              <a:t>Utbildningen ska ge grundläggande kunskaper inom arbetsmiljöområdet. Den ska också stärka skyddsombuden för uppdraget och göra det möjligt för dem att påverka och arbeta aktivt med arbetsmiljöfrågor på arbetsplatsen och i Vision. Utbildningen ska ge insikter och kunskaper så deltagarna är aktiva och har fokus på det förebyggande arbetsmiljöarbetet.</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Syftet svarar på </a:t>
            </a:r>
            <a:r>
              <a:rPr lang="sv-SE" sz="1200" u="sng" kern="1200" dirty="0" smtClean="0">
                <a:solidFill>
                  <a:schemeClr val="tx1"/>
                </a:solidFill>
                <a:effectLst/>
                <a:latin typeface="+mn-lt"/>
                <a:ea typeface="+mn-ea"/>
                <a:cs typeface="+mn-cs"/>
              </a:rPr>
              <a:t>varför</a:t>
            </a:r>
            <a:r>
              <a:rPr lang="sv-SE" sz="1200" kern="1200" dirty="0" smtClean="0">
                <a:solidFill>
                  <a:schemeClr val="tx1"/>
                </a:solidFill>
                <a:effectLst/>
                <a:latin typeface="+mn-lt"/>
                <a:ea typeface="+mn-ea"/>
                <a:cs typeface="+mn-cs"/>
              </a:rPr>
              <a:t> utbildningen ges.</a:t>
            </a:r>
          </a:p>
          <a:p>
            <a:pPr>
              <a:lnSpc>
                <a:spcPct val="90000"/>
              </a:lnSpc>
            </a:pPr>
            <a:endParaRPr lang="sv-SE" dirty="0" smtClean="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2</a:t>
            </a:fld>
            <a:endParaRPr lang="sv-S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a:t>
            </a:r>
            <a:r>
              <a:rPr lang="sv-SE" baseline="0" dirty="0" smtClean="0"/>
              <a:t> från </a:t>
            </a:r>
            <a:r>
              <a:rPr lang="sv-SE" dirty="0" smtClean="0">
                <a:hlinkClick r:id="rId3"/>
              </a:rPr>
              <a:t>https://www.wwf.se/mat-och-jordbruk/matkalkylator/</a:t>
            </a:r>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1355660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Digitala kursintyg ersätter pappersintyg</a:t>
            </a:r>
          </a:p>
          <a:p>
            <a:r>
              <a:rPr lang="sv-SE" sz="1200" kern="1200" dirty="0" smtClean="0">
                <a:solidFill>
                  <a:schemeClr val="tx1"/>
                </a:solidFill>
                <a:effectLst/>
                <a:latin typeface="+mn-lt"/>
                <a:ea typeface="+mn-ea"/>
                <a:cs typeface="+mn-cs"/>
              </a:rPr>
              <a:t>Intyg i pappersform innebär en hel del administration men också att vi skickar papper fram och tillbaka. Vi har därför tagit fram en funktion där mitt kursintyg publiceras på Mina Sidor på Vision.se när jag är klar med en kurs. Det här innebär att jag som deltagare när som helst kan gå in och hämta och skriva ut mitt intyg när jag behöver det.</a:t>
            </a:r>
          </a:p>
          <a:p>
            <a:r>
              <a:rPr lang="sv-SE" sz="1200" b="1" kern="1200" dirty="0" smtClean="0">
                <a:solidFill>
                  <a:schemeClr val="tx1"/>
                </a:solidFill>
                <a:effectLst/>
                <a:latin typeface="+mn-lt"/>
                <a:ea typeface="+mn-ea"/>
                <a:cs typeface="+mn-cs"/>
              </a:rPr>
              <a:t>Vad innebär det här för mig?</a:t>
            </a:r>
          </a:p>
          <a:p>
            <a:r>
              <a:rPr lang="sv-SE" sz="1200" kern="1200" dirty="0" smtClean="0">
                <a:solidFill>
                  <a:schemeClr val="tx1"/>
                </a:solidFill>
                <a:effectLst/>
                <a:latin typeface="+mn-lt"/>
                <a:ea typeface="+mn-ea"/>
                <a:cs typeface="+mn-cs"/>
              </a:rPr>
              <a:t>Från och med 1/9 2019 kommer inga pappersintyg skickas ut med övrigt utbildningsmaterial. Du som kursledare eller utbildare ska istället informera deltagarna om att kursintyg kommer att finnas tillgängligt på Mina Sidor under Mina kurser så snart deltagarlistan är avprickad i </a:t>
            </a:r>
            <a:r>
              <a:rPr lang="sv-SE" sz="1200" kern="1200" dirty="0" err="1" smtClean="0">
                <a:solidFill>
                  <a:schemeClr val="tx1"/>
                </a:solidFill>
                <a:effectLst/>
                <a:latin typeface="+mn-lt"/>
                <a:ea typeface="+mn-ea"/>
                <a:cs typeface="+mn-cs"/>
              </a:rPr>
              <a:t>Carma</a:t>
            </a:r>
            <a:r>
              <a:rPr lang="sv-SE" sz="1200" kern="1200" dirty="0" smtClean="0">
                <a:solidFill>
                  <a:schemeClr val="tx1"/>
                </a:solidFill>
                <a:effectLst/>
                <a:latin typeface="+mn-lt"/>
                <a:ea typeface="+mn-ea"/>
                <a:cs typeface="+mn-cs"/>
              </a:rPr>
              <a:t>.</a:t>
            </a:r>
          </a:p>
          <a:p>
            <a:endParaRPr lang="sv-SE" sz="1200" b="1" i="1" kern="1200" dirty="0" smtClean="0">
              <a:solidFill>
                <a:schemeClr val="tx1"/>
              </a:solidFill>
              <a:effectLst/>
              <a:latin typeface="+mn-lt"/>
              <a:ea typeface="+mn-ea"/>
              <a:cs typeface="+mn-cs"/>
            </a:endParaRPr>
          </a:p>
          <a:p>
            <a:r>
              <a:rPr lang="sv-SE" sz="1200" b="1" i="1" kern="1200" dirty="0" smtClean="0">
                <a:solidFill>
                  <a:schemeClr val="tx1"/>
                </a:solidFill>
                <a:effectLst/>
                <a:latin typeface="+mn-lt"/>
                <a:ea typeface="+mn-ea"/>
                <a:cs typeface="+mn-cs"/>
              </a:rPr>
              <a:t>Observera att funktionen för digitala kursintyg i dagsläget enbart kommer att gälla intyg för de kurser som Utbildningsgruppen ansvarar för. I utbildningar anordnade av avdelningar kommer vi av tekniska skäl fortsatt behöva använda oss intyg i pappersform.</a:t>
            </a:r>
            <a:endParaRPr lang="sv-SE" sz="1200" b="1" kern="1200" dirty="0" smtClean="0">
              <a:solidFill>
                <a:schemeClr val="tx1"/>
              </a:solidFill>
              <a:effectLst/>
              <a:latin typeface="+mn-lt"/>
              <a:ea typeface="+mn-ea"/>
              <a:cs typeface="+mn-cs"/>
            </a:endParaRPr>
          </a:p>
          <a:p>
            <a:endParaRPr lang="sv-SE" sz="1200" b="1"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Hur fungerar det?</a:t>
            </a:r>
          </a:p>
          <a:p>
            <a:r>
              <a:rPr lang="sv-SE" sz="1200" kern="1200" dirty="0" smtClean="0">
                <a:solidFill>
                  <a:schemeClr val="tx1"/>
                </a:solidFill>
                <a:effectLst/>
                <a:latin typeface="+mn-lt"/>
                <a:ea typeface="+mn-ea"/>
                <a:cs typeface="+mn-cs"/>
              </a:rPr>
              <a:t>När en deltagare har fått status </a:t>
            </a:r>
            <a:r>
              <a:rPr lang="sv-SE" sz="1200" i="1" kern="1200" dirty="0" smtClean="0">
                <a:solidFill>
                  <a:schemeClr val="tx1"/>
                </a:solidFill>
                <a:effectLst/>
                <a:latin typeface="+mn-lt"/>
                <a:ea typeface="+mn-ea"/>
                <a:cs typeface="+mn-cs"/>
              </a:rPr>
              <a:t>Deltagit</a:t>
            </a:r>
            <a:r>
              <a:rPr lang="sv-SE" sz="1200" kern="1200" dirty="0" smtClean="0">
                <a:solidFill>
                  <a:schemeClr val="tx1"/>
                </a:solidFill>
                <a:effectLst/>
                <a:latin typeface="+mn-lt"/>
                <a:ea typeface="+mn-ea"/>
                <a:cs typeface="+mn-cs"/>
              </a:rPr>
              <a:t> på en kurs i </a:t>
            </a:r>
            <a:r>
              <a:rPr lang="sv-SE" sz="1200" kern="1200" dirty="0" err="1" smtClean="0">
                <a:solidFill>
                  <a:schemeClr val="tx1"/>
                </a:solidFill>
                <a:effectLst/>
                <a:latin typeface="+mn-lt"/>
                <a:ea typeface="+mn-ea"/>
                <a:cs typeface="+mn-cs"/>
              </a:rPr>
              <a:t>Carma</a:t>
            </a:r>
            <a:r>
              <a:rPr lang="sv-SE" sz="1200" kern="1200" dirty="0" smtClean="0">
                <a:solidFill>
                  <a:schemeClr val="tx1"/>
                </a:solidFill>
                <a:effectLst/>
                <a:latin typeface="+mn-lt"/>
                <a:ea typeface="+mn-ea"/>
                <a:cs typeface="+mn-cs"/>
              </a:rPr>
              <a:t> blir ett nytt intyg automatiskt tillgängligt för utskrift på Mina Sidor. Deltagaren kan skriva ut sitt intyg när som helst genom att gå in på Mina Sidor och sedan klicka på </a:t>
            </a:r>
            <a:r>
              <a:rPr lang="sv-SE" sz="1200" b="1" kern="1200" dirty="0" smtClean="0">
                <a:solidFill>
                  <a:schemeClr val="tx1"/>
                </a:solidFill>
                <a:effectLst/>
                <a:latin typeface="+mn-lt"/>
                <a:ea typeface="+mn-ea"/>
                <a:cs typeface="+mn-cs"/>
              </a:rPr>
              <a:t>Mina kurser</a:t>
            </a:r>
            <a:r>
              <a:rPr lang="sv-SE" sz="1200" kern="1200" dirty="0" smtClean="0">
                <a:solidFill>
                  <a:schemeClr val="tx1"/>
                </a:solidFill>
                <a:effectLst/>
                <a:latin typeface="+mn-lt"/>
                <a:ea typeface="+mn-ea"/>
                <a:cs typeface="+mn-cs"/>
              </a:rPr>
              <a:t>. Under fliken </a:t>
            </a:r>
            <a:r>
              <a:rPr lang="sv-SE" sz="1200" b="1" kern="1200" dirty="0" smtClean="0">
                <a:solidFill>
                  <a:schemeClr val="tx1"/>
                </a:solidFill>
                <a:effectLst/>
                <a:latin typeface="+mn-lt"/>
                <a:ea typeface="+mn-ea"/>
                <a:cs typeface="+mn-cs"/>
              </a:rPr>
              <a:t>Genomförda</a:t>
            </a:r>
            <a:r>
              <a:rPr lang="sv-SE" sz="1200" kern="1200" dirty="0" smtClean="0">
                <a:solidFill>
                  <a:schemeClr val="tx1"/>
                </a:solidFill>
                <a:effectLst/>
                <a:latin typeface="+mn-lt"/>
                <a:ea typeface="+mn-ea"/>
                <a:cs typeface="+mn-cs"/>
              </a:rPr>
              <a:t> visas de kurser deltagaren har slutfört och vid respektive kurs finns en knapp för att skriva ut kursintyget (se exempel nedan).</a:t>
            </a:r>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223006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80000"/>
              </a:lnSpc>
            </a:pPr>
            <a:r>
              <a:rPr lang="sv-SE" b="1" dirty="0" smtClean="0"/>
              <a:t>Mål för utbildningen. </a:t>
            </a:r>
          </a:p>
          <a:p>
            <a:pPr>
              <a:lnSpc>
                <a:spcPct val="80000"/>
              </a:lnSpc>
            </a:pPr>
            <a:endParaRPr lang="sv-SE" b="1" dirty="0" smtClean="0"/>
          </a:p>
          <a:p>
            <a:pPr>
              <a:lnSpc>
                <a:spcPct val="80000"/>
              </a:lnSpc>
            </a:pPr>
            <a:r>
              <a:rPr lang="sv-SE" dirty="0" smtClean="0"/>
              <a:t>Prata utifrån</a:t>
            </a:r>
            <a:r>
              <a:rPr lang="sv-SE" baseline="0" dirty="0" smtClean="0"/>
              <a:t> orden på bilden</a:t>
            </a:r>
            <a:endParaRPr lang="sv-SE" dirty="0" smtClean="0"/>
          </a:p>
          <a:p>
            <a:pPr>
              <a:lnSpc>
                <a:spcPct val="80000"/>
              </a:lnSpc>
            </a:pPr>
            <a:endParaRPr lang="sv-SE" dirty="0" smtClean="0"/>
          </a:p>
          <a:p>
            <a:pPr>
              <a:lnSpc>
                <a:spcPct val="80000"/>
              </a:lnSpc>
            </a:pPr>
            <a:r>
              <a:rPr lang="sv-SE" dirty="0" smtClean="0"/>
              <a:t>Efter utbildningen ska du….. </a:t>
            </a:r>
          </a:p>
          <a:p>
            <a:pPr>
              <a:lnSpc>
                <a:spcPct val="80000"/>
              </a:lnSpc>
            </a:pPr>
            <a:endParaRPr lang="sv-SE" sz="1200" dirty="0" smtClean="0"/>
          </a:p>
          <a:p>
            <a:pPr>
              <a:lnSpc>
                <a:spcPct val="80000"/>
              </a:lnSpc>
            </a:pPr>
            <a:endParaRPr lang="sv-SE" sz="12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sv-SE" sz="12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sv-SE" sz="1200" dirty="0" smtClean="0"/>
              <a:t>Målet svarar på </a:t>
            </a:r>
            <a:r>
              <a:rPr lang="sv-SE" sz="1200" u="sng" dirty="0" smtClean="0"/>
              <a:t>vad</a:t>
            </a:r>
            <a:r>
              <a:rPr lang="sv-SE" sz="1200" baseline="0" dirty="0" smtClean="0"/>
              <a:t> utbildningen förväntas uppnå eller vad deltagarna skall kunna göra efteråt.</a:t>
            </a:r>
            <a:endParaRPr lang="sv-SE" sz="1200" dirty="0" smtClean="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3</a:t>
            </a:fld>
            <a:endParaRPr lang="sv-SE" dirty="0"/>
          </a:p>
        </p:txBody>
      </p:sp>
    </p:spTree>
    <p:extLst>
      <p:ext uri="{BB962C8B-B14F-4D97-AF65-F5344CB8AC3E}">
        <p14:creationId xmlns:p14="http://schemas.microsoft.com/office/powerpoint/2010/main" val="73201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pPr eaLnBrk="1" hangingPunct="1"/>
            <a:r>
              <a:rPr lang="sv-SE" b="1" dirty="0" err="1" smtClean="0"/>
              <a:t>AmL</a:t>
            </a:r>
            <a:r>
              <a:rPr lang="sv-SE" b="1" dirty="0" smtClean="0"/>
              <a:t>,</a:t>
            </a:r>
            <a:r>
              <a:rPr lang="sv-SE" b="1" baseline="0" dirty="0" smtClean="0"/>
              <a:t> </a:t>
            </a:r>
            <a:r>
              <a:rPr lang="sv-SE" b="1" baseline="0" dirty="0" err="1" smtClean="0"/>
              <a:t>AmF</a:t>
            </a:r>
            <a:r>
              <a:rPr lang="sv-SE" b="1" baseline="0" dirty="0" smtClean="0"/>
              <a:t> och AFS</a:t>
            </a:r>
          </a:p>
          <a:p>
            <a:pPr eaLnBrk="1" hangingPunct="1"/>
            <a:endParaRPr lang="sv-SE" b="1" dirty="0" smtClean="0"/>
          </a:p>
          <a:p>
            <a:pPr eaLnBrk="1" hangingPunct="1"/>
            <a:r>
              <a:rPr lang="sv-SE" b="1" dirty="0" smtClean="0"/>
              <a:t>Arbetsmiljölagen</a:t>
            </a:r>
            <a:r>
              <a:rPr lang="sv-SE" dirty="0" smtClean="0"/>
              <a:t> är en tvingande ramlag beslutad av </a:t>
            </a:r>
            <a:r>
              <a:rPr lang="sv-SE" b="1" dirty="0" smtClean="0"/>
              <a:t>riksdagen,</a:t>
            </a:r>
            <a:r>
              <a:rPr lang="sv-SE" dirty="0" smtClean="0"/>
              <a:t> I arbetsmiljölagen (1977:1160) finns regler om skyldigheter för arbetsgivare och andra skyddsansvariga om att förebygga ohälsa och olycksfall i arbetet. Det finns också regler om samverkan mellan arbetsgivare och arbetstagare, till exempel regler om skyddsombudens verksamhet.</a:t>
            </a:r>
          </a:p>
          <a:p>
            <a:pPr eaLnBrk="1" hangingPunct="1"/>
            <a:endParaRPr lang="sv-SE" b="1" dirty="0" smtClean="0"/>
          </a:p>
          <a:p>
            <a:pPr eaLnBrk="1" hangingPunct="1"/>
            <a:r>
              <a:rPr lang="sv-SE" b="1" dirty="0" smtClean="0"/>
              <a:t>Arbetsmiljöförordningen</a:t>
            </a:r>
            <a:r>
              <a:rPr lang="sv-SE" dirty="0" smtClean="0"/>
              <a:t> är ett komplement till Arbetsmiljölagen</a:t>
            </a:r>
            <a:r>
              <a:rPr lang="sv-SE" baseline="0" dirty="0" smtClean="0"/>
              <a:t> och </a:t>
            </a:r>
            <a:r>
              <a:rPr lang="sv-SE" dirty="0" smtClean="0"/>
              <a:t>anpassar regelverket efter arbetslivets utveckling, beslutas av </a:t>
            </a:r>
            <a:r>
              <a:rPr lang="sv-SE" b="1" dirty="0" smtClean="0"/>
              <a:t>regeringen</a:t>
            </a:r>
          </a:p>
          <a:p>
            <a:pPr eaLnBrk="1" hangingPunct="1"/>
            <a:endParaRPr lang="sv-SE" dirty="0" smtClean="0"/>
          </a:p>
          <a:p>
            <a:r>
              <a:rPr lang="sv-SE" b="1" dirty="0" err="1" smtClean="0"/>
              <a:t>Abetsmiljöverket</a:t>
            </a:r>
            <a:r>
              <a:rPr lang="sv-SE" dirty="0" smtClean="0"/>
              <a:t> ger ut föreskrifter och råd som kompletterar och preciserar arbetsmiljölagen.</a:t>
            </a:r>
            <a:r>
              <a:rPr lang="sv-SE" b="1" dirty="0" smtClean="0"/>
              <a:t> </a:t>
            </a:r>
          </a:p>
          <a:p>
            <a:endParaRPr lang="sv-SE" b="1" dirty="0" smtClean="0"/>
          </a:p>
          <a:p>
            <a:r>
              <a:rPr lang="sv-SE" b="1" dirty="0" smtClean="0"/>
              <a:t>Arbetsmiljöverkets författningssamling (AFS)</a:t>
            </a:r>
          </a:p>
          <a:p>
            <a:r>
              <a:rPr lang="sv-SE" dirty="0" smtClean="0"/>
              <a:t>Är detaljregleringar</a:t>
            </a:r>
            <a:r>
              <a:rPr lang="sv-SE" baseline="0" dirty="0" smtClean="0"/>
              <a:t> av Arbetsmiljölagen och </a:t>
            </a:r>
            <a:r>
              <a:rPr lang="sv-SE" dirty="0" smtClean="0"/>
              <a:t>består av ett hundratal föreskrifter med beteckningen AFS. De är försedda med ett årtal och ett nummer, t.ex. AFS 2006:04.</a:t>
            </a:r>
          </a:p>
          <a:p>
            <a:r>
              <a:rPr lang="sv-SE" dirty="0" smtClean="0"/>
              <a:t>Ett flertal är generella och gäller de flesta arbetstagare</a:t>
            </a:r>
          </a:p>
          <a:p>
            <a:r>
              <a:rPr lang="sv-SE" sz="1200" dirty="0" smtClean="0"/>
              <a:t>- SAM – systematisk arbetsmiljöarbete</a:t>
            </a:r>
          </a:p>
          <a:p>
            <a:r>
              <a:rPr lang="sv-SE" sz="1200" dirty="0" smtClean="0"/>
              <a:t>- Arbetsanpassning och rehabilitering</a:t>
            </a:r>
          </a:p>
          <a:p>
            <a:r>
              <a:rPr lang="sv-SE" sz="1200" dirty="0" smtClean="0"/>
              <a:t>- Kränkande särbehandling</a:t>
            </a:r>
          </a:p>
          <a:p>
            <a:r>
              <a:rPr lang="sv-SE" sz="1200" dirty="0" smtClean="0"/>
              <a:t>- Hot och våld i arbetslivet</a:t>
            </a:r>
          </a:p>
          <a:p>
            <a:r>
              <a:rPr lang="sv-SE" sz="1200" dirty="0" smtClean="0"/>
              <a:t>- Ensamarbete</a:t>
            </a:r>
          </a:p>
          <a:p>
            <a:r>
              <a:rPr lang="sv-SE" sz="1200" dirty="0" smtClean="0"/>
              <a:t>- Första hjälpen och krisstöd</a:t>
            </a:r>
          </a:p>
          <a:p>
            <a:r>
              <a:rPr lang="sv-SE" sz="1200" dirty="0" smtClean="0"/>
              <a:t>- Arbete vid bildskärm (10§ - IT-stress)</a:t>
            </a:r>
          </a:p>
          <a:p>
            <a:r>
              <a:rPr lang="sv-SE" sz="1200" dirty="0" smtClean="0"/>
              <a:t>- Arbetsplatsens utformning</a:t>
            </a:r>
          </a:p>
          <a:p>
            <a:r>
              <a:rPr lang="sv-SE" sz="1200" dirty="0" smtClean="0"/>
              <a:t>- Belastningsergonomi</a:t>
            </a:r>
          </a:p>
          <a:p>
            <a:endParaRPr lang="sv-SE" dirty="0" smtClean="0"/>
          </a:p>
          <a:p>
            <a:pPr eaLnBrk="1" hangingPunct="1"/>
            <a:r>
              <a:rPr lang="sv-SE" b="1" i="0" baseline="0" dirty="0" smtClean="0"/>
              <a:t>Kollektivavtalet </a:t>
            </a:r>
            <a:r>
              <a:rPr lang="sv-SE" dirty="0" smtClean="0"/>
              <a:t>beskriver hur samverkan mellan arbetsgivare och medarbetare ska organiseras</a:t>
            </a:r>
            <a:endParaRPr lang="en-US" dirty="0" smtClean="0"/>
          </a:p>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4</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Kap 2 §1</a:t>
            </a:r>
          </a:p>
          <a:p>
            <a:r>
              <a:rPr lang="sv-SE" dirty="0" smtClean="0"/>
              <a:t>(Kallas ”portalparagrafen” )</a:t>
            </a:r>
          </a:p>
          <a:p>
            <a:r>
              <a:rPr lang="sv-SE" dirty="0" smtClean="0"/>
              <a:t>Anger hur arbetsmiljön</a:t>
            </a:r>
            <a:r>
              <a:rPr lang="sv-SE" baseline="0" dirty="0" smtClean="0"/>
              <a:t> ska vara och är målet och det man styr allt arbetsmiljöarbete emot.</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”§1</a:t>
            </a:r>
          </a:p>
          <a:p>
            <a:r>
              <a:rPr lang="sv-SE" sz="1200" b="0" i="0" u="none" strike="noStrike" kern="1200" baseline="0" dirty="0" smtClean="0">
                <a:solidFill>
                  <a:schemeClr val="tx1"/>
                </a:solidFill>
                <a:latin typeface="+mn-lt"/>
                <a:ea typeface="+mn-ea"/>
                <a:cs typeface="+mn-cs"/>
              </a:rPr>
              <a:t>Arbetsmiljön skall vara tillfredsställande med hänsyn till arbetets natur</a:t>
            </a:r>
          </a:p>
          <a:p>
            <a:r>
              <a:rPr lang="sv-SE" sz="1200" b="0" i="0" u="none" strike="noStrike" kern="1200" baseline="0" dirty="0" smtClean="0">
                <a:solidFill>
                  <a:schemeClr val="tx1"/>
                </a:solidFill>
                <a:latin typeface="+mn-lt"/>
                <a:ea typeface="+mn-ea"/>
                <a:cs typeface="+mn-cs"/>
              </a:rPr>
              <a:t>och den sociala och tekniska utvecklingen i samhället. … Arbetsförhållandena skall anpassas till människors olika förutsättningar i fysiskt och psykiskt avseende. Arbetstagaren skall ges möjlighet att medverka i utformningen av sin</a:t>
            </a:r>
          </a:p>
          <a:p>
            <a:r>
              <a:rPr lang="sv-SE" sz="1200" b="0" i="0" u="none" strike="noStrike" kern="1200" baseline="0" dirty="0" smtClean="0">
                <a:solidFill>
                  <a:schemeClr val="tx1"/>
                </a:solidFill>
                <a:latin typeface="+mn-lt"/>
                <a:ea typeface="+mn-ea"/>
                <a:cs typeface="+mn-cs"/>
              </a:rPr>
              <a:t>egen arbetssituation samt i förändrings- och utvecklingsarbete som rör hans eget arbete. Teknik, arbetsorganisation och arbetsinnehåll skall utformas så att Arbetstagaren inte utsätts för fysiska eller psykiska belastningar som kan medföra ohälsa eller olycksfall. Därvid skall även löneformer och förläggning av arbetstid beaktas. Starkt styrt eller bundet arbete skall undvikas eller begränsas. Det skall eftersträvas att arbetet ger möjligheter till variation, social kontakt och samarbete samt sammanhang mellan enskilda arbetsuppgifter.</a:t>
            </a:r>
          </a:p>
          <a:p>
            <a:r>
              <a:rPr lang="sv-SE" sz="1200" b="0" i="0" u="none" strike="noStrike" kern="1200" baseline="0" dirty="0" smtClean="0">
                <a:solidFill>
                  <a:schemeClr val="tx1"/>
                </a:solidFill>
                <a:latin typeface="+mn-lt"/>
                <a:ea typeface="+mn-ea"/>
                <a:cs typeface="+mn-cs"/>
              </a:rPr>
              <a:t>Det skall vidare eftersträvas att arbetsförhållandena ger möjligheter till personlig och yrkesmässig utveckling liksom till självbestämmande och yrkesmässigt ansvar.”</a:t>
            </a:r>
          </a:p>
          <a:p>
            <a:r>
              <a:rPr lang="sv-SE" sz="1200" b="0" i="0" u="none" strike="noStrike" kern="1200" baseline="0" dirty="0" smtClean="0">
                <a:solidFill>
                  <a:schemeClr val="tx1"/>
                </a:solidFill>
                <a:latin typeface="+mn-lt"/>
                <a:ea typeface="+mn-ea"/>
                <a:cs typeface="+mn-cs"/>
              </a:rPr>
              <a:t>Läs mer i kommentarerna i Arbetsmiljölagen med kommentarer på Av.se</a:t>
            </a:r>
          </a:p>
          <a:p>
            <a:endParaRPr lang="sv-SE" dirty="0"/>
          </a:p>
        </p:txBody>
      </p:sp>
      <p:sp>
        <p:nvSpPr>
          <p:cNvPr id="4" name="Platshållare för bildnummer 3"/>
          <p:cNvSpPr>
            <a:spLocks noGrp="1"/>
          </p:cNvSpPr>
          <p:nvPr>
            <p:ph type="sldNum" sz="quarter" idx="10"/>
          </p:nvPr>
        </p:nvSpPr>
        <p:spPr/>
        <p:txBody>
          <a:bodyPr/>
          <a:lstStyle/>
          <a:p>
            <a:pPr>
              <a:defRPr/>
            </a:pPr>
            <a:fld id="{25C154D7-5FD4-4728-A72F-0B46CBD0F1D7}" type="slidenum">
              <a:rPr lang="sv-SE" smtClean="0"/>
              <a:pPr>
                <a:defRPr/>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47500" lnSpcReduction="20000"/>
          </a:bodyPr>
          <a:lstStyle/>
          <a:p>
            <a:r>
              <a:rPr lang="sv-SE" sz="1200" b="1" i="0" u="sng" strike="noStrike" kern="1200" baseline="0" dirty="0" smtClean="0">
                <a:solidFill>
                  <a:schemeClr val="tx1"/>
                </a:solidFill>
                <a:latin typeface="+mn-lt"/>
                <a:ea typeface="+mn-ea"/>
                <a:cs typeface="+mn-cs"/>
              </a:rPr>
              <a:t>KAPITEL 3</a:t>
            </a:r>
          </a:p>
          <a:p>
            <a:r>
              <a:rPr lang="sv-SE" sz="1200" b="0" i="0" u="none" strike="noStrike" kern="1200" baseline="0" dirty="0" smtClean="0">
                <a:solidFill>
                  <a:schemeClr val="tx1"/>
                </a:solidFill>
                <a:latin typeface="+mn-lt"/>
                <a:ea typeface="+mn-ea"/>
                <a:cs typeface="+mn-cs"/>
              </a:rPr>
              <a:t>Allmänna skyldigheter</a:t>
            </a:r>
          </a:p>
          <a:p>
            <a:r>
              <a:rPr lang="sv-SE" sz="1200" b="0" i="0" u="none" strike="noStrike" kern="1200" baseline="0" dirty="0" smtClean="0">
                <a:solidFill>
                  <a:schemeClr val="tx1"/>
                </a:solidFill>
                <a:latin typeface="+mn-lt"/>
                <a:ea typeface="+mn-ea"/>
                <a:cs typeface="+mn-cs"/>
              </a:rPr>
              <a:t>lagtext:</a:t>
            </a:r>
          </a:p>
          <a:p>
            <a:r>
              <a:rPr lang="sv-SE" sz="1200" b="0" i="0" u="none" strike="noStrike" kern="1200" baseline="0" dirty="0" smtClean="0">
                <a:solidFill>
                  <a:schemeClr val="tx1"/>
                </a:solidFill>
                <a:latin typeface="+mn-lt"/>
                <a:ea typeface="+mn-ea"/>
                <a:cs typeface="+mn-cs"/>
              </a:rPr>
              <a:t>1 §</a:t>
            </a:r>
          </a:p>
          <a:p>
            <a:r>
              <a:rPr lang="sv-SE" sz="1200" b="0" i="0" u="none" strike="noStrike" kern="1200" baseline="0" dirty="0" smtClean="0">
                <a:solidFill>
                  <a:schemeClr val="tx1"/>
                </a:solidFill>
                <a:latin typeface="+mn-lt"/>
                <a:ea typeface="+mn-ea"/>
                <a:cs typeface="+mn-cs"/>
              </a:rPr>
              <a:t>Bestämmelserna i detta kapitel skall tillämpas med beaktande av kraven på arbetsmiljöns beskaffenhet enligt 2 kap.</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1 a §</a:t>
            </a:r>
          </a:p>
          <a:p>
            <a:r>
              <a:rPr lang="sv-SE" sz="1200" b="0" i="0" u="none" strike="noStrike" kern="1200" baseline="0" dirty="0" smtClean="0">
                <a:solidFill>
                  <a:schemeClr val="tx1"/>
                </a:solidFill>
                <a:latin typeface="+mn-lt"/>
                <a:ea typeface="+mn-ea"/>
                <a:cs typeface="+mn-cs"/>
              </a:rPr>
              <a:t>Arbetsgivare och arbetstagare skall samverka för att åstadkomma en god arbetsmiljö.</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2 §</a:t>
            </a:r>
          </a:p>
          <a:p>
            <a:r>
              <a:rPr lang="sv-SE" sz="1200" b="0" i="0" u="none" strike="noStrike" kern="1200" baseline="0" dirty="0" smtClean="0">
                <a:solidFill>
                  <a:schemeClr val="tx1"/>
                </a:solidFill>
                <a:latin typeface="+mn-lt"/>
                <a:ea typeface="+mn-ea"/>
                <a:cs typeface="+mn-cs"/>
              </a:rPr>
              <a:t>Arbetsgivaren skall vidta alla åtgärder som behövs för att förebygga att arbetstagaren utsätts för ohälsa eller olycksfall. En utgångspunkt skall därvid vara att allt sådant som kan leda till ohälsa eller olycksfall skall ändras eller ersättas så att risken för ohälsa eller olycksfall undanröjs. Arbetsgivaren skall beakta den särskilda risk för ohälsa och olycksfall</a:t>
            </a:r>
          </a:p>
          <a:p>
            <a:r>
              <a:rPr lang="sv-SE" sz="1200" b="0" i="0" u="none" strike="noStrike" kern="1200" baseline="0" dirty="0" smtClean="0">
                <a:solidFill>
                  <a:schemeClr val="tx1"/>
                </a:solidFill>
                <a:latin typeface="+mn-lt"/>
                <a:ea typeface="+mn-ea"/>
                <a:cs typeface="+mn-cs"/>
              </a:rPr>
              <a:t>som kan följa av att arbetstagaren utför arbete ensam. Lokaler samt maskiner, redskap, skyddsutrustning och andra tekniska</a:t>
            </a:r>
          </a:p>
          <a:p>
            <a:r>
              <a:rPr lang="sv-SE" sz="1200" b="0" i="0" u="none" strike="noStrike" kern="1200" baseline="0" dirty="0" smtClean="0">
                <a:solidFill>
                  <a:schemeClr val="tx1"/>
                </a:solidFill>
                <a:latin typeface="+mn-lt"/>
                <a:ea typeface="+mn-ea"/>
                <a:cs typeface="+mn-cs"/>
              </a:rPr>
              <a:t>anordningar skall underhållas väl.</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2 a § </a:t>
            </a:r>
            <a:r>
              <a:rPr lang="sv-SE" sz="1200" b="0" i="1" u="none" strike="noStrike" kern="1200" baseline="0" dirty="0" smtClean="0">
                <a:solidFill>
                  <a:schemeClr val="tx1"/>
                </a:solidFill>
                <a:latin typeface="+mn-lt"/>
                <a:ea typeface="+mn-ea"/>
                <a:cs typeface="+mn-cs"/>
              </a:rPr>
              <a:t>(Regleras i AFS 2001:1, Systematiskt arbetsmiljöarbete – särskilt pass kommer. ingen fördjupning här)</a:t>
            </a:r>
          </a:p>
          <a:p>
            <a:r>
              <a:rPr lang="sv-SE" sz="1200" b="0" i="0" u="none" strike="noStrike" kern="1200" baseline="0" dirty="0" smtClean="0">
                <a:solidFill>
                  <a:schemeClr val="tx1"/>
                </a:solidFill>
                <a:latin typeface="+mn-lt"/>
                <a:ea typeface="+mn-ea"/>
                <a:cs typeface="+mn-cs"/>
              </a:rPr>
              <a:t>Arbetsgivaren ska systematiskt planera, leda och kontrollera verksamheten på ett sätt som leder till att arbetsmiljön uppfyller föreskrivna krav på en god arbetsmiljö. Han ska utreda arbetsskador, fortlöpande undersöka riskerna i verksamheten och vidta de åtgärder som föranleds av detta. Åtgärder som inte kan vidtas omedelbart ska tidsplaneras. Arbetsgivaren ska i den utsträckning verksamheten kräver dokumentera arbetsmiljön och arbetet med denna. Handlingsplaner ska därvid upprättas.</a:t>
            </a:r>
          </a:p>
          <a:p>
            <a:r>
              <a:rPr lang="sv-SE" sz="1200" b="0" i="0" u="none" strike="noStrike" kern="1200" baseline="0" dirty="0" smtClean="0">
                <a:solidFill>
                  <a:schemeClr val="tx1"/>
                </a:solidFill>
                <a:latin typeface="+mn-lt"/>
                <a:ea typeface="+mn-ea"/>
                <a:cs typeface="+mn-cs"/>
              </a:rPr>
              <a:t>Arbetsgivaren ska vidare se till att det i hans verksamhet finns en på lämpligt sätt organiserad arbetsanpassnings- och rehabiliteringsverksamhet för fullgörande av de uppgifter som enligt denna lag och enligt 30 kap. socialförsäkringsbalken vilar på honom.</a:t>
            </a:r>
          </a:p>
          <a:p>
            <a:endParaRPr lang="sv-SE"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2 c § </a:t>
            </a:r>
            <a:r>
              <a:rPr lang="sv-SE" sz="1200" b="0" i="1" u="none" strike="noStrike" kern="1200" baseline="0" dirty="0" smtClean="0">
                <a:solidFill>
                  <a:schemeClr val="tx1"/>
                </a:solidFill>
                <a:latin typeface="+mn-lt"/>
                <a:ea typeface="+mn-ea"/>
                <a:cs typeface="+mn-cs"/>
              </a:rPr>
              <a:t>(Regleras i AFS 2001:1, Systematiskt arbetsmiljöarbete – särskilt pass kommer. ingen fördjupning här)</a:t>
            </a:r>
            <a:r>
              <a:rPr lang="sv-SE" sz="1200" b="0" i="0" u="none" strike="noStrike" kern="1200" baseline="0" dirty="0" smtClean="0">
                <a:solidFill>
                  <a:schemeClr val="tx1"/>
                </a:solidFill>
                <a:latin typeface="+mn-lt"/>
                <a:ea typeface="+mn-ea"/>
                <a:cs typeface="+mn-cs"/>
              </a:rPr>
              <a:t> </a:t>
            </a:r>
          </a:p>
          <a:p>
            <a:r>
              <a:rPr lang="sv-SE" sz="1200" b="0" i="0" u="none" strike="noStrike" kern="1200" baseline="0" dirty="0" smtClean="0">
                <a:solidFill>
                  <a:schemeClr val="tx1"/>
                </a:solidFill>
                <a:latin typeface="+mn-lt"/>
                <a:ea typeface="+mn-ea"/>
                <a:cs typeface="+mn-cs"/>
              </a:rPr>
              <a:t>Arbetsgivaren skall svara för att den företagshälsovård som arbetsförhållandena kräver finns att tillgå. Med företagshälsovård avses en oberoende expertresurs inom områdena arbetsmiljö och rehabilitering. Företagshälsovården skall särskilt arbeta för att förebygga och undanröja hälsorisker på arbetsplatser samt ha kompetens att identifiera och beskriva sambanden mellan arbetsmiljö, organisation, produktivitet och hälsa.</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3 §</a:t>
            </a:r>
          </a:p>
          <a:p>
            <a:r>
              <a:rPr lang="sv-SE" sz="1200" b="0" i="0" u="none" strike="noStrike" kern="1200" baseline="0" dirty="0" smtClean="0">
                <a:solidFill>
                  <a:schemeClr val="tx1"/>
                </a:solidFill>
                <a:latin typeface="+mn-lt"/>
                <a:ea typeface="+mn-ea"/>
                <a:cs typeface="+mn-cs"/>
              </a:rPr>
              <a:t>Arbetsgivaren skall se till att arbetstagaren får god kännedom om de förhållanden, under vilka arbetet bedrivs, och att arbetstagaren upplyses om de risker som kan vara förbundna med arbetet. Arbetsgivaren skall förvissa sig om att arbetstagaren har den utbildning som behövs och vet vad han har att iaktta för att undgå riskerna i arbetet. Arbetsgivaren</a:t>
            </a:r>
          </a:p>
          <a:p>
            <a:r>
              <a:rPr lang="sv-SE" sz="1200" b="0" i="0" u="none" strike="noStrike" kern="1200" baseline="0" dirty="0" smtClean="0">
                <a:solidFill>
                  <a:schemeClr val="tx1"/>
                </a:solidFill>
                <a:latin typeface="+mn-lt"/>
                <a:ea typeface="+mn-ea"/>
                <a:cs typeface="+mn-cs"/>
              </a:rPr>
              <a:t>skall se till att endast arbetstagare som har fått tillräckliga instruktioner får tillträde till områden där det finns en påtaglig risk för ohälsa eller olycksfall. Arbetsgivaren skall genom att anpassa arbetsförhållandena eller vidta annan lämplig åtgärd ta hänsyn till arbetstagarens särskilda förutsättningar för arbetet. Vid arbetets planläggning och anordnande skall beaktas</a:t>
            </a:r>
          </a:p>
          <a:p>
            <a:r>
              <a:rPr lang="sv-SE" sz="1200" b="0" i="0" u="none" strike="noStrike" kern="1200" baseline="0" dirty="0" smtClean="0">
                <a:solidFill>
                  <a:schemeClr val="tx1"/>
                </a:solidFill>
                <a:latin typeface="+mn-lt"/>
                <a:ea typeface="+mn-ea"/>
                <a:cs typeface="+mn-cs"/>
              </a:rPr>
              <a:t>att människors förutsättningar att utföra arbetsuppgifter är olika.</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3 a §</a:t>
            </a:r>
          </a:p>
          <a:p>
            <a:r>
              <a:rPr lang="sv-SE" sz="1200" b="0" i="0" u="none" strike="noStrike" kern="1200" baseline="0" dirty="0" smtClean="0">
                <a:solidFill>
                  <a:schemeClr val="tx1"/>
                </a:solidFill>
                <a:latin typeface="+mn-lt"/>
                <a:ea typeface="+mn-ea"/>
                <a:cs typeface="+mn-cs"/>
              </a:rPr>
              <a:t>En arbetsgivare ska utan dröjsmål underrätta den myndighet som regeringen bestämmer om dödsfall eller svårare personskada som har inträffat i samband med arbetets utförande. En arbetsgivare ska också utan dröjsmål underrätta samma myndighet om skador i samband med arbetet som drabbat flera arbetstagare samtidigt och om tillbud som inneburit allvarlig fara för liv och hälsa.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4 §</a:t>
            </a:r>
          </a:p>
          <a:p>
            <a:r>
              <a:rPr lang="sv-SE" sz="1200" b="0" i="0" u="none" strike="noStrike" kern="1200" baseline="0" dirty="0" smtClean="0">
                <a:solidFill>
                  <a:schemeClr val="tx1"/>
                </a:solidFill>
                <a:latin typeface="+mn-lt"/>
                <a:ea typeface="+mn-ea"/>
                <a:cs typeface="+mn-cs"/>
              </a:rPr>
              <a:t>Arbetstagaren skall medverka i arbetsmiljöarbetet och delta i genomförandet av de åtgärder som behövs för att åstadkomma en god arbetsmiljö. Han skall följa givna föreskrifter samt använda de skyddsanordningar och iaktta den försiktighet i övrigt som behövs för att förebygga ohälsa och olycksfall. Om arbetstagaren finner att arbetet innebär omedelbar och allvarlig</a:t>
            </a:r>
          </a:p>
          <a:p>
            <a:r>
              <a:rPr lang="sv-SE" sz="1200" b="0" i="0" u="none" strike="noStrike" kern="1200" baseline="0" dirty="0" smtClean="0">
                <a:solidFill>
                  <a:schemeClr val="tx1"/>
                </a:solidFill>
                <a:latin typeface="+mn-lt"/>
                <a:ea typeface="+mn-ea"/>
                <a:cs typeface="+mn-cs"/>
              </a:rPr>
              <a:t>fara för liv eller hälsa, skall han snarast underrätta arbetsgivaren eller skyddsombud. Arbetstagaren är fri från ersättningsskyldighet för skada som uppstår till följd av att han underlåter att utföra arbetet i avvaktan på besked om det skall fortsättas.</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Läs mer i kommentareran i Arbetsmiljölagen med kommentarer på Av.se</a:t>
            </a:r>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6</a:t>
            </a:fld>
            <a:endParaRPr lang="sv-SE" dirty="0"/>
          </a:p>
        </p:txBody>
      </p:sp>
    </p:spTree>
    <p:extLst>
      <p:ext uri="{BB962C8B-B14F-4D97-AF65-F5344CB8AC3E}">
        <p14:creationId xmlns:p14="http://schemas.microsoft.com/office/powerpoint/2010/main" val="386467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lnSpc>
                <a:spcPct val="90000"/>
              </a:lnSpc>
            </a:pPr>
            <a:endParaRPr lang="sv-SE" dirty="0" smtClean="0"/>
          </a:p>
          <a:p>
            <a:pPr>
              <a:lnSpc>
                <a:spcPct val="90000"/>
              </a:lnSpc>
              <a:buFont typeface="Arial" pitchFamily="34" charset="0"/>
              <a:buChar char="•"/>
            </a:pPr>
            <a:r>
              <a:rPr lang="sv-SE" dirty="0" smtClean="0"/>
              <a:t> Ge dig som skyddsombud förutsättningar att påverka och arbeta aktivt med arbetsmiljöfrågor på arbetsplatsen. </a:t>
            </a:r>
          </a:p>
          <a:p>
            <a:pPr>
              <a:lnSpc>
                <a:spcPct val="90000"/>
              </a:lnSpc>
              <a:buFont typeface="Arial" pitchFamily="34" charset="0"/>
              <a:buChar char="•"/>
            </a:pPr>
            <a:endParaRPr lang="sv-SE" dirty="0" smtClean="0"/>
          </a:p>
          <a:p>
            <a:pPr>
              <a:lnSpc>
                <a:spcPct val="90000"/>
              </a:lnSpc>
              <a:buFont typeface="Arial" pitchFamily="34" charset="0"/>
              <a:buChar char="•"/>
            </a:pPr>
            <a:r>
              <a:rPr lang="sv-SE" dirty="0" smtClean="0"/>
              <a:t> Coacha dig att föra en aktiv dialog med medlemmar och arbetsgivaren</a:t>
            </a:r>
          </a:p>
          <a:p>
            <a:pPr>
              <a:lnSpc>
                <a:spcPct val="90000"/>
              </a:lnSpc>
              <a:buFont typeface="Arial" pitchFamily="34" charset="0"/>
              <a:buChar char="•"/>
            </a:pPr>
            <a:endParaRPr lang="sv-SE" sz="800" dirty="0" smtClean="0"/>
          </a:p>
          <a:p>
            <a:pPr>
              <a:lnSpc>
                <a:spcPct val="90000"/>
              </a:lnSpc>
              <a:buFont typeface="Arial" pitchFamily="34" charset="0"/>
              <a:buChar char="•"/>
            </a:pPr>
            <a:r>
              <a:rPr lang="sv-SE" dirty="0" smtClean="0"/>
              <a:t> Synliggöra Visions arbetsmiljöarbete för medlemmar, blivande medlemmar och nyanställda</a:t>
            </a:r>
          </a:p>
          <a:p>
            <a:pPr>
              <a:lnSpc>
                <a:spcPct val="90000"/>
              </a:lnSpc>
              <a:buFont typeface="Arial" pitchFamily="34" charset="0"/>
              <a:buChar char="•"/>
            </a:pPr>
            <a:endParaRPr lang="sv-SE" sz="800" dirty="0" smtClean="0"/>
          </a:p>
          <a:p>
            <a:pPr>
              <a:lnSpc>
                <a:spcPct val="90000"/>
              </a:lnSpc>
              <a:buFont typeface="Arial" pitchFamily="34" charset="0"/>
              <a:buChar char="•"/>
            </a:pPr>
            <a:r>
              <a:rPr lang="sv-SE" dirty="0" smtClean="0"/>
              <a:t> Arbeta på ett medvetet, aktivt och offensivt sätt i sitt uppdrag för att visa att Vision är modiga, berör och ligger steget före.</a:t>
            </a:r>
          </a:p>
          <a:p>
            <a:pPr>
              <a:lnSpc>
                <a:spcPct val="90000"/>
              </a:lnSpc>
            </a:pPr>
            <a:endParaRPr lang="sv-SE" dirty="0" smtClean="0"/>
          </a:p>
          <a:p>
            <a:pPr>
              <a:lnSpc>
                <a:spcPct val="90000"/>
              </a:lnSpc>
            </a:pPr>
            <a:endParaRPr lang="sv-SE" dirty="0" smtClean="0"/>
          </a:p>
          <a:p>
            <a:pPr>
              <a:lnSpc>
                <a:spcPct val="90000"/>
              </a:lnSpc>
            </a:pPr>
            <a:endParaRPr lang="sv-SE" dirty="0" smtClean="0"/>
          </a:p>
          <a:p>
            <a:pPr>
              <a:lnSpc>
                <a:spcPct val="90000"/>
              </a:lnSpc>
            </a:pPr>
            <a:r>
              <a:rPr lang="sv-SE" dirty="0" smtClean="0"/>
              <a:t>skapa förutsättningar för skyddsombud att påverka och arbeta aktivt med arbetsmiljöfrågor på arbetsplatsen. </a:t>
            </a:r>
          </a:p>
          <a:p>
            <a:pPr>
              <a:lnSpc>
                <a:spcPct val="90000"/>
              </a:lnSpc>
            </a:pPr>
            <a:endParaRPr lang="sv-SE" sz="800" dirty="0" smtClean="0"/>
          </a:p>
          <a:p>
            <a:pPr>
              <a:lnSpc>
                <a:spcPct val="90000"/>
              </a:lnSpc>
            </a:pPr>
            <a:r>
              <a:rPr lang="sv-SE" dirty="0" smtClean="0"/>
              <a:t>skyddsombud ska föra en aktiv dialog med medlemmar och arbetsgivaren</a:t>
            </a:r>
          </a:p>
          <a:p>
            <a:pPr>
              <a:lnSpc>
                <a:spcPct val="90000"/>
              </a:lnSpc>
            </a:pPr>
            <a:endParaRPr lang="sv-SE" sz="800" dirty="0" smtClean="0"/>
          </a:p>
          <a:p>
            <a:pPr>
              <a:lnSpc>
                <a:spcPct val="90000"/>
              </a:lnSpc>
            </a:pPr>
            <a:r>
              <a:rPr lang="sv-SE" dirty="0" smtClean="0"/>
              <a:t>skyddsombud ska synliggöra Visions arbetsmiljöarbete för medlemmar, blivande medlemmar och nyanställda</a:t>
            </a:r>
          </a:p>
          <a:p>
            <a:pPr>
              <a:lnSpc>
                <a:spcPct val="90000"/>
              </a:lnSpc>
            </a:pPr>
            <a:endParaRPr lang="sv-SE" sz="800" dirty="0" smtClean="0"/>
          </a:p>
          <a:p>
            <a:pPr>
              <a:lnSpc>
                <a:spcPct val="90000"/>
              </a:lnSpc>
            </a:pPr>
            <a:r>
              <a:rPr lang="sv-SE" dirty="0" smtClean="0"/>
              <a:t>skyddsombud ska arbeta på ett medvetet, aktivt och offensivt sätt i sitt uppdrag för att visa att Vision är modiga, berör och ligger steget före.</a:t>
            </a:r>
          </a:p>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7</a:t>
            </a:fld>
            <a:endParaRPr lang="sv-S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47500" lnSpcReduction="20000"/>
          </a:bodyPr>
          <a:lstStyle/>
          <a:p>
            <a:r>
              <a:rPr lang="sv-SE" dirty="0" smtClean="0"/>
              <a:t>En utveckling av årshjulet över i vilken ordning de</a:t>
            </a:r>
            <a:r>
              <a:rPr lang="sv-SE" baseline="0" dirty="0" smtClean="0"/>
              <a:t> olika § i SAM aktualiseras.</a:t>
            </a:r>
            <a:endParaRPr lang="sv-SE" dirty="0" smtClean="0"/>
          </a:p>
          <a:p>
            <a:endParaRPr lang="sv-SE" dirty="0" smtClean="0"/>
          </a:p>
          <a:p>
            <a:r>
              <a:rPr lang="sv-SE" dirty="0" smtClean="0"/>
              <a:t>Arbetsgivaren ska bedriva ett systematiskt arbetsmiljöarbete enligt föreskrifter från Arbetsmiljöverket (AFS 2001:1). I föreskrifterna utvecklas och preciseras hur arbetsgivaren ska gå till väga för att uppfylla sitt ansvar för arbetsmiljön. Som ett led i det systematiska arbetsmiljöarbetet ska arbetsgivaren undersöka arbetsförhållandena, bedöma risker, vidta åtgärder och kontrollera genomförda åtgärder (se SAM-hjulet). </a:t>
            </a:r>
          </a:p>
          <a:p>
            <a:r>
              <a:rPr lang="sv-SE" sz="1200" b="0" i="0" u="none" strike="noStrike" kern="1200" baseline="0" dirty="0" smtClean="0">
                <a:solidFill>
                  <a:schemeClr val="tx1"/>
                </a:solidFill>
                <a:latin typeface="+mn-lt"/>
                <a:ea typeface="+mn-ea"/>
                <a:cs typeface="+mn-cs"/>
              </a:rPr>
              <a:t>Det systematiska arbetsmiljöarbetet skall ingå som en naturlig del i den dagliga verksamheten. Det skall omfatta </a:t>
            </a:r>
            <a:r>
              <a:rPr lang="sv-SE" sz="1200" b="1" i="0" u="sng" strike="noStrike" kern="1200" baseline="0" dirty="0" smtClean="0">
                <a:solidFill>
                  <a:schemeClr val="tx1"/>
                </a:solidFill>
                <a:latin typeface="+mn-lt"/>
                <a:ea typeface="+mn-ea"/>
                <a:cs typeface="+mn-cs"/>
              </a:rPr>
              <a:t>alla fysiska, psykologiska och sociala förhållanden som har betydelse för arbetsmiljön. </a:t>
            </a:r>
            <a:endParaRPr lang="sv-SE" b="1" u="sng" dirty="0" smtClean="0"/>
          </a:p>
          <a:p>
            <a:r>
              <a:rPr lang="sv-SE" sz="1200" b="0" i="0" u="none" strike="noStrike" kern="1200" baseline="0" dirty="0" smtClean="0">
                <a:solidFill>
                  <a:schemeClr val="tx1"/>
                </a:solidFill>
                <a:latin typeface="+mn-lt"/>
                <a:ea typeface="+mn-ea"/>
                <a:cs typeface="+mn-cs"/>
              </a:rPr>
              <a:t>I kommentarerna till föreskriften om SAM anges följande om arbetsmiljöfaktorer:</a:t>
            </a:r>
          </a:p>
          <a:p>
            <a:r>
              <a:rPr lang="sv-SE" sz="1200" b="0" i="1" u="none" strike="noStrike" kern="1200" baseline="0" dirty="0" smtClean="0">
                <a:solidFill>
                  <a:schemeClr val="tx1"/>
                </a:solidFill>
                <a:latin typeface="+mn-lt"/>
                <a:ea typeface="+mn-ea"/>
                <a:cs typeface="+mn-cs"/>
              </a:rPr>
              <a:t>Det finns många skilda faktorer i arbetet som påverkar arbetstagaren fysiskt och psykiskt. De ger tillsammans arbetstagarens totala arbetsmiljö. Som exempel kan nämnas buller, luftkvalitet, kemiska hälsorisker och maskiner </a:t>
            </a:r>
            <a:r>
              <a:rPr lang="sv-SE" sz="1200" b="1" i="1" u="sng" strike="noStrike" kern="1200" baseline="0" dirty="0" smtClean="0">
                <a:solidFill>
                  <a:schemeClr val="tx1"/>
                </a:solidFill>
                <a:latin typeface="+mn-lt"/>
                <a:ea typeface="+mn-ea"/>
                <a:cs typeface="+mn-cs"/>
              </a:rPr>
              <a:t>samt organisatoriska förhållanden såsom arbetsbelastning, arbetstider, ledarskap, sociala kontakter, variation och möjlighet till återhämtning. </a:t>
            </a:r>
          </a:p>
          <a:p>
            <a:r>
              <a:rPr lang="sv-SE" sz="1200" b="0" i="1" u="none" strike="noStrike" kern="1200" baseline="0" dirty="0" smtClean="0">
                <a:solidFill>
                  <a:schemeClr val="tx1"/>
                </a:solidFill>
                <a:latin typeface="+mn-lt"/>
                <a:ea typeface="+mn-ea"/>
                <a:cs typeface="+mn-cs"/>
              </a:rPr>
              <a:t>Arbetsgivaren behöver ta hänsyn till alla faktorer som kan inverka på den enskildes arbetssituation. Det gäller inte bara sådant som kan påverka hälsa och säkerhet negativt. En bra arbetsmiljö bidrar till en god hälsa och betyder mer än frånvaro av sjukdom och olycksfall</a:t>
            </a:r>
          </a:p>
          <a:p>
            <a:r>
              <a:rPr lang="sv-SE" sz="1200" b="0" i="1" u="none" strike="noStrike" kern="1200" baseline="0" dirty="0" smtClean="0">
                <a:solidFill>
                  <a:schemeClr val="tx1"/>
                </a:solidFill>
                <a:latin typeface="+mn-lt"/>
                <a:ea typeface="+mn-ea"/>
                <a:cs typeface="+mn-cs"/>
              </a:rPr>
              <a:t>(viktigt  med fokus på de psykosociala och organisatoriska faktorerna då arbetsrelaterad ohälsa kopplat till dessa ökar)</a:t>
            </a:r>
            <a:endParaRPr lang="sv-SE" sz="1200" b="1" i="1" u="none" strike="noStrike" kern="1200" baseline="0" dirty="0" smtClean="0">
              <a:solidFill>
                <a:schemeClr val="tx1"/>
              </a:solidFill>
              <a:latin typeface="+mn-lt"/>
              <a:ea typeface="+mn-ea"/>
              <a:cs typeface="+mn-cs"/>
            </a:endParaRPr>
          </a:p>
          <a:p>
            <a:endParaRPr lang="sv-SE" sz="1200" b="1" i="0" u="none" strike="noStrike" kern="1200" baseline="0" dirty="0" smtClean="0">
              <a:solidFill>
                <a:schemeClr val="tx1"/>
              </a:solidFill>
              <a:latin typeface="+mn-lt"/>
              <a:ea typeface="+mn-ea"/>
              <a:cs typeface="+mn-cs"/>
            </a:endParaRPr>
          </a:p>
          <a:p>
            <a:r>
              <a:rPr lang="sv-SE" sz="1200" b="1" i="0" u="none" strike="noStrike" kern="1200" baseline="0" dirty="0" smtClean="0">
                <a:solidFill>
                  <a:schemeClr val="tx1"/>
                </a:solidFill>
                <a:latin typeface="+mn-lt"/>
                <a:ea typeface="+mn-ea"/>
                <a:cs typeface="+mn-cs"/>
              </a:rPr>
              <a:t>4 § Samverkan</a:t>
            </a:r>
          </a:p>
          <a:p>
            <a:r>
              <a:rPr lang="sv-SE" sz="1200" b="0" i="0" u="none" strike="noStrike" kern="1200" baseline="0" dirty="0" smtClean="0">
                <a:solidFill>
                  <a:schemeClr val="tx1"/>
                </a:solidFill>
                <a:latin typeface="+mn-lt"/>
                <a:ea typeface="+mn-ea"/>
                <a:cs typeface="+mn-cs"/>
              </a:rPr>
              <a:t>Arbetsgivaren skall ge arbetstagarna, skyddsombuden och elev-skyddsombuden möjlighet att medverka i det systematiska arbetsmiljöarbetet. </a:t>
            </a:r>
          </a:p>
          <a:p>
            <a:endParaRPr lang="sv-SE" sz="1200" b="0" i="0" u="none" strike="noStrike" kern="1200" baseline="0" dirty="0" smtClean="0">
              <a:solidFill>
                <a:schemeClr val="tx1"/>
              </a:solidFill>
              <a:latin typeface="+mn-lt"/>
              <a:ea typeface="+mn-ea"/>
              <a:cs typeface="+mn-cs"/>
            </a:endParaRPr>
          </a:p>
          <a:p>
            <a:r>
              <a:rPr lang="sv-SE" sz="1200" b="1" i="0" u="none" strike="noStrike" kern="1200" baseline="0" dirty="0" smtClean="0">
                <a:solidFill>
                  <a:schemeClr val="tx1"/>
                </a:solidFill>
                <a:latin typeface="+mn-lt"/>
                <a:ea typeface="+mn-ea"/>
                <a:cs typeface="+mn-cs"/>
              </a:rPr>
              <a:t>5 § Policy, mål och rutiner</a:t>
            </a:r>
          </a:p>
          <a:p>
            <a:r>
              <a:rPr lang="sv-SE" sz="1200" b="0" i="0" u="none" strike="noStrike" kern="1200" baseline="0" dirty="0" smtClean="0">
                <a:solidFill>
                  <a:schemeClr val="tx1"/>
                </a:solidFill>
                <a:latin typeface="+mn-lt"/>
                <a:ea typeface="+mn-ea"/>
                <a:cs typeface="+mn-cs"/>
              </a:rPr>
              <a:t>Det skall finnas en arbetsmiljöpolicy som beskriver hur arbetsförhållandena i arbetsgivarens verksamhet skall vara för att ohälsa och olycksfall i arbetet skall förebyggas och en tillfredsställande arbetsmiljö uppnås. </a:t>
            </a:r>
          </a:p>
          <a:p>
            <a:r>
              <a:rPr lang="sv-SE" sz="1200" b="0" i="0" u="none" strike="noStrike" kern="1200" baseline="0" dirty="0" smtClean="0">
                <a:solidFill>
                  <a:schemeClr val="tx1"/>
                </a:solidFill>
                <a:latin typeface="+mn-lt"/>
                <a:ea typeface="+mn-ea"/>
                <a:cs typeface="+mn-cs"/>
              </a:rPr>
              <a:t>Det skall finnas rutiner som beskriver hur det systematiska arbetsmiljöarbetet skall gå till. </a:t>
            </a:r>
          </a:p>
          <a:p>
            <a:r>
              <a:rPr lang="sv-SE" sz="1200" b="0" i="0" u="none" strike="noStrike" kern="1200" baseline="0" dirty="0" smtClean="0">
                <a:solidFill>
                  <a:schemeClr val="tx1"/>
                </a:solidFill>
                <a:latin typeface="+mn-lt"/>
                <a:ea typeface="+mn-ea"/>
                <a:cs typeface="+mn-cs"/>
              </a:rPr>
              <a:t>Arbetsmiljöpolicyn och rutinerna skall dokumenteras skriftligt om det finns minst tio arbetstagare i verksamheten. </a:t>
            </a:r>
            <a:endParaRPr lang="sv-SE" dirty="0" smtClean="0"/>
          </a:p>
          <a:p>
            <a:endParaRPr lang="sv-SE" dirty="0" smtClean="0"/>
          </a:p>
          <a:p>
            <a:r>
              <a:rPr lang="sv-SE" b="1" dirty="0" smtClean="0"/>
              <a:t>§6</a:t>
            </a:r>
            <a:r>
              <a:rPr lang="sv-SE" b="1" baseline="0" dirty="0" smtClean="0"/>
              <a:t> </a:t>
            </a:r>
            <a:r>
              <a:rPr lang="sv-SE" b="1" dirty="0" smtClean="0"/>
              <a:t>Uppgiftsfördelning</a:t>
            </a:r>
          </a:p>
          <a:p>
            <a:r>
              <a:rPr lang="sv-SE" i="0" dirty="0" smtClean="0"/>
              <a:t>Uppgifterna det systematiska arbetsmiljöarbetet ska fördelas på ett sådant sätt att en eller flera chefer, arbetsledare eller andra arbetstagare får i uppgift att verka för att risker i arbetet förebyggs och en tillfredsställande arbetsmiljö uppnås. Dessa personer ska ges de befogenheter och resurser som krävs för dessa uppgifter. </a:t>
            </a:r>
            <a:br>
              <a:rPr lang="sv-SE" i="0" dirty="0" smtClean="0"/>
            </a:br>
            <a:endParaRPr lang="sv-SE" dirty="0" smtClean="0"/>
          </a:p>
          <a:p>
            <a:r>
              <a:rPr lang="sv-SE" b="1" dirty="0" smtClean="0"/>
              <a:t>7 § Introduktion</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Arbetsgivaren skall se till att arbetstagarnas kunskaper om arbetet och riskerna i arbetet är tillräckliga för att ohälsa och olycksfall skall förebyggas och en tillfredsställande arbetsmiljö uppnås. När riskerna i arbetet är allvarliga skall det finnas skriftliga instruktioner för arbetet.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smtClean="0">
                <a:solidFill>
                  <a:schemeClr val="tx1"/>
                </a:solidFill>
                <a:latin typeface="+mn-lt"/>
                <a:ea typeface="+mn-ea"/>
                <a:cs typeface="+mn-cs"/>
              </a:rPr>
              <a:t>8 § Riskbedömning, åtgärder och uppföljning </a:t>
            </a:r>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Arbetsgivaren skall regelbundet undersöka arbetsförhållandena och bedöma riskerna för att någon kan komma att drabbas av ohälsa eller olycksfall i arbetet. </a:t>
            </a:r>
          </a:p>
          <a:p>
            <a:r>
              <a:rPr lang="sv-SE" sz="1200" b="0" i="0" u="none" strike="noStrike" kern="1200" baseline="0" dirty="0" smtClean="0">
                <a:solidFill>
                  <a:schemeClr val="tx1"/>
                </a:solidFill>
                <a:latin typeface="+mn-lt"/>
                <a:ea typeface="+mn-ea"/>
                <a:cs typeface="+mn-cs"/>
              </a:rPr>
              <a:t>När ändringar i verksamheten planeras, skall arbetsgivaren bedöma om ändringarna medför risker för ohälsa eller olycksfall som kan behöva åtgärdas. </a:t>
            </a:r>
          </a:p>
          <a:p>
            <a:r>
              <a:rPr lang="sv-SE" sz="1200" b="0" i="0" u="none" strike="noStrike" kern="1200" baseline="0" dirty="0" smtClean="0">
                <a:solidFill>
                  <a:schemeClr val="tx1"/>
                </a:solidFill>
                <a:latin typeface="+mn-lt"/>
                <a:ea typeface="+mn-ea"/>
                <a:cs typeface="+mn-cs"/>
              </a:rPr>
              <a:t>Riskbedömningen skall dokumenteras skriftligt. I riskbedömningen skall anges vilka risker som finns och om de är allvarliga eller inte. </a:t>
            </a:r>
            <a:endParaRPr lang="sv-SE" dirty="0" smtClean="0"/>
          </a:p>
          <a:p>
            <a:r>
              <a:rPr lang="sv-SE" dirty="0" smtClean="0"/>
              <a:t> </a:t>
            </a:r>
          </a:p>
          <a:p>
            <a:r>
              <a:rPr lang="sv-SE" b="1" dirty="0" smtClean="0"/>
              <a:t>9</a:t>
            </a:r>
            <a:r>
              <a:rPr lang="sv-SE" b="1" baseline="0" dirty="0" smtClean="0"/>
              <a:t> §</a:t>
            </a:r>
            <a:r>
              <a:rPr lang="sv-SE" b="1" dirty="0" smtClean="0"/>
              <a:t> Utreda</a:t>
            </a:r>
            <a:r>
              <a:rPr lang="sv-SE" b="1" baseline="0" dirty="0" smtClean="0"/>
              <a:t> ohälsa, olycksfall och tillbud </a:t>
            </a:r>
            <a:r>
              <a:rPr lang="sv-SE" sz="1200" b="0" i="0" u="none" strike="noStrike" kern="1200" baseline="0" dirty="0" smtClean="0">
                <a:solidFill>
                  <a:schemeClr val="tx1"/>
                </a:solidFill>
                <a:latin typeface="+mn-lt"/>
                <a:ea typeface="+mn-ea"/>
                <a:cs typeface="+mn-cs"/>
              </a:rPr>
              <a:t>Om någon arbetstagare råkar ut för ohälsa eller olycksfall i arbetet och om något allvarligt tillbud inträffar i arbetet, ska arbetsgivaren utreda orsakerna så att risker för ohälsa och olycksfall kan förebyggas i fortsättningen. </a:t>
            </a:r>
            <a:r>
              <a:rPr lang="sv-SE" sz="1200" b="0" i="1" u="none" strike="noStrike" kern="1200" baseline="0" dirty="0" smtClean="0">
                <a:solidFill>
                  <a:schemeClr val="tx1"/>
                </a:solidFill>
                <a:latin typeface="+mn-lt"/>
                <a:ea typeface="+mn-ea"/>
                <a:cs typeface="+mn-cs"/>
              </a:rPr>
              <a:t>(AFS 2008:15). </a:t>
            </a:r>
            <a:endParaRPr lang="sv-SE" dirty="0" smtClean="0"/>
          </a:p>
          <a:p>
            <a:r>
              <a:rPr lang="sv-SE" dirty="0" smtClean="0"/>
              <a:t> </a:t>
            </a:r>
          </a:p>
          <a:p>
            <a:r>
              <a:rPr lang="sv-SE" b="1" dirty="0" smtClean="0"/>
              <a:t>10 § Åtgärda</a:t>
            </a:r>
            <a:r>
              <a:rPr lang="sv-SE" b="1" baseline="0" dirty="0" smtClean="0"/>
              <a:t>, upprätta handlingsplaner och följa upp</a:t>
            </a:r>
            <a:endParaRPr lang="sv-SE" b="1" dirty="0" smtClean="0"/>
          </a:p>
          <a:p>
            <a:r>
              <a:rPr lang="sv-SE" dirty="0" smtClean="0"/>
              <a:t>.</a:t>
            </a:r>
            <a:r>
              <a:rPr lang="sv-SE" sz="1200" b="0" i="0" u="none" strike="noStrike" kern="1200" baseline="0" dirty="0" smtClean="0">
                <a:solidFill>
                  <a:schemeClr val="tx1"/>
                </a:solidFill>
                <a:latin typeface="+mn-lt"/>
                <a:ea typeface="+mn-ea"/>
                <a:cs typeface="+mn-cs"/>
              </a:rPr>
              <a:t> Arbetsgivaren skall omedelbart eller så snart det är praktiskt möjligt genomföra de åtgärder som behövs för att förebygga ohälsa och olycksfall i arbetet. Arbetsgivaren skall också vidta de åtgärder som i övrigt behövs för att uppnå en tillfredsställande arbetsmiljö. </a:t>
            </a:r>
          </a:p>
          <a:p>
            <a:r>
              <a:rPr lang="sv-SE" sz="1200" b="0" i="0" u="none" strike="noStrike" kern="1200" baseline="0" dirty="0" smtClean="0">
                <a:solidFill>
                  <a:schemeClr val="tx1"/>
                </a:solidFill>
                <a:latin typeface="+mn-lt"/>
                <a:ea typeface="+mn-ea"/>
                <a:cs typeface="+mn-cs"/>
              </a:rPr>
              <a:t>Åtgärder som inte genomförs omedelbart skall föras in i en skriftlig handlingsplan. I planen skall anges när åtgärderna skall vara genomförda och vem som skall se till att de genomförs. </a:t>
            </a:r>
          </a:p>
          <a:p>
            <a:r>
              <a:rPr lang="sv-SE" sz="1200" b="0" i="0" u="none" strike="noStrike" kern="1200" baseline="0" dirty="0" smtClean="0">
                <a:solidFill>
                  <a:schemeClr val="tx1"/>
                </a:solidFill>
                <a:latin typeface="+mn-lt"/>
                <a:ea typeface="+mn-ea"/>
                <a:cs typeface="+mn-cs"/>
              </a:rPr>
              <a:t>Genomförda åtgärder skall kontrolleras. </a:t>
            </a:r>
          </a:p>
          <a:p>
            <a:endParaRPr lang="sv-SE" sz="1200" b="0" i="0" u="none" strike="noStrike" kern="1200" baseline="0" dirty="0" smtClean="0">
              <a:solidFill>
                <a:schemeClr val="tx1"/>
              </a:solidFill>
              <a:latin typeface="+mn-lt"/>
              <a:ea typeface="+mn-ea"/>
              <a:cs typeface="+mn-cs"/>
            </a:endParaRPr>
          </a:p>
          <a:p>
            <a:r>
              <a:rPr lang="sv-SE" sz="1200" b="1" i="0" u="none" strike="noStrike" kern="1200" baseline="0" dirty="0" smtClean="0">
                <a:solidFill>
                  <a:schemeClr val="tx1"/>
                </a:solidFill>
                <a:latin typeface="+mn-lt"/>
                <a:ea typeface="+mn-ea"/>
                <a:cs typeface="+mn-cs"/>
              </a:rPr>
              <a:t>11 § Uppföljning</a:t>
            </a:r>
          </a:p>
          <a:p>
            <a:r>
              <a:rPr lang="sv-SE" sz="1200" b="0" i="0" u="none" strike="noStrike" kern="1200" baseline="0" dirty="0" smtClean="0">
                <a:solidFill>
                  <a:schemeClr val="tx1"/>
                </a:solidFill>
                <a:latin typeface="+mn-lt"/>
                <a:ea typeface="+mn-ea"/>
                <a:cs typeface="+mn-cs"/>
              </a:rPr>
              <a:t>Arbetsgivaren skall varje år göra en uppföljning av det systematiska arbetsmiljöarbetet. Om det inte fungerat bra skall det förbättras.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Läs mer i kommentereran till föreskriften, AFS 2001:1 Av.se</a:t>
            </a:r>
            <a:endParaRPr lang="sv-SE" dirty="0" smtClean="0"/>
          </a:p>
          <a:p>
            <a:r>
              <a:rPr lang="sv-SE" dirty="0" smtClean="0"/>
              <a:t> </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8</a:t>
            </a:fld>
            <a:endParaRPr lang="sv-SE"/>
          </a:p>
        </p:txBody>
      </p:sp>
    </p:spTree>
    <p:extLst>
      <p:ext uri="{BB962C8B-B14F-4D97-AF65-F5344CB8AC3E}">
        <p14:creationId xmlns:p14="http://schemas.microsoft.com/office/powerpoint/2010/main" val="4171359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20000"/>
          </a:bodyPr>
          <a:lstStyle/>
          <a:p>
            <a:r>
              <a:rPr lang="sv-SE" dirty="0" err="1" smtClean="0"/>
              <a:t>AFSen</a:t>
            </a:r>
            <a:r>
              <a:rPr lang="sv-SE" dirty="0" smtClean="0"/>
              <a:t> trädde</a:t>
            </a:r>
            <a:r>
              <a:rPr lang="sv-SE" baseline="0" dirty="0" smtClean="0"/>
              <a:t> i kraft den 31 mars 2016. </a:t>
            </a:r>
          </a:p>
          <a:p>
            <a:r>
              <a:rPr lang="sv-SE" baseline="0" dirty="0" smtClean="0"/>
              <a:t>Den är en viktig (och kanske) ny del av SAM</a:t>
            </a:r>
          </a:p>
          <a:p>
            <a:endParaRPr lang="sv-SE" baseline="0" dirty="0" smtClean="0"/>
          </a:p>
          <a:p>
            <a:r>
              <a:rPr lang="sv-SE" baseline="0" dirty="0" smtClean="0"/>
              <a:t>Gå igenom  AFS:en och be deltagarna följa med i sina ex av texten. Uppmuntra till att anteckna och stryka under</a:t>
            </a:r>
          </a:p>
          <a:p>
            <a:endParaRPr lang="sv-SE" baseline="0" dirty="0" smtClean="0"/>
          </a:p>
          <a:p>
            <a:r>
              <a:rPr lang="sv-SE" baseline="0" dirty="0" smtClean="0"/>
              <a:t>AFS:en kan delas in i tre delar:</a:t>
            </a:r>
          </a:p>
          <a:p>
            <a:r>
              <a:rPr lang="sv-SE" baseline="0" dirty="0" smtClean="0"/>
              <a:t>§ 1-4 hanterar syftet med AFS:en, vilka tillämpningsområden den har, vem den riktar sig till och definierar begreppen i AFS:en. </a:t>
            </a:r>
          </a:p>
          <a:p>
            <a:r>
              <a:rPr lang="sv-SE" baseline="0" dirty="0" smtClean="0"/>
              <a:t>OBS chefer och arbetsledare omfattas också av bestämmelsen</a:t>
            </a:r>
          </a:p>
          <a:p>
            <a:endParaRPr lang="sv-SE" baseline="0" dirty="0" smtClean="0"/>
          </a:p>
          <a:p>
            <a:r>
              <a:rPr lang="sv-SE" baseline="0" dirty="0" smtClean="0"/>
              <a:t>§ 5-8 Kopplar AFS:en till det systematiska arbetsmiljöarbetet, ger kunskaper och mål gällande den organisatoriska och sociala arbetsmiljön (det begrepp AFS:en använder istället för psykosocial arbetsmiljö)</a:t>
            </a:r>
          </a:p>
          <a:p>
            <a:r>
              <a:rPr lang="sv-SE" baseline="0" dirty="0" smtClean="0"/>
              <a:t>Viktigt att också nämna skyddsombuden roll</a:t>
            </a:r>
          </a:p>
          <a:p>
            <a:endParaRPr lang="sv-SE" baseline="0" dirty="0" smtClean="0"/>
          </a:p>
          <a:p>
            <a:r>
              <a:rPr lang="sv-SE" baseline="0" dirty="0" smtClean="0"/>
              <a:t>§ 9-14 beskriver kraven kring arbetsbelastning, arbetstid och kränkande särbehandling</a:t>
            </a:r>
          </a:p>
          <a:p>
            <a:endParaRPr lang="sv-SE" baseline="0" dirty="0" smtClean="0"/>
          </a:p>
          <a:p>
            <a:r>
              <a:rPr lang="sv-SE" baseline="0" dirty="0" smtClean="0"/>
              <a:t>AFS 2015:04 upphäver </a:t>
            </a:r>
          </a:p>
          <a:p>
            <a:r>
              <a:rPr lang="sv-SE" baseline="0" dirty="0" smtClean="0"/>
              <a:t>1980:14 </a:t>
            </a:r>
            <a:r>
              <a:rPr lang="sv-SE" sz="1200" b="0" i="0" u="none" strike="noStrike" kern="1200" baseline="0" dirty="0" smtClean="0">
                <a:solidFill>
                  <a:schemeClr val="tx1"/>
                </a:solidFill>
                <a:latin typeface="+mn-lt"/>
                <a:ea typeface="+mn-ea"/>
                <a:cs typeface="+mn-cs"/>
              </a:rPr>
              <a:t>Arbetarskyddsstyrelsens allmänna råd –beträffande </a:t>
            </a:r>
            <a:r>
              <a:rPr lang="sv-SE" sz="1200" b="1" i="0" u="none" strike="noStrike" kern="1200" baseline="0" dirty="0" smtClean="0">
                <a:solidFill>
                  <a:schemeClr val="tx1"/>
                </a:solidFill>
                <a:latin typeface="+mn-lt"/>
                <a:ea typeface="+mn-ea"/>
                <a:cs typeface="+mn-cs"/>
              </a:rPr>
              <a:t>psykiska och sociala aspekter på arbetsmiljön</a:t>
            </a:r>
          </a:p>
          <a:p>
            <a:r>
              <a:rPr lang="sv-SE" sz="1200" b="0" i="0" u="none" strike="noStrike" kern="1200" baseline="0" dirty="0" smtClean="0">
                <a:solidFill>
                  <a:schemeClr val="tx1"/>
                </a:solidFill>
                <a:latin typeface="+mn-lt"/>
                <a:ea typeface="+mn-ea"/>
                <a:cs typeface="+mn-cs"/>
              </a:rPr>
              <a:t>1990:18 Arbetarskyddsstyrelsens kungörelse med –föreskrifter om </a:t>
            </a:r>
            <a:r>
              <a:rPr lang="sv-SE" sz="1200" b="1" i="0" u="none" strike="noStrike" kern="1200" baseline="0" dirty="0" smtClean="0">
                <a:solidFill>
                  <a:schemeClr val="tx1"/>
                </a:solidFill>
                <a:latin typeface="+mn-lt"/>
                <a:ea typeface="+mn-ea"/>
                <a:cs typeface="+mn-cs"/>
              </a:rPr>
              <a:t>omvårdnadsarbete i enskilt hem </a:t>
            </a:r>
            <a:r>
              <a:rPr lang="sv-SE" sz="1200" b="0" i="0" u="none" strike="noStrike" kern="1200" baseline="0" dirty="0" smtClean="0">
                <a:solidFill>
                  <a:schemeClr val="tx1"/>
                </a:solidFill>
                <a:latin typeface="+mn-lt"/>
                <a:ea typeface="+mn-ea"/>
                <a:cs typeface="+mn-cs"/>
              </a:rPr>
              <a:t>samt allmänna råd om tillämpningen av föreskrifterna</a:t>
            </a:r>
          </a:p>
          <a:p>
            <a:r>
              <a:rPr lang="sv-SE" sz="1200" b="0" i="0" u="none" strike="noStrike" kern="1200" baseline="0" dirty="0" smtClean="0">
                <a:solidFill>
                  <a:schemeClr val="tx1"/>
                </a:solidFill>
                <a:latin typeface="+mn-lt"/>
                <a:ea typeface="+mn-ea"/>
                <a:cs typeface="+mn-cs"/>
              </a:rPr>
              <a:t>1993:17 Arbetarskyddsstyrelsens kungörelse –med föreskrifter om åtgärder mot </a:t>
            </a:r>
            <a:r>
              <a:rPr lang="sv-SE" sz="1200" b="1" i="0" u="none" strike="noStrike" kern="1200" baseline="0" dirty="0" smtClean="0">
                <a:solidFill>
                  <a:schemeClr val="tx1"/>
                </a:solidFill>
                <a:latin typeface="+mn-lt"/>
                <a:ea typeface="+mn-ea"/>
                <a:cs typeface="+mn-cs"/>
              </a:rPr>
              <a:t>kränkande särbehandling i arbetslivet </a:t>
            </a:r>
            <a:r>
              <a:rPr lang="sv-SE" sz="1200" b="0" i="0" u="none" strike="noStrike" kern="1200" baseline="0" dirty="0" smtClean="0">
                <a:solidFill>
                  <a:schemeClr val="tx1"/>
                </a:solidFill>
                <a:latin typeface="+mn-lt"/>
                <a:ea typeface="+mn-ea"/>
                <a:cs typeface="+mn-cs"/>
              </a:rPr>
              <a:t>samt allmänna råd</a:t>
            </a:r>
          </a:p>
          <a:p>
            <a:r>
              <a:rPr lang="sv-SE" sz="1200" b="0" i="0" u="none" strike="noStrike" kern="1200" baseline="0" dirty="0" smtClean="0">
                <a:solidFill>
                  <a:schemeClr val="tx1"/>
                </a:solidFill>
                <a:latin typeface="+mn-lt"/>
                <a:ea typeface="+mn-ea"/>
                <a:cs typeface="+mn-cs"/>
              </a:rPr>
              <a:t>om tillämpningen av föreskrifterna</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Viktigt är också att AFS 1993:2 gällande hot och våld fortfarande gäller</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Som skyddsombud finns information och hjälp att få, från förbundet via centren och Vision Direkt och på www.av.se, www.suntliv.se mm</a:t>
            </a:r>
            <a:endParaRPr lang="sv-SE" sz="1200" b="1" i="0" u="none" strike="noStrike" kern="1200" baseline="0" dirty="0" smtClean="0">
              <a:solidFill>
                <a:schemeClr val="tx1"/>
              </a:solidFill>
              <a:latin typeface="+mn-lt"/>
              <a:ea typeface="+mn-ea"/>
              <a:cs typeface="+mn-cs"/>
            </a:endParaRPr>
          </a:p>
          <a:p>
            <a:endParaRPr lang="sv-SE" baseline="0" dirty="0" smtClean="0"/>
          </a:p>
          <a:p>
            <a:endParaRPr lang="sv-SE" baseline="0" dirty="0" smtClean="0"/>
          </a:p>
          <a:p>
            <a:endParaRPr lang="sv-SE" baseline="0"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9</a:t>
            </a:fld>
            <a:endParaRPr lang="sv-SE" dirty="0"/>
          </a:p>
        </p:txBody>
      </p:sp>
    </p:spTree>
    <p:extLst>
      <p:ext uri="{BB962C8B-B14F-4D97-AF65-F5344CB8AC3E}">
        <p14:creationId xmlns:p14="http://schemas.microsoft.com/office/powerpoint/2010/main" val="3728432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accent1"/>
                </a:solidFill>
              </a:defRPr>
            </a:lvl1p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lvl1pPr>
              <a:defRPr>
                <a:solidFill>
                  <a:schemeClr val="bg1">
                    <a:lumMod val="65000"/>
                  </a:schemeClr>
                </a:solidFill>
              </a:defRPr>
            </a:lvl1pPr>
          </a:lstStyle>
          <a:p>
            <a:fld id="{1F0466F2-465E-47E9-A33F-7807882FDD57}" type="datetime1">
              <a:rPr lang="sv-SE" smtClean="0"/>
              <a:t>2020-03-10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a:xfrm>
            <a:off x="8466513" y="8313"/>
            <a:ext cx="653935" cy="365125"/>
          </a:xfrm>
          <a:prstGeom prst="rect">
            <a:avLst/>
          </a:prstGeom>
        </p:spPr>
        <p:txBody>
          <a:bodyPr/>
          <a:lstStyle>
            <a:lvl1pPr algn="r">
              <a:defRPr sz="1200">
                <a:solidFill>
                  <a:schemeClr val="bg1">
                    <a:lumMod val="65000"/>
                  </a:schemeClr>
                </a:solidFill>
                <a:latin typeface="Times New Roman" pitchFamily="18" charset="0"/>
                <a:cs typeface="Times New Roman" pitchFamily="18" charset="0"/>
              </a:defRPr>
            </a:lvl1pPr>
          </a:lstStyle>
          <a:p>
            <a:fld id="{D9AA0938-A5A2-874F-B97E-4FBB8AF2D7CB}" type="slidenum">
              <a:rPr lang="sv-SE" smtClean="0"/>
              <a:pPr/>
              <a:t>‹#›</a:t>
            </a:fld>
            <a:endParaRPr lang="sv-SE" dirty="0"/>
          </a:p>
        </p:txBody>
      </p:sp>
    </p:spTree>
    <p:extLst>
      <p:ext uri="{BB962C8B-B14F-4D97-AF65-F5344CB8AC3E}">
        <p14:creationId xmlns:p14="http://schemas.microsoft.com/office/powerpoint/2010/main" val="633779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10/03/2020</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5" y="2519045"/>
            <a:ext cx="6903244" cy="335788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3" name="Rubrik 2"/>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341120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10/03/2020</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5" y="2519045"/>
            <a:ext cx="6903244" cy="335788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3" name="Rubrik 2"/>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4157478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10/03/2020</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5" y="2519045"/>
            <a:ext cx="6903244" cy="335788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3" name="Rubrik 2"/>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991211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94094" y="478213"/>
            <a:ext cx="5230431" cy="1436312"/>
          </a:xfrm>
        </p:spPr>
        <p:txBody>
          <a:bodyPr>
            <a:normAutofit/>
          </a:bodyPr>
          <a:lstStyle>
            <a:lvl1pPr algn="l">
              <a:defRPr sz="4400" b="1">
                <a:solidFill>
                  <a:schemeClr val="accent1"/>
                </a:solidFill>
                <a:latin typeface="Times New Roman" pitchFamily="18" charset="0"/>
                <a:cs typeface="Times New Roman" pitchFamily="18" charset="0"/>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494094" y="2162174"/>
            <a:ext cx="5230431" cy="1876425"/>
          </a:xfrm>
        </p:spPr>
        <p:txBody>
          <a:bodyPr>
            <a:normAutofit/>
          </a:bodyPr>
          <a:lstStyle>
            <a:lvl1pPr marL="0" indent="0" algn="l">
              <a:buNone/>
              <a:defRPr sz="1600" b="0">
                <a:solidFill>
                  <a:schemeClr val="tx2"/>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lvl1pPr>
              <a:defRPr sz="1200">
                <a:solidFill>
                  <a:schemeClr val="bg1">
                    <a:lumMod val="65000"/>
                  </a:schemeClr>
                </a:solidFill>
                <a:latin typeface="Times New Roman" pitchFamily="18" charset="0"/>
                <a:cs typeface="Times New Roman" pitchFamily="18" charset="0"/>
              </a:defRPr>
            </a:lvl1pPr>
          </a:lstStyle>
          <a:p>
            <a:fld id="{565F658C-6108-4504-BD4C-70CB0174715B}" type="datetime1">
              <a:rPr lang="sv-SE" smtClean="0"/>
              <a:t>2020-03-10</a:t>
            </a:fld>
            <a:endParaRPr lang="sv-SE" dirty="0"/>
          </a:p>
        </p:txBody>
      </p:sp>
      <p:sp>
        <p:nvSpPr>
          <p:cNvPr id="5" name="Platshållare för sidfot 4"/>
          <p:cNvSpPr>
            <a:spLocks noGrp="1"/>
          </p:cNvSpPr>
          <p:nvPr>
            <p:ph type="ftr" sz="quarter" idx="11"/>
          </p:nvPr>
        </p:nvSpPr>
        <p:spPr/>
        <p:txBody>
          <a:bodyPr/>
          <a:lstStyle>
            <a:lvl1pPr>
              <a:defRPr sz="1200">
                <a:solidFill>
                  <a:schemeClr val="bg1">
                    <a:lumMod val="65000"/>
                  </a:schemeClr>
                </a:solidFill>
                <a:latin typeface="Times New Roman" pitchFamily="18" charset="0"/>
                <a:cs typeface="Times New Roman" pitchFamily="18" charset="0"/>
              </a:defRPr>
            </a:lvl1pPr>
          </a:lstStyle>
          <a:p>
            <a:endParaRPr lang="sv-SE" dirty="0"/>
          </a:p>
        </p:txBody>
      </p:sp>
      <p:sp>
        <p:nvSpPr>
          <p:cNvPr id="6" name="Platshållare för bildnummer 5"/>
          <p:cNvSpPr>
            <a:spLocks noGrp="1"/>
          </p:cNvSpPr>
          <p:nvPr>
            <p:ph type="sldNum" sz="quarter" idx="12"/>
          </p:nvPr>
        </p:nvSpPr>
        <p:spPr>
          <a:xfrm>
            <a:off x="8466513" y="8313"/>
            <a:ext cx="653935" cy="365125"/>
          </a:xfrm>
          <a:prstGeom prst="rect">
            <a:avLst/>
          </a:prstGeom>
        </p:spPr>
        <p:txBody>
          <a:bodyPr/>
          <a:lstStyle>
            <a:lvl1pPr algn="r">
              <a:defRPr sz="1200">
                <a:solidFill>
                  <a:schemeClr val="bg1">
                    <a:lumMod val="65000"/>
                  </a:schemeClr>
                </a:solidFill>
                <a:latin typeface="Times New Roman" pitchFamily="18" charset="0"/>
                <a:cs typeface="Times New Roman" pitchFamily="18" charset="0"/>
              </a:defRPr>
            </a:lvl1pPr>
          </a:lstStyle>
          <a:p>
            <a:fld id="{D9AA0938-A5A2-874F-B97E-4FBB8AF2D7CB}" type="slidenum">
              <a:rPr lang="sv-SE" smtClean="0"/>
              <a:pPr/>
              <a:t>‹#›</a:t>
            </a:fld>
            <a:endParaRPr lang="sv-SE" dirty="0"/>
          </a:p>
        </p:txBody>
      </p:sp>
    </p:spTree>
    <p:extLst>
      <p:ext uri="{BB962C8B-B14F-4D97-AF65-F5344CB8AC3E}">
        <p14:creationId xmlns:p14="http://schemas.microsoft.com/office/powerpoint/2010/main" val="253255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95300" y="2038350"/>
            <a:ext cx="6686550" cy="3686175"/>
          </a:xfrm>
        </p:spPr>
        <p:txBody>
          <a:bodyPr/>
          <a:lstStyle>
            <a:lvl1pPr marL="0" indent="0">
              <a:spcBef>
                <a:spcPts val="0"/>
              </a:spcBef>
              <a:buFontTx/>
              <a:buNone/>
              <a:defRPr sz="2000"/>
            </a:lvl1pPr>
            <a:lvl2pPr marL="180000" indent="0">
              <a:spcBef>
                <a:spcPts val="0"/>
              </a:spcBef>
              <a:buFontTx/>
              <a:buNone/>
              <a:defRPr sz="1800"/>
            </a:lvl2pPr>
            <a:lvl3pPr marL="360000" indent="0">
              <a:spcBef>
                <a:spcPts val="0"/>
              </a:spcBef>
              <a:buFontTx/>
              <a:buNone/>
              <a:defRPr sz="1600"/>
            </a:lvl3pPr>
            <a:lvl4pPr marL="540000" indent="0">
              <a:spcBef>
                <a:spcPts val="0"/>
              </a:spcBef>
              <a:buFontTx/>
              <a:buNone/>
              <a:defRPr sz="1400"/>
            </a:lvl4pPr>
            <a:lvl5pPr marL="720000" indent="0">
              <a:spcBef>
                <a:spcPts val="0"/>
              </a:spcBef>
              <a:buFontTx/>
              <a:buNone/>
              <a:defRPr sz="14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B98AB466-5A91-4EB6-B7DE-0EB330F60F84}" type="datetime1">
              <a:rPr lang="sv-SE" smtClean="0"/>
              <a:t>2020-03-10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7" name="Platshållare för bildnummer 5"/>
          <p:cNvSpPr txBox="1">
            <a:spLocks/>
          </p:cNvSpPr>
          <p:nvPr userDrawn="1"/>
        </p:nvSpPr>
        <p:spPr>
          <a:xfrm>
            <a:off x="8466513" y="8313"/>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
        <p:nvSpPr>
          <p:cNvPr id="8" name="Platshållare för rubrik 1"/>
          <p:cNvSpPr>
            <a:spLocks noGrp="1"/>
          </p:cNvSpPr>
          <p:nvPr>
            <p:ph type="title"/>
          </p:nvPr>
        </p:nvSpPr>
        <p:spPr>
          <a:xfrm>
            <a:off x="495300" y="476250"/>
            <a:ext cx="4724400" cy="1428750"/>
          </a:xfrm>
          <a:prstGeom prst="rect">
            <a:avLst/>
          </a:prstGeom>
        </p:spPr>
        <p:txBody>
          <a:bodyPr vert="horz" lIns="91440" tIns="45720" rIns="91440" bIns="45720" rtlCol="0" anchor="ctr">
            <a:noAutofit/>
          </a:bodyPr>
          <a:lstStyle>
            <a:lvl1pPr>
              <a:defRPr>
                <a:solidFill>
                  <a:schemeClr val="accent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65905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accent1"/>
                </a:solidFill>
              </a:defRPr>
            </a:lvl1p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95300" y="2066925"/>
            <a:ext cx="4038600" cy="3790950"/>
          </a:xfrm>
        </p:spPr>
        <p:txBody>
          <a:bodyPr/>
          <a:lstStyle>
            <a:lvl1pPr marL="0">
              <a:buNone/>
              <a:defRPr sz="2000"/>
            </a:lvl1pPr>
            <a:lvl2pPr marL="180000" indent="0">
              <a:defRPr sz="1800"/>
            </a:lvl2pPr>
            <a:lvl3pPr marL="360000" indent="0">
              <a:defRPr sz="1600"/>
            </a:lvl3pPr>
            <a:lvl4pPr marL="540000" indent="0">
              <a:defRPr sz="1400"/>
            </a:lvl4pPr>
            <a:lvl5pPr marL="720000" indent="0">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2066925"/>
            <a:ext cx="4038600" cy="3790950"/>
          </a:xfrm>
        </p:spPr>
        <p:txBody>
          <a:bodyPr/>
          <a:lstStyle>
            <a:lvl1pPr marL="0" indent="0">
              <a:buNone/>
              <a:defRPr sz="2000"/>
            </a:lvl1pPr>
            <a:lvl2pPr marL="180000" indent="0">
              <a:defRPr sz="1800"/>
            </a:lvl2pPr>
            <a:lvl3pPr marL="360000" indent="0">
              <a:defRPr sz="1600"/>
            </a:lvl3pPr>
            <a:lvl4pPr marL="540000" indent="0">
              <a:defRPr sz="1400"/>
            </a:lvl4pPr>
            <a:lvl5pPr marL="720000" indent="0">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9AD6DC9B-CB05-4700-90A2-44C8019A2C75}" type="datetime1">
              <a:rPr lang="sv-SE" smtClean="0"/>
              <a:t>2020-03-10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8" name="Platshållare för bildnummer 5"/>
          <p:cNvSpPr>
            <a:spLocks noGrp="1"/>
          </p:cNvSpPr>
          <p:nvPr>
            <p:ph type="sldNum" sz="quarter" idx="12"/>
          </p:nvPr>
        </p:nvSpPr>
        <p:spPr>
          <a:xfrm>
            <a:off x="8466513" y="8313"/>
            <a:ext cx="653935" cy="365125"/>
          </a:xfrm>
          <a:prstGeom prst="rect">
            <a:avLst/>
          </a:prstGeom>
        </p:spPr>
        <p:txBody>
          <a:bodyPr/>
          <a:lstStyle>
            <a:lvl1pPr algn="r">
              <a:defRPr sz="1200">
                <a:solidFill>
                  <a:schemeClr val="bg1">
                    <a:lumMod val="65000"/>
                  </a:schemeClr>
                </a:solidFill>
                <a:latin typeface="Times New Roman" pitchFamily="18" charset="0"/>
                <a:cs typeface="Times New Roman" pitchFamily="18" charset="0"/>
              </a:defRPr>
            </a:lvl1pPr>
          </a:lstStyle>
          <a:p>
            <a:fld id="{D9AA0938-A5A2-874F-B97E-4FBB8AF2D7CB}" type="slidenum">
              <a:rPr lang="sv-SE" smtClean="0"/>
              <a:pPr/>
              <a:t>‹#›</a:t>
            </a:fld>
            <a:endParaRPr lang="sv-SE" dirty="0"/>
          </a:p>
        </p:txBody>
      </p:sp>
    </p:spTree>
    <p:extLst>
      <p:ext uri="{BB962C8B-B14F-4D97-AF65-F5344CB8AC3E}">
        <p14:creationId xmlns:p14="http://schemas.microsoft.com/office/powerpoint/2010/main" val="204570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368300"/>
            <a:ext cx="3008313" cy="727075"/>
          </a:xfrm>
        </p:spPr>
        <p:txBody>
          <a:bodyPr anchor="b"/>
          <a:lstStyle>
            <a:lvl1pPr algn="l">
              <a:defRPr sz="2000" b="1">
                <a:solidFill>
                  <a:schemeClr val="accent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373439"/>
            <a:ext cx="5111750" cy="5627312"/>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0" y="1095376"/>
            <a:ext cx="3008313" cy="49053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B1ECE597-3F62-4FA3-B933-2243C525017F}" type="datetime1">
              <a:rPr lang="sv-SE" smtClean="0"/>
              <a:t>2020-03-10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8" name="Platshållare för bildnummer 5"/>
          <p:cNvSpPr txBox="1">
            <a:spLocks/>
          </p:cNvSpPr>
          <p:nvPr userDrawn="1"/>
        </p:nvSpPr>
        <p:spPr>
          <a:xfrm>
            <a:off x="8466513" y="8313"/>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2648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2C1DBC6-B954-41A0-BA5F-439AABDEADEA}" type="datetime1">
              <a:rPr lang="sv-SE" smtClean="0"/>
              <a:t>2020-03-10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5" name="Platshållare för bildnummer 5"/>
          <p:cNvSpPr txBox="1">
            <a:spLocks/>
          </p:cNvSpPr>
          <p:nvPr userDrawn="1"/>
        </p:nvSpPr>
        <p:spPr>
          <a:xfrm>
            <a:off x="8466513" y="8313"/>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2296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ed text1">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838008" y="373438"/>
            <a:ext cx="3873732" cy="679596"/>
          </a:xfrm>
        </p:spPr>
        <p:txBody>
          <a:bodyPr anchor="b"/>
          <a:lstStyle>
            <a:lvl1pPr algn="l">
              <a:defRPr sz="2000" b="1"/>
            </a:lvl1pPr>
          </a:lstStyle>
          <a:p>
            <a:r>
              <a:rPr lang="sv-SE" dirty="0" smtClean="0"/>
              <a:t>Klicka här för att ändra format</a:t>
            </a:r>
            <a:br>
              <a:rPr lang="sv-SE" dirty="0" smtClean="0"/>
            </a:br>
            <a:endParaRPr lang="sv-SE" dirty="0"/>
          </a:p>
        </p:txBody>
      </p:sp>
      <p:sp>
        <p:nvSpPr>
          <p:cNvPr id="3" name="Platshållare för bild 2"/>
          <p:cNvSpPr>
            <a:spLocks noGrp="1"/>
          </p:cNvSpPr>
          <p:nvPr>
            <p:ph type="pic" idx="1"/>
          </p:nvPr>
        </p:nvSpPr>
        <p:spPr>
          <a:xfrm>
            <a:off x="258380" y="274321"/>
            <a:ext cx="4346871" cy="5745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4838008" y="1053033"/>
            <a:ext cx="3873732" cy="4790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CB37B04D-4A35-4EA1-87F5-209FCB981CA6}" type="datetime1">
              <a:rPr lang="sv-SE" smtClean="0"/>
              <a:t>2020-03-10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8" name="Platshållare för bildnummer 5"/>
          <p:cNvSpPr txBox="1">
            <a:spLocks/>
          </p:cNvSpPr>
          <p:nvPr userDrawn="1"/>
        </p:nvSpPr>
        <p:spPr>
          <a:xfrm>
            <a:off x="8466513" y="8313"/>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872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text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85083" y="486296"/>
            <a:ext cx="3873732" cy="566738"/>
          </a:xfrm>
        </p:spPr>
        <p:txBody>
          <a:bodyPr anchor="b"/>
          <a:lstStyle>
            <a:lvl1pPr algn="l">
              <a:defRPr sz="2000" b="1"/>
            </a:lvl1pPr>
          </a:lstStyle>
          <a:p>
            <a:r>
              <a:rPr lang="sv-SE" dirty="0" smtClean="0"/>
              <a:t>Klicka här för att ändra format</a:t>
            </a:r>
            <a:br>
              <a:rPr lang="sv-SE" dirty="0" smtClean="0"/>
            </a:br>
            <a:endParaRPr lang="sv-SE" dirty="0"/>
          </a:p>
        </p:txBody>
      </p:sp>
      <p:sp>
        <p:nvSpPr>
          <p:cNvPr id="3" name="Platshållare för bild 2"/>
          <p:cNvSpPr>
            <a:spLocks noGrp="1"/>
          </p:cNvSpPr>
          <p:nvPr>
            <p:ph type="pic" idx="1"/>
          </p:nvPr>
        </p:nvSpPr>
        <p:spPr>
          <a:xfrm>
            <a:off x="4525580" y="274321"/>
            <a:ext cx="4346871" cy="5745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485083" y="1053033"/>
            <a:ext cx="3873732" cy="4790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33AE54AF-3C33-4C61-AD22-41D4B95A4050}" type="datetime1">
              <a:rPr lang="sv-SE" smtClean="0"/>
              <a:t>2020-03-10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8" name="Platshållare för bildnummer 5"/>
          <p:cNvSpPr txBox="1">
            <a:spLocks/>
          </p:cNvSpPr>
          <p:nvPr userDrawn="1"/>
        </p:nvSpPr>
        <p:spPr>
          <a:xfrm>
            <a:off x="8466513" y="8313"/>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872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helsid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258379" y="274321"/>
            <a:ext cx="8622273" cy="5745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5" name="Platshållare för datum 4"/>
          <p:cNvSpPr>
            <a:spLocks noGrp="1"/>
          </p:cNvSpPr>
          <p:nvPr>
            <p:ph type="dt" sz="half" idx="10"/>
          </p:nvPr>
        </p:nvSpPr>
        <p:spPr/>
        <p:txBody>
          <a:bodyPr/>
          <a:lstStyle/>
          <a:p>
            <a:fld id="{CE4FB1CC-8B1E-4C9E-BB6E-78498B9A50CC}" type="datetime1">
              <a:rPr lang="sv-SE" smtClean="0"/>
              <a:t>2020-03-10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8" name="Platshållare för bildnummer 5"/>
          <p:cNvSpPr txBox="1">
            <a:spLocks/>
          </p:cNvSpPr>
          <p:nvPr userDrawn="1"/>
        </p:nvSpPr>
        <p:spPr>
          <a:xfrm>
            <a:off x="8466513" y="8313"/>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872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userDrawn="1"/>
        </p:nvSpPr>
        <p:spPr>
          <a:xfrm>
            <a:off x="258380" y="274638"/>
            <a:ext cx="8627241" cy="5751293"/>
          </a:xfrm>
          <a:prstGeom prst="rect">
            <a:avLst/>
          </a:prstGeom>
          <a:solidFill>
            <a:srgbClr val="F4F0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495300" y="476250"/>
            <a:ext cx="4724400" cy="1428750"/>
          </a:xfrm>
          <a:prstGeom prst="rect">
            <a:avLst/>
          </a:prstGeom>
        </p:spPr>
        <p:txBody>
          <a:bodyPr vert="horz" lIns="91440" tIns="45720" rIns="91440" bIns="45720" rtlCol="0" anchor="ctr">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95300" y="2038350"/>
            <a:ext cx="8191500" cy="3686175"/>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182180" y="6356350"/>
            <a:ext cx="2133600" cy="365125"/>
          </a:xfrm>
          <a:prstGeom prst="rect">
            <a:avLst/>
          </a:prstGeom>
        </p:spPr>
        <p:txBody>
          <a:bodyPr vert="horz" lIns="91440" tIns="45720" rIns="91440" bIns="45720" rtlCol="0" anchor="ctr"/>
          <a:lstStyle>
            <a:lvl1pPr algn="l">
              <a:defRPr sz="1200">
                <a:solidFill>
                  <a:schemeClr val="bg1">
                    <a:lumMod val="65000"/>
                  </a:schemeClr>
                </a:solidFill>
                <a:latin typeface="Times New Roman" pitchFamily="18" charset="0"/>
                <a:cs typeface="Times New Roman" pitchFamily="18" charset="0"/>
              </a:defRPr>
            </a:lvl1pPr>
          </a:lstStyle>
          <a:p>
            <a:fld id="{2C47A26C-BF27-45A8-87E2-4D3664DAF3A2}" type="datetime1">
              <a:rPr lang="sv-SE" smtClean="0"/>
              <a:t>2020-03-10</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endParaRPr lang="sv-SE" dirty="0"/>
          </a:p>
        </p:txBody>
      </p:sp>
      <p:pic>
        <p:nvPicPr>
          <p:cNvPr id="7" name="Bildobjekt 6" descr="Vision_logo_RGB.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11511" y="6210279"/>
            <a:ext cx="874110" cy="387746"/>
          </a:xfrm>
          <a:prstGeom prst="rect">
            <a:avLst/>
          </a:prstGeom>
        </p:spPr>
      </p:pic>
    </p:spTree>
    <p:extLst>
      <p:ext uri="{BB962C8B-B14F-4D97-AF65-F5344CB8AC3E}">
        <p14:creationId xmlns:p14="http://schemas.microsoft.com/office/powerpoint/2010/main" val="1939897664"/>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2" r:id="rId4"/>
    <p:sldLayoutId id="2147483656" r:id="rId5"/>
    <p:sldLayoutId id="2147483655"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lvl1pPr algn="l" defTabSz="457200" rtl="0" eaLnBrk="1" latinLnBrk="0" hangingPunct="1">
        <a:spcBef>
          <a:spcPct val="0"/>
        </a:spcBef>
        <a:buNone/>
        <a:defRPr sz="4400" b="1" kern="1200">
          <a:solidFill>
            <a:schemeClr val="accent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ts val="0"/>
        </a:spcBef>
        <a:buFont typeface="Arial"/>
        <a:buChar char="•"/>
        <a:defRPr sz="2000" kern="1200">
          <a:solidFill>
            <a:schemeClr val="tx2"/>
          </a:solidFill>
          <a:latin typeface="Times New Roman" pitchFamily="18" charset="0"/>
          <a:ea typeface="+mn-ea"/>
          <a:cs typeface="Times New Roman" pitchFamily="18" charset="0"/>
        </a:defRPr>
      </a:lvl1pPr>
      <a:lvl2pPr marL="742950" indent="-285750" algn="l" defTabSz="457200" rtl="0" eaLnBrk="1" latinLnBrk="0" hangingPunct="1">
        <a:spcBef>
          <a:spcPts val="0"/>
        </a:spcBef>
        <a:buFont typeface="Arial"/>
        <a:buChar char="–"/>
        <a:defRPr sz="1800" kern="1200">
          <a:solidFill>
            <a:schemeClr val="tx2"/>
          </a:solidFill>
          <a:latin typeface="Times New Roman" pitchFamily="18" charset="0"/>
          <a:ea typeface="+mn-ea"/>
          <a:cs typeface="Times New Roman" pitchFamily="18" charset="0"/>
        </a:defRPr>
      </a:lvl2pPr>
      <a:lvl3pPr marL="1143000" indent="-228600" algn="l" defTabSz="457200" rtl="0" eaLnBrk="1" latinLnBrk="0" hangingPunct="1">
        <a:spcBef>
          <a:spcPts val="0"/>
        </a:spcBef>
        <a:buFont typeface="Arial"/>
        <a:buChar char="•"/>
        <a:defRPr sz="1600" kern="1200">
          <a:solidFill>
            <a:schemeClr val="tx2"/>
          </a:solidFill>
          <a:latin typeface="Times New Roman" pitchFamily="18" charset="0"/>
          <a:ea typeface="+mn-ea"/>
          <a:cs typeface="Times New Roman" pitchFamily="18" charset="0"/>
        </a:defRPr>
      </a:lvl3pPr>
      <a:lvl4pPr marL="1600200" indent="-228600" algn="l" defTabSz="457200" rtl="0" eaLnBrk="1" latinLnBrk="0" hangingPunct="1">
        <a:spcBef>
          <a:spcPts val="0"/>
        </a:spcBef>
        <a:buFont typeface="Arial"/>
        <a:buChar char="–"/>
        <a:defRPr sz="1400" kern="1200">
          <a:solidFill>
            <a:schemeClr val="tx2"/>
          </a:solidFill>
          <a:latin typeface="Times New Roman" pitchFamily="18" charset="0"/>
          <a:ea typeface="+mn-ea"/>
          <a:cs typeface="Times New Roman" pitchFamily="18" charset="0"/>
        </a:defRPr>
      </a:lvl4pPr>
      <a:lvl5pPr marL="2057400" indent="-228600" algn="l" defTabSz="457200" rtl="0" eaLnBrk="1" latinLnBrk="0" hangingPunct="1">
        <a:spcBef>
          <a:spcPts val="0"/>
        </a:spcBef>
        <a:buFont typeface="Arial"/>
        <a:buChar char="»"/>
        <a:defRPr sz="1400" kern="1200">
          <a:solidFill>
            <a:schemeClr val="tx2"/>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forsakringskassan.s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av.se/Images/AV_farg_tcm3-2583.ep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tkalkylatorn.se/"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txBox="1">
            <a:spLocks/>
          </p:cNvSpPr>
          <p:nvPr/>
        </p:nvSpPr>
        <p:spPr>
          <a:xfrm>
            <a:off x="258379" y="350521"/>
            <a:ext cx="5494721" cy="1945004"/>
          </a:xfrm>
          <a:prstGeom prst="rect">
            <a:avLst/>
          </a:prstGeom>
        </p:spPr>
        <p:txBody>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sv-SE" sz="5400" b="1"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Utbildning för</a:t>
            </a:r>
          </a:p>
          <a:p>
            <a:pPr marL="0" marR="0" lvl="0" indent="0" defTabSz="457200" rtl="0" eaLnBrk="1" fontAlgn="auto" latinLnBrk="0" hangingPunct="1">
              <a:lnSpc>
                <a:spcPct val="100000"/>
              </a:lnSpc>
              <a:spcBef>
                <a:spcPct val="0"/>
              </a:spcBef>
              <a:spcAft>
                <a:spcPts val="0"/>
              </a:spcAft>
              <a:buClrTx/>
              <a:buSzTx/>
              <a:buFontTx/>
              <a:buNone/>
              <a:tabLst/>
              <a:defRPr/>
            </a:pPr>
            <a:r>
              <a:rPr lang="sv-SE" sz="5400" b="1" dirty="0" smtClean="0">
                <a:solidFill>
                  <a:schemeClr val="accent1"/>
                </a:solidFill>
                <a:latin typeface="Times New Roman" pitchFamily="18" charset="0"/>
                <a:ea typeface="+mj-ea"/>
                <a:cs typeface="Times New Roman" pitchFamily="18" charset="0"/>
              </a:rPr>
              <a:t>skyddsombud</a:t>
            </a:r>
            <a:endParaRPr kumimoji="0" lang="sv-SE" sz="5400" b="1"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pic>
        <p:nvPicPr>
          <p:cNvPr id="3" name="Platshållare för bild 2"/>
          <p:cNvPicPr>
            <a:picLocks noGrp="1" noChangeAspect="1"/>
          </p:cNvPicPr>
          <p:nvPr>
            <p:ph type="pic" idx="1"/>
          </p:nvPr>
        </p:nvPicPr>
        <p:blipFill>
          <a:blip r:embed="rId3">
            <a:extLst>
              <a:ext uri="{28A0092B-C50C-407E-A947-70E740481C1C}">
                <a14:useLocalDpi xmlns:a14="http://schemas.microsoft.com/office/drawing/2010/main" val="0"/>
              </a:ext>
            </a:extLst>
          </a:blip>
          <a:srcRect t="48" b="48"/>
          <a:stretch>
            <a:fillRect/>
          </a:stretch>
        </p:blipFill>
        <p:spPr/>
      </p:pic>
      <p:sp>
        <p:nvSpPr>
          <p:cNvPr id="7" name="Rubrik 1"/>
          <p:cNvSpPr txBox="1">
            <a:spLocks/>
          </p:cNvSpPr>
          <p:nvPr/>
        </p:nvSpPr>
        <p:spPr>
          <a:xfrm>
            <a:off x="4569515" y="4206410"/>
            <a:ext cx="5494721" cy="1945004"/>
          </a:xfrm>
          <a:prstGeom prst="rect">
            <a:avLst/>
          </a:prstGeom>
        </p:spPr>
        <p:txBody>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sv-SE" sz="54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Utbildning för</a:t>
            </a:r>
          </a:p>
          <a:p>
            <a:pPr marL="0" marR="0" lvl="0" indent="0" defTabSz="457200" rtl="0" eaLnBrk="1" fontAlgn="auto" latinLnBrk="0" hangingPunct="1">
              <a:lnSpc>
                <a:spcPct val="100000"/>
              </a:lnSpc>
              <a:spcBef>
                <a:spcPct val="0"/>
              </a:spcBef>
              <a:spcAft>
                <a:spcPts val="0"/>
              </a:spcAft>
              <a:buClrTx/>
              <a:buSzTx/>
              <a:buFontTx/>
              <a:buNone/>
              <a:tabLst/>
              <a:defRPr/>
            </a:pPr>
            <a:r>
              <a:rPr lang="sv-SE" sz="5400" b="1" dirty="0" smtClean="0">
                <a:solidFill>
                  <a:schemeClr val="bg1"/>
                </a:solidFill>
                <a:latin typeface="Times New Roman" pitchFamily="18" charset="0"/>
                <a:ea typeface="+mj-ea"/>
                <a:cs typeface="Times New Roman" pitchFamily="18" charset="0"/>
              </a:rPr>
              <a:t>skyddsombud</a:t>
            </a:r>
            <a:endParaRPr kumimoji="0" lang="sv-SE" sz="54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pic>
        <p:nvPicPr>
          <p:cNvPr id="9" name="Bildobjekt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7527" y="274321"/>
            <a:ext cx="2143125" cy="2133600"/>
          </a:xfrm>
          <a:prstGeom prst="rect">
            <a:avLst/>
          </a:prstGeom>
        </p:spPr>
      </p:pic>
    </p:spTree>
    <p:extLst>
      <p:ext uri="{BB962C8B-B14F-4D97-AF65-F5344CB8AC3E}">
        <p14:creationId xmlns:p14="http://schemas.microsoft.com/office/powerpoint/2010/main" val="2606332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r>
              <a:rPr lang="sv-SE" sz="2400" dirty="0" smtClean="0"/>
              <a:t>Frågeställning;</a:t>
            </a:r>
          </a:p>
          <a:p>
            <a:r>
              <a:rPr lang="sv-SE" sz="2400" dirty="0" smtClean="0"/>
              <a:t>Utifrån de kunskaper jag nu har om AFS 2015:04 kommer jag, när jag kommer hem, att göra följande</a:t>
            </a:r>
          </a:p>
          <a:p>
            <a:pPr marL="342900" indent="-342900">
              <a:buFont typeface="Arial" panose="020B0604020202020204" pitchFamily="34" charset="0"/>
              <a:buChar char="•"/>
            </a:pPr>
            <a:r>
              <a:rPr lang="sv-SE" sz="2400" dirty="0" smtClean="0"/>
              <a:t>?</a:t>
            </a:r>
          </a:p>
          <a:p>
            <a:pPr marL="342900" indent="-342900">
              <a:buFont typeface="Arial" panose="020B0604020202020204" pitchFamily="34" charset="0"/>
              <a:buChar char="•"/>
            </a:pPr>
            <a:r>
              <a:rPr lang="sv-SE" sz="2400" dirty="0" smtClean="0"/>
              <a:t>?</a:t>
            </a:r>
          </a:p>
          <a:p>
            <a:pPr marL="342900" indent="-342900">
              <a:buFont typeface="Arial" panose="020B0604020202020204" pitchFamily="34" charset="0"/>
              <a:buChar char="•"/>
            </a:pPr>
            <a:r>
              <a:rPr lang="sv-SE" sz="2400" dirty="0"/>
              <a:t>?</a:t>
            </a:r>
          </a:p>
        </p:txBody>
      </p:sp>
      <p:sp>
        <p:nvSpPr>
          <p:cNvPr id="3" name="Rubrik 2"/>
          <p:cNvSpPr>
            <a:spLocks noGrp="1"/>
          </p:cNvSpPr>
          <p:nvPr>
            <p:ph type="title"/>
          </p:nvPr>
        </p:nvSpPr>
        <p:spPr>
          <a:xfrm>
            <a:off x="495300" y="476250"/>
            <a:ext cx="6945406" cy="1428750"/>
          </a:xfrm>
        </p:spPr>
        <p:txBody>
          <a:bodyPr/>
          <a:lstStyle/>
          <a:p>
            <a:r>
              <a:rPr lang="sv-SE" dirty="0" smtClean="0"/>
              <a:t>Bikupa</a:t>
            </a:r>
            <a:endParaRPr lang="sv-SE" dirty="0"/>
          </a:p>
        </p:txBody>
      </p:sp>
    </p:spTree>
    <p:extLst>
      <p:ext uri="{BB962C8B-B14F-4D97-AF65-F5344CB8AC3E}">
        <p14:creationId xmlns:p14="http://schemas.microsoft.com/office/powerpoint/2010/main" val="3106744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95299" y="1809750"/>
            <a:ext cx="7820025" cy="3686175"/>
          </a:xfrm>
        </p:spPr>
        <p:txBody>
          <a:bodyPr>
            <a:normAutofit lnSpcReduction="10000"/>
          </a:bodyPr>
          <a:lstStyle/>
          <a:p>
            <a:pPr>
              <a:buFont typeface="Arial" pitchFamily="34" charset="0"/>
              <a:buChar char="•"/>
            </a:pPr>
            <a:endParaRPr lang="sv-SE" sz="2200" dirty="0" smtClean="0"/>
          </a:p>
          <a:p>
            <a:pPr>
              <a:lnSpc>
                <a:spcPct val="90000"/>
              </a:lnSpc>
              <a:buFont typeface="Arial" pitchFamily="34" charset="0"/>
              <a:buChar char="•"/>
            </a:pPr>
            <a:r>
              <a:rPr lang="sv-SE" sz="2200" dirty="0" smtClean="0"/>
              <a:t> </a:t>
            </a:r>
            <a:r>
              <a:rPr lang="sv-SE" sz="2400" dirty="0"/>
              <a:t>Vad av det vi gått igenom var nytt för </a:t>
            </a:r>
            <a:r>
              <a:rPr lang="sv-SE" sz="2400" dirty="0" smtClean="0"/>
              <a:t>mig?</a:t>
            </a:r>
            <a:br>
              <a:rPr lang="sv-SE" sz="2400" dirty="0" smtClean="0"/>
            </a:br>
            <a:endParaRPr lang="sv-SE" sz="2400" dirty="0" smtClean="0"/>
          </a:p>
          <a:p>
            <a:pPr>
              <a:lnSpc>
                <a:spcPct val="90000"/>
              </a:lnSpc>
              <a:buFont typeface="Arial" pitchFamily="34" charset="0"/>
              <a:buChar char="•"/>
            </a:pPr>
            <a:r>
              <a:rPr lang="sv-SE" sz="2400" dirty="0"/>
              <a:t> </a:t>
            </a:r>
            <a:r>
              <a:rPr lang="sv-SE" sz="2400" dirty="0" smtClean="0"/>
              <a:t>Hur </a:t>
            </a:r>
            <a:r>
              <a:rPr lang="sv-SE" sz="2400" dirty="0"/>
              <a:t>påverkar </a:t>
            </a:r>
            <a:r>
              <a:rPr lang="sv-SE" sz="2400" dirty="0" smtClean="0"/>
              <a:t>det vi gått igenom </a:t>
            </a:r>
            <a:r>
              <a:rPr lang="sv-SE" sz="2400" dirty="0"/>
              <a:t>mig i mitt uppdrag </a:t>
            </a:r>
            <a:r>
              <a:rPr lang="sv-SE" sz="2400" dirty="0" smtClean="0"/>
              <a:t>som</a:t>
            </a:r>
            <a:br>
              <a:rPr lang="sv-SE" sz="2400" dirty="0" smtClean="0"/>
            </a:br>
            <a:r>
              <a:rPr lang="sv-SE" sz="2400" dirty="0" smtClean="0"/>
              <a:t> skyddsombud?</a:t>
            </a:r>
            <a:br>
              <a:rPr lang="sv-SE" sz="2400" dirty="0" smtClean="0"/>
            </a:br>
            <a:endParaRPr lang="sv-SE" sz="2400" dirty="0" smtClean="0"/>
          </a:p>
          <a:p>
            <a:pPr>
              <a:lnSpc>
                <a:spcPct val="90000"/>
              </a:lnSpc>
              <a:buFont typeface="Arial" pitchFamily="34" charset="0"/>
              <a:buChar char="•"/>
            </a:pPr>
            <a:r>
              <a:rPr lang="sv-SE" sz="2400" dirty="0"/>
              <a:t> </a:t>
            </a:r>
            <a:r>
              <a:rPr lang="sv-SE" sz="2400" dirty="0" smtClean="0"/>
              <a:t>Hur </a:t>
            </a:r>
            <a:r>
              <a:rPr lang="sv-SE" sz="2400" dirty="0"/>
              <a:t>ska jag använda detta när jag kommer till </a:t>
            </a:r>
            <a:r>
              <a:rPr lang="sv-SE" sz="2400" dirty="0" smtClean="0"/>
              <a:t>min</a:t>
            </a:r>
            <a:br>
              <a:rPr lang="sv-SE" sz="2400" dirty="0" smtClean="0"/>
            </a:br>
            <a:r>
              <a:rPr lang="sv-SE" sz="2400" dirty="0" smtClean="0"/>
              <a:t>  arbetsplats?</a:t>
            </a:r>
            <a:br>
              <a:rPr lang="sv-SE" sz="2400" dirty="0" smtClean="0"/>
            </a:br>
            <a:endParaRPr lang="sv-SE" sz="2400" dirty="0" smtClean="0"/>
          </a:p>
          <a:p>
            <a:pPr>
              <a:lnSpc>
                <a:spcPct val="90000"/>
              </a:lnSpc>
              <a:buFont typeface="Arial" pitchFamily="34" charset="0"/>
              <a:buChar char="•"/>
            </a:pPr>
            <a:r>
              <a:rPr lang="sv-SE" sz="2400" dirty="0"/>
              <a:t> </a:t>
            </a:r>
            <a:r>
              <a:rPr lang="sv-SE" sz="2400" dirty="0" smtClean="0"/>
              <a:t>Detta </a:t>
            </a:r>
            <a:r>
              <a:rPr lang="sv-SE" sz="2400" dirty="0"/>
              <a:t>är det första jag gör i arbetsmiljöarbetet på </a:t>
            </a:r>
            <a:r>
              <a:rPr lang="sv-SE" sz="2400" dirty="0" smtClean="0"/>
              <a:t>min</a:t>
            </a:r>
            <a:br>
              <a:rPr lang="sv-SE" sz="2400" dirty="0" smtClean="0"/>
            </a:br>
            <a:r>
              <a:rPr lang="sv-SE" sz="2400" dirty="0" smtClean="0"/>
              <a:t>   </a:t>
            </a:r>
            <a:r>
              <a:rPr lang="sv-SE" sz="2400" dirty="0"/>
              <a:t>arbetsplats!</a:t>
            </a:r>
            <a:endParaRPr lang="sv-SE" sz="2200" dirty="0"/>
          </a:p>
        </p:txBody>
      </p:sp>
      <p:sp>
        <p:nvSpPr>
          <p:cNvPr id="4" name="Rubrik 3"/>
          <p:cNvSpPr>
            <a:spLocks noGrp="1"/>
          </p:cNvSpPr>
          <p:nvPr>
            <p:ph type="title"/>
          </p:nvPr>
        </p:nvSpPr>
        <p:spPr>
          <a:xfrm>
            <a:off x="495299" y="476250"/>
            <a:ext cx="7820026" cy="1428750"/>
          </a:xfrm>
        </p:spPr>
        <p:txBody>
          <a:bodyPr/>
          <a:lstStyle/>
          <a:p>
            <a:r>
              <a:rPr lang="sv-SE" dirty="0" smtClean="0"/>
              <a:t>Reflektera</a:t>
            </a:r>
            <a:endParaRPr lang="sv-SE" dirty="0"/>
          </a:p>
        </p:txBody>
      </p:sp>
    </p:spTree>
    <p:extLst>
      <p:ext uri="{BB962C8B-B14F-4D97-AF65-F5344CB8AC3E}">
        <p14:creationId xmlns:p14="http://schemas.microsoft.com/office/powerpoint/2010/main" val="3253329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fld id="{06CF70B5-D7C7-4416-9B13-DF4965834400}" type="datetime1">
              <a:rPr lang="sv-SE" smtClean="0"/>
              <a:pPr>
                <a:defRPr/>
              </a:pPr>
              <a:t>2020-03-10</a:t>
            </a:fld>
            <a:endParaRPr lang="sv-SE"/>
          </a:p>
        </p:txBody>
      </p:sp>
      <p:sp>
        <p:nvSpPr>
          <p:cNvPr id="4" name="Rubrik 1"/>
          <p:cNvSpPr txBox="1">
            <a:spLocks/>
          </p:cNvSpPr>
          <p:nvPr/>
        </p:nvSpPr>
        <p:spPr>
          <a:xfrm>
            <a:off x="685800" y="609600"/>
            <a:ext cx="7772400" cy="1143000"/>
          </a:xfrm>
          <a:prstGeom prst="rect">
            <a:avLst/>
          </a:prstGeo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sv-SE" sz="4400" b="1"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Skyddsombudets uppdrag</a:t>
            </a:r>
          </a:p>
        </p:txBody>
      </p:sp>
      <p:sp>
        <p:nvSpPr>
          <p:cNvPr id="5" name="Platshållare för innehåll 2"/>
          <p:cNvSpPr txBox="1">
            <a:spLocks/>
          </p:cNvSpPr>
          <p:nvPr/>
        </p:nvSpPr>
        <p:spPr>
          <a:xfrm>
            <a:off x="685800" y="1981200"/>
            <a:ext cx="7772400" cy="4114800"/>
          </a:xfrm>
          <a:prstGeom prst="rect">
            <a:avLst/>
          </a:prstGeom>
        </p:spPr>
        <p:txBody>
          <a:bodyPr/>
          <a:lstStyle/>
          <a:p>
            <a:pPr marL="342900" marR="0" lvl="0" indent="-342900" algn="l" defTabSz="457200" rtl="0" eaLnBrk="0" fontAlgn="base" latinLnBrk="0" hangingPunct="0">
              <a:lnSpc>
                <a:spcPct val="100000"/>
              </a:lnSpc>
              <a:spcBef>
                <a:spcPct val="0"/>
              </a:spcBef>
              <a:spcAft>
                <a:spcPct val="0"/>
              </a:spcAft>
              <a:buClrTx/>
              <a:buSzTx/>
              <a:buFont typeface="Arial" charset="0"/>
              <a:buChar char="•"/>
              <a:tabLst/>
              <a:defRPr/>
            </a:pPr>
            <a:r>
              <a:rPr kumimoji="0" lang="sv-SE" sz="20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Företräda i arbetsmiljöfrågor och verka för en tillfredsställande arbetsmiljö</a:t>
            </a:r>
          </a:p>
          <a:p>
            <a:pPr marL="342900" marR="0" lvl="0" indent="-342900" algn="l" defTabSz="457200" rtl="0" eaLnBrk="0" fontAlgn="base" latinLnBrk="0" hangingPunct="0">
              <a:lnSpc>
                <a:spcPct val="100000"/>
              </a:lnSpc>
              <a:spcBef>
                <a:spcPct val="0"/>
              </a:spcBef>
              <a:spcAft>
                <a:spcPct val="0"/>
              </a:spcAft>
              <a:buClrTx/>
              <a:buSzTx/>
              <a:buFont typeface="Arial" charset="0"/>
              <a:buChar char="•"/>
              <a:tabLst/>
              <a:defRPr/>
            </a:pPr>
            <a:r>
              <a:rPr kumimoji="0" lang="sv-SE" sz="20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Vaka över skyddet mot ohälsa och olycksfall inom skyddsområdet.</a:t>
            </a:r>
          </a:p>
          <a:p>
            <a:pPr marL="342900" marR="0" lvl="0" indent="-342900" algn="l" defTabSz="457200" rtl="0" eaLnBrk="0" fontAlgn="base" latinLnBrk="0" hangingPunct="0">
              <a:lnSpc>
                <a:spcPct val="100000"/>
              </a:lnSpc>
              <a:spcBef>
                <a:spcPct val="0"/>
              </a:spcBef>
              <a:spcAft>
                <a:spcPct val="0"/>
              </a:spcAft>
              <a:buClrTx/>
              <a:buSzTx/>
              <a:buFont typeface="Arial" charset="0"/>
              <a:buChar char="•"/>
              <a:tabLst/>
              <a:defRPr/>
            </a:pPr>
            <a:r>
              <a:rPr kumimoji="0" lang="sv-SE" sz="20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Vaka över att arbetsgivaren uppfyller kraven i AML och SAM.</a:t>
            </a:r>
          </a:p>
          <a:p>
            <a:pPr marL="342900" marR="0" lvl="0" indent="-342900" algn="l" defTabSz="457200" rtl="0" eaLnBrk="0" fontAlgn="base" latinLnBrk="0" hangingPunct="0">
              <a:lnSpc>
                <a:spcPct val="100000"/>
              </a:lnSpc>
              <a:spcBef>
                <a:spcPct val="0"/>
              </a:spcBef>
              <a:spcAft>
                <a:spcPct val="0"/>
              </a:spcAft>
              <a:buClrTx/>
              <a:buSzTx/>
              <a:buFont typeface="Arial" charset="0"/>
              <a:buChar char="•"/>
              <a:tabLst/>
              <a:defRPr/>
            </a:pPr>
            <a:r>
              <a:rPr kumimoji="0" lang="sv-SE" sz="2000" b="0" i="0" u="sng"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Delta vid planering</a:t>
            </a:r>
          </a:p>
          <a:p>
            <a:pPr marL="342900" lvl="0" indent="-342900" eaLnBrk="0" hangingPunct="0">
              <a:buFont typeface="Arial" charset="0"/>
              <a:buChar char="•"/>
              <a:defRPr/>
            </a:pPr>
            <a:r>
              <a:rPr lang="sv-SE" sz="2000" dirty="0" smtClean="0">
                <a:solidFill>
                  <a:schemeClr val="tx2"/>
                </a:solidFill>
                <a:latin typeface="Times New Roman" pitchFamily="18" charset="0"/>
                <a:cs typeface="Times New Roman" pitchFamily="18" charset="0"/>
              </a:rPr>
              <a:t>Delta vid upprättande av handlingsplaner enl. SAM.</a:t>
            </a:r>
          </a:p>
          <a:p>
            <a:pPr marL="342900" lvl="0" indent="-342900" eaLnBrk="0" hangingPunct="0">
              <a:buFont typeface="Arial" charset="0"/>
              <a:buChar char="•"/>
              <a:defRPr/>
            </a:pPr>
            <a:r>
              <a:rPr lang="sv-SE" sz="2000" dirty="0" smtClean="0">
                <a:solidFill>
                  <a:schemeClr val="tx2"/>
                </a:solidFill>
                <a:latin typeface="Times New Roman" pitchFamily="18" charset="0"/>
                <a:cs typeface="Times New Roman" pitchFamily="18" charset="0"/>
              </a:rPr>
              <a:t>Medverka vid skyddsronder.</a:t>
            </a:r>
          </a:p>
          <a:p>
            <a:pPr marL="342900" lvl="0" indent="-342900" eaLnBrk="0" hangingPunct="0">
              <a:buFont typeface="Arial" charset="0"/>
              <a:buChar char="•"/>
              <a:defRPr/>
            </a:pPr>
            <a:endParaRPr lang="sv-SE" sz="2000" dirty="0" smtClean="0">
              <a:solidFill>
                <a:schemeClr val="tx2"/>
              </a:solidFill>
              <a:latin typeface="Times New Roman" pitchFamily="18" charset="0"/>
              <a:cs typeface="Times New Roman" pitchFamily="18" charset="0"/>
            </a:endParaRPr>
          </a:p>
          <a:p>
            <a:pPr marL="342900" lvl="0" indent="-342900" eaLnBrk="0" hangingPunct="0">
              <a:buFont typeface="Arial" charset="0"/>
              <a:buChar char="•"/>
              <a:defRPr/>
            </a:pPr>
            <a:endParaRPr lang="sv-SE" sz="2000" dirty="0" smtClean="0">
              <a:solidFill>
                <a:schemeClr val="tx2"/>
              </a:solidFill>
              <a:latin typeface="Times New Roman" pitchFamily="18" charset="0"/>
              <a:cs typeface="Times New Roman" pitchFamily="18" charset="0"/>
            </a:endParaRPr>
          </a:p>
          <a:p>
            <a:pPr marL="342900" lvl="0" indent="-342900" algn="ctr" eaLnBrk="0" hangingPunct="0">
              <a:defRPr/>
            </a:pPr>
            <a:endParaRPr lang="sv-SE" sz="2000" b="1" dirty="0" smtClean="0">
              <a:solidFill>
                <a:schemeClr val="tx2"/>
              </a:solidFill>
              <a:latin typeface="Times New Roman" pitchFamily="18" charset="0"/>
              <a:cs typeface="Times New Roman" pitchFamily="18" charset="0"/>
            </a:endParaRPr>
          </a:p>
          <a:p>
            <a:pPr marL="342900" lvl="0" indent="-342900" algn="ctr" eaLnBrk="0" hangingPunct="0">
              <a:defRPr/>
            </a:pPr>
            <a:r>
              <a:rPr lang="sv-SE" sz="2000" b="1" dirty="0" smtClean="0">
                <a:solidFill>
                  <a:schemeClr val="tx2"/>
                </a:solidFill>
                <a:latin typeface="Times New Roman" pitchFamily="18" charset="0"/>
                <a:cs typeface="Times New Roman" pitchFamily="18" charset="0"/>
              </a:rPr>
              <a:t>Kap 6. § 4 AML</a:t>
            </a:r>
          </a:p>
          <a:p>
            <a:pPr marL="342900" marR="0" lvl="0" indent="-342900" algn="l" defTabSz="457200" rtl="0" eaLnBrk="0" fontAlgn="base" latinLnBrk="0" hangingPunct="0">
              <a:lnSpc>
                <a:spcPct val="100000"/>
              </a:lnSpc>
              <a:spcBef>
                <a:spcPct val="0"/>
              </a:spcBef>
              <a:spcAft>
                <a:spcPct val="0"/>
              </a:spcAft>
              <a:buClrTx/>
              <a:buSzTx/>
              <a:buFont typeface="Arial" charset="0"/>
              <a:buChar char="•"/>
              <a:tabLst/>
              <a:defRPr/>
            </a:pPr>
            <a:endParaRPr kumimoji="0" lang="sv-SE" sz="20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12343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fld id="{06CF70B5-D7C7-4416-9B13-DF4965834400}" type="datetime1">
              <a:rPr lang="sv-SE" smtClean="0"/>
              <a:pPr>
                <a:defRPr/>
              </a:pPr>
              <a:t>2020-03-10</a:t>
            </a:fld>
            <a:endParaRPr lang="sv-SE"/>
          </a:p>
        </p:txBody>
      </p:sp>
      <p:sp>
        <p:nvSpPr>
          <p:cNvPr id="3" name="Rubrik 1"/>
          <p:cNvSpPr txBox="1">
            <a:spLocks/>
          </p:cNvSpPr>
          <p:nvPr/>
        </p:nvSpPr>
        <p:spPr>
          <a:xfrm>
            <a:off x="685800" y="609600"/>
            <a:ext cx="7772400" cy="1143000"/>
          </a:xfrm>
          <a:prstGeom prst="rect">
            <a:avLst/>
          </a:prstGeo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sv-SE" sz="4400" b="1"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Skyddsombudets rättigheter</a:t>
            </a:r>
          </a:p>
        </p:txBody>
      </p:sp>
      <p:sp>
        <p:nvSpPr>
          <p:cNvPr id="4" name="Platshållare för innehåll 2"/>
          <p:cNvSpPr txBox="1">
            <a:spLocks/>
          </p:cNvSpPr>
          <p:nvPr/>
        </p:nvSpPr>
        <p:spPr>
          <a:xfrm>
            <a:off x="476250" y="1428750"/>
            <a:ext cx="7772400" cy="4114800"/>
          </a:xfrm>
          <a:prstGeom prst="rect">
            <a:avLst/>
          </a:prstGeom>
        </p:spPr>
        <p:txBody>
          <a:bodyPr/>
          <a:lstStyle/>
          <a:p>
            <a:pPr marL="342900" marR="0" lvl="0" indent="-342900" algn="l" defTabSz="457200" rtl="0" eaLnBrk="0" fontAlgn="base" latinLnBrk="0" hangingPunct="0">
              <a:lnSpc>
                <a:spcPct val="100000"/>
              </a:lnSpc>
              <a:spcBef>
                <a:spcPct val="0"/>
              </a:spcBef>
              <a:spcAft>
                <a:spcPct val="0"/>
              </a:spcAft>
              <a:buClrTx/>
              <a:buSzTx/>
              <a:buFont typeface="Arial" charset="0"/>
              <a:buChar char="•"/>
              <a:tabLst/>
              <a:defRPr/>
            </a:pPr>
            <a:r>
              <a:rPr kumimoji="0" lang="sv-SE" sz="20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Den tid som krävs</a:t>
            </a:r>
          </a:p>
          <a:p>
            <a:pPr marL="342900" marR="0" lvl="0" indent="-342900" algn="l" defTabSz="457200" rtl="0" eaLnBrk="0" fontAlgn="base" latinLnBrk="0" hangingPunct="0">
              <a:lnSpc>
                <a:spcPct val="100000"/>
              </a:lnSpc>
              <a:spcBef>
                <a:spcPct val="0"/>
              </a:spcBef>
              <a:spcAft>
                <a:spcPct val="0"/>
              </a:spcAft>
              <a:buClrTx/>
              <a:buSzTx/>
              <a:buFont typeface="Arial" charset="0"/>
              <a:buChar char="•"/>
              <a:tabLst/>
              <a:defRPr/>
            </a:pPr>
            <a:r>
              <a:rPr kumimoji="0" lang="sv-SE" sz="20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Lön och andra förmåner</a:t>
            </a:r>
          </a:p>
          <a:p>
            <a:pPr marL="342900" marR="0" lvl="0" indent="-342900" algn="l" defTabSz="457200" rtl="0" eaLnBrk="0" fontAlgn="base" latinLnBrk="0" hangingPunct="0">
              <a:lnSpc>
                <a:spcPct val="100000"/>
              </a:lnSpc>
              <a:spcBef>
                <a:spcPct val="0"/>
              </a:spcBef>
              <a:spcAft>
                <a:spcPct val="0"/>
              </a:spcAft>
              <a:buClrTx/>
              <a:buSzTx/>
              <a:buFont typeface="Arial" charset="0"/>
              <a:buChar char="•"/>
              <a:tabLst/>
              <a:defRPr/>
            </a:pPr>
            <a:r>
              <a:rPr kumimoji="0" lang="sv-SE" sz="20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Utbildning</a:t>
            </a:r>
          </a:p>
          <a:p>
            <a:pPr marL="342900" marR="0" lvl="0" indent="-342900" algn="l" defTabSz="457200" rtl="0" eaLnBrk="0" fontAlgn="base" latinLnBrk="0" hangingPunct="0">
              <a:lnSpc>
                <a:spcPct val="100000"/>
              </a:lnSpc>
              <a:spcBef>
                <a:spcPct val="0"/>
              </a:spcBef>
              <a:spcAft>
                <a:spcPct val="0"/>
              </a:spcAft>
              <a:buClrTx/>
              <a:buSzTx/>
              <a:buFont typeface="Arial" charset="0"/>
              <a:buChar char="•"/>
              <a:tabLst/>
              <a:defRPr/>
            </a:pPr>
            <a:r>
              <a:rPr kumimoji="0" lang="sv-SE" sz="20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Får inte hindras</a:t>
            </a:r>
          </a:p>
          <a:p>
            <a:pPr marL="342900" marR="0" lvl="0" indent="-342900" algn="l" defTabSz="457200" rtl="0" eaLnBrk="0" fontAlgn="base" latinLnBrk="0" hangingPunct="0">
              <a:lnSpc>
                <a:spcPct val="100000"/>
              </a:lnSpc>
              <a:spcBef>
                <a:spcPct val="0"/>
              </a:spcBef>
              <a:spcAft>
                <a:spcPct val="0"/>
              </a:spcAft>
              <a:buClrTx/>
              <a:buSzTx/>
              <a:buFont typeface="Arial" charset="0"/>
              <a:buChar char="•"/>
              <a:tabLst/>
              <a:defRPr/>
            </a:pPr>
            <a:r>
              <a:rPr kumimoji="0" lang="sv-SE" sz="20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Ta del av handlingar och få upplysningar som behövs för uppdraget.</a:t>
            </a:r>
          </a:p>
          <a:p>
            <a:pPr marL="342900" marR="0" lvl="0" indent="-342900" algn="l" defTabSz="457200" rtl="0" eaLnBrk="0" fontAlgn="base" latinLnBrk="0" hangingPunct="0">
              <a:lnSpc>
                <a:spcPct val="100000"/>
              </a:lnSpc>
              <a:spcBef>
                <a:spcPct val="0"/>
              </a:spcBef>
              <a:spcAft>
                <a:spcPct val="0"/>
              </a:spcAft>
              <a:buClrTx/>
              <a:buSzTx/>
              <a:buFont typeface="Arial" charset="0"/>
              <a:buChar char="•"/>
              <a:tabLst/>
              <a:defRPr/>
            </a:pPr>
            <a:r>
              <a:rPr kumimoji="0" lang="sv-SE" sz="20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Efterskydd</a:t>
            </a:r>
          </a:p>
          <a:p>
            <a:pPr marL="342900" lvl="0" indent="-342900" eaLnBrk="0" hangingPunct="0">
              <a:buFont typeface="Arial" charset="0"/>
              <a:buChar char="•"/>
              <a:defRPr/>
            </a:pPr>
            <a:r>
              <a:rPr lang="sv-SE" sz="2000" dirty="0" smtClean="0">
                <a:solidFill>
                  <a:schemeClr val="tx2"/>
                </a:solidFill>
                <a:latin typeface="Times New Roman" pitchFamily="18" charset="0"/>
                <a:cs typeface="Times New Roman" pitchFamily="18" charset="0"/>
              </a:rPr>
              <a:t>Begära undersökning</a:t>
            </a:r>
          </a:p>
          <a:p>
            <a:pPr marL="342900" lvl="0" indent="-342900" eaLnBrk="0" hangingPunct="0">
              <a:buFont typeface="Arial" charset="0"/>
              <a:buChar char="•"/>
              <a:defRPr/>
            </a:pPr>
            <a:r>
              <a:rPr lang="sv-SE" sz="2000" dirty="0" smtClean="0">
                <a:solidFill>
                  <a:schemeClr val="tx2"/>
                </a:solidFill>
                <a:latin typeface="Times New Roman" pitchFamily="18" charset="0"/>
                <a:cs typeface="Times New Roman" pitchFamily="18" charset="0"/>
              </a:rPr>
              <a:t>Begära åtgärder</a:t>
            </a:r>
          </a:p>
          <a:p>
            <a:pPr marL="342900" lvl="0" indent="-342900" eaLnBrk="0" hangingPunct="0">
              <a:buFont typeface="Arial" charset="0"/>
              <a:buChar char="•"/>
              <a:defRPr/>
            </a:pPr>
            <a:r>
              <a:rPr lang="sv-SE" sz="2000" dirty="0" smtClean="0">
                <a:solidFill>
                  <a:schemeClr val="tx2"/>
                </a:solidFill>
                <a:latin typeface="Times New Roman" pitchFamily="18" charset="0"/>
                <a:cs typeface="Times New Roman" pitchFamily="18" charset="0"/>
              </a:rPr>
              <a:t>Stoppa arbetet.</a:t>
            </a:r>
          </a:p>
          <a:p>
            <a:pPr marL="342900" lvl="0" indent="-342900" eaLnBrk="0" hangingPunct="0">
              <a:buFont typeface="Arial" charset="0"/>
              <a:buChar char="•"/>
              <a:defRPr/>
            </a:pPr>
            <a:endParaRPr lang="sv-SE" sz="2000" dirty="0" smtClean="0">
              <a:solidFill>
                <a:schemeClr val="tx2"/>
              </a:solidFill>
              <a:latin typeface="Times New Roman" pitchFamily="18" charset="0"/>
              <a:cs typeface="Times New Roman" pitchFamily="18" charset="0"/>
            </a:endParaRPr>
          </a:p>
          <a:p>
            <a:pPr marL="342900" lvl="0" indent="-342900" algn="ctr" eaLnBrk="0" hangingPunct="0">
              <a:defRPr/>
            </a:pPr>
            <a:endParaRPr lang="sv-SE" sz="2000" b="1" dirty="0" smtClean="0">
              <a:solidFill>
                <a:schemeClr val="tx2"/>
              </a:solidFill>
              <a:latin typeface="Times New Roman" pitchFamily="18" charset="0"/>
              <a:cs typeface="Times New Roman" pitchFamily="18" charset="0"/>
            </a:endParaRPr>
          </a:p>
          <a:p>
            <a:pPr marL="342900" lvl="0" indent="-342900" algn="ctr" eaLnBrk="0" hangingPunct="0">
              <a:defRPr/>
            </a:pPr>
            <a:r>
              <a:rPr lang="sv-SE" sz="2000" b="1" dirty="0" smtClean="0">
                <a:solidFill>
                  <a:schemeClr val="tx2"/>
                </a:solidFill>
                <a:latin typeface="Times New Roman" pitchFamily="18" charset="0"/>
                <a:cs typeface="Times New Roman" pitchFamily="18" charset="0"/>
              </a:rPr>
              <a:t>Kap. 6: 5 &amp; 6, &amp; 6a &amp; 7 </a:t>
            </a:r>
            <a:r>
              <a:rPr lang="sv-SE" sz="2000" b="1" dirty="0">
                <a:solidFill>
                  <a:schemeClr val="tx2"/>
                </a:solidFill>
                <a:latin typeface="Times New Roman" pitchFamily="18" charset="0"/>
                <a:cs typeface="Times New Roman" pitchFamily="18" charset="0"/>
              </a:rPr>
              <a:t>§§ </a:t>
            </a:r>
            <a:r>
              <a:rPr lang="sv-SE" sz="2000" b="1" dirty="0" smtClean="0">
                <a:solidFill>
                  <a:schemeClr val="tx2"/>
                </a:solidFill>
                <a:latin typeface="Times New Roman" pitchFamily="18" charset="0"/>
                <a:cs typeface="Times New Roman" pitchFamily="18" charset="0"/>
              </a:rPr>
              <a:t> AML</a:t>
            </a:r>
          </a:p>
          <a:p>
            <a:pPr marL="342900" marR="0" lvl="0" indent="-342900" algn="l" defTabSz="457200" rtl="0" eaLnBrk="0" fontAlgn="base" latinLnBrk="0" hangingPunct="0">
              <a:lnSpc>
                <a:spcPct val="100000"/>
              </a:lnSpc>
              <a:spcBef>
                <a:spcPct val="0"/>
              </a:spcBef>
              <a:spcAft>
                <a:spcPct val="0"/>
              </a:spcAft>
              <a:buClrTx/>
              <a:buSzTx/>
              <a:tabLst/>
              <a:defRPr/>
            </a:pPr>
            <a:endParaRPr kumimoji="0" lang="sv-SE" sz="20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20562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pPr>
              <a:defRPr/>
            </a:pPr>
            <a:fld id="{B711A83E-87BC-417C-8345-5CEF105056E6}" type="datetime1">
              <a:rPr lang="sv-SE" smtClean="0"/>
              <a:pPr>
                <a:defRPr/>
              </a:pPr>
              <a:t>2020-03-10</a:t>
            </a:fld>
            <a:endParaRPr lang="sv-SE" dirty="0"/>
          </a:p>
        </p:txBody>
      </p:sp>
      <p:sp>
        <p:nvSpPr>
          <p:cNvPr id="5" name="Platshållare för bildnummer 4"/>
          <p:cNvSpPr>
            <a:spLocks noGrp="1"/>
          </p:cNvSpPr>
          <p:nvPr>
            <p:ph type="sldNum" sz="quarter" idx="12"/>
          </p:nvPr>
        </p:nvSpPr>
        <p:spPr/>
        <p:txBody>
          <a:bodyPr/>
          <a:lstStyle/>
          <a:p>
            <a:pPr>
              <a:defRPr/>
            </a:pPr>
            <a:fld id="{89B4BFE2-2DD1-47D8-9A08-A6F5E4E9B38F}" type="slidenum">
              <a:rPr lang="sv-SE" smtClean="0"/>
              <a:pPr>
                <a:defRPr/>
              </a:pPr>
              <a:t>14</a:t>
            </a:fld>
            <a:endParaRPr lang="sv-SE" dirty="0"/>
          </a:p>
        </p:txBody>
      </p:sp>
      <p:sp>
        <p:nvSpPr>
          <p:cNvPr id="8" name="Platshållare för innehåll 4"/>
          <p:cNvSpPr>
            <a:spLocks noGrp="1"/>
          </p:cNvSpPr>
          <p:nvPr>
            <p:ph type="subTitle" idx="1"/>
          </p:nvPr>
        </p:nvSpPr>
        <p:spPr>
          <a:xfrm>
            <a:off x="494094" y="2162174"/>
            <a:ext cx="8097456" cy="1876425"/>
          </a:xfrm>
        </p:spPr>
        <p:txBody>
          <a:bodyPr>
            <a:noAutofit/>
          </a:bodyPr>
          <a:lstStyle/>
          <a:p>
            <a:pPr marL="395288" lvl="1" indent="-395288" algn="l" eaLnBrk="1" hangingPunct="1">
              <a:lnSpc>
                <a:spcPct val="120000"/>
              </a:lnSpc>
              <a:buFont typeface="Arial" pitchFamily="34" charset="0"/>
              <a:buChar char="•"/>
              <a:tabLst>
                <a:tab pos="720725" algn="l"/>
              </a:tabLst>
              <a:defRPr/>
            </a:pPr>
            <a:r>
              <a:rPr lang="sv-SE" sz="2000" dirty="0" smtClean="0">
                <a:solidFill>
                  <a:srgbClr val="210061"/>
                </a:solidFill>
                <a:ea typeface="+mn-ea"/>
                <a:cs typeface="+mn-cs"/>
              </a:rPr>
              <a:t>Enl. LAF – ag anmäler arbetsskador till Försäkringskassan omedelbart</a:t>
            </a:r>
          </a:p>
          <a:p>
            <a:pPr marL="395288" lvl="1" indent="-395288" algn="l" eaLnBrk="1" hangingPunct="1">
              <a:lnSpc>
                <a:spcPct val="120000"/>
              </a:lnSpc>
              <a:buFont typeface="Arial" pitchFamily="34" charset="0"/>
              <a:buChar char="•"/>
              <a:tabLst>
                <a:tab pos="720725" algn="l"/>
              </a:tabLst>
              <a:defRPr/>
            </a:pPr>
            <a:r>
              <a:rPr lang="sv-SE" sz="2000" dirty="0" smtClean="0">
                <a:solidFill>
                  <a:srgbClr val="210061"/>
                </a:solidFill>
                <a:ea typeface="+mn-ea"/>
                <a:cs typeface="+mn-cs"/>
              </a:rPr>
              <a:t>Gäller även mindre allvarliga skador</a:t>
            </a:r>
          </a:p>
          <a:p>
            <a:pPr marL="395288" lvl="1" indent="-395288" algn="l" eaLnBrk="1" hangingPunct="1">
              <a:lnSpc>
                <a:spcPct val="120000"/>
              </a:lnSpc>
              <a:buFont typeface="Arial" pitchFamily="34" charset="0"/>
              <a:buChar char="•"/>
              <a:tabLst>
                <a:tab pos="720725" algn="l"/>
              </a:tabLst>
              <a:defRPr/>
            </a:pPr>
            <a:r>
              <a:rPr lang="sv-SE" sz="2000" dirty="0" smtClean="0">
                <a:solidFill>
                  <a:srgbClr val="210061"/>
                </a:solidFill>
                <a:ea typeface="+mn-ea"/>
                <a:cs typeface="+mn-cs"/>
              </a:rPr>
              <a:t>Särskild blankett – hämtas från </a:t>
            </a:r>
            <a:r>
              <a:rPr lang="sv-SE" sz="2000" dirty="0" err="1" smtClean="0">
                <a:solidFill>
                  <a:srgbClr val="210061"/>
                </a:solidFill>
                <a:ea typeface="+mn-ea"/>
                <a:cs typeface="+mn-cs"/>
                <a:hlinkClick r:id="rId3"/>
              </a:rPr>
              <a:t>www.forsakringskassan.se</a:t>
            </a:r>
            <a:endParaRPr lang="sv-SE" sz="2000" dirty="0" smtClean="0">
              <a:solidFill>
                <a:srgbClr val="210061"/>
              </a:solidFill>
              <a:ea typeface="+mn-ea"/>
              <a:cs typeface="+mn-cs"/>
            </a:endParaRPr>
          </a:p>
          <a:p>
            <a:pPr marL="395288" lvl="1" indent="-395288" algn="l" eaLnBrk="1" hangingPunct="1">
              <a:lnSpc>
                <a:spcPct val="120000"/>
              </a:lnSpc>
              <a:buFont typeface="Arial" pitchFamily="34" charset="0"/>
              <a:buChar char="•"/>
              <a:tabLst>
                <a:tab pos="720725" algn="l"/>
              </a:tabLst>
              <a:defRPr/>
            </a:pPr>
            <a:r>
              <a:rPr lang="sv-SE" sz="2000" dirty="0" smtClean="0">
                <a:solidFill>
                  <a:srgbClr val="210061"/>
                </a:solidFill>
                <a:ea typeface="+mn-ea"/>
                <a:cs typeface="+mn-cs"/>
              </a:rPr>
              <a:t>Samråda med skyddsombud – kopia</a:t>
            </a:r>
          </a:p>
          <a:p>
            <a:pPr marL="395288" lvl="1" indent="-395288" algn="l" eaLnBrk="1" hangingPunct="1">
              <a:lnSpc>
                <a:spcPct val="120000"/>
              </a:lnSpc>
              <a:buFont typeface="Arial" pitchFamily="34" charset="0"/>
              <a:buChar char="•"/>
              <a:tabLst>
                <a:tab pos="720725" algn="l"/>
              </a:tabLst>
              <a:defRPr/>
            </a:pPr>
            <a:r>
              <a:rPr lang="sv-SE" sz="2000" dirty="0" smtClean="0">
                <a:solidFill>
                  <a:srgbClr val="210061"/>
                </a:solidFill>
                <a:ea typeface="+mn-ea"/>
                <a:cs typeface="+mn-cs"/>
              </a:rPr>
              <a:t>Den enskilde begär själv om den yrkar ersättning från försäkringen</a:t>
            </a:r>
          </a:p>
          <a:p>
            <a:pPr marL="395288" lvl="1" indent="-395288" algn="l" eaLnBrk="1" hangingPunct="1">
              <a:lnSpc>
                <a:spcPct val="120000"/>
              </a:lnSpc>
              <a:buFont typeface="Arial" pitchFamily="34" charset="0"/>
              <a:buChar char="•"/>
              <a:tabLst>
                <a:tab pos="720725" algn="l"/>
              </a:tabLst>
              <a:defRPr/>
            </a:pPr>
            <a:r>
              <a:rPr lang="sv-SE" sz="2000" dirty="0" smtClean="0">
                <a:solidFill>
                  <a:srgbClr val="210061"/>
                </a:solidFill>
                <a:ea typeface="+mn-ea"/>
                <a:cs typeface="+mn-cs"/>
              </a:rPr>
              <a:t>Försäkringskassan gör en utredning och lämnar besked om ev. ersättning och i vilken form. Beslutet kan överklagas</a:t>
            </a:r>
          </a:p>
        </p:txBody>
      </p:sp>
      <p:sp>
        <p:nvSpPr>
          <p:cNvPr id="9" name="Rubrik 1"/>
          <p:cNvSpPr txBox="1">
            <a:spLocks noGrp="1"/>
          </p:cNvSpPr>
          <p:nvPr>
            <p:ph type="ctrTitle"/>
          </p:nvPr>
        </p:nvSpPr>
        <p:spPr>
          <a:xfrm>
            <a:off x="689076" y="478213"/>
            <a:ext cx="5230431" cy="1436312"/>
          </a:xfrm>
          <a:prstGeom prst="rect">
            <a:avLst/>
          </a:prstGeom>
        </p:spPr>
        <p:txBody>
          <a:body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sv-SE" sz="4400" b="1"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Arbetsskada</a:t>
            </a:r>
          </a:p>
        </p:txBody>
      </p:sp>
    </p:spTree>
    <p:extLst>
      <p:ext uri="{BB962C8B-B14F-4D97-AF65-F5344CB8AC3E}">
        <p14:creationId xmlns:p14="http://schemas.microsoft.com/office/powerpoint/2010/main" val="849475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95299" y="1809750"/>
            <a:ext cx="7820025" cy="3686175"/>
          </a:xfrm>
        </p:spPr>
        <p:txBody>
          <a:bodyPr>
            <a:normAutofit lnSpcReduction="10000"/>
          </a:bodyPr>
          <a:lstStyle/>
          <a:p>
            <a:pPr>
              <a:buFont typeface="Arial" pitchFamily="34" charset="0"/>
              <a:buChar char="•"/>
            </a:pPr>
            <a:endParaRPr lang="sv-SE" sz="2200" dirty="0" smtClean="0"/>
          </a:p>
          <a:p>
            <a:pPr>
              <a:lnSpc>
                <a:spcPct val="90000"/>
              </a:lnSpc>
              <a:buFont typeface="Arial" pitchFamily="34" charset="0"/>
              <a:buChar char="•"/>
            </a:pPr>
            <a:r>
              <a:rPr lang="sv-SE" sz="2200" dirty="0" smtClean="0"/>
              <a:t> </a:t>
            </a:r>
            <a:r>
              <a:rPr lang="sv-SE" sz="2400" dirty="0"/>
              <a:t>Vad av det vi gått igenom var nytt för </a:t>
            </a:r>
            <a:r>
              <a:rPr lang="sv-SE" sz="2400" dirty="0" smtClean="0"/>
              <a:t>mig?</a:t>
            </a:r>
            <a:br>
              <a:rPr lang="sv-SE" sz="2400" dirty="0" smtClean="0"/>
            </a:br>
            <a:endParaRPr lang="sv-SE" sz="2400" dirty="0" smtClean="0"/>
          </a:p>
          <a:p>
            <a:pPr>
              <a:lnSpc>
                <a:spcPct val="90000"/>
              </a:lnSpc>
              <a:buFont typeface="Arial" pitchFamily="34" charset="0"/>
              <a:buChar char="•"/>
            </a:pPr>
            <a:r>
              <a:rPr lang="sv-SE" sz="2400" dirty="0"/>
              <a:t> </a:t>
            </a:r>
            <a:r>
              <a:rPr lang="sv-SE" sz="2400" dirty="0" smtClean="0"/>
              <a:t>Hur </a:t>
            </a:r>
            <a:r>
              <a:rPr lang="sv-SE" sz="2400" dirty="0"/>
              <a:t>påverkar </a:t>
            </a:r>
            <a:r>
              <a:rPr lang="sv-SE" sz="2400" dirty="0" smtClean="0"/>
              <a:t>det vi gått igenom </a:t>
            </a:r>
            <a:r>
              <a:rPr lang="sv-SE" sz="2400" dirty="0"/>
              <a:t>mig i mitt uppdrag </a:t>
            </a:r>
            <a:r>
              <a:rPr lang="sv-SE" sz="2400" dirty="0" smtClean="0"/>
              <a:t>som</a:t>
            </a:r>
            <a:br>
              <a:rPr lang="sv-SE" sz="2400" dirty="0" smtClean="0"/>
            </a:br>
            <a:r>
              <a:rPr lang="sv-SE" sz="2400" dirty="0" smtClean="0"/>
              <a:t> skyddsombud?</a:t>
            </a:r>
            <a:br>
              <a:rPr lang="sv-SE" sz="2400" dirty="0" smtClean="0"/>
            </a:br>
            <a:endParaRPr lang="sv-SE" sz="2400" dirty="0" smtClean="0"/>
          </a:p>
          <a:p>
            <a:pPr>
              <a:lnSpc>
                <a:spcPct val="90000"/>
              </a:lnSpc>
              <a:buFont typeface="Arial" pitchFamily="34" charset="0"/>
              <a:buChar char="•"/>
            </a:pPr>
            <a:r>
              <a:rPr lang="sv-SE" sz="2400" dirty="0"/>
              <a:t> </a:t>
            </a:r>
            <a:r>
              <a:rPr lang="sv-SE" sz="2400" dirty="0" smtClean="0"/>
              <a:t>Hur </a:t>
            </a:r>
            <a:r>
              <a:rPr lang="sv-SE" sz="2400" dirty="0"/>
              <a:t>ska jag använda detta när jag kommer till </a:t>
            </a:r>
            <a:r>
              <a:rPr lang="sv-SE" sz="2400" dirty="0" smtClean="0"/>
              <a:t>min</a:t>
            </a:r>
            <a:br>
              <a:rPr lang="sv-SE" sz="2400" dirty="0" smtClean="0"/>
            </a:br>
            <a:r>
              <a:rPr lang="sv-SE" sz="2400" dirty="0" smtClean="0"/>
              <a:t>  arbetsplats?</a:t>
            </a:r>
            <a:br>
              <a:rPr lang="sv-SE" sz="2400" dirty="0" smtClean="0"/>
            </a:br>
            <a:endParaRPr lang="sv-SE" sz="2400" dirty="0" smtClean="0"/>
          </a:p>
          <a:p>
            <a:pPr>
              <a:lnSpc>
                <a:spcPct val="90000"/>
              </a:lnSpc>
              <a:buFont typeface="Arial" pitchFamily="34" charset="0"/>
              <a:buChar char="•"/>
            </a:pPr>
            <a:r>
              <a:rPr lang="sv-SE" sz="2400" dirty="0"/>
              <a:t> </a:t>
            </a:r>
            <a:r>
              <a:rPr lang="sv-SE" sz="2400" dirty="0" smtClean="0"/>
              <a:t>Detta </a:t>
            </a:r>
            <a:r>
              <a:rPr lang="sv-SE" sz="2400" dirty="0"/>
              <a:t>är det första jag gör i arbetsmiljöarbetet på </a:t>
            </a:r>
            <a:r>
              <a:rPr lang="sv-SE" sz="2400" dirty="0" smtClean="0"/>
              <a:t>min</a:t>
            </a:r>
            <a:br>
              <a:rPr lang="sv-SE" sz="2400" dirty="0" smtClean="0"/>
            </a:br>
            <a:r>
              <a:rPr lang="sv-SE" sz="2400" dirty="0" smtClean="0"/>
              <a:t>   </a:t>
            </a:r>
            <a:r>
              <a:rPr lang="sv-SE" sz="2400" dirty="0"/>
              <a:t>arbetsplats!</a:t>
            </a:r>
            <a:endParaRPr lang="sv-SE" sz="2200" dirty="0"/>
          </a:p>
        </p:txBody>
      </p:sp>
      <p:sp>
        <p:nvSpPr>
          <p:cNvPr id="4" name="Rubrik 3"/>
          <p:cNvSpPr>
            <a:spLocks noGrp="1"/>
          </p:cNvSpPr>
          <p:nvPr>
            <p:ph type="title"/>
          </p:nvPr>
        </p:nvSpPr>
        <p:spPr>
          <a:xfrm>
            <a:off x="495299" y="476250"/>
            <a:ext cx="7820026" cy="1428750"/>
          </a:xfrm>
        </p:spPr>
        <p:txBody>
          <a:bodyPr/>
          <a:lstStyle/>
          <a:p>
            <a:r>
              <a:rPr lang="sv-SE" dirty="0" smtClean="0"/>
              <a:t>Reflektera…</a:t>
            </a:r>
            <a:endParaRPr lang="sv-SE" dirty="0"/>
          </a:p>
        </p:txBody>
      </p:sp>
    </p:spTree>
    <p:extLst>
      <p:ext uri="{BB962C8B-B14F-4D97-AF65-F5344CB8AC3E}">
        <p14:creationId xmlns:p14="http://schemas.microsoft.com/office/powerpoint/2010/main" val="3253329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95300" y="2409825"/>
            <a:ext cx="6686550" cy="3686175"/>
          </a:xfrm>
        </p:spPr>
        <p:txBody>
          <a:bodyPr/>
          <a:lstStyle/>
          <a:p>
            <a:pPr marL="590550" indent="-590550" defTabSz="873125">
              <a:buFontTx/>
              <a:buAutoNum type="arabicPeriod"/>
            </a:pPr>
            <a:r>
              <a:rPr lang="sv-SE" sz="2200" dirty="0" smtClean="0"/>
              <a:t>Tydlig rubricering</a:t>
            </a:r>
          </a:p>
          <a:p>
            <a:pPr marL="590550" indent="-590550" defTabSz="873125">
              <a:buFontTx/>
              <a:buAutoNum type="arabicPeriod"/>
            </a:pPr>
            <a:r>
              <a:rPr lang="sv-SE" sz="2200" dirty="0" smtClean="0"/>
              <a:t>Kort bakgrundsbeskrivning</a:t>
            </a:r>
          </a:p>
          <a:p>
            <a:pPr marL="590550" indent="-590550" defTabSz="873125">
              <a:buFontTx/>
              <a:buAutoNum type="arabicPeriod"/>
            </a:pPr>
            <a:r>
              <a:rPr lang="sv-SE" sz="2200" dirty="0" smtClean="0"/>
              <a:t>Tydlig bristbeskrivning</a:t>
            </a:r>
          </a:p>
          <a:p>
            <a:pPr marL="590550" indent="-590550" defTabSz="873125">
              <a:buFontTx/>
              <a:buAutoNum type="arabicPeriod"/>
            </a:pPr>
            <a:r>
              <a:rPr lang="sv-SE" sz="2200" dirty="0" smtClean="0"/>
              <a:t>Beskriv riskerna (konsekvenser för arbetstagaren)</a:t>
            </a:r>
          </a:p>
          <a:p>
            <a:pPr marL="590550" indent="-590550" defTabSz="873125">
              <a:buFontTx/>
              <a:buAutoNum type="arabicPeriod"/>
            </a:pPr>
            <a:r>
              <a:rPr lang="sv-SE" sz="2200" dirty="0" smtClean="0"/>
              <a:t>Åtgärdskrav för arbetsgivaren</a:t>
            </a:r>
          </a:p>
          <a:p>
            <a:pPr marL="590550" indent="-590550" defTabSz="873125">
              <a:buFontTx/>
              <a:buAutoNum type="arabicPeriod"/>
            </a:pPr>
            <a:r>
              <a:rPr lang="sv-SE" sz="2200" dirty="0" smtClean="0"/>
              <a:t>Hänvisning till lagstöd, AML/AFS</a:t>
            </a:r>
          </a:p>
          <a:p>
            <a:pPr marL="590550" indent="-590550" defTabSz="873125">
              <a:buFontTx/>
              <a:buAutoNum type="arabicPeriod"/>
            </a:pPr>
            <a:r>
              <a:rPr lang="sv-SE" sz="2200" dirty="0" smtClean="0"/>
              <a:t>Kopia till Arbetsmiljöverket/arbetsgivaren </a:t>
            </a:r>
          </a:p>
          <a:p>
            <a:endParaRPr lang="sv-SE" dirty="0"/>
          </a:p>
        </p:txBody>
      </p:sp>
      <p:sp>
        <p:nvSpPr>
          <p:cNvPr id="4" name="Rubrik 3"/>
          <p:cNvSpPr>
            <a:spLocks noGrp="1"/>
          </p:cNvSpPr>
          <p:nvPr>
            <p:ph type="title"/>
          </p:nvPr>
        </p:nvSpPr>
        <p:spPr>
          <a:xfrm>
            <a:off x="495299" y="476250"/>
            <a:ext cx="7096125" cy="1428750"/>
          </a:xfrm>
        </p:spPr>
        <p:txBody>
          <a:bodyPr/>
          <a:lstStyle/>
          <a:p>
            <a:r>
              <a:rPr lang="sv-SE" dirty="0" smtClean="0"/>
              <a:t>Framställan till AV enligt </a:t>
            </a:r>
            <a:br>
              <a:rPr lang="sv-SE" dirty="0" smtClean="0"/>
            </a:br>
            <a:r>
              <a:rPr lang="sv-SE" dirty="0" smtClean="0"/>
              <a:t>6 kap. 6 § AML</a:t>
            </a:r>
            <a:endParaRPr lang="sv-S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pPr>
              <a:buFont typeface="Arial" pitchFamily="34" charset="0"/>
              <a:buChar char="•"/>
              <a:defRPr/>
            </a:pPr>
            <a:r>
              <a:rPr lang="sv-SE" sz="2200" dirty="0" smtClean="0"/>
              <a:t>Inspektion</a:t>
            </a:r>
          </a:p>
          <a:p>
            <a:pPr>
              <a:buFont typeface="Arial" pitchFamily="34" charset="0"/>
              <a:buChar char="•"/>
              <a:defRPr/>
            </a:pPr>
            <a:r>
              <a:rPr lang="sv-SE" sz="2200" dirty="0" smtClean="0"/>
              <a:t>Inspektionsmeddelande</a:t>
            </a:r>
          </a:p>
          <a:p>
            <a:pPr>
              <a:buFont typeface="Arial" pitchFamily="34" charset="0"/>
              <a:buChar char="•"/>
              <a:defRPr/>
            </a:pPr>
            <a:r>
              <a:rPr lang="sv-SE" sz="2200" dirty="0" smtClean="0"/>
              <a:t>Om man inte åtgärdar bristerna</a:t>
            </a:r>
          </a:p>
          <a:p>
            <a:pPr marL="1325563" indent="-342900">
              <a:buFont typeface="Wingdings" pitchFamily="2" charset="2"/>
              <a:buChar char="§"/>
              <a:defRPr/>
            </a:pPr>
            <a:r>
              <a:rPr lang="sv-SE" sz="2200" dirty="0" smtClean="0"/>
              <a:t>Föreläggande – förbud</a:t>
            </a:r>
          </a:p>
          <a:p>
            <a:pPr marL="1325563" indent="-342900">
              <a:buFont typeface="Wingdings" pitchFamily="2" charset="2"/>
              <a:buChar char="§"/>
              <a:defRPr/>
            </a:pPr>
            <a:r>
              <a:rPr lang="sv-SE" sz="2200" dirty="0" smtClean="0"/>
              <a:t>Vite</a:t>
            </a:r>
          </a:p>
          <a:p>
            <a:pPr marL="1325563" indent="-342900">
              <a:buFont typeface="Wingdings" pitchFamily="2" charset="2"/>
              <a:buChar char="§"/>
              <a:defRPr/>
            </a:pPr>
            <a:r>
              <a:rPr lang="sv-SE" sz="2200" dirty="0" smtClean="0"/>
              <a:t>Straff</a:t>
            </a:r>
          </a:p>
          <a:p>
            <a:pPr marL="1325563" indent="-342900">
              <a:buFont typeface="Wingdings" pitchFamily="2" charset="2"/>
              <a:buChar char="§"/>
              <a:defRPr/>
            </a:pPr>
            <a:r>
              <a:rPr lang="sv-SE" sz="2200" dirty="0" smtClean="0"/>
              <a:t>Överklagande</a:t>
            </a:r>
          </a:p>
          <a:p>
            <a:pPr marL="1325563" indent="-342900">
              <a:buFont typeface="Wingdings" pitchFamily="2" charset="2"/>
              <a:buChar char="§"/>
              <a:defRPr/>
            </a:pPr>
            <a:r>
              <a:rPr lang="sv-SE" sz="2200" dirty="0" smtClean="0"/>
              <a:t>Sanktionsavgifter </a:t>
            </a:r>
            <a:br>
              <a:rPr lang="sv-SE" sz="2200" dirty="0" smtClean="0"/>
            </a:br>
            <a:r>
              <a:rPr lang="sv-SE" sz="2200" dirty="0" smtClean="0"/>
              <a:t>(</a:t>
            </a:r>
            <a:r>
              <a:rPr lang="sv-SE" sz="2200" dirty="0"/>
              <a:t>R</a:t>
            </a:r>
            <a:r>
              <a:rPr lang="sv-SE" sz="2200" dirty="0" smtClean="0"/>
              <a:t>egler fr.o.m. 1/7 2014)</a:t>
            </a:r>
            <a:br>
              <a:rPr lang="sv-SE" sz="2200" dirty="0" smtClean="0"/>
            </a:br>
            <a:endParaRPr lang="sv-SE" sz="2200" dirty="0" smtClean="0"/>
          </a:p>
          <a:p>
            <a:endParaRPr lang="sv-SE" sz="2200" dirty="0"/>
          </a:p>
        </p:txBody>
      </p:sp>
      <p:sp>
        <p:nvSpPr>
          <p:cNvPr id="4" name="Rubrik 3"/>
          <p:cNvSpPr>
            <a:spLocks noGrp="1"/>
          </p:cNvSpPr>
          <p:nvPr>
            <p:ph type="title"/>
          </p:nvPr>
        </p:nvSpPr>
        <p:spPr>
          <a:xfrm>
            <a:off x="353060" y="476250"/>
            <a:ext cx="6189980" cy="1428750"/>
          </a:xfrm>
        </p:spPr>
        <p:txBody>
          <a:bodyPr/>
          <a:lstStyle/>
          <a:p>
            <a:r>
              <a:rPr lang="sv-SE" dirty="0" smtClean="0"/>
              <a:t>Arbetsmiljöverkets (AV) tillsynsansvar</a:t>
            </a:r>
            <a:endParaRPr lang="sv-SE" dirty="0"/>
          </a:p>
        </p:txBody>
      </p:sp>
      <p:pic>
        <p:nvPicPr>
          <p:cNvPr id="5" name="Picture 11" descr="http://www.av.se/Images/logo_farg_b_tcm3-1735.gif">
            <a:hlinkClick r:id="rId3" tooltip="AV logotype Svartvit, eps-fil"/>
          </p:cNvPr>
          <p:cNvPicPr>
            <a:picLocks noChangeAspect="1" noChangeArrowheads="1"/>
          </p:cNvPicPr>
          <p:nvPr/>
        </p:nvPicPr>
        <p:blipFill>
          <a:blip r:embed="rId4"/>
          <a:srcRect/>
          <a:stretch>
            <a:fillRect/>
          </a:stretch>
        </p:blipFill>
        <p:spPr bwMode="auto">
          <a:xfrm>
            <a:off x="6339840" y="476250"/>
            <a:ext cx="2643188" cy="1036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94093" y="478213"/>
            <a:ext cx="8430513" cy="765371"/>
          </a:xfrm>
        </p:spPr>
        <p:txBody>
          <a:bodyPr>
            <a:noAutofit/>
          </a:bodyPr>
          <a:lstStyle/>
          <a:p>
            <a:r>
              <a:rPr lang="sv-SE" sz="3200" dirty="0" smtClean="0"/>
              <a:t>Delegerade arbetsmiljöuppgifter </a:t>
            </a:r>
            <a:br>
              <a:rPr lang="sv-SE" sz="3200" dirty="0" smtClean="0"/>
            </a:br>
            <a:r>
              <a:rPr lang="sv-SE" sz="3200" dirty="0" smtClean="0"/>
              <a:t>- kontra straffansvar</a:t>
            </a:r>
            <a:endParaRPr lang="sv-SE" sz="3200" dirty="0"/>
          </a:p>
        </p:txBody>
      </p:sp>
      <p:sp>
        <p:nvSpPr>
          <p:cNvPr id="3" name="Underrubrik 2"/>
          <p:cNvSpPr>
            <a:spLocks noGrp="1"/>
          </p:cNvSpPr>
          <p:nvPr>
            <p:ph type="subTitle" idx="1"/>
          </p:nvPr>
        </p:nvSpPr>
        <p:spPr>
          <a:xfrm>
            <a:off x="6291073" y="2767489"/>
            <a:ext cx="2633534" cy="3121247"/>
          </a:xfrm>
        </p:spPr>
        <p:txBody>
          <a:bodyPr>
            <a:normAutofit/>
          </a:bodyPr>
          <a:lstStyle/>
          <a:p>
            <a:r>
              <a:rPr lang="sv-SE" sz="1800" b="1" dirty="0"/>
              <a:t>= STRAFFANSVARET bedöms av </a:t>
            </a:r>
            <a:r>
              <a:rPr lang="sv-SE" sz="1800" dirty="0"/>
              <a:t> </a:t>
            </a:r>
            <a:r>
              <a:rPr lang="sv-SE" sz="1800" b="1" dirty="0" smtClean="0"/>
              <a:t>domstol,</a:t>
            </a:r>
          </a:p>
          <a:p>
            <a:r>
              <a:rPr lang="sv-SE" sz="1800" b="1" dirty="0" smtClean="0"/>
              <a:t>flyttas </a:t>
            </a:r>
            <a:r>
              <a:rPr lang="sv-SE" sz="1800" b="1" dirty="0"/>
              <a:t>uppåt </a:t>
            </a:r>
            <a:r>
              <a:rPr lang="sv-SE" sz="1800" b="1" dirty="0" smtClean="0"/>
              <a:t>i linjen</a:t>
            </a:r>
            <a:endParaRPr lang="sv-SE" sz="1800" dirty="0"/>
          </a:p>
          <a:p>
            <a:r>
              <a:rPr lang="sv-SE" sz="1800" b="1" dirty="0"/>
              <a:t>om det bedöms råda bristande </a:t>
            </a:r>
            <a:r>
              <a:rPr lang="sv-SE" sz="1800" dirty="0"/>
              <a:t> </a:t>
            </a:r>
            <a:r>
              <a:rPr lang="sv-SE" sz="1800" b="1" dirty="0" smtClean="0"/>
              <a:t>förutsättningar </a:t>
            </a:r>
            <a:endParaRPr lang="sv-SE" sz="1800" dirty="0"/>
          </a:p>
          <a:p>
            <a:r>
              <a:rPr lang="sv-SE" sz="1800" b="1" dirty="0" smtClean="0"/>
              <a:t>- vid </a:t>
            </a:r>
            <a:r>
              <a:rPr lang="sv-SE" sz="1800" b="1" dirty="0"/>
              <a:t>tillräckliga förutsättningar </a:t>
            </a:r>
            <a:endParaRPr lang="sv-SE" sz="1800" dirty="0"/>
          </a:p>
          <a:p>
            <a:r>
              <a:rPr lang="sv-SE" sz="1800" b="1" dirty="0"/>
              <a:t>ligger straffansvaret kvar hos </a:t>
            </a:r>
            <a:r>
              <a:rPr lang="sv-SE" sz="1800" dirty="0"/>
              <a:t> </a:t>
            </a:r>
            <a:r>
              <a:rPr lang="sv-SE" sz="1800" b="1" dirty="0" smtClean="0"/>
              <a:t>aktuell </a:t>
            </a:r>
            <a:r>
              <a:rPr lang="sv-SE" sz="1800" b="1" dirty="0"/>
              <a:t>chef.</a:t>
            </a:r>
            <a:endParaRPr lang="sv-SE" sz="1800" dirty="0"/>
          </a:p>
        </p:txBody>
      </p:sp>
      <p:sp>
        <p:nvSpPr>
          <p:cNvPr id="4" name="Platshållare för datum 3"/>
          <p:cNvSpPr>
            <a:spLocks noGrp="1"/>
          </p:cNvSpPr>
          <p:nvPr>
            <p:ph type="dt" sz="half" idx="10"/>
          </p:nvPr>
        </p:nvSpPr>
        <p:spPr/>
        <p:txBody>
          <a:bodyPr/>
          <a:lstStyle/>
          <a:p>
            <a:fld id="{C5EE2741-4D20-4457-91DA-D6B47A28B935}" type="datetime1">
              <a:rPr lang="sv-SE" smtClean="0"/>
              <a:pPr/>
              <a:t>2020-03-10</a:t>
            </a:fld>
            <a:endParaRPr lang="sv-SE" dirty="0"/>
          </a:p>
        </p:txBody>
      </p:sp>
      <p:sp>
        <p:nvSpPr>
          <p:cNvPr id="5" name="Platshållare för bildnummer 4"/>
          <p:cNvSpPr>
            <a:spLocks noGrp="1"/>
          </p:cNvSpPr>
          <p:nvPr>
            <p:ph type="sldNum" sz="quarter" idx="12"/>
          </p:nvPr>
        </p:nvSpPr>
        <p:spPr/>
        <p:txBody>
          <a:bodyPr/>
          <a:lstStyle/>
          <a:p>
            <a:fld id="{D9AA0938-A5A2-874F-B97E-4FBB8AF2D7CB}" type="slidenum">
              <a:rPr lang="sv-SE" smtClean="0"/>
              <a:pPr/>
              <a:t>18</a:t>
            </a:fld>
            <a:endParaRPr lang="sv-SE" dirty="0"/>
          </a:p>
        </p:txBody>
      </p:sp>
      <p:sp>
        <p:nvSpPr>
          <p:cNvPr id="6" name="Rektangel 5"/>
          <p:cNvSpPr/>
          <p:nvPr/>
        </p:nvSpPr>
        <p:spPr>
          <a:xfrm>
            <a:off x="347473" y="2767489"/>
            <a:ext cx="2304287" cy="1754326"/>
          </a:xfrm>
          <a:prstGeom prst="rect">
            <a:avLst/>
          </a:prstGeom>
        </p:spPr>
        <p:txBody>
          <a:bodyPr wrap="square">
            <a:spAutoFit/>
          </a:bodyPr>
          <a:lstStyle/>
          <a:p>
            <a:r>
              <a:rPr lang="sv-SE" b="1" dirty="0">
                <a:solidFill>
                  <a:schemeClr val="tx2"/>
                </a:solidFill>
                <a:latin typeface="Times New Roman" panose="02020603050405020304" pitchFamily="18" charset="0"/>
                <a:cs typeface="Times New Roman" panose="02020603050405020304" pitchFamily="18" charset="0"/>
              </a:rPr>
              <a:t>= Delegering av </a:t>
            </a:r>
            <a:endParaRPr lang="sv-SE" dirty="0">
              <a:solidFill>
                <a:schemeClr val="tx2"/>
              </a:solidFill>
              <a:latin typeface="Times New Roman" panose="02020603050405020304" pitchFamily="18" charset="0"/>
              <a:cs typeface="Times New Roman" panose="02020603050405020304" pitchFamily="18" charset="0"/>
            </a:endParaRPr>
          </a:p>
          <a:p>
            <a:r>
              <a:rPr lang="sv-SE" b="1" dirty="0">
                <a:solidFill>
                  <a:schemeClr val="tx2"/>
                </a:solidFill>
                <a:latin typeface="Times New Roman" panose="02020603050405020304" pitchFamily="18" charset="0"/>
                <a:cs typeface="Times New Roman" panose="02020603050405020304" pitchFamily="18" charset="0"/>
              </a:rPr>
              <a:t>arbetsmiljöuppgifter till chefer, </a:t>
            </a:r>
            <a:r>
              <a:rPr lang="sv-SE" dirty="0">
                <a:solidFill>
                  <a:schemeClr val="tx2"/>
                </a:solidFill>
                <a:latin typeface="Times New Roman" panose="02020603050405020304" pitchFamily="18" charset="0"/>
                <a:cs typeface="Times New Roman" panose="02020603050405020304" pitchFamily="18" charset="0"/>
              </a:rPr>
              <a:t> </a:t>
            </a:r>
            <a:r>
              <a:rPr lang="sv-SE" b="1" dirty="0" smtClean="0">
                <a:solidFill>
                  <a:schemeClr val="tx2"/>
                </a:solidFill>
                <a:latin typeface="Times New Roman" panose="02020603050405020304" pitchFamily="18" charset="0"/>
                <a:cs typeface="Times New Roman" panose="02020603050405020304" pitchFamily="18" charset="0"/>
              </a:rPr>
              <a:t>från </a:t>
            </a:r>
            <a:r>
              <a:rPr lang="sv-SE" b="1" dirty="0">
                <a:solidFill>
                  <a:schemeClr val="tx2"/>
                </a:solidFill>
                <a:latin typeface="Times New Roman" panose="02020603050405020304" pitchFamily="18" charset="0"/>
                <a:cs typeface="Times New Roman" panose="02020603050405020304" pitchFamily="18" charset="0"/>
              </a:rPr>
              <a:t>de/den som har </a:t>
            </a:r>
            <a:r>
              <a:rPr lang="sv-SE" b="1" dirty="0" smtClean="0">
                <a:solidFill>
                  <a:schemeClr val="tx2"/>
                </a:solidFill>
                <a:latin typeface="Times New Roman" panose="02020603050405020304" pitchFamily="18" charset="0"/>
                <a:cs typeface="Times New Roman" panose="02020603050405020304" pitchFamily="18" charset="0"/>
              </a:rPr>
              <a:t>arbetsmiljöansvaret</a:t>
            </a:r>
            <a:endParaRPr lang="sv-SE" dirty="0">
              <a:solidFill>
                <a:schemeClr val="tx2"/>
              </a:solidFill>
              <a:latin typeface="Times New Roman" panose="02020603050405020304" pitchFamily="18" charset="0"/>
              <a:cs typeface="Times New Roman" panose="02020603050405020304" pitchFamily="18" charset="0"/>
            </a:endParaRPr>
          </a:p>
          <a:p>
            <a:r>
              <a:rPr lang="sv-SE" b="1" dirty="0">
                <a:solidFill>
                  <a:schemeClr val="tx2"/>
                </a:solidFill>
                <a:latin typeface="Times New Roman" panose="02020603050405020304" pitchFamily="18" charset="0"/>
                <a:cs typeface="Times New Roman" panose="02020603050405020304" pitchFamily="18" charset="0"/>
              </a:rPr>
              <a:t>enligt 3 kap </a:t>
            </a:r>
            <a:r>
              <a:rPr lang="sv-SE" b="1" dirty="0" err="1">
                <a:solidFill>
                  <a:schemeClr val="tx2"/>
                </a:solidFill>
                <a:latin typeface="Times New Roman" panose="02020603050405020304" pitchFamily="18" charset="0"/>
                <a:cs typeface="Times New Roman" panose="02020603050405020304" pitchFamily="18" charset="0"/>
              </a:rPr>
              <a:t>AmL</a:t>
            </a:r>
            <a:r>
              <a:rPr lang="sv-SE" b="1" dirty="0">
                <a:solidFill>
                  <a:schemeClr val="tx2"/>
                </a:solidFill>
                <a:latin typeface="Times New Roman" panose="02020603050405020304" pitchFamily="18" charset="0"/>
                <a:cs typeface="Times New Roman" panose="02020603050405020304" pitchFamily="18" charset="0"/>
              </a:rPr>
              <a:t>. </a:t>
            </a:r>
            <a:endParaRPr lang="sv-SE" dirty="0">
              <a:solidFill>
                <a:schemeClr val="tx2"/>
              </a:solidFill>
              <a:latin typeface="Times New Roman" panose="02020603050405020304" pitchFamily="18" charset="0"/>
              <a:cs typeface="Times New Roman" panose="02020603050405020304" pitchFamily="18" charset="0"/>
            </a:endParaRPr>
          </a:p>
        </p:txBody>
      </p:sp>
      <p:sp>
        <p:nvSpPr>
          <p:cNvPr id="7" name="Likbent triangel 6"/>
          <p:cNvSpPr/>
          <p:nvPr/>
        </p:nvSpPr>
        <p:spPr>
          <a:xfrm>
            <a:off x="2798065" y="2286000"/>
            <a:ext cx="2633472" cy="343614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cxnSp>
        <p:nvCxnSpPr>
          <p:cNvPr id="9" name="Rak 8"/>
          <p:cNvCxnSpPr/>
          <p:nvPr/>
        </p:nvCxnSpPr>
        <p:spPr>
          <a:xfrm>
            <a:off x="2798065" y="5266944"/>
            <a:ext cx="2633472" cy="0"/>
          </a:xfrm>
          <a:prstGeom prst="line">
            <a:avLst/>
          </a:prstGeom>
          <a:ln w="635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0" name="Rak 9"/>
          <p:cNvCxnSpPr/>
          <p:nvPr/>
        </p:nvCxnSpPr>
        <p:spPr>
          <a:xfrm>
            <a:off x="3102150" y="4620768"/>
            <a:ext cx="2071399" cy="0"/>
          </a:xfrm>
          <a:prstGeom prst="line">
            <a:avLst/>
          </a:prstGeom>
          <a:ln w="635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 name="Rak 10"/>
          <p:cNvCxnSpPr/>
          <p:nvPr/>
        </p:nvCxnSpPr>
        <p:spPr>
          <a:xfrm>
            <a:off x="3355848" y="3789806"/>
            <a:ext cx="1517903" cy="0"/>
          </a:xfrm>
          <a:prstGeom prst="line">
            <a:avLst/>
          </a:prstGeom>
          <a:ln w="635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7" name="textruta 16"/>
          <p:cNvSpPr txBox="1"/>
          <p:nvPr/>
        </p:nvSpPr>
        <p:spPr>
          <a:xfrm>
            <a:off x="3484054" y="5352812"/>
            <a:ext cx="1609345" cy="369332"/>
          </a:xfrm>
          <a:prstGeom prst="rect">
            <a:avLst/>
          </a:prstGeom>
          <a:noFill/>
        </p:spPr>
        <p:txBody>
          <a:bodyPr wrap="square" rtlCol="0">
            <a:spAutoFit/>
          </a:bodyPr>
          <a:lstStyle/>
          <a:p>
            <a:r>
              <a:rPr lang="sv-SE" b="1" dirty="0" smtClean="0">
                <a:solidFill>
                  <a:schemeClr val="bg1"/>
                </a:solidFill>
              </a:rPr>
              <a:t>Arbetsplats</a:t>
            </a:r>
            <a:endParaRPr lang="sv-SE" b="1" dirty="0">
              <a:solidFill>
                <a:schemeClr val="bg1"/>
              </a:solidFill>
            </a:endParaRPr>
          </a:p>
        </p:txBody>
      </p:sp>
      <p:sp>
        <p:nvSpPr>
          <p:cNvPr id="18" name="textruta 17"/>
          <p:cNvSpPr txBox="1"/>
          <p:nvPr/>
        </p:nvSpPr>
        <p:spPr>
          <a:xfrm>
            <a:off x="3564204" y="4798814"/>
            <a:ext cx="1609345" cy="369332"/>
          </a:xfrm>
          <a:prstGeom prst="rect">
            <a:avLst/>
          </a:prstGeom>
          <a:noFill/>
        </p:spPr>
        <p:txBody>
          <a:bodyPr wrap="square" rtlCol="0">
            <a:spAutoFit/>
          </a:bodyPr>
          <a:lstStyle/>
          <a:p>
            <a:r>
              <a:rPr lang="sv-SE" b="1" dirty="0" smtClean="0">
                <a:solidFill>
                  <a:schemeClr val="bg1"/>
                </a:solidFill>
              </a:rPr>
              <a:t>Enhetschef</a:t>
            </a:r>
            <a:endParaRPr lang="sv-SE" b="1" dirty="0">
              <a:solidFill>
                <a:schemeClr val="bg1"/>
              </a:solidFill>
            </a:endParaRPr>
          </a:p>
        </p:txBody>
      </p:sp>
      <p:sp>
        <p:nvSpPr>
          <p:cNvPr id="19" name="textruta 18"/>
          <p:cNvSpPr txBox="1"/>
          <p:nvPr/>
        </p:nvSpPr>
        <p:spPr>
          <a:xfrm>
            <a:off x="3355848" y="4163817"/>
            <a:ext cx="1609345" cy="369332"/>
          </a:xfrm>
          <a:prstGeom prst="rect">
            <a:avLst/>
          </a:prstGeom>
          <a:noFill/>
        </p:spPr>
        <p:txBody>
          <a:bodyPr wrap="square" rtlCol="0">
            <a:spAutoFit/>
          </a:bodyPr>
          <a:lstStyle/>
          <a:p>
            <a:r>
              <a:rPr lang="sv-SE" b="1" dirty="0" smtClean="0">
                <a:solidFill>
                  <a:schemeClr val="bg1"/>
                </a:solidFill>
              </a:rPr>
              <a:t>Mellanchef B</a:t>
            </a:r>
            <a:endParaRPr lang="sv-SE" b="1" dirty="0">
              <a:solidFill>
                <a:schemeClr val="bg1"/>
              </a:solidFill>
            </a:endParaRPr>
          </a:p>
        </p:txBody>
      </p:sp>
      <p:sp>
        <p:nvSpPr>
          <p:cNvPr id="23" name="textruta 22"/>
          <p:cNvSpPr txBox="1"/>
          <p:nvPr/>
        </p:nvSpPr>
        <p:spPr>
          <a:xfrm>
            <a:off x="3333176" y="3234958"/>
            <a:ext cx="1609345" cy="369332"/>
          </a:xfrm>
          <a:prstGeom prst="rect">
            <a:avLst/>
          </a:prstGeom>
          <a:noFill/>
        </p:spPr>
        <p:txBody>
          <a:bodyPr wrap="square" rtlCol="0">
            <a:spAutoFit/>
          </a:bodyPr>
          <a:lstStyle/>
          <a:p>
            <a:r>
              <a:rPr lang="sv-SE" b="1" dirty="0" smtClean="0"/>
              <a:t>Mellanchef A</a:t>
            </a:r>
            <a:endParaRPr lang="sv-SE" b="1" dirty="0"/>
          </a:p>
        </p:txBody>
      </p:sp>
      <p:sp>
        <p:nvSpPr>
          <p:cNvPr id="25" name="textruta 24"/>
          <p:cNvSpPr txBox="1"/>
          <p:nvPr/>
        </p:nvSpPr>
        <p:spPr>
          <a:xfrm>
            <a:off x="3564204" y="1445276"/>
            <a:ext cx="1280161" cy="646331"/>
          </a:xfrm>
          <a:prstGeom prst="rect">
            <a:avLst/>
          </a:prstGeom>
          <a:noFill/>
        </p:spPr>
        <p:txBody>
          <a:bodyPr wrap="square" rtlCol="0">
            <a:spAutoFit/>
          </a:bodyPr>
          <a:lstStyle/>
          <a:p>
            <a:r>
              <a:rPr lang="sv-SE" b="1" dirty="0" smtClean="0"/>
              <a:t>Nämnd/ Styrelse</a:t>
            </a:r>
            <a:endParaRPr lang="sv-SE" b="1" dirty="0"/>
          </a:p>
        </p:txBody>
      </p:sp>
      <p:sp>
        <p:nvSpPr>
          <p:cNvPr id="29" name="Högerböjd 28"/>
          <p:cNvSpPr/>
          <p:nvPr/>
        </p:nvSpPr>
        <p:spPr>
          <a:xfrm>
            <a:off x="2798065" y="1768441"/>
            <a:ext cx="603503" cy="1466517"/>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30" name="Högerböjd 29"/>
          <p:cNvSpPr/>
          <p:nvPr/>
        </p:nvSpPr>
        <p:spPr>
          <a:xfrm>
            <a:off x="2798065" y="3604290"/>
            <a:ext cx="453793" cy="74419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31" name="Högerböjd 30"/>
          <p:cNvSpPr/>
          <p:nvPr/>
        </p:nvSpPr>
        <p:spPr>
          <a:xfrm>
            <a:off x="2505456" y="4521815"/>
            <a:ext cx="292609" cy="64633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32" name="Högerböjd 31"/>
          <p:cNvSpPr/>
          <p:nvPr/>
        </p:nvSpPr>
        <p:spPr>
          <a:xfrm>
            <a:off x="494094" y="2260954"/>
            <a:ext cx="182880" cy="481489"/>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35" name="Högerböjd 34"/>
          <p:cNvSpPr/>
          <p:nvPr/>
        </p:nvSpPr>
        <p:spPr>
          <a:xfrm>
            <a:off x="5093399" y="3773072"/>
            <a:ext cx="382711" cy="856231"/>
          </a:xfrm>
          <a:prstGeom prst="curvedRightArrow">
            <a:avLst/>
          </a:prstGeom>
          <a:solidFill>
            <a:srgbClr val="FF0000"/>
          </a:solidFill>
          <a:scene3d>
            <a:camera prst="orthographicFront">
              <a:rot lat="0" lon="0" rev="1169999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36" name="Högerböjd 35"/>
          <p:cNvSpPr/>
          <p:nvPr/>
        </p:nvSpPr>
        <p:spPr>
          <a:xfrm>
            <a:off x="5431537" y="4629303"/>
            <a:ext cx="235928" cy="748743"/>
          </a:xfrm>
          <a:prstGeom prst="curvedRightArrow">
            <a:avLst/>
          </a:prstGeom>
          <a:solidFill>
            <a:srgbClr val="FF0000"/>
          </a:solidFill>
          <a:scene3d>
            <a:camera prst="orthographicFront">
              <a:rot lat="0" lon="0" rev="1169999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37" name="Högerböjd 36"/>
          <p:cNvSpPr/>
          <p:nvPr/>
        </p:nvSpPr>
        <p:spPr>
          <a:xfrm>
            <a:off x="4844366" y="1663367"/>
            <a:ext cx="587171" cy="1571591"/>
          </a:xfrm>
          <a:prstGeom prst="curvedRightArrow">
            <a:avLst/>
          </a:prstGeom>
          <a:solidFill>
            <a:srgbClr val="FF0000"/>
          </a:solidFill>
          <a:scene3d>
            <a:camera prst="orthographicFront">
              <a:rot lat="0" lon="0" rev="1169999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38" name="Högerböjd 37"/>
          <p:cNvSpPr/>
          <p:nvPr/>
        </p:nvSpPr>
        <p:spPr>
          <a:xfrm>
            <a:off x="7247666" y="1756928"/>
            <a:ext cx="382711" cy="856231"/>
          </a:xfrm>
          <a:prstGeom prst="curvedRightArrow">
            <a:avLst/>
          </a:prstGeom>
          <a:solidFill>
            <a:srgbClr val="FF0000"/>
          </a:solidFill>
          <a:scene3d>
            <a:camera prst="orthographicFront">
              <a:rot lat="0" lon="0" rev="1169999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2362823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a:xfrm>
            <a:off x="357762" y="1543069"/>
            <a:ext cx="8544499" cy="3280844"/>
          </a:xfrm>
        </p:spPr>
        <p:txBody>
          <a:bodyPr>
            <a:normAutofit/>
          </a:bodyPr>
          <a:lstStyle/>
          <a:p>
            <a:pPr marL="0" lvl="0" indent="0" fontAlgn="ctr">
              <a:buNone/>
            </a:pPr>
            <a:endParaRPr lang="sv-SE" i="1" dirty="0" smtClean="0"/>
          </a:p>
          <a:p>
            <a:pPr marL="0" lvl="0" indent="0" fontAlgn="ctr">
              <a:buNone/>
            </a:pPr>
            <a:endParaRPr lang="sv-SE" i="1" dirty="0"/>
          </a:p>
          <a:p>
            <a:pPr lvl="0" fontAlgn="ctr"/>
            <a:r>
              <a:rPr lang="sv-SE" dirty="0" smtClean="0"/>
              <a:t>Vi gör vår del </a:t>
            </a:r>
            <a:r>
              <a:rPr lang="sv-SE" dirty="0"/>
              <a:t>för att uppfylla målen i Agenda 2030</a:t>
            </a:r>
          </a:p>
          <a:p>
            <a:pPr lvl="0" fontAlgn="ctr"/>
            <a:r>
              <a:rPr lang="sv-SE" dirty="0" smtClean="0"/>
              <a:t>Roller: Fackförbund </a:t>
            </a:r>
            <a:r>
              <a:rPr lang="sv-SE" dirty="0"/>
              <a:t>i Sverige och globalt, </a:t>
            </a:r>
            <a:r>
              <a:rPr lang="sv-SE" dirty="0" smtClean="0"/>
              <a:t>samt arbetsgivare</a:t>
            </a:r>
            <a:endParaRPr lang="sv-SE" dirty="0"/>
          </a:p>
          <a:p>
            <a:pPr lvl="0" fontAlgn="ctr"/>
            <a:r>
              <a:rPr lang="sv-SE" dirty="0"/>
              <a:t>Vi försöker aktivt att minska våra klimatförstörande utsläpp </a:t>
            </a:r>
          </a:p>
          <a:p>
            <a:pPr lvl="0" fontAlgn="ctr"/>
            <a:r>
              <a:rPr lang="sv-SE" dirty="0" smtClean="0"/>
              <a:t>Idag serverar vi vegetarisk </a:t>
            </a:r>
            <a:r>
              <a:rPr lang="sv-SE" dirty="0"/>
              <a:t>mat när vi bjuder på </a:t>
            </a:r>
            <a:r>
              <a:rPr lang="sv-SE" dirty="0" smtClean="0"/>
              <a:t>lunch. Smaklig måltid! </a:t>
            </a:r>
            <a:endParaRPr lang="sv-SE" dirty="0"/>
          </a:p>
          <a:p>
            <a:pPr marL="0" indent="0">
              <a:buNone/>
            </a:pPr>
            <a:endParaRPr lang="sv-SE" dirty="0" smtClean="0"/>
          </a:p>
        </p:txBody>
      </p:sp>
      <p:sp>
        <p:nvSpPr>
          <p:cNvPr id="3" name="Rubrik 2"/>
          <p:cNvSpPr>
            <a:spLocks noGrp="1"/>
          </p:cNvSpPr>
          <p:nvPr>
            <p:ph type="title"/>
          </p:nvPr>
        </p:nvSpPr>
        <p:spPr/>
        <p:txBody>
          <a:bodyPr/>
          <a:lstStyle/>
          <a:p>
            <a:r>
              <a:rPr lang="sv-SE" dirty="0" smtClean="0"/>
              <a:t>Vision är en </a:t>
            </a:r>
            <a:r>
              <a:rPr lang="sv-SE" dirty="0" smtClean="0"/>
              <a:t/>
            </a:r>
            <a:br>
              <a:rPr lang="sv-SE" dirty="0" smtClean="0"/>
            </a:br>
            <a:r>
              <a:rPr lang="sv-SE" dirty="0" smtClean="0"/>
              <a:t>Fair </a:t>
            </a:r>
            <a:r>
              <a:rPr lang="sv-SE" dirty="0" smtClean="0"/>
              <a:t>Union</a:t>
            </a:r>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8249" y="365125"/>
            <a:ext cx="2291254" cy="2291254"/>
          </a:xfrm>
          <a:prstGeom prst="rect">
            <a:avLst/>
          </a:prstGeom>
        </p:spPr>
      </p:pic>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756" y="2971819"/>
            <a:ext cx="5023944" cy="3552805"/>
          </a:xfrm>
          <a:prstGeom prst="rect">
            <a:avLst/>
          </a:prstGeom>
        </p:spPr>
      </p:pic>
    </p:spTree>
    <p:extLst>
      <p:ext uri="{BB962C8B-B14F-4D97-AF65-F5344CB8AC3E}">
        <p14:creationId xmlns:p14="http://schemas.microsoft.com/office/powerpoint/2010/main" val="459530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95299" y="1809750"/>
            <a:ext cx="7820025" cy="3686175"/>
          </a:xfrm>
        </p:spPr>
        <p:txBody>
          <a:bodyPr>
            <a:normAutofit/>
          </a:bodyPr>
          <a:lstStyle/>
          <a:p>
            <a:pPr>
              <a:buFont typeface="Arial" pitchFamily="34" charset="0"/>
              <a:buChar char="•"/>
            </a:pPr>
            <a:endParaRPr lang="sv-SE" sz="2200" dirty="0" smtClean="0"/>
          </a:p>
          <a:p>
            <a:pPr>
              <a:lnSpc>
                <a:spcPct val="90000"/>
              </a:lnSpc>
              <a:buFont typeface="Arial" pitchFamily="34" charset="0"/>
              <a:buChar char="•"/>
            </a:pPr>
            <a:r>
              <a:rPr lang="sv-SE" sz="2200" dirty="0" smtClean="0"/>
              <a:t> grundläggande kunskaper om arbetsmiljö</a:t>
            </a:r>
          </a:p>
          <a:p>
            <a:pPr>
              <a:lnSpc>
                <a:spcPct val="90000"/>
              </a:lnSpc>
            </a:pPr>
            <a:endParaRPr lang="sv-SE" sz="2200" dirty="0" smtClean="0"/>
          </a:p>
          <a:p>
            <a:pPr>
              <a:lnSpc>
                <a:spcPct val="90000"/>
              </a:lnSpc>
              <a:buFont typeface="Arial" pitchFamily="34" charset="0"/>
              <a:buChar char="•"/>
            </a:pPr>
            <a:r>
              <a:rPr lang="sv-SE" sz="2200" dirty="0" smtClean="0"/>
              <a:t> förutsättningar att arbeta aktivt med arbetsmiljöfrågor</a:t>
            </a:r>
            <a:endParaRPr lang="sv-SE" sz="2200" dirty="0"/>
          </a:p>
          <a:p>
            <a:pPr>
              <a:lnSpc>
                <a:spcPct val="90000"/>
              </a:lnSpc>
              <a:buFont typeface="Arial" pitchFamily="34" charset="0"/>
              <a:buChar char="•"/>
            </a:pPr>
            <a:endParaRPr lang="sv-SE" sz="2200" dirty="0"/>
          </a:p>
          <a:p>
            <a:pPr>
              <a:lnSpc>
                <a:spcPct val="90000"/>
              </a:lnSpc>
              <a:buFont typeface="Arial" pitchFamily="34" charset="0"/>
              <a:buChar char="•"/>
            </a:pPr>
            <a:r>
              <a:rPr lang="sv-SE" sz="2200" dirty="0"/>
              <a:t> </a:t>
            </a:r>
            <a:r>
              <a:rPr lang="sv-SE" sz="2200" dirty="0" smtClean="0"/>
              <a:t>aktiva skyddsombud med fokus på det förebyggande </a:t>
            </a:r>
            <a:br>
              <a:rPr lang="sv-SE" sz="2200" dirty="0" smtClean="0"/>
            </a:br>
            <a:r>
              <a:rPr lang="sv-SE" sz="2200" dirty="0" smtClean="0"/>
              <a:t>  arbetsmiljöarbetet</a:t>
            </a:r>
            <a:endParaRPr lang="sv-SE" sz="2200" dirty="0"/>
          </a:p>
          <a:p>
            <a:endParaRPr lang="sv-SE" sz="2200" dirty="0"/>
          </a:p>
        </p:txBody>
      </p:sp>
      <p:sp>
        <p:nvSpPr>
          <p:cNvPr id="4" name="Rubrik 3"/>
          <p:cNvSpPr>
            <a:spLocks noGrp="1"/>
          </p:cNvSpPr>
          <p:nvPr>
            <p:ph type="title"/>
          </p:nvPr>
        </p:nvSpPr>
        <p:spPr>
          <a:xfrm>
            <a:off x="495299" y="476250"/>
            <a:ext cx="7820026" cy="1428750"/>
          </a:xfrm>
        </p:spPr>
        <p:txBody>
          <a:bodyPr/>
          <a:lstStyle/>
          <a:p>
            <a:r>
              <a:rPr lang="sv-SE" dirty="0" smtClean="0"/>
              <a:t>Syftet är att ge</a:t>
            </a:r>
            <a:endParaRPr lang="sv-S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Vision är en </a:t>
            </a:r>
            <a:r>
              <a:rPr lang="sv-SE" dirty="0" smtClean="0"/>
              <a:t/>
            </a:r>
            <a:br>
              <a:rPr lang="sv-SE" dirty="0" smtClean="0"/>
            </a:br>
            <a:r>
              <a:rPr lang="sv-SE" dirty="0" smtClean="0"/>
              <a:t>Fair </a:t>
            </a:r>
            <a:r>
              <a:rPr lang="sv-SE" dirty="0"/>
              <a:t>Union</a:t>
            </a:r>
          </a:p>
        </p:txBody>
      </p:sp>
      <p:sp>
        <p:nvSpPr>
          <p:cNvPr id="4" name="Platshållare för innehåll 3"/>
          <p:cNvSpPr txBox="1">
            <a:spLocks noGrp="1"/>
          </p:cNvSpPr>
          <p:nvPr>
            <p:ph sz="quarter" idx="13"/>
          </p:nvPr>
        </p:nvSpPr>
        <p:spPr>
          <a:xfrm>
            <a:off x="451945" y="2519045"/>
            <a:ext cx="6820394" cy="307777"/>
          </a:xfrm>
          <a:prstGeom prst="rect">
            <a:avLst/>
          </a:prstGeom>
          <a:noFill/>
        </p:spPr>
        <p:txBody>
          <a:bodyPr wrap="square" rtlCol="0">
            <a:spAutoFit/>
          </a:bodyPr>
          <a:lstStyle/>
          <a:p>
            <a:r>
              <a:rPr lang="sv-SE" dirty="0" smtClean="0"/>
              <a:t>Testa matens klimatavtryck</a:t>
            </a:r>
            <a:r>
              <a:rPr lang="sv-SE" dirty="0"/>
              <a:t> </a:t>
            </a:r>
            <a:r>
              <a:rPr lang="sv-SE" dirty="0" smtClean="0"/>
              <a:t>i </a:t>
            </a:r>
            <a:r>
              <a:rPr lang="sv-SE" dirty="0" smtClean="0">
                <a:hlinkClick r:id="rId3"/>
              </a:rPr>
              <a:t>Matkalkylatorn</a:t>
            </a:r>
            <a:r>
              <a:rPr lang="sv-SE" dirty="0" smtClean="0"/>
              <a:t> </a:t>
            </a:r>
            <a:endParaRPr lang="sv-SE" dirty="0"/>
          </a:p>
        </p:txBody>
      </p:sp>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8249" y="365125"/>
            <a:ext cx="2291254" cy="2291254"/>
          </a:xfrm>
          <a:prstGeom prst="rect">
            <a:avLst/>
          </a:prstGeom>
        </p:spPr>
      </p:pic>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422" y="2085350"/>
            <a:ext cx="6453350" cy="4563644"/>
          </a:xfrm>
          <a:prstGeom prst="rect">
            <a:avLst/>
          </a:prstGeom>
        </p:spPr>
      </p:pic>
    </p:spTree>
    <p:extLst>
      <p:ext uri="{BB962C8B-B14F-4D97-AF65-F5344CB8AC3E}">
        <p14:creationId xmlns:p14="http://schemas.microsoft.com/office/powerpoint/2010/main" val="1608274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409807" y="365126"/>
            <a:ext cx="6472023" cy="1299772"/>
          </a:xfrm>
        </p:spPr>
        <p:txBody>
          <a:bodyPr/>
          <a:lstStyle/>
          <a:p>
            <a:pPr algn="ctr"/>
            <a:r>
              <a:rPr lang="sv-SE" dirty="0" smtClean="0"/>
              <a:t>Kursintyg</a:t>
            </a:r>
            <a:endParaRPr lang="sv-SE" dirty="0"/>
          </a:p>
        </p:txBody>
      </p:sp>
      <p:pic>
        <p:nvPicPr>
          <p:cNvPr id="4" name="Platshållare för innehåll 3"/>
          <p:cNvPicPr>
            <a:picLocks noGrp="1"/>
          </p:cNvPicPr>
          <p:nvPr>
            <p:ph sz="quarter" idx="13"/>
          </p:nvPr>
        </p:nvPicPr>
        <p:blipFill rotWithShape="1">
          <a:blip r:embed="rId3"/>
          <a:srcRect b="12284"/>
          <a:stretch/>
        </p:blipFill>
        <p:spPr bwMode="auto">
          <a:xfrm>
            <a:off x="1409807" y="1489075"/>
            <a:ext cx="6472023" cy="39385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8324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95299" y="1752600"/>
            <a:ext cx="8067675" cy="3971925"/>
          </a:xfrm>
        </p:spPr>
        <p:txBody>
          <a:bodyPr>
            <a:normAutofit/>
          </a:bodyPr>
          <a:lstStyle/>
          <a:p>
            <a:pPr>
              <a:lnSpc>
                <a:spcPct val="80000"/>
              </a:lnSpc>
            </a:pPr>
            <a:endParaRPr lang="sv-SE" sz="2200" dirty="0" smtClean="0"/>
          </a:p>
          <a:p>
            <a:pPr>
              <a:lnSpc>
                <a:spcPct val="90000"/>
              </a:lnSpc>
              <a:buFont typeface="Arial" pitchFamily="34" charset="0"/>
              <a:buChar char="•"/>
            </a:pPr>
            <a:r>
              <a:rPr lang="sv-SE" sz="2200" dirty="0"/>
              <a:t> känna till </a:t>
            </a:r>
            <a:r>
              <a:rPr lang="sv-SE" sz="2200" dirty="0" smtClean="0"/>
              <a:t>uppdraget som skyddsombud utifrån arbetsmiljölagen,</a:t>
            </a:r>
            <a:br>
              <a:rPr lang="sv-SE" sz="2200" dirty="0" smtClean="0"/>
            </a:br>
            <a:r>
              <a:rPr lang="sv-SE" sz="2200" dirty="0" smtClean="0"/>
              <a:t>  föreskrifter och Vision</a:t>
            </a:r>
          </a:p>
          <a:p>
            <a:pPr>
              <a:lnSpc>
                <a:spcPct val="90000"/>
              </a:lnSpc>
            </a:pPr>
            <a:endParaRPr lang="sv-SE" sz="2200" dirty="0"/>
          </a:p>
          <a:p>
            <a:pPr>
              <a:lnSpc>
                <a:spcPct val="90000"/>
              </a:lnSpc>
              <a:buFont typeface="Arial" pitchFamily="34" charset="0"/>
              <a:buChar char="•"/>
            </a:pPr>
            <a:r>
              <a:rPr lang="sv-SE" sz="2200" dirty="0"/>
              <a:t> </a:t>
            </a:r>
            <a:r>
              <a:rPr lang="sv-SE" sz="2200" dirty="0" smtClean="0"/>
              <a:t>påverka och agera inom skyddsområdet med stöd av </a:t>
            </a:r>
            <a:br>
              <a:rPr lang="sv-SE" sz="2200" dirty="0" smtClean="0"/>
            </a:br>
            <a:r>
              <a:rPr lang="sv-SE" sz="2200" dirty="0" smtClean="0"/>
              <a:t>  arbetsmiljöregelverket</a:t>
            </a:r>
          </a:p>
          <a:p>
            <a:pPr>
              <a:lnSpc>
                <a:spcPct val="90000"/>
              </a:lnSpc>
            </a:pPr>
            <a:endParaRPr lang="sv-SE" sz="2200" dirty="0"/>
          </a:p>
          <a:p>
            <a:pPr>
              <a:lnSpc>
                <a:spcPct val="90000"/>
              </a:lnSpc>
              <a:buFont typeface="Arial" pitchFamily="34" charset="0"/>
              <a:buChar char="•"/>
            </a:pPr>
            <a:r>
              <a:rPr lang="sv-SE" sz="2200" dirty="0"/>
              <a:t> </a:t>
            </a:r>
            <a:r>
              <a:rPr lang="sv-SE" sz="2200" dirty="0" smtClean="0"/>
              <a:t>ställa krav på och vara </a:t>
            </a:r>
            <a:r>
              <a:rPr lang="sv-SE" sz="2200" dirty="0"/>
              <a:t>aktiv i </a:t>
            </a:r>
            <a:r>
              <a:rPr lang="sv-SE" sz="2200" dirty="0" smtClean="0"/>
              <a:t>det systematiska arbetsmiljöarbetet</a:t>
            </a:r>
          </a:p>
          <a:p>
            <a:pPr>
              <a:lnSpc>
                <a:spcPct val="90000"/>
              </a:lnSpc>
            </a:pPr>
            <a:endParaRPr lang="sv-SE" sz="2200" dirty="0"/>
          </a:p>
          <a:p>
            <a:pPr>
              <a:lnSpc>
                <a:spcPct val="90000"/>
              </a:lnSpc>
              <a:buFont typeface="Arial" pitchFamily="34" charset="0"/>
              <a:buChar char="•"/>
            </a:pPr>
            <a:r>
              <a:rPr lang="sv-SE" sz="2200" dirty="0"/>
              <a:t> samverka med arbetsgivaren </a:t>
            </a:r>
            <a:r>
              <a:rPr lang="sv-SE" sz="2200" dirty="0" smtClean="0"/>
              <a:t>och driva på för en bra arbetsmiljö</a:t>
            </a:r>
            <a:br>
              <a:rPr lang="sv-SE" sz="2200" dirty="0" smtClean="0"/>
            </a:br>
            <a:endParaRPr lang="sv-SE" sz="2200" dirty="0" smtClean="0"/>
          </a:p>
          <a:p>
            <a:pPr>
              <a:lnSpc>
                <a:spcPct val="90000"/>
              </a:lnSpc>
              <a:buFont typeface="Arial" pitchFamily="34" charset="0"/>
              <a:buChar char="•"/>
            </a:pPr>
            <a:r>
              <a:rPr lang="sv-SE" sz="2200" dirty="0"/>
              <a:t> </a:t>
            </a:r>
            <a:r>
              <a:rPr lang="sv-SE" sz="2200" dirty="0" smtClean="0"/>
              <a:t>göra Vision synligt i arbetsmiljöfrågor</a:t>
            </a:r>
            <a:endParaRPr lang="sv-SE" sz="2200" dirty="0"/>
          </a:p>
          <a:p>
            <a:pPr>
              <a:buFont typeface="Arial" pitchFamily="34" charset="0"/>
              <a:buChar char="•"/>
            </a:pPr>
            <a:endParaRPr lang="sv-SE" sz="2200" dirty="0" smtClean="0"/>
          </a:p>
          <a:p>
            <a:pPr>
              <a:buFont typeface="Arial" pitchFamily="34" charset="0"/>
              <a:buChar char="•"/>
            </a:pPr>
            <a:endParaRPr lang="sv-SE" sz="2200" dirty="0" smtClean="0"/>
          </a:p>
        </p:txBody>
      </p:sp>
      <p:sp>
        <p:nvSpPr>
          <p:cNvPr id="4" name="Rubrik 3"/>
          <p:cNvSpPr>
            <a:spLocks noGrp="1"/>
          </p:cNvSpPr>
          <p:nvPr>
            <p:ph type="title"/>
          </p:nvPr>
        </p:nvSpPr>
        <p:spPr/>
        <p:txBody>
          <a:bodyPr/>
          <a:lstStyle/>
          <a:p>
            <a:r>
              <a:rPr lang="sv-SE" dirty="0" smtClean="0"/>
              <a:t>Mål</a:t>
            </a:r>
            <a:endParaRPr lang="sv-S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95300" y="2038350"/>
            <a:ext cx="8364220" cy="3686175"/>
          </a:xfrm>
        </p:spPr>
        <p:txBody>
          <a:bodyPr>
            <a:normAutofit/>
          </a:bodyPr>
          <a:lstStyle/>
          <a:p>
            <a:pPr>
              <a:buFont typeface="Arial" pitchFamily="34" charset="0"/>
              <a:buChar char="•"/>
            </a:pPr>
            <a:r>
              <a:rPr lang="sv-SE" sz="2200" dirty="0" smtClean="0"/>
              <a:t> Arbetsmiljölagen (AML)</a:t>
            </a:r>
          </a:p>
          <a:p>
            <a:pPr>
              <a:buFont typeface="Wingdings" pitchFamily="2" charset="2"/>
              <a:buChar char="ü"/>
            </a:pPr>
            <a:endParaRPr lang="sv-SE" sz="2200" dirty="0" smtClean="0"/>
          </a:p>
          <a:p>
            <a:pPr>
              <a:buFont typeface="Arial" pitchFamily="34" charset="0"/>
              <a:buChar char="•"/>
            </a:pPr>
            <a:r>
              <a:rPr lang="sv-SE" sz="2200" dirty="0" smtClean="0"/>
              <a:t> Arbetsmiljöförordningen (AMF)</a:t>
            </a:r>
          </a:p>
          <a:p>
            <a:pPr>
              <a:buFont typeface="Wingdings" pitchFamily="2" charset="2"/>
              <a:buChar char="ü"/>
            </a:pPr>
            <a:endParaRPr lang="sv-SE" sz="2200" dirty="0" smtClean="0"/>
          </a:p>
          <a:p>
            <a:pPr>
              <a:buFont typeface="Arial" pitchFamily="34" charset="0"/>
              <a:buChar char="•"/>
            </a:pPr>
            <a:r>
              <a:rPr lang="sv-SE" sz="2200" dirty="0" smtClean="0"/>
              <a:t> Arbetsmiljöverkets författningssamling, föreskrifterna (AFS)</a:t>
            </a:r>
          </a:p>
          <a:p>
            <a:pPr>
              <a:buFont typeface="Arial" pitchFamily="34" charset="0"/>
              <a:buChar char="•"/>
            </a:pPr>
            <a:endParaRPr lang="sv-SE" sz="2200" dirty="0"/>
          </a:p>
          <a:p>
            <a:pPr>
              <a:buFont typeface="Arial" pitchFamily="34" charset="0"/>
              <a:buChar char="•"/>
            </a:pPr>
            <a:r>
              <a:rPr lang="sv-SE" sz="2200" dirty="0" smtClean="0"/>
              <a:t> (Lokala kollektivavtal, där det finns)</a:t>
            </a:r>
            <a:endParaRPr lang="sv-SE" sz="2200" dirty="0"/>
          </a:p>
          <a:p>
            <a:endParaRPr lang="sv-SE" sz="2200" dirty="0"/>
          </a:p>
        </p:txBody>
      </p:sp>
      <p:sp>
        <p:nvSpPr>
          <p:cNvPr id="4" name="Rubrik 3"/>
          <p:cNvSpPr>
            <a:spLocks noGrp="1"/>
          </p:cNvSpPr>
          <p:nvPr>
            <p:ph type="title"/>
          </p:nvPr>
        </p:nvSpPr>
        <p:spPr/>
        <p:txBody>
          <a:bodyPr/>
          <a:lstStyle/>
          <a:p>
            <a:r>
              <a:rPr lang="sv-SE" dirty="0" smtClean="0"/>
              <a:t>Regelverket</a:t>
            </a:r>
            <a:endParaRPr lang="sv-S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fld id="{06CF70B5-D7C7-4416-9B13-DF4965834400}" type="datetime1">
              <a:rPr lang="sv-SE" smtClean="0"/>
              <a:pPr>
                <a:defRPr/>
              </a:pPr>
              <a:t>2020-03-10</a:t>
            </a:fld>
            <a:endParaRPr lang="sv-SE"/>
          </a:p>
        </p:txBody>
      </p:sp>
      <p:sp>
        <p:nvSpPr>
          <p:cNvPr id="4" name="Rubrik 1"/>
          <p:cNvSpPr txBox="1">
            <a:spLocks/>
          </p:cNvSpPr>
          <p:nvPr/>
        </p:nvSpPr>
        <p:spPr>
          <a:xfrm>
            <a:off x="685800" y="609600"/>
            <a:ext cx="7772400" cy="1143000"/>
          </a:xfrm>
          <a:prstGeom prst="rect">
            <a:avLst/>
          </a:prstGeo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sv-SE" sz="4400" b="1"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Arbetsmiljöns</a:t>
            </a:r>
            <a:r>
              <a:rPr kumimoji="0" lang="sv-SE" sz="4400" b="1"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beskaffenhet…</a:t>
            </a:r>
            <a:endParaRPr kumimoji="0" lang="sv-SE" sz="4400" b="1"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5" name="Platshållare för innehåll 2"/>
          <p:cNvSpPr txBox="1">
            <a:spLocks/>
          </p:cNvSpPr>
          <p:nvPr/>
        </p:nvSpPr>
        <p:spPr>
          <a:xfrm>
            <a:off x="685800" y="1981200"/>
            <a:ext cx="7772400" cy="4114800"/>
          </a:xfrm>
          <a:prstGeom prst="rect">
            <a:avLst/>
          </a:prstGeom>
        </p:spPr>
        <p:txBody>
          <a:bodyPr/>
          <a:lstStyle/>
          <a:p>
            <a:pPr marL="342900" marR="0" lvl="0" indent="-342900" algn="l" defTabSz="457200" rtl="0" eaLnBrk="0" fontAlgn="base" latinLnBrk="0" hangingPunct="0">
              <a:lnSpc>
                <a:spcPct val="100000"/>
              </a:lnSpc>
              <a:spcBef>
                <a:spcPct val="0"/>
              </a:spcBef>
              <a:spcAft>
                <a:spcPct val="0"/>
              </a:spcAft>
              <a:buClrTx/>
              <a:buSzTx/>
              <a:buFont typeface="Arial" charset="0"/>
              <a:buChar char="•"/>
              <a:tabLst/>
              <a:defRPr/>
            </a:pPr>
            <a:r>
              <a:rPr lang="sv-SE" sz="2000" dirty="0" smtClean="0">
                <a:solidFill>
                  <a:schemeClr val="tx2"/>
                </a:solidFill>
                <a:latin typeface="Times New Roman" pitchFamily="18" charset="0"/>
                <a:cs typeface="Times New Roman" pitchFamily="18" charset="0"/>
              </a:rPr>
              <a:t>Ska anpassas till människors </a:t>
            </a:r>
            <a:r>
              <a:rPr lang="sv-SE" sz="2000" b="1" u="sng" dirty="0" smtClean="0">
                <a:solidFill>
                  <a:schemeClr val="tx2"/>
                </a:solidFill>
                <a:latin typeface="Times New Roman" pitchFamily="18" charset="0"/>
                <a:cs typeface="Times New Roman" pitchFamily="18" charset="0"/>
              </a:rPr>
              <a:t>olika</a:t>
            </a:r>
            <a:r>
              <a:rPr lang="sv-SE" sz="2000" dirty="0" smtClean="0">
                <a:solidFill>
                  <a:schemeClr val="tx2"/>
                </a:solidFill>
                <a:latin typeface="Times New Roman" pitchFamily="18" charset="0"/>
                <a:cs typeface="Times New Roman" pitchFamily="18" charset="0"/>
              </a:rPr>
              <a:t> fysiska och psykiska förutsättningar</a:t>
            </a:r>
          </a:p>
          <a:p>
            <a:pPr marL="342900" marR="0" lvl="0" indent="-342900" algn="l" defTabSz="457200" rtl="0" eaLnBrk="0" fontAlgn="base" latinLnBrk="0" hangingPunct="0">
              <a:lnSpc>
                <a:spcPct val="100000"/>
              </a:lnSpc>
              <a:spcBef>
                <a:spcPct val="0"/>
              </a:spcBef>
              <a:spcAft>
                <a:spcPct val="0"/>
              </a:spcAft>
              <a:buClrTx/>
              <a:buSzTx/>
              <a:buFont typeface="Arial" charset="0"/>
              <a:buChar char="•"/>
              <a:tabLst/>
              <a:defRPr/>
            </a:pPr>
            <a:endParaRPr lang="sv-SE" sz="2000" dirty="0" smtClean="0">
              <a:solidFill>
                <a:schemeClr val="tx2"/>
              </a:solidFill>
              <a:latin typeface="Times New Roman" pitchFamily="18" charset="0"/>
              <a:cs typeface="Times New Roman" pitchFamily="18" charset="0"/>
            </a:endParaRPr>
          </a:p>
          <a:p>
            <a:pPr marL="342900" marR="0" lvl="0" indent="-342900" algn="l" defTabSz="457200" rtl="0" eaLnBrk="0" fontAlgn="base" latinLnBrk="0" hangingPunct="0">
              <a:lnSpc>
                <a:spcPct val="100000"/>
              </a:lnSpc>
              <a:spcBef>
                <a:spcPct val="0"/>
              </a:spcBef>
              <a:spcAft>
                <a:spcPct val="0"/>
              </a:spcAft>
              <a:buClrTx/>
              <a:buSzTx/>
              <a:buFont typeface="Arial" charset="0"/>
              <a:buChar char="•"/>
              <a:tabLst/>
              <a:defRPr/>
            </a:pPr>
            <a:r>
              <a:rPr lang="sv-SE" sz="2000" dirty="0" smtClean="0">
                <a:solidFill>
                  <a:schemeClr val="tx2"/>
                </a:solidFill>
                <a:latin typeface="Times New Roman" pitchFamily="18" charset="0"/>
                <a:cs typeface="Times New Roman" pitchFamily="18" charset="0"/>
              </a:rPr>
              <a:t>Arbetstagaren har rätt att medverka i utformningen av den egna arbetssituationen samt vid förändrings- och utvecklingsarbete som rör det egna arbetet.</a:t>
            </a:r>
          </a:p>
          <a:p>
            <a:pPr marL="342900" marR="0" lvl="0" indent="-342900" algn="l" defTabSz="457200" rtl="0" eaLnBrk="0" fontAlgn="base" latinLnBrk="0" hangingPunct="0">
              <a:lnSpc>
                <a:spcPct val="100000"/>
              </a:lnSpc>
              <a:spcBef>
                <a:spcPct val="0"/>
              </a:spcBef>
              <a:spcAft>
                <a:spcPct val="0"/>
              </a:spcAft>
              <a:buClrTx/>
              <a:buSzTx/>
              <a:buFont typeface="Arial" charset="0"/>
              <a:buChar char="•"/>
              <a:tabLst/>
              <a:defRPr/>
            </a:pPr>
            <a:r>
              <a:rPr lang="sv-SE" sz="2000" dirty="0" smtClean="0">
                <a:solidFill>
                  <a:schemeClr val="tx2"/>
                </a:solidFill>
                <a:latin typeface="Times New Roman" pitchFamily="18" charset="0"/>
                <a:cs typeface="Times New Roman" pitchFamily="18" charset="0"/>
              </a:rPr>
              <a:t>Eftersträvas att arbetsförhållandena ger möjligheter till personlig och yrkesmässig utveckling samt självbestämmande och yrkesmässigt ansvar.</a:t>
            </a:r>
          </a:p>
          <a:p>
            <a:pPr marL="342900" lvl="0" indent="-342900" eaLnBrk="0" hangingPunct="0">
              <a:buFont typeface="Arial" charset="0"/>
              <a:buChar char="•"/>
              <a:defRPr/>
            </a:pPr>
            <a:endParaRPr lang="sv-SE" sz="2000" dirty="0" smtClean="0">
              <a:solidFill>
                <a:schemeClr val="tx2"/>
              </a:solidFill>
              <a:latin typeface="Times New Roman" pitchFamily="18" charset="0"/>
              <a:cs typeface="Times New Roman" pitchFamily="18" charset="0"/>
            </a:endParaRPr>
          </a:p>
          <a:p>
            <a:pPr marL="342900" lvl="0" indent="-342900" eaLnBrk="0" hangingPunct="0">
              <a:buFont typeface="Arial" charset="0"/>
              <a:buChar char="•"/>
              <a:defRPr/>
            </a:pPr>
            <a:endParaRPr lang="sv-SE" sz="2000" dirty="0" smtClean="0">
              <a:solidFill>
                <a:schemeClr val="tx2"/>
              </a:solidFill>
              <a:latin typeface="Times New Roman" pitchFamily="18" charset="0"/>
              <a:cs typeface="Times New Roman" pitchFamily="18" charset="0"/>
            </a:endParaRPr>
          </a:p>
          <a:p>
            <a:pPr marL="342900" lvl="0" indent="-342900" algn="ctr" eaLnBrk="0" hangingPunct="0">
              <a:defRPr/>
            </a:pPr>
            <a:endParaRPr lang="sv-SE" sz="2000" b="1" dirty="0" smtClean="0">
              <a:solidFill>
                <a:schemeClr val="tx2"/>
              </a:solidFill>
              <a:latin typeface="Times New Roman" pitchFamily="18" charset="0"/>
              <a:cs typeface="Times New Roman" pitchFamily="18" charset="0"/>
            </a:endParaRPr>
          </a:p>
          <a:p>
            <a:pPr marL="342900" lvl="0" indent="-342900" algn="ctr" eaLnBrk="0" hangingPunct="0">
              <a:defRPr/>
            </a:pPr>
            <a:r>
              <a:rPr lang="sv-SE" sz="2000" b="1" dirty="0" smtClean="0">
                <a:solidFill>
                  <a:schemeClr val="tx2"/>
                </a:solidFill>
                <a:latin typeface="Times New Roman" pitchFamily="18" charset="0"/>
                <a:cs typeface="Times New Roman" pitchFamily="18" charset="0"/>
              </a:rPr>
              <a:t>2 kap. § 1 AML</a:t>
            </a:r>
          </a:p>
          <a:p>
            <a:pPr marL="342900" marR="0" lvl="0" indent="-342900" algn="l" defTabSz="457200" rtl="0" eaLnBrk="0" fontAlgn="base" latinLnBrk="0" hangingPunct="0">
              <a:lnSpc>
                <a:spcPct val="100000"/>
              </a:lnSpc>
              <a:spcBef>
                <a:spcPct val="0"/>
              </a:spcBef>
              <a:spcAft>
                <a:spcPct val="0"/>
              </a:spcAft>
              <a:buClrTx/>
              <a:buSzTx/>
              <a:buFont typeface="Arial" charset="0"/>
              <a:buChar char="•"/>
              <a:tabLst/>
              <a:defRPr/>
            </a:pPr>
            <a:endParaRPr kumimoji="0" lang="sv-SE" sz="20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27623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5300" y="476250"/>
            <a:ext cx="8191500" cy="1428750"/>
          </a:xfrm>
        </p:spPr>
        <p:txBody>
          <a:bodyPr/>
          <a:lstStyle/>
          <a:p>
            <a:r>
              <a:rPr lang="sv-SE" dirty="0"/>
              <a:t> </a:t>
            </a:r>
            <a:r>
              <a:rPr lang="sv-SE" dirty="0" smtClean="0"/>
              <a:t>Arbetsgivare och arbetstagare ska samverka…</a:t>
            </a:r>
            <a:endParaRPr lang="sv-SE" dirty="0"/>
          </a:p>
        </p:txBody>
      </p:sp>
      <p:sp>
        <p:nvSpPr>
          <p:cNvPr id="3" name="Platshållare för innehåll 2"/>
          <p:cNvSpPr>
            <a:spLocks noGrp="1"/>
          </p:cNvSpPr>
          <p:nvPr>
            <p:ph sz="half" idx="1"/>
          </p:nvPr>
        </p:nvSpPr>
        <p:spPr/>
        <p:txBody>
          <a:bodyPr>
            <a:normAutofit/>
          </a:bodyPr>
          <a:lstStyle/>
          <a:p>
            <a:pPr indent="0">
              <a:spcBef>
                <a:spcPct val="50000"/>
              </a:spcBef>
              <a:defRPr/>
            </a:pPr>
            <a:r>
              <a:rPr lang="sv-SE" sz="2200" b="1" dirty="0" smtClean="0"/>
              <a:t>Arbetsgivaren är ansvarig för arbetsmiljön och ska:</a:t>
            </a:r>
          </a:p>
          <a:p>
            <a:pPr marL="180975" indent="-180975">
              <a:spcBef>
                <a:spcPct val="50000"/>
              </a:spcBef>
              <a:defRPr/>
            </a:pPr>
            <a:r>
              <a:rPr lang="sv-SE" sz="2200" dirty="0" smtClean="0"/>
              <a:t>informera</a:t>
            </a:r>
          </a:p>
          <a:p>
            <a:pPr marL="180975" indent="-180975">
              <a:spcBef>
                <a:spcPct val="50000"/>
              </a:spcBef>
              <a:defRPr/>
            </a:pPr>
            <a:r>
              <a:rPr lang="sv-SE" sz="2200" dirty="0" smtClean="0"/>
              <a:t>utreda</a:t>
            </a:r>
          </a:p>
          <a:p>
            <a:pPr marL="180975" indent="-180975">
              <a:spcBef>
                <a:spcPct val="50000"/>
              </a:spcBef>
              <a:defRPr/>
            </a:pPr>
            <a:r>
              <a:rPr lang="sv-SE" sz="2200" dirty="0" smtClean="0"/>
              <a:t>undersöka</a:t>
            </a:r>
          </a:p>
          <a:p>
            <a:pPr marL="180975" indent="-180975">
              <a:spcBef>
                <a:spcPct val="50000"/>
              </a:spcBef>
              <a:defRPr/>
            </a:pPr>
            <a:r>
              <a:rPr lang="sv-SE" sz="2200" dirty="0" smtClean="0"/>
              <a:t>vidta åtgärder</a:t>
            </a:r>
          </a:p>
          <a:p>
            <a:pPr marL="180975" indent="-180975">
              <a:spcBef>
                <a:spcPct val="50000"/>
              </a:spcBef>
              <a:defRPr/>
            </a:pPr>
            <a:r>
              <a:rPr lang="sv-SE" sz="2200" dirty="0" smtClean="0"/>
              <a:t>organisera rehabilitering</a:t>
            </a:r>
          </a:p>
          <a:p>
            <a:pPr marL="180975" indent="-180975">
              <a:spcBef>
                <a:spcPct val="50000"/>
              </a:spcBef>
              <a:defRPr/>
            </a:pPr>
            <a:r>
              <a:rPr lang="sv-SE" sz="2200" dirty="0"/>
              <a:t>a</a:t>
            </a:r>
            <a:r>
              <a:rPr lang="sv-SE" sz="2200" dirty="0" smtClean="0"/>
              <a:t>nmäla arbetsskada</a:t>
            </a:r>
          </a:p>
          <a:p>
            <a:endParaRPr lang="sv-SE" sz="2200" dirty="0"/>
          </a:p>
        </p:txBody>
      </p:sp>
      <p:sp>
        <p:nvSpPr>
          <p:cNvPr id="4" name="Platshållare för innehåll 3"/>
          <p:cNvSpPr>
            <a:spLocks noGrp="1"/>
          </p:cNvSpPr>
          <p:nvPr>
            <p:ph sz="half" idx="2"/>
          </p:nvPr>
        </p:nvSpPr>
        <p:spPr>
          <a:xfrm>
            <a:off x="4648200" y="2066925"/>
            <a:ext cx="4038600" cy="4124325"/>
          </a:xfrm>
        </p:spPr>
        <p:txBody>
          <a:bodyPr>
            <a:normAutofit/>
          </a:bodyPr>
          <a:lstStyle/>
          <a:p>
            <a:pPr>
              <a:spcBef>
                <a:spcPct val="50000"/>
              </a:spcBef>
              <a:defRPr/>
            </a:pPr>
            <a:r>
              <a:rPr lang="sv-SE" sz="2200" b="1" dirty="0" smtClean="0"/>
              <a:t>Arbetstagaren ska: </a:t>
            </a:r>
          </a:p>
          <a:p>
            <a:pPr>
              <a:spcBef>
                <a:spcPct val="50000"/>
              </a:spcBef>
              <a:defRPr/>
            </a:pPr>
            <a:r>
              <a:rPr lang="sv-SE" sz="2200" dirty="0"/>
              <a:t/>
            </a:r>
            <a:br>
              <a:rPr lang="sv-SE" sz="2200" dirty="0"/>
            </a:br>
            <a:r>
              <a:rPr lang="sv-SE" sz="2200" dirty="0" smtClean="0"/>
              <a:t>medverka</a:t>
            </a:r>
          </a:p>
          <a:p>
            <a:pPr marL="180975" indent="-180975">
              <a:spcBef>
                <a:spcPct val="50000"/>
              </a:spcBef>
              <a:defRPr/>
            </a:pPr>
            <a:r>
              <a:rPr lang="sv-SE" sz="2200" dirty="0" smtClean="0"/>
              <a:t>följa föreskrifter</a:t>
            </a:r>
          </a:p>
          <a:p>
            <a:pPr marL="180975" indent="-180975">
              <a:spcBef>
                <a:spcPct val="50000"/>
              </a:spcBef>
              <a:defRPr/>
            </a:pPr>
            <a:r>
              <a:rPr lang="sv-SE" sz="2200" dirty="0" smtClean="0"/>
              <a:t>delta i genomförandet</a:t>
            </a:r>
          </a:p>
          <a:p>
            <a:pPr marL="180975" indent="-180975">
              <a:spcBef>
                <a:spcPct val="50000"/>
              </a:spcBef>
              <a:defRPr/>
            </a:pPr>
            <a:r>
              <a:rPr lang="sv-SE" sz="2200" dirty="0" smtClean="0"/>
              <a:t>använda skydd</a:t>
            </a:r>
          </a:p>
          <a:p>
            <a:pPr marL="180975" indent="-180975">
              <a:spcBef>
                <a:spcPct val="50000"/>
              </a:spcBef>
              <a:defRPr/>
            </a:pPr>
            <a:r>
              <a:rPr lang="sv-SE" sz="2200" dirty="0" smtClean="0"/>
              <a:t>underrätta om fara</a:t>
            </a:r>
          </a:p>
          <a:p>
            <a:endParaRPr lang="sv-SE" sz="2200" dirty="0"/>
          </a:p>
        </p:txBody>
      </p:sp>
    </p:spTree>
    <p:extLst>
      <p:ext uri="{BB962C8B-B14F-4D97-AF65-F5344CB8AC3E}">
        <p14:creationId xmlns:p14="http://schemas.microsoft.com/office/powerpoint/2010/main" val="3932691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95299" y="1809750"/>
            <a:ext cx="7820025" cy="3686175"/>
          </a:xfrm>
        </p:spPr>
        <p:txBody>
          <a:bodyPr>
            <a:normAutofit lnSpcReduction="10000"/>
          </a:bodyPr>
          <a:lstStyle/>
          <a:p>
            <a:pPr>
              <a:buFont typeface="Arial" pitchFamily="34" charset="0"/>
              <a:buChar char="•"/>
            </a:pPr>
            <a:endParaRPr lang="sv-SE" sz="2200" dirty="0" smtClean="0"/>
          </a:p>
          <a:p>
            <a:pPr>
              <a:lnSpc>
                <a:spcPct val="90000"/>
              </a:lnSpc>
              <a:buFont typeface="Arial" pitchFamily="34" charset="0"/>
              <a:buChar char="•"/>
            </a:pPr>
            <a:r>
              <a:rPr lang="sv-SE" sz="2200" dirty="0" smtClean="0"/>
              <a:t> </a:t>
            </a:r>
            <a:r>
              <a:rPr lang="sv-SE" sz="2400" dirty="0"/>
              <a:t>Vad av det vi gått igenom var nytt för </a:t>
            </a:r>
            <a:r>
              <a:rPr lang="sv-SE" sz="2400" dirty="0" smtClean="0"/>
              <a:t>mig?</a:t>
            </a:r>
            <a:br>
              <a:rPr lang="sv-SE" sz="2400" dirty="0" smtClean="0"/>
            </a:br>
            <a:endParaRPr lang="sv-SE" sz="2400" dirty="0" smtClean="0"/>
          </a:p>
          <a:p>
            <a:pPr>
              <a:lnSpc>
                <a:spcPct val="90000"/>
              </a:lnSpc>
              <a:buFont typeface="Arial" pitchFamily="34" charset="0"/>
              <a:buChar char="•"/>
            </a:pPr>
            <a:r>
              <a:rPr lang="sv-SE" sz="2400" dirty="0"/>
              <a:t> </a:t>
            </a:r>
            <a:r>
              <a:rPr lang="sv-SE" sz="2400" dirty="0" smtClean="0"/>
              <a:t>Hur </a:t>
            </a:r>
            <a:r>
              <a:rPr lang="sv-SE" sz="2400" dirty="0"/>
              <a:t>påverkar </a:t>
            </a:r>
            <a:r>
              <a:rPr lang="sv-SE" sz="2400" dirty="0" smtClean="0"/>
              <a:t>det vi gått igenom </a:t>
            </a:r>
            <a:r>
              <a:rPr lang="sv-SE" sz="2400" dirty="0"/>
              <a:t>mig i mitt uppdrag </a:t>
            </a:r>
            <a:r>
              <a:rPr lang="sv-SE" sz="2400" dirty="0" smtClean="0"/>
              <a:t>som</a:t>
            </a:r>
            <a:br>
              <a:rPr lang="sv-SE" sz="2400" dirty="0" smtClean="0"/>
            </a:br>
            <a:r>
              <a:rPr lang="sv-SE" sz="2400" dirty="0" smtClean="0"/>
              <a:t> skyddsombud?</a:t>
            </a:r>
            <a:br>
              <a:rPr lang="sv-SE" sz="2400" dirty="0" smtClean="0"/>
            </a:br>
            <a:endParaRPr lang="sv-SE" sz="2400" dirty="0" smtClean="0"/>
          </a:p>
          <a:p>
            <a:pPr>
              <a:lnSpc>
                <a:spcPct val="90000"/>
              </a:lnSpc>
              <a:buFont typeface="Arial" pitchFamily="34" charset="0"/>
              <a:buChar char="•"/>
            </a:pPr>
            <a:r>
              <a:rPr lang="sv-SE" sz="2400" dirty="0"/>
              <a:t> </a:t>
            </a:r>
            <a:r>
              <a:rPr lang="sv-SE" sz="2400" dirty="0" smtClean="0"/>
              <a:t>Hur </a:t>
            </a:r>
            <a:r>
              <a:rPr lang="sv-SE" sz="2400" dirty="0"/>
              <a:t>ska jag använda detta när jag kommer till </a:t>
            </a:r>
            <a:r>
              <a:rPr lang="sv-SE" sz="2400" dirty="0" smtClean="0"/>
              <a:t>min</a:t>
            </a:r>
            <a:br>
              <a:rPr lang="sv-SE" sz="2400" dirty="0" smtClean="0"/>
            </a:br>
            <a:r>
              <a:rPr lang="sv-SE" sz="2400" dirty="0" smtClean="0"/>
              <a:t>  arbetsplats?</a:t>
            </a:r>
            <a:br>
              <a:rPr lang="sv-SE" sz="2400" dirty="0" smtClean="0"/>
            </a:br>
            <a:endParaRPr lang="sv-SE" sz="2400" dirty="0" smtClean="0"/>
          </a:p>
          <a:p>
            <a:pPr>
              <a:lnSpc>
                <a:spcPct val="90000"/>
              </a:lnSpc>
              <a:buFont typeface="Arial" pitchFamily="34" charset="0"/>
              <a:buChar char="•"/>
            </a:pPr>
            <a:r>
              <a:rPr lang="sv-SE" sz="2400" dirty="0"/>
              <a:t> </a:t>
            </a:r>
            <a:r>
              <a:rPr lang="sv-SE" sz="2400" dirty="0" smtClean="0"/>
              <a:t>Detta </a:t>
            </a:r>
            <a:r>
              <a:rPr lang="sv-SE" sz="2400" dirty="0"/>
              <a:t>är det första jag gör i arbetsmiljöarbetet på </a:t>
            </a:r>
            <a:r>
              <a:rPr lang="sv-SE" sz="2400" dirty="0" smtClean="0"/>
              <a:t>min</a:t>
            </a:r>
            <a:br>
              <a:rPr lang="sv-SE" sz="2400" dirty="0" smtClean="0"/>
            </a:br>
            <a:r>
              <a:rPr lang="sv-SE" sz="2400" dirty="0" smtClean="0"/>
              <a:t>   </a:t>
            </a:r>
            <a:r>
              <a:rPr lang="sv-SE" sz="2400" dirty="0"/>
              <a:t>arbetsplats!</a:t>
            </a:r>
            <a:endParaRPr lang="sv-SE" sz="2200" dirty="0"/>
          </a:p>
        </p:txBody>
      </p:sp>
      <p:sp>
        <p:nvSpPr>
          <p:cNvPr id="4" name="Rubrik 3"/>
          <p:cNvSpPr>
            <a:spLocks noGrp="1"/>
          </p:cNvSpPr>
          <p:nvPr>
            <p:ph type="title"/>
          </p:nvPr>
        </p:nvSpPr>
        <p:spPr>
          <a:xfrm>
            <a:off x="495299" y="476250"/>
            <a:ext cx="7820026" cy="1428750"/>
          </a:xfrm>
        </p:spPr>
        <p:txBody>
          <a:bodyPr/>
          <a:lstStyle/>
          <a:p>
            <a:r>
              <a:rPr lang="sv-SE" dirty="0" smtClean="0"/>
              <a:t>Reflektera…</a:t>
            </a:r>
            <a:endParaRPr lang="sv-SE" dirty="0"/>
          </a:p>
        </p:txBody>
      </p:sp>
    </p:spTree>
    <p:extLst>
      <p:ext uri="{BB962C8B-B14F-4D97-AF65-F5344CB8AC3E}">
        <p14:creationId xmlns:p14="http://schemas.microsoft.com/office/powerpoint/2010/main" val="861674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15697" y="478213"/>
            <a:ext cx="8050816" cy="1436312"/>
          </a:xfrm>
        </p:spPr>
        <p:txBody>
          <a:bodyPr>
            <a:normAutofit/>
          </a:bodyPr>
          <a:lstStyle/>
          <a:p>
            <a:r>
              <a:rPr lang="sv-SE" dirty="0" smtClean="0"/>
              <a:t>Systematiskt arbetsmiljöarbete - SAM</a:t>
            </a:r>
            <a:endParaRPr lang="sv-SE" dirty="0"/>
          </a:p>
        </p:txBody>
      </p:sp>
      <p:sp>
        <p:nvSpPr>
          <p:cNvPr id="3" name="Underrubrik 2"/>
          <p:cNvSpPr>
            <a:spLocks noGrp="1"/>
          </p:cNvSpPr>
          <p:nvPr>
            <p:ph type="subTitle" idx="1"/>
          </p:nvPr>
        </p:nvSpPr>
        <p:spPr>
          <a:xfrm>
            <a:off x="609766" y="5409872"/>
            <a:ext cx="7441216" cy="644088"/>
          </a:xfrm>
        </p:spPr>
        <p:txBody>
          <a:bodyPr>
            <a:normAutofit fontScale="92500"/>
          </a:bodyPr>
          <a:lstStyle/>
          <a:p>
            <a:endParaRPr lang="sv-SE" dirty="0" smtClean="0"/>
          </a:p>
          <a:p>
            <a:r>
              <a:rPr lang="sv-SE" dirty="0" smtClean="0"/>
              <a:t>SAM hjulet – integrerad med verksamhetsårets planering, budget, och verksamhetsutvärdering.</a:t>
            </a:r>
            <a:endParaRPr lang="sv-SE" dirty="0"/>
          </a:p>
        </p:txBody>
      </p:sp>
      <p:sp>
        <p:nvSpPr>
          <p:cNvPr id="4" name="Platshållare för datum 3"/>
          <p:cNvSpPr>
            <a:spLocks noGrp="1"/>
          </p:cNvSpPr>
          <p:nvPr>
            <p:ph type="dt" sz="half" idx="10"/>
          </p:nvPr>
        </p:nvSpPr>
        <p:spPr/>
        <p:txBody>
          <a:bodyPr/>
          <a:lstStyle/>
          <a:p>
            <a:fld id="{C5EE2741-4D20-4457-91DA-D6B47A28B935}" type="datetime1">
              <a:rPr lang="sv-SE" smtClean="0"/>
              <a:pPr/>
              <a:t>2020-03-10</a:t>
            </a:fld>
            <a:endParaRPr lang="sv-SE" dirty="0"/>
          </a:p>
        </p:txBody>
      </p:sp>
      <p:sp>
        <p:nvSpPr>
          <p:cNvPr id="5" name="Platshållare för bildnummer 4"/>
          <p:cNvSpPr>
            <a:spLocks noGrp="1"/>
          </p:cNvSpPr>
          <p:nvPr>
            <p:ph type="sldNum" sz="quarter" idx="12"/>
          </p:nvPr>
        </p:nvSpPr>
        <p:spPr/>
        <p:txBody>
          <a:bodyPr/>
          <a:lstStyle/>
          <a:p>
            <a:fld id="{D9AA0938-A5A2-874F-B97E-4FBB8AF2D7CB}" type="slidenum">
              <a:rPr lang="sv-SE" smtClean="0"/>
              <a:pPr/>
              <a:t>8</a:t>
            </a:fld>
            <a:endParaRPr lang="sv-SE" dirty="0"/>
          </a:p>
        </p:txBody>
      </p:sp>
      <p:pic>
        <p:nvPicPr>
          <p:cNvPr id="6" name="Bildobjekt 5"/>
          <p:cNvPicPr/>
          <p:nvPr/>
        </p:nvPicPr>
        <p:blipFill>
          <a:blip r:embed="rId3">
            <a:extLst>
              <a:ext uri="{28A0092B-C50C-407E-A947-70E740481C1C}">
                <a14:useLocalDpi xmlns:a14="http://schemas.microsoft.com/office/drawing/2010/main" val="0"/>
              </a:ext>
            </a:extLst>
          </a:blip>
          <a:srcRect/>
          <a:stretch>
            <a:fillRect/>
          </a:stretch>
        </p:blipFill>
        <p:spPr bwMode="auto">
          <a:xfrm>
            <a:off x="3230180" y="1521044"/>
            <a:ext cx="5381297" cy="3888828"/>
          </a:xfrm>
          <a:prstGeom prst="rect">
            <a:avLst/>
          </a:prstGeom>
          <a:noFill/>
        </p:spPr>
      </p:pic>
      <p:pic>
        <p:nvPicPr>
          <p:cNvPr id="1026" name="Picture 2" descr="SAM-cirkel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66" y="2319994"/>
            <a:ext cx="2290927" cy="229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90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95300" y="2851150"/>
            <a:ext cx="6686550" cy="3686175"/>
          </a:xfrm>
        </p:spPr>
        <p:txBody>
          <a:bodyPr/>
          <a:lstStyle/>
          <a:p>
            <a:pPr marL="342900" indent="-342900">
              <a:buFont typeface="Arial" panose="020B0604020202020204" pitchFamily="34" charset="0"/>
              <a:buChar char="•"/>
            </a:pPr>
            <a:r>
              <a:rPr lang="sv-SE" sz="2400" dirty="0" smtClean="0"/>
              <a:t>Paragraferna</a:t>
            </a:r>
            <a:r>
              <a:rPr lang="sv-SE" dirty="0" smtClean="0"/>
              <a:t> </a:t>
            </a:r>
            <a:r>
              <a:rPr lang="sv-SE" sz="2400" dirty="0" smtClean="0"/>
              <a:t>1-4</a:t>
            </a:r>
            <a:r>
              <a:rPr lang="sv-SE" dirty="0" smtClean="0"/>
              <a:t> </a:t>
            </a:r>
          </a:p>
          <a:p>
            <a:pPr marL="342900" indent="-342900">
              <a:buFont typeface="Arial" panose="020B0604020202020204" pitchFamily="34" charset="0"/>
              <a:buChar char="•"/>
            </a:pPr>
            <a:r>
              <a:rPr lang="sv-SE" sz="2400" dirty="0" smtClean="0"/>
              <a:t>Paragraferna 5-8</a:t>
            </a:r>
          </a:p>
          <a:p>
            <a:pPr marL="342900" indent="-342900">
              <a:buFont typeface="Arial" panose="020B0604020202020204" pitchFamily="34" charset="0"/>
              <a:buChar char="•"/>
            </a:pPr>
            <a:r>
              <a:rPr lang="sv-SE" sz="2400" dirty="0" smtClean="0"/>
              <a:t>Paragraferna 9-14</a:t>
            </a:r>
            <a:endParaRPr lang="sv-SE" sz="2400" dirty="0"/>
          </a:p>
        </p:txBody>
      </p:sp>
      <p:sp>
        <p:nvSpPr>
          <p:cNvPr id="3" name="Rubrik 2"/>
          <p:cNvSpPr>
            <a:spLocks noGrp="1"/>
          </p:cNvSpPr>
          <p:nvPr>
            <p:ph type="title"/>
          </p:nvPr>
        </p:nvSpPr>
        <p:spPr>
          <a:xfrm>
            <a:off x="210820" y="496570"/>
            <a:ext cx="9542780" cy="1428750"/>
          </a:xfrm>
        </p:spPr>
        <p:txBody>
          <a:bodyPr/>
          <a:lstStyle/>
          <a:p>
            <a:r>
              <a:rPr lang="sv-SE" sz="4000" dirty="0" smtClean="0"/>
              <a:t>Organisatorisk och social arbetsmiljö</a:t>
            </a:r>
            <a:br>
              <a:rPr lang="sv-SE" sz="4000" dirty="0" smtClean="0"/>
            </a:br>
            <a:r>
              <a:rPr lang="sv-SE" sz="4000" dirty="0" smtClean="0"/>
              <a:t>AFS 2015:04</a:t>
            </a:r>
            <a:r>
              <a:rPr lang="sv-SE" dirty="0" smtClean="0"/>
              <a:t/>
            </a:r>
            <a:br>
              <a:rPr lang="sv-SE" dirty="0" smtClean="0"/>
            </a:br>
            <a:endParaRPr lang="sv-SE" dirty="0"/>
          </a:p>
        </p:txBody>
      </p:sp>
    </p:spTree>
    <p:extLst>
      <p:ext uri="{BB962C8B-B14F-4D97-AF65-F5344CB8AC3E}">
        <p14:creationId xmlns:p14="http://schemas.microsoft.com/office/powerpoint/2010/main" val="97170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Vision">
  <a:themeElements>
    <a:clrScheme name="Anpassat 2">
      <a:dk1>
        <a:sysClr val="windowText" lastClr="000000"/>
      </a:dk1>
      <a:lt1>
        <a:sysClr val="window" lastClr="FFFFFF"/>
      </a:lt1>
      <a:dk2>
        <a:srgbClr val="210061"/>
      </a:dk2>
      <a:lt2>
        <a:srgbClr val="EFE9E5"/>
      </a:lt2>
      <a:accent1>
        <a:srgbClr val="8144AE"/>
      </a:accent1>
      <a:accent2>
        <a:srgbClr val="00B897"/>
      </a:accent2>
      <a:accent3>
        <a:srgbClr val="FFDE00"/>
      </a:accent3>
      <a:accent4>
        <a:srgbClr val="65D44A"/>
      </a:accent4>
      <a:accent5>
        <a:srgbClr val="ED2630"/>
      </a:accent5>
      <a:accent6>
        <a:srgbClr val="210020"/>
      </a:accent6>
      <a:hlink>
        <a:srgbClr val="ED2630"/>
      </a:hlink>
      <a:folHlink>
        <a:srgbClr val="8144AE"/>
      </a:folHlink>
    </a:clrScheme>
    <a:fontScheme name="Office - klassiskt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2888</TotalTime>
  <Words>7398</Words>
  <Application>Microsoft Office PowerPoint</Application>
  <PresentationFormat>Bildspel på skärmen (4:3)</PresentationFormat>
  <Paragraphs>580</Paragraphs>
  <Slides>21</Slides>
  <Notes>21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21</vt:i4>
      </vt:variant>
    </vt:vector>
  </HeadingPairs>
  <TitlesOfParts>
    <vt:vector size="26" baseType="lpstr">
      <vt:lpstr>Arial</vt:lpstr>
      <vt:lpstr>Calibri</vt:lpstr>
      <vt:lpstr>Times New Roman</vt:lpstr>
      <vt:lpstr>Wingdings</vt:lpstr>
      <vt:lpstr>Vision</vt:lpstr>
      <vt:lpstr>PowerPoint-presentation</vt:lpstr>
      <vt:lpstr>Syftet är att ge</vt:lpstr>
      <vt:lpstr>Mål</vt:lpstr>
      <vt:lpstr>Regelverket</vt:lpstr>
      <vt:lpstr>PowerPoint-presentation</vt:lpstr>
      <vt:lpstr> Arbetsgivare och arbetstagare ska samverka…</vt:lpstr>
      <vt:lpstr>Reflektera…</vt:lpstr>
      <vt:lpstr>Systematiskt arbetsmiljöarbete - SAM</vt:lpstr>
      <vt:lpstr>Organisatorisk och social arbetsmiljö AFS 2015:04 </vt:lpstr>
      <vt:lpstr>Bikupa</vt:lpstr>
      <vt:lpstr>Reflektera</vt:lpstr>
      <vt:lpstr>PowerPoint-presentation</vt:lpstr>
      <vt:lpstr>PowerPoint-presentation</vt:lpstr>
      <vt:lpstr>Arbetsskada</vt:lpstr>
      <vt:lpstr>Reflektera…</vt:lpstr>
      <vt:lpstr>Framställan till AV enligt  6 kap. 6 § AML</vt:lpstr>
      <vt:lpstr>Arbetsmiljöverkets (AV) tillsynsansvar</vt:lpstr>
      <vt:lpstr>Delegerade arbetsmiljöuppgifter  - kontra straffansvar</vt:lpstr>
      <vt:lpstr>Vision är en  Fair Union</vt:lpstr>
      <vt:lpstr>Vision är en  Fair Union</vt:lpstr>
      <vt:lpstr>Kursintyg</vt:lpstr>
    </vt:vector>
  </TitlesOfParts>
  <Company>Odessa Form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Jan Wiklund</dc:creator>
  <cp:lastModifiedBy>Marie-Louise Mattsson</cp:lastModifiedBy>
  <cp:revision>189</cp:revision>
  <cp:lastPrinted>2015-06-08T14:05:36Z</cp:lastPrinted>
  <dcterms:created xsi:type="dcterms:W3CDTF">2011-06-13T14:14:55Z</dcterms:created>
  <dcterms:modified xsi:type="dcterms:W3CDTF">2020-03-10T10:14:52Z</dcterms:modified>
</cp:coreProperties>
</file>