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9" r:id="rId5"/>
    <p:sldMasterId id="2147483679" r:id="rId6"/>
  </p:sldMasterIdLst>
  <p:notesMasterIdLst>
    <p:notesMasterId r:id="rId72"/>
  </p:notesMasterIdLst>
  <p:handoutMasterIdLst>
    <p:handoutMasterId r:id="rId73"/>
  </p:handoutMasterIdLst>
  <p:sldIdLst>
    <p:sldId id="282" r:id="rId7"/>
    <p:sldId id="286" r:id="rId8"/>
    <p:sldId id="281" r:id="rId9"/>
    <p:sldId id="319" r:id="rId10"/>
    <p:sldId id="810" r:id="rId11"/>
    <p:sldId id="797" r:id="rId12"/>
    <p:sldId id="814" r:id="rId13"/>
    <p:sldId id="822" r:id="rId14"/>
    <p:sldId id="824" r:id="rId15"/>
    <p:sldId id="818" r:id="rId16"/>
    <p:sldId id="817" r:id="rId17"/>
    <p:sldId id="825" r:id="rId18"/>
    <p:sldId id="821" r:id="rId19"/>
    <p:sldId id="820" r:id="rId20"/>
    <p:sldId id="760" r:id="rId21"/>
    <p:sldId id="819" r:id="rId22"/>
    <p:sldId id="761" r:id="rId23"/>
    <p:sldId id="799" r:id="rId24"/>
    <p:sldId id="762" r:id="rId25"/>
    <p:sldId id="763" r:id="rId26"/>
    <p:sldId id="765" r:id="rId27"/>
    <p:sldId id="805" r:id="rId28"/>
    <p:sldId id="800" r:id="rId29"/>
    <p:sldId id="823" r:id="rId30"/>
    <p:sldId id="801" r:id="rId31"/>
    <p:sldId id="770" r:id="rId32"/>
    <p:sldId id="771" r:id="rId33"/>
    <p:sldId id="773" r:id="rId34"/>
    <p:sldId id="774" r:id="rId35"/>
    <p:sldId id="775" r:id="rId36"/>
    <p:sldId id="776" r:id="rId37"/>
    <p:sldId id="803" r:id="rId38"/>
    <p:sldId id="831" r:id="rId39"/>
    <p:sldId id="826" r:id="rId40"/>
    <p:sldId id="841" r:id="rId41"/>
    <p:sldId id="828" r:id="rId42"/>
    <p:sldId id="829" r:id="rId43"/>
    <p:sldId id="830" r:id="rId44"/>
    <p:sldId id="832" r:id="rId45"/>
    <p:sldId id="833" r:id="rId46"/>
    <p:sldId id="834" r:id="rId47"/>
    <p:sldId id="835" r:id="rId48"/>
    <p:sldId id="836" r:id="rId49"/>
    <p:sldId id="837" r:id="rId50"/>
    <p:sldId id="838" r:id="rId51"/>
    <p:sldId id="839" r:id="rId52"/>
    <p:sldId id="840" r:id="rId53"/>
    <p:sldId id="804" r:id="rId54"/>
    <p:sldId id="788" r:id="rId55"/>
    <p:sldId id="809" r:id="rId56"/>
    <p:sldId id="842" r:id="rId57"/>
    <p:sldId id="843" r:id="rId58"/>
    <p:sldId id="812" r:id="rId59"/>
    <p:sldId id="790" r:id="rId60"/>
    <p:sldId id="353" r:id="rId61"/>
    <p:sldId id="798" r:id="rId62"/>
    <p:sldId id="314" r:id="rId63"/>
    <p:sldId id="844" r:id="rId64"/>
    <p:sldId id="852" r:id="rId65"/>
    <p:sldId id="845" r:id="rId66"/>
    <p:sldId id="846" r:id="rId67"/>
    <p:sldId id="848" r:id="rId68"/>
    <p:sldId id="849" r:id="rId69"/>
    <p:sldId id="850" r:id="rId70"/>
    <p:sldId id="851" r:id="rId71"/>
  </p:sldIdLst>
  <p:sldSz cx="9144000" cy="5143500" type="screen16x9"/>
  <p:notesSz cx="6662738" cy="9926638"/>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4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B15EC-A7A2-4191-9739-71BA72DEFA35}" v="9" dt="2023-04-23T19:53:28.574"/>
    <p1510:client id="{BF4AB13C-5999-4A7D-8B1D-58196307FCB0}" v="6" dt="2023-06-06T19:53:13.83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66636" autoAdjust="0"/>
  </p:normalViewPr>
  <p:slideViewPr>
    <p:cSldViewPr snapToGrid="0">
      <p:cViewPr varScale="1">
        <p:scale>
          <a:sx n="74" d="100"/>
          <a:sy n="74" d="100"/>
        </p:scale>
        <p:origin x="60" y="1068"/>
      </p:cViewPr>
      <p:guideLst>
        <p:guide orient="horz" pos="1620"/>
        <p:guide pos="2880"/>
      </p:guideLst>
    </p:cSldViewPr>
  </p:slideViewPr>
  <p:outlineViewPr>
    <p:cViewPr>
      <p:scale>
        <a:sx n="33" d="100"/>
        <a:sy n="33" d="100"/>
      </p:scale>
      <p:origin x="0" y="-5760"/>
    </p:cViewPr>
  </p:outlineViewPr>
  <p:notesTextViewPr>
    <p:cViewPr>
      <p:scale>
        <a:sx n="1" d="1"/>
        <a:sy n="1" d="1"/>
      </p:scale>
      <p:origin x="0" y="0"/>
    </p:cViewPr>
  </p:notesTextViewPr>
  <p:notesViewPr>
    <p:cSldViewPr snapToGrid="0" showGuides="1">
      <p:cViewPr varScale="1">
        <p:scale>
          <a:sx n="79" d="100"/>
          <a:sy n="79" d="100"/>
        </p:scale>
        <p:origin x="2646"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handoutMaster" Target="handoutMasters/handoutMaster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Louise Mattsson" userId="S::marie-louise.mattsson@vision.se::dfcd5eda-27fc-4c97-8df2-a01d15353736" providerId="AD" clId="Web-{BF4AB13C-5999-4A7D-8B1D-58196307FCB0}"/>
    <pc:docChg chg="modSld">
      <pc:chgData name="Marie-Louise Mattsson" userId="S::marie-louise.mattsson@vision.se::dfcd5eda-27fc-4c97-8df2-a01d15353736" providerId="AD" clId="Web-{BF4AB13C-5999-4A7D-8B1D-58196307FCB0}" dt="2023-06-06T19:53:13.448" v="12"/>
      <pc:docMkLst>
        <pc:docMk/>
      </pc:docMkLst>
      <pc:sldChg chg="modNotes">
        <pc:chgData name="Marie-Louise Mattsson" userId="S::marie-louise.mattsson@vision.se::dfcd5eda-27fc-4c97-8df2-a01d15353736" providerId="AD" clId="Web-{BF4AB13C-5999-4A7D-8B1D-58196307FCB0}" dt="2023-06-06T19:53:13.448" v="12"/>
        <pc:sldMkLst>
          <pc:docMk/>
          <pc:sldMk cId="2255984907" sldId="846"/>
        </pc:sldMkLst>
      </pc:sldChg>
      <pc:sldChg chg="modNotes">
        <pc:chgData name="Marie-Louise Mattsson" userId="S::marie-louise.mattsson@vision.se::dfcd5eda-27fc-4c97-8df2-a01d15353736" providerId="AD" clId="Web-{BF4AB13C-5999-4A7D-8B1D-58196307FCB0}" dt="2023-06-06T19:52:37.417" v="6"/>
        <pc:sldMkLst>
          <pc:docMk/>
          <pc:sldMk cId="3682554992" sldId="848"/>
        </pc:sldMkLst>
      </pc:sldChg>
      <pc:sldChg chg="modNotes">
        <pc:chgData name="Marie-Louise Mattsson" userId="S::marie-louise.mattsson@vision.se::dfcd5eda-27fc-4c97-8df2-a01d15353736" providerId="AD" clId="Web-{BF4AB13C-5999-4A7D-8B1D-58196307FCB0}" dt="2023-06-06T19:51:22.277" v="0"/>
        <pc:sldMkLst>
          <pc:docMk/>
          <pc:sldMk cId="1740528531" sldId="849"/>
        </pc:sldMkLst>
      </pc:sldChg>
      <pc:sldChg chg="modNotes">
        <pc:chgData name="Marie-Louise Mattsson" userId="S::marie-louise.mattsson@vision.se::dfcd5eda-27fc-4c97-8df2-a01d15353736" providerId="AD" clId="Web-{BF4AB13C-5999-4A7D-8B1D-58196307FCB0}" dt="2023-06-06T19:51:37.558" v="2"/>
        <pc:sldMkLst>
          <pc:docMk/>
          <pc:sldMk cId="1254854072" sldId="850"/>
        </pc:sldMkLst>
      </pc:sldChg>
      <pc:sldChg chg="modNotes">
        <pc:chgData name="Marie-Louise Mattsson" userId="S::marie-louise.mattsson@vision.se::dfcd5eda-27fc-4c97-8df2-a01d15353736" providerId="AD" clId="Web-{BF4AB13C-5999-4A7D-8B1D-58196307FCB0}" dt="2023-06-06T19:51:53.355" v="4"/>
        <pc:sldMkLst>
          <pc:docMk/>
          <pc:sldMk cId="586052304" sldId="851"/>
        </pc:sldMkLst>
      </pc:sldChg>
    </pc:docChg>
  </pc:docChgLst>
  <pc:docChgLst>
    <pc:chgData name="Marie-Louise Mattsson" userId="dfcd5eda-27fc-4c97-8df2-a01d15353736" providerId="ADAL" clId="{0C9B15EC-A7A2-4191-9739-71BA72DEFA35}"/>
    <pc:docChg chg="undo custSel addSld delSld modSld sldOrd">
      <pc:chgData name="Marie-Louise Mattsson" userId="dfcd5eda-27fc-4c97-8df2-a01d15353736" providerId="ADAL" clId="{0C9B15EC-A7A2-4191-9739-71BA72DEFA35}" dt="2023-04-23T21:13:43.037" v="108" actId="1076"/>
      <pc:docMkLst>
        <pc:docMk/>
      </pc:docMkLst>
      <pc:sldChg chg="modSp mod">
        <pc:chgData name="Marie-Louise Mattsson" userId="dfcd5eda-27fc-4c97-8df2-a01d15353736" providerId="ADAL" clId="{0C9B15EC-A7A2-4191-9739-71BA72DEFA35}" dt="2023-04-18T15:00:57.295" v="79" actId="20577"/>
        <pc:sldMkLst>
          <pc:docMk/>
          <pc:sldMk cId="4009013994" sldId="281"/>
        </pc:sldMkLst>
        <pc:spChg chg="mod">
          <ac:chgData name="Marie-Louise Mattsson" userId="dfcd5eda-27fc-4c97-8df2-a01d15353736" providerId="ADAL" clId="{0C9B15EC-A7A2-4191-9739-71BA72DEFA35}" dt="2023-04-18T15:00:57.295" v="79" actId="20577"/>
          <ac:spMkLst>
            <pc:docMk/>
            <pc:sldMk cId="4009013994" sldId="281"/>
            <ac:spMk id="2" creationId="{E1844088-6268-9542-BA58-D2DCB0AF5D8C}"/>
          </ac:spMkLst>
        </pc:spChg>
      </pc:sldChg>
      <pc:sldChg chg="modSp add del mod">
        <pc:chgData name="Marie-Louise Mattsson" userId="dfcd5eda-27fc-4c97-8df2-a01d15353736" providerId="ADAL" clId="{0C9B15EC-A7A2-4191-9739-71BA72DEFA35}" dt="2023-04-18T14:59:24.098" v="70" actId="255"/>
        <pc:sldMkLst>
          <pc:docMk/>
          <pc:sldMk cId="720115719" sldId="286"/>
        </pc:sldMkLst>
        <pc:spChg chg="mod">
          <ac:chgData name="Marie-Louise Mattsson" userId="dfcd5eda-27fc-4c97-8df2-a01d15353736" providerId="ADAL" clId="{0C9B15EC-A7A2-4191-9739-71BA72DEFA35}" dt="2023-04-18T14:59:24.098" v="70" actId="255"/>
          <ac:spMkLst>
            <pc:docMk/>
            <pc:sldMk cId="720115719" sldId="286"/>
            <ac:spMk id="2" creationId="{3040234C-FBD6-7176-E9D3-592B7F36FDAA}"/>
          </ac:spMkLst>
        </pc:spChg>
      </pc:sldChg>
      <pc:sldChg chg="ord">
        <pc:chgData name="Marie-Louise Mattsson" userId="dfcd5eda-27fc-4c97-8df2-a01d15353736" providerId="ADAL" clId="{0C9B15EC-A7A2-4191-9739-71BA72DEFA35}" dt="2023-04-23T19:53:56.794" v="83"/>
        <pc:sldMkLst>
          <pc:docMk/>
          <pc:sldMk cId="2196880631" sldId="314"/>
        </pc:sldMkLst>
      </pc:sldChg>
      <pc:sldChg chg="modSp mod">
        <pc:chgData name="Marie-Louise Mattsson" userId="dfcd5eda-27fc-4c97-8df2-a01d15353736" providerId="ADAL" clId="{0C9B15EC-A7A2-4191-9739-71BA72DEFA35}" dt="2023-04-18T14:59:42.293" v="76" actId="255"/>
        <pc:sldMkLst>
          <pc:docMk/>
          <pc:sldMk cId="2795463771" sldId="319"/>
        </pc:sldMkLst>
        <pc:spChg chg="mod">
          <ac:chgData name="Marie-Louise Mattsson" userId="dfcd5eda-27fc-4c97-8df2-a01d15353736" providerId="ADAL" clId="{0C9B15EC-A7A2-4191-9739-71BA72DEFA35}" dt="2023-04-18T14:59:42.293" v="76" actId="255"/>
          <ac:spMkLst>
            <pc:docMk/>
            <pc:sldMk cId="2795463771" sldId="319"/>
            <ac:spMk id="3" creationId="{00000000-0000-0000-0000-000000000000}"/>
          </ac:spMkLst>
        </pc:spChg>
      </pc:sldChg>
      <pc:sldChg chg="modSp mod">
        <pc:chgData name="Marie-Louise Mattsson" userId="dfcd5eda-27fc-4c97-8df2-a01d15353736" providerId="ADAL" clId="{0C9B15EC-A7A2-4191-9739-71BA72DEFA35}" dt="2023-04-23T19:57:03.052" v="84" actId="1076"/>
        <pc:sldMkLst>
          <pc:docMk/>
          <pc:sldMk cId="2071117695" sldId="762"/>
        </pc:sldMkLst>
        <pc:spChg chg="mod">
          <ac:chgData name="Marie-Louise Mattsson" userId="dfcd5eda-27fc-4c97-8df2-a01d15353736" providerId="ADAL" clId="{0C9B15EC-A7A2-4191-9739-71BA72DEFA35}" dt="2023-04-23T19:57:03.052" v="84" actId="1076"/>
          <ac:spMkLst>
            <pc:docMk/>
            <pc:sldMk cId="2071117695" sldId="762"/>
            <ac:spMk id="2" creationId="{D365E17A-29CA-DA46-BB2A-CD6C7D8CCE2E}"/>
          </ac:spMkLst>
        </pc:spChg>
      </pc:sldChg>
      <pc:sldChg chg="addSp delSp modSp mod ord">
        <pc:chgData name="Marie-Louise Mattsson" userId="dfcd5eda-27fc-4c97-8df2-a01d15353736" providerId="ADAL" clId="{0C9B15EC-A7A2-4191-9739-71BA72DEFA35}" dt="2023-04-18T14:59:01.384" v="69"/>
        <pc:sldMkLst>
          <pc:docMk/>
          <pc:sldMk cId="4073191053" sldId="810"/>
        </pc:sldMkLst>
        <pc:spChg chg="add del">
          <ac:chgData name="Marie-Louise Mattsson" userId="dfcd5eda-27fc-4c97-8df2-a01d15353736" providerId="ADAL" clId="{0C9B15EC-A7A2-4191-9739-71BA72DEFA35}" dt="2023-04-18T14:57:27.362" v="66" actId="22"/>
          <ac:spMkLst>
            <pc:docMk/>
            <pc:sldMk cId="4073191053" sldId="810"/>
            <ac:spMk id="6" creationId="{0E951338-CD47-5473-2F9B-144F041688A9}"/>
          </ac:spMkLst>
        </pc:spChg>
        <pc:spChg chg="add del mod">
          <ac:chgData name="Marie-Louise Mattsson" userId="dfcd5eda-27fc-4c97-8df2-a01d15353736" providerId="ADAL" clId="{0C9B15EC-A7A2-4191-9739-71BA72DEFA35}" dt="2023-04-18T06:52:39.661" v="60" actId="20577"/>
          <ac:spMkLst>
            <pc:docMk/>
            <pc:sldMk cId="4073191053" sldId="810"/>
            <ac:spMk id="8" creationId="{00000000-0000-0000-0000-000000000000}"/>
          </ac:spMkLst>
        </pc:spChg>
        <pc:picChg chg="add del">
          <ac:chgData name="Marie-Louise Mattsson" userId="dfcd5eda-27fc-4c97-8df2-a01d15353736" providerId="ADAL" clId="{0C9B15EC-A7A2-4191-9739-71BA72DEFA35}" dt="2023-04-18T14:57:16.093" v="64" actId="22"/>
          <ac:picMkLst>
            <pc:docMk/>
            <pc:sldMk cId="4073191053" sldId="810"/>
            <ac:picMk id="4" creationId="{49E77412-A0CC-BDC2-3F32-438CCCC0D877}"/>
          </ac:picMkLst>
        </pc:picChg>
        <pc:picChg chg="del">
          <ac:chgData name="Marie-Louise Mattsson" userId="dfcd5eda-27fc-4c97-8df2-a01d15353736" providerId="ADAL" clId="{0C9B15EC-A7A2-4191-9739-71BA72DEFA35}" dt="2023-04-18T14:57:46.006" v="67"/>
          <ac:picMkLst>
            <pc:docMk/>
            <pc:sldMk cId="4073191053" sldId="810"/>
            <ac:picMk id="9" creationId="{9BEEC9A3-F363-08D1-2E77-9E16E43CF3D4}"/>
          </ac:picMkLst>
        </pc:picChg>
      </pc:sldChg>
      <pc:sldChg chg="modSp mod">
        <pc:chgData name="Marie-Louise Mattsson" userId="dfcd5eda-27fc-4c97-8df2-a01d15353736" providerId="ADAL" clId="{0C9B15EC-A7A2-4191-9739-71BA72DEFA35}" dt="2023-04-23T19:35:14.876" v="80" actId="20577"/>
        <pc:sldMkLst>
          <pc:docMk/>
          <pc:sldMk cId="4045090462" sldId="818"/>
        </pc:sldMkLst>
        <pc:spChg chg="mod">
          <ac:chgData name="Marie-Louise Mattsson" userId="dfcd5eda-27fc-4c97-8df2-a01d15353736" providerId="ADAL" clId="{0C9B15EC-A7A2-4191-9739-71BA72DEFA35}" dt="2023-04-23T19:35:14.876" v="80" actId="20577"/>
          <ac:spMkLst>
            <pc:docMk/>
            <pc:sldMk cId="4045090462" sldId="818"/>
            <ac:spMk id="2" creationId="{00000000-0000-0000-0000-000000000000}"/>
          </ac:spMkLst>
        </pc:spChg>
      </pc:sldChg>
      <pc:sldChg chg="modSp mod">
        <pc:chgData name="Marie-Louise Mattsson" userId="dfcd5eda-27fc-4c97-8df2-a01d15353736" providerId="ADAL" clId="{0C9B15EC-A7A2-4191-9739-71BA72DEFA35}" dt="2023-04-23T19:35:21.649" v="81" actId="20577"/>
        <pc:sldMkLst>
          <pc:docMk/>
          <pc:sldMk cId="2130716072" sldId="824"/>
        </pc:sldMkLst>
        <pc:spChg chg="mod">
          <ac:chgData name="Marie-Louise Mattsson" userId="dfcd5eda-27fc-4c97-8df2-a01d15353736" providerId="ADAL" clId="{0C9B15EC-A7A2-4191-9739-71BA72DEFA35}" dt="2023-04-23T19:35:21.649" v="81" actId="20577"/>
          <ac:spMkLst>
            <pc:docMk/>
            <pc:sldMk cId="2130716072" sldId="824"/>
            <ac:spMk id="2" creationId="{00000000-0000-0000-0000-000000000000}"/>
          </ac:spMkLst>
        </pc:spChg>
      </pc:sldChg>
      <pc:sldChg chg="modSp mod">
        <pc:chgData name="Marie-Louise Mattsson" userId="dfcd5eda-27fc-4c97-8df2-a01d15353736" providerId="ADAL" clId="{0C9B15EC-A7A2-4191-9739-71BA72DEFA35}" dt="2023-04-23T20:35:52.261" v="90" actId="1076"/>
        <pc:sldMkLst>
          <pc:docMk/>
          <pc:sldMk cId="902904232" sldId="826"/>
        </pc:sldMkLst>
        <pc:spChg chg="mod">
          <ac:chgData name="Marie-Louise Mattsson" userId="dfcd5eda-27fc-4c97-8df2-a01d15353736" providerId="ADAL" clId="{0C9B15EC-A7A2-4191-9739-71BA72DEFA35}" dt="2023-04-23T20:35:49.371" v="89" actId="1076"/>
          <ac:spMkLst>
            <pc:docMk/>
            <pc:sldMk cId="902904232" sldId="826"/>
            <ac:spMk id="2" creationId="{00000000-0000-0000-0000-000000000000}"/>
          </ac:spMkLst>
        </pc:spChg>
        <pc:spChg chg="mod">
          <ac:chgData name="Marie-Louise Mattsson" userId="dfcd5eda-27fc-4c97-8df2-a01d15353736" providerId="ADAL" clId="{0C9B15EC-A7A2-4191-9739-71BA72DEFA35}" dt="2023-04-23T20:35:52.261" v="90" actId="1076"/>
          <ac:spMkLst>
            <pc:docMk/>
            <pc:sldMk cId="902904232" sldId="826"/>
            <ac:spMk id="3" creationId="{00000000-0000-0000-0000-000000000000}"/>
          </ac:spMkLst>
        </pc:spChg>
      </pc:sldChg>
      <pc:sldChg chg="modSp mod">
        <pc:chgData name="Marie-Louise Mattsson" userId="dfcd5eda-27fc-4c97-8df2-a01d15353736" providerId="ADAL" clId="{0C9B15EC-A7A2-4191-9739-71BA72DEFA35}" dt="2023-04-23T20:35:58.089" v="91" actId="1076"/>
        <pc:sldMkLst>
          <pc:docMk/>
          <pc:sldMk cId="80031403" sldId="828"/>
        </pc:sldMkLst>
        <pc:spChg chg="mod">
          <ac:chgData name="Marie-Louise Mattsson" userId="dfcd5eda-27fc-4c97-8df2-a01d15353736" providerId="ADAL" clId="{0C9B15EC-A7A2-4191-9739-71BA72DEFA35}" dt="2023-04-23T20:35:58.089" v="91" actId="1076"/>
          <ac:spMkLst>
            <pc:docMk/>
            <pc:sldMk cId="80031403" sldId="828"/>
            <ac:spMk id="3" creationId="{00000000-0000-0000-0000-000000000000}"/>
          </ac:spMkLst>
        </pc:spChg>
      </pc:sldChg>
      <pc:sldChg chg="delSp modSp mod">
        <pc:chgData name="Marie-Louise Mattsson" userId="dfcd5eda-27fc-4c97-8df2-a01d15353736" providerId="ADAL" clId="{0C9B15EC-A7A2-4191-9739-71BA72DEFA35}" dt="2023-04-23T20:36:25.235" v="95" actId="478"/>
        <pc:sldMkLst>
          <pc:docMk/>
          <pc:sldMk cId="3206660218" sldId="829"/>
        </pc:sldMkLst>
        <pc:spChg chg="mod">
          <ac:chgData name="Marie-Louise Mattsson" userId="dfcd5eda-27fc-4c97-8df2-a01d15353736" providerId="ADAL" clId="{0C9B15EC-A7A2-4191-9739-71BA72DEFA35}" dt="2023-04-23T20:36:16.102" v="94" actId="20577"/>
          <ac:spMkLst>
            <pc:docMk/>
            <pc:sldMk cId="3206660218" sldId="829"/>
            <ac:spMk id="2" creationId="{00000000-0000-0000-0000-000000000000}"/>
          </ac:spMkLst>
        </pc:spChg>
        <pc:spChg chg="del">
          <ac:chgData name="Marie-Louise Mattsson" userId="dfcd5eda-27fc-4c97-8df2-a01d15353736" providerId="ADAL" clId="{0C9B15EC-A7A2-4191-9739-71BA72DEFA35}" dt="2023-04-23T20:36:25.235" v="95" actId="478"/>
          <ac:spMkLst>
            <pc:docMk/>
            <pc:sldMk cId="3206660218" sldId="829"/>
            <ac:spMk id="3" creationId="{00000000-0000-0000-0000-000000000000}"/>
          </ac:spMkLst>
        </pc:spChg>
      </pc:sldChg>
      <pc:sldChg chg="modSp mod">
        <pc:chgData name="Marie-Louise Mattsson" userId="dfcd5eda-27fc-4c97-8df2-a01d15353736" providerId="ADAL" clId="{0C9B15EC-A7A2-4191-9739-71BA72DEFA35}" dt="2023-04-23T20:36:38.422" v="96" actId="1076"/>
        <pc:sldMkLst>
          <pc:docMk/>
          <pc:sldMk cId="3843080481" sldId="830"/>
        </pc:sldMkLst>
        <pc:spChg chg="mod">
          <ac:chgData name="Marie-Louise Mattsson" userId="dfcd5eda-27fc-4c97-8df2-a01d15353736" providerId="ADAL" clId="{0C9B15EC-A7A2-4191-9739-71BA72DEFA35}" dt="2023-04-23T20:36:38.422" v="96" actId="1076"/>
          <ac:spMkLst>
            <pc:docMk/>
            <pc:sldMk cId="3843080481" sldId="830"/>
            <ac:spMk id="3" creationId="{00000000-0000-0000-0000-000000000000}"/>
          </ac:spMkLst>
        </pc:spChg>
      </pc:sldChg>
      <pc:sldChg chg="modSp mod">
        <pc:chgData name="Marie-Louise Mattsson" userId="dfcd5eda-27fc-4c97-8df2-a01d15353736" providerId="ADAL" clId="{0C9B15EC-A7A2-4191-9739-71BA72DEFA35}" dt="2023-04-23T20:37:08.651" v="98" actId="1076"/>
        <pc:sldMkLst>
          <pc:docMk/>
          <pc:sldMk cId="3735682781" sldId="835"/>
        </pc:sldMkLst>
        <pc:spChg chg="mod">
          <ac:chgData name="Marie-Louise Mattsson" userId="dfcd5eda-27fc-4c97-8df2-a01d15353736" providerId="ADAL" clId="{0C9B15EC-A7A2-4191-9739-71BA72DEFA35}" dt="2023-04-23T20:37:00.156" v="97" actId="20577"/>
          <ac:spMkLst>
            <pc:docMk/>
            <pc:sldMk cId="3735682781" sldId="835"/>
            <ac:spMk id="2" creationId="{00000000-0000-0000-0000-000000000000}"/>
          </ac:spMkLst>
        </pc:spChg>
        <pc:spChg chg="mod">
          <ac:chgData name="Marie-Louise Mattsson" userId="dfcd5eda-27fc-4c97-8df2-a01d15353736" providerId="ADAL" clId="{0C9B15EC-A7A2-4191-9739-71BA72DEFA35}" dt="2023-04-23T20:37:08.651" v="98" actId="1076"/>
          <ac:spMkLst>
            <pc:docMk/>
            <pc:sldMk cId="3735682781" sldId="835"/>
            <ac:spMk id="3" creationId="{00000000-0000-0000-0000-000000000000}"/>
          </ac:spMkLst>
        </pc:spChg>
      </pc:sldChg>
      <pc:sldChg chg="modSp mod">
        <pc:chgData name="Marie-Louise Mattsson" userId="dfcd5eda-27fc-4c97-8df2-a01d15353736" providerId="ADAL" clId="{0C9B15EC-A7A2-4191-9739-71BA72DEFA35}" dt="2023-04-23T20:37:22.989" v="100" actId="1076"/>
        <pc:sldMkLst>
          <pc:docMk/>
          <pc:sldMk cId="3715082753" sldId="837"/>
        </pc:sldMkLst>
        <pc:spChg chg="mod">
          <ac:chgData name="Marie-Louise Mattsson" userId="dfcd5eda-27fc-4c97-8df2-a01d15353736" providerId="ADAL" clId="{0C9B15EC-A7A2-4191-9739-71BA72DEFA35}" dt="2023-04-23T20:37:19.046" v="99" actId="20577"/>
          <ac:spMkLst>
            <pc:docMk/>
            <pc:sldMk cId="3715082753" sldId="837"/>
            <ac:spMk id="2" creationId="{00000000-0000-0000-0000-000000000000}"/>
          </ac:spMkLst>
        </pc:spChg>
        <pc:spChg chg="mod">
          <ac:chgData name="Marie-Louise Mattsson" userId="dfcd5eda-27fc-4c97-8df2-a01d15353736" providerId="ADAL" clId="{0C9B15EC-A7A2-4191-9739-71BA72DEFA35}" dt="2023-04-23T20:37:22.989" v="100" actId="1076"/>
          <ac:spMkLst>
            <pc:docMk/>
            <pc:sldMk cId="3715082753" sldId="837"/>
            <ac:spMk id="3" creationId="{00000000-0000-0000-0000-000000000000}"/>
          </ac:spMkLst>
        </pc:spChg>
      </pc:sldChg>
      <pc:sldChg chg="modSp mod">
        <pc:chgData name="Marie-Louise Mattsson" userId="dfcd5eda-27fc-4c97-8df2-a01d15353736" providerId="ADAL" clId="{0C9B15EC-A7A2-4191-9739-71BA72DEFA35}" dt="2023-04-23T20:37:33.159" v="102" actId="1076"/>
        <pc:sldMkLst>
          <pc:docMk/>
          <pc:sldMk cId="810089311" sldId="838"/>
        </pc:sldMkLst>
        <pc:spChg chg="mod">
          <ac:chgData name="Marie-Louise Mattsson" userId="dfcd5eda-27fc-4c97-8df2-a01d15353736" providerId="ADAL" clId="{0C9B15EC-A7A2-4191-9739-71BA72DEFA35}" dt="2023-04-23T20:37:29.458" v="101" actId="20577"/>
          <ac:spMkLst>
            <pc:docMk/>
            <pc:sldMk cId="810089311" sldId="838"/>
            <ac:spMk id="2" creationId="{00000000-0000-0000-0000-000000000000}"/>
          </ac:spMkLst>
        </pc:spChg>
        <pc:spChg chg="mod">
          <ac:chgData name="Marie-Louise Mattsson" userId="dfcd5eda-27fc-4c97-8df2-a01d15353736" providerId="ADAL" clId="{0C9B15EC-A7A2-4191-9739-71BA72DEFA35}" dt="2023-04-23T20:37:33.159" v="102" actId="1076"/>
          <ac:spMkLst>
            <pc:docMk/>
            <pc:sldMk cId="810089311" sldId="838"/>
            <ac:spMk id="3" creationId="{00000000-0000-0000-0000-000000000000}"/>
          </ac:spMkLst>
        </pc:spChg>
      </pc:sldChg>
      <pc:sldChg chg="modSp mod">
        <pc:chgData name="Marie-Louise Mattsson" userId="dfcd5eda-27fc-4c97-8df2-a01d15353736" providerId="ADAL" clId="{0C9B15EC-A7A2-4191-9739-71BA72DEFA35}" dt="2023-04-23T20:37:42.521" v="104" actId="1076"/>
        <pc:sldMkLst>
          <pc:docMk/>
          <pc:sldMk cId="436100648" sldId="839"/>
        </pc:sldMkLst>
        <pc:spChg chg="mod">
          <ac:chgData name="Marie-Louise Mattsson" userId="dfcd5eda-27fc-4c97-8df2-a01d15353736" providerId="ADAL" clId="{0C9B15EC-A7A2-4191-9739-71BA72DEFA35}" dt="2023-04-23T20:37:39.432" v="103" actId="20577"/>
          <ac:spMkLst>
            <pc:docMk/>
            <pc:sldMk cId="436100648" sldId="839"/>
            <ac:spMk id="2" creationId="{00000000-0000-0000-0000-000000000000}"/>
          </ac:spMkLst>
        </pc:spChg>
        <pc:spChg chg="mod">
          <ac:chgData name="Marie-Louise Mattsson" userId="dfcd5eda-27fc-4c97-8df2-a01d15353736" providerId="ADAL" clId="{0C9B15EC-A7A2-4191-9739-71BA72DEFA35}" dt="2023-04-23T20:37:42.521" v="104" actId="1076"/>
          <ac:spMkLst>
            <pc:docMk/>
            <pc:sldMk cId="436100648" sldId="839"/>
            <ac:spMk id="3" creationId="{00000000-0000-0000-0000-000000000000}"/>
          </ac:spMkLst>
        </pc:spChg>
      </pc:sldChg>
      <pc:sldChg chg="ord">
        <pc:chgData name="Marie-Louise Mattsson" userId="dfcd5eda-27fc-4c97-8df2-a01d15353736" providerId="ADAL" clId="{0C9B15EC-A7A2-4191-9739-71BA72DEFA35}" dt="2023-04-23T20:43:29.777" v="106"/>
        <pc:sldMkLst>
          <pc:docMk/>
          <pc:sldMk cId="1237864526" sldId="841"/>
        </pc:sldMkLst>
      </pc:sldChg>
      <pc:sldChg chg="modSp mod">
        <pc:chgData name="Marie-Louise Mattsson" userId="dfcd5eda-27fc-4c97-8df2-a01d15353736" providerId="ADAL" clId="{0C9B15EC-A7A2-4191-9739-71BA72DEFA35}" dt="2023-04-23T21:13:43.037" v="108" actId="1076"/>
        <pc:sldMkLst>
          <pc:docMk/>
          <pc:sldMk cId="214984763" sldId="843"/>
        </pc:sldMkLst>
        <pc:spChg chg="mod">
          <ac:chgData name="Marie-Louise Mattsson" userId="dfcd5eda-27fc-4c97-8df2-a01d15353736" providerId="ADAL" clId="{0C9B15EC-A7A2-4191-9739-71BA72DEFA35}" dt="2023-04-23T21:13:39.552" v="107" actId="20577"/>
          <ac:spMkLst>
            <pc:docMk/>
            <pc:sldMk cId="214984763" sldId="843"/>
            <ac:spMk id="2" creationId="{00000000-0000-0000-0000-000000000000}"/>
          </ac:spMkLst>
        </pc:spChg>
        <pc:spChg chg="mod">
          <ac:chgData name="Marie-Louise Mattsson" userId="dfcd5eda-27fc-4c97-8df2-a01d15353736" providerId="ADAL" clId="{0C9B15EC-A7A2-4191-9739-71BA72DEFA35}" dt="2023-04-23T21:13:43.037" v="108" actId="1076"/>
          <ac:spMkLst>
            <pc:docMk/>
            <pc:sldMk cId="214984763" sldId="843"/>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7C2ECF-56CB-42E7-AC5F-FDF318E92057}" type="doc">
      <dgm:prSet loTypeId="urn:microsoft.com/office/officeart/2005/8/layout/process1" loCatId="process" qsTypeId="urn:microsoft.com/office/officeart/2005/8/quickstyle/simple1" qsCatId="simple" csTypeId="urn:microsoft.com/office/officeart/2005/8/colors/accent6_2" csCatId="accent6" phldr="1"/>
      <dgm:spPr/>
    </dgm:pt>
    <dgm:pt modelId="{EEDF690F-B6D5-4E77-8309-AD585B8106A4}">
      <dgm:prSet phldrT="[Text]"/>
      <dgm:spPr/>
      <dgm:t>
        <a:bodyPr/>
        <a:lstStyle/>
        <a:p>
          <a:r>
            <a:rPr lang="sv-SE" dirty="0"/>
            <a:t>Vad?</a:t>
          </a:r>
        </a:p>
      </dgm:t>
    </dgm:pt>
    <dgm:pt modelId="{E7427271-59C9-4974-AF14-1992962998CA}" type="parTrans" cxnId="{B267D714-DF88-4BCC-9829-D69A2D4109FB}">
      <dgm:prSet/>
      <dgm:spPr/>
      <dgm:t>
        <a:bodyPr/>
        <a:lstStyle/>
        <a:p>
          <a:endParaRPr lang="sv-SE"/>
        </a:p>
      </dgm:t>
    </dgm:pt>
    <dgm:pt modelId="{DE19E2BB-B27E-43DF-9203-4387F09DA880}" type="sibTrans" cxnId="{B267D714-DF88-4BCC-9829-D69A2D4109FB}">
      <dgm:prSet/>
      <dgm:spPr/>
      <dgm:t>
        <a:bodyPr/>
        <a:lstStyle/>
        <a:p>
          <a:endParaRPr lang="sv-SE"/>
        </a:p>
      </dgm:t>
    </dgm:pt>
    <dgm:pt modelId="{369DA37E-28B7-4829-833B-47FC71F7FC49}">
      <dgm:prSet phldrT="[Text]"/>
      <dgm:spPr/>
      <dgm:t>
        <a:bodyPr/>
        <a:lstStyle/>
        <a:p>
          <a:r>
            <a:rPr lang="sv-SE" dirty="0"/>
            <a:t>Vem?</a:t>
          </a:r>
        </a:p>
      </dgm:t>
    </dgm:pt>
    <dgm:pt modelId="{C9BC6835-9364-4FE0-8148-C100F6A5B6F6}" type="parTrans" cxnId="{6AA6095E-92C3-4605-B212-E9B71F853E77}">
      <dgm:prSet/>
      <dgm:spPr/>
      <dgm:t>
        <a:bodyPr/>
        <a:lstStyle/>
        <a:p>
          <a:endParaRPr lang="sv-SE"/>
        </a:p>
      </dgm:t>
    </dgm:pt>
    <dgm:pt modelId="{15D71FB2-F84C-4402-84EC-BB35EBBE59B3}" type="sibTrans" cxnId="{6AA6095E-92C3-4605-B212-E9B71F853E77}">
      <dgm:prSet/>
      <dgm:spPr/>
      <dgm:t>
        <a:bodyPr/>
        <a:lstStyle/>
        <a:p>
          <a:endParaRPr lang="sv-SE"/>
        </a:p>
      </dgm:t>
    </dgm:pt>
    <dgm:pt modelId="{668EBDAD-03C0-4263-BD7E-D384B0F1EB59}">
      <dgm:prSet phldrT="[Text]"/>
      <dgm:spPr/>
      <dgm:t>
        <a:bodyPr/>
        <a:lstStyle/>
        <a:p>
          <a:r>
            <a:rPr lang="sv-SE" dirty="0"/>
            <a:t>Hur?</a:t>
          </a:r>
        </a:p>
      </dgm:t>
    </dgm:pt>
    <dgm:pt modelId="{2DE10298-7AE5-418B-BE23-52FE0286A0C3}" type="parTrans" cxnId="{FDD8ECCF-D920-4B07-981E-6619A570B0D8}">
      <dgm:prSet/>
      <dgm:spPr/>
      <dgm:t>
        <a:bodyPr/>
        <a:lstStyle/>
        <a:p>
          <a:endParaRPr lang="sv-SE"/>
        </a:p>
      </dgm:t>
    </dgm:pt>
    <dgm:pt modelId="{A8D4AA43-35CD-46BA-A541-2DB41E789370}" type="sibTrans" cxnId="{FDD8ECCF-D920-4B07-981E-6619A570B0D8}">
      <dgm:prSet/>
      <dgm:spPr/>
      <dgm:t>
        <a:bodyPr/>
        <a:lstStyle/>
        <a:p>
          <a:endParaRPr lang="sv-SE"/>
        </a:p>
      </dgm:t>
    </dgm:pt>
    <dgm:pt modelId="{F6FF6ADD-EF0E-4C6F-AA4C-59817CE3F704}" type="pres">
      <dgm:prSet presAssocID="{C07C2ECF-56CB-42E7-AC5F-FDF318E92057}" presName="Name0" presStyleCnt="0">
        <dgm:presLayoutVars>
          <dgm:dir/>
          <dgm:resizeHandles val="exact"/>
        </dgm:presLayoutVars>
      </dgm:prSet>
      <dgm:spPr/>
    </dgm:pt>
    <dgm:pt modelId="{9EC09010-FFF5-4E3B-86FE-5BD164D96C96}" type="pres">
      <dgm:prSet presAssocID="{EEDF690F-B6D5-4E77-8309-AD585B8106A4}" presName="node" presStyleLbl="node1" presStyleIdx="0" presStyleCnt="3" custLinFactNeighborX="6207" custLinFactNeighborY="-4138">
        <dgm:presLayoutVars>
          <dgm:bulletEnabled val="1"/>
        </dgm:presLayoutVars>
      </dgm:prSet>
      <dgm:spPr/>
    </dgm:pt>
    <dgm:pt modelId="{6EFF2870-EFD0-4661-B2DB-4F9EE75DAD61}" type="pres">
      <dgm:prSet presAssocID="{DE19E2BB-B27E-43DF-9203-4387F09DA880}" presName="sibTrans" presStyleLbl="sibTrans2D1" presStyleIdx="0" presStyleCnt="2"/>
      <dgm:spPr/>
    </dgm:pt>
    <dgm:pt modelId="{2BE7EE87-8250-4511-A67B-060ABF5FAB90}" type="pres">
      <dgm:prSet presAssocID="{DE19E2BB-B27E-43DF-9203-4387F09DA880}" presName="connectorText" presStyleLbl="sibTrans2D1" presStyleIdx="0" presStyleCnt="2"/>
      <dgm:spPr/>
    </dgm:pt>
    <dgm:pt modelId="{D69CEF96-DB4F-46B7-A909-28F123EC4C87}" type="pres">
      <dgm:prSet presAssocID="{369DA37E-28B7-4829-833B-47FC71F7FC49}" presName="node" presStyleLbl="node1" presStyleIdx="1" presStyleCnt="3">
        <dgm:presLayoutVars>
          <dgm:bulletEnabled val="1"/>
        </dgm:presLayoutVars>
      </dgm:prSet>
      <dgm:spPr/>
    </dgm:pt>
    <dgm:pt modelId="{2E779557-4A31-467A-8232-C23E6AB38AB6}" type="pres">
      <dgm:prSet presAssocID="{15D71FB2-F84C-4402-84EC-BB35EBBE59B3}" presName="sibTrans" presStyleLbl="sibTrans2D1" presStyleIdx="1" presStyleCnt="2"/>
      <dgm:spPr/>
    </dgm:pt>
    <dgm:pt modelId="{BE8D214D-D036-478A-BAAF-8E95E57F0040}" type="pres">
      <dgm:prSet presAssocID="{15D71FB2-F84C-4402-84EC-BB35EBBE59B3}" presName="connectorText" presStyleLbl="sibTrans2D1" presStyleIdx="1" presStyleCnt="2"/>
      <dgm:spPr/>
    </dgm:pt>
    <dgm:pt modelId="{004A0AE9-BAB1-4A3D-8719-AB9DB6E83B94}" type="pres">
      <dgm:prSet presAssocID="{668EBDAD-03C0-4263-BD7E-D384B0F1EB59}" presName="node" presStyleLbl="node1" presStyleIdx="2" presStyleCnt="3">
        <dgm:presLayoutVars>
          <dgm:bulletEnabled val="1"/>
        </dgm:presLayoutVars>
      </dgm:prSet>
      <dgm:spPr/>
    </dgm:pt>
  </dgm:ptLst>
  <dgm:cxnLst>
    <dgm:cxn modelId="{A2B6DF03-DB68-4728-B789-1D9716C567F9}" type="presOf" srcId="{C07C2ECF-56CB-42E7-AC5F-FDF318E92057}" destId="{F6FF6ADD-EF0E-4C6F-AA4C-59817CE3F704}" srcOrd="0" destOrd="0" presId="urn:microsoft.com/office/officeart/2005/8/layout/process1"/>
    <dgm:cxn modelId="{B267D714-DF88-4BCC-9829-D69A2D4109FB}" srcId="{C07C2ECF-56CB-42E7-AC5F-FDF318E92057}" destId="{EEDF690F-B6D5-4E77-8309-AD585B8106A4}" srcOrd="0" destOrd="0" parTransId="{E7427271-59C9-4974-AF14-1992962998CA}" sibTransId="{DE19E2BB-B27E-43DF-9203-4387F09DA880}"/>
    <dgm:cxn modelId="{61B94325-73F3-4E3E-95AD-8A92746D9484}" type="presOf" srcId="{668EBDAD-03C0-4263-BD7E-D384B0F1EB59}" destId="{004A0AE9-BAB1-4A3D-8719-AB9DB6E83B94}" srcOrd="0" destOrd="0" presId="urn:microsoft.com/office/officeart/2005/8/layout/process1"/>
    <dgm:cxn modelId="{6AA6095E-92C3-4605-B212-E9B71F853E77}" srcId="{C07C2ECF-56CB-42E7-AC5F-FDF318E92057}" destId="{369DA37E-28B7-4829-833B-47FC71F7FC49}" srcOrd="1" destOrd="0" parTransId="{C9BC6835-9364-4FE0-8148-C100F6A5B6F6}" sibTransId="{15D71FB2-F84C-4402-84EC-BB35EBBE59B3}"/>
    <dgm:cxn modelId="{C23A3951-9B25-438D-A7F4-62E990BA9C09}" type="presOf" srcId="{DE19E2BB-B27E-43DF-9203-4387F09DA880}" destId="{2BE7EE87-8250-4511-A67B-060ABF5FAB90}" srcOrd="1" destOrd="0" presId="urn:microsoft.com/office/officeart/2005/8/layout/process1"/>
    <dgm:cxn modelId="{7F01A05A-A92C-42E5-9D99-A30FF1232368}" type="presOf" srcId="{369DA37E-28B7-4829-833B-47FC71F7FC49}" destId="{D69CEF96-DB4F-46B7-A909-28F123EC4C87}" srcOrd="0" destOrd="0" presId="urn:microsoft.com/office/officeart/2005/8/layout/process1"/>
    <dgm:cxn modelId="{00F39E85-5F3B-44A8-8992-7207E3C062F4}" type="presOf" srcId="{15D71FB2-F84C-4402-84EC-BB35EBBE59B3}" destId="{2E779557-4A31-467A-8232-C23E6AB38AB6}" srcOrd="0" destOrd="0" presId="urn:microsoft.com/office/officeart/2005/8/layout/process1"/>
    <dgm:cxn modelId="{FDD8ECCF-D920-4B07-981E-6619A570B0D8}" srcId="{C07C2ECF-56CB-42E7-AC5F-FDF318E92057}" destId="{668EBDAD-03C0-4263-BD7E-D384B0F1EB59}" srcOrd="2" destOrd="0" parTransId="{2DE10298-7AE5-418B-BE23-52FE0286A0C3}" sibTransId="{A8D4AA43-35CD-46BA-A541-2DB41E789370}"/>
    <dgm:cxn modelId="{1F39F8D8-8BD1-45C1-8102-F5BB5C4F2B65}" type="presOf" srcId="{EEDF690F-B6D5-4E77-8309-AD585B8106A4}" destId="{9EC09010-FFF5-4E3B-86FE-5BD164D96C96}" srcOrd="0" destOrd="0" presId="urn:microsoft.com/office/officeart/2005/8/layout/process1"/>
    <dgm:cxn modelId="{9EB289E7-B915-4DB7-A026-3FC72858C900}" type="presOf" srcId="{DE19E2BB-B27E-43DF-9203-4387F09DA880}" destId="{6EFF2870-EFD0-4661-B2DB-4F9EE75DAD61}" srcOrd="0" destOrd="0" presId="urn:microsoft.com/office/officeart/2005/8/layout/process1"/>
    <dgm:cxn modelId="{C7DECAF3-6F73-467C-9AB4-D27FC38A5B73}" type="presOf" srcId="{15D71FB2-F84C-4402-84EC-BB35EBBE59B3}" destId="{BE8D214D-D036-478A-BAAF-8E95E57F0040}" srcOrd="1" destOrd="0" presId="urn:microsoft.com/office/officeart/2005/8/layout/process1"/>
    <dgm:cxn modelId="{25D46F2E-EC5B-4DFC-B29A-6D063F44BBDF}" type="presParOf" srcId="{F6FF6ADD-EF0E-4C6F-AA4C-59817CE3F704}" destId="{9EC09010-FFF5-4E3B-86FE-5BD164D96C96}" srcOrd="0" destOrd="0" presId="urn:microsoft.com/office/officeart/2005/8/layout/process1"/>
    <dgm:cxn modelId="{4488A17B-68A6-49C8-95D3-79122650DAFA}" type="presParOf" srcId="{F6FF6ADD-EF0E-4C6F-AA4C-59817CE3F704}" destId="{6EFF2870-EFD0-4661-B2DB-4F9EE75DAD61}" srcOrd="1" destOrd="0" presId="urn:microsoft.com/office/officeart/2005/8/layout/process1"/>
    <dgm:cxn modelId="{6A6E4F11-6A53-4E38-99DA-CEFAF811D793}" type="presParOf" srcId="{6EFF2870-EFD0-4661-B2DB-4F9EE75DAD61}" destId="{2BE7EE87-8250-4511-A67B-060ABF5FAB90}" srcOrd="0" destOrd="0" presId="urn:microsoft.com/office/officeart/2005/8/layout/process1"/>
    <dgm:cxn modelId="{DD65F140-1165-4E65-A61F-923230ED41CD}" type="presParOf" srcId="{F6FF6ADD-EF0E-4C6F-AA4C-59817CE3F704}" destId="{D69CEF96-DB4F-46B7-A909-28F123EC4C87}" srcOrd="2" destOrd="0" presId="urn:microsoft.com/office/officeart/2005/8/layout/process1"/>
    <dgm:cxn modelId="{4C731AA1-6A85-4CBD-B19B-374AE6A94C97}" type="presParOf" srcId="{F6FF6ADD-EF0E-4C6F-AA4C-59817CE3F704}" destId="{2E779557-4A31-467A-8232-C23E6AB38AB6}" srcOrd="3" destOrd="0" presId="urn:microsoft.com/office/officeart/2005/8/layout/process1"/>
    <dgm:cxn modelId="{AB77A647-5999-4FA0-8DAA-879B74CF14C1}" type="presParOf" srcId="{2E779557-4A31-467A-8232-C23E6AB38AB6}" destId="{BE8D214D-D036-478A-BAAF-8E95E57F0040}" srcOrd="0" destOrd="0" presId="urn:microsoft.com/office/officeart/2005/8/layout/process1"/>
    <dgm:cxn modelId="{4BDB9F9C-700D-469C-9A53-75D88FC8FE4D}" type="presParOf" srcId="{F6FF6ADD-EF0E-4C6F-AA4C-59817CE3F704}" destId="{004A0AE9-BAB1-4A3D-8719-AB9DB6E83B9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EE5DBA-D67A-4FF1-8908-1CCA41A370EA}" type="doc">
      <dgm:prSet loTypeId="urn:microsoft.com/office/officeart/2005/8/layout/cycle2" loCatId="cycle" qsTypeId="urn:microsoft.com/office/officeart/2005/8/quickstyle/simple1" qsCatId="simple" csTypeId="urn:microsoft.com/office/officeart/2005/8/colors/accent6_2" csCatId="accent6" phldr="1"/>
      <dgm:spPr/>
      <dgm:t>
        <a:bodyPr/>
        <a:lstStyle/>
        <a:p>
          <a:endParaRPr lang="sv-SE"/>
        </a:p>
      </dgm:t>
    </dgm:pt>
    <dgm:pt modelId="{AFA68D9C-CC72-456B-82A9-539716565E58}">
      <dgm:prSet phldrT="[Text]" custT="1"/>
      <dgm:spPr/>
      <dgm:t>
        <a:bodyPr/>
        <a:lstStyle/>
        <a:p>
          <a:r>
            <a:rPr lang="sv-SE" sz="2000" dirty="0"/>
            <a:t>1</a:t>
          </a:r>
          <a:r>
            <a:rPr lang="sv-SE" sz="800" dirty="0"/>
            <a:t>.</a:t>
          </a:r>
        </a:p>
      </dgm:t>
    </dgm:pt>
    <dgm:pt modelId="{1AAE45A7-E236-4279-AF5A-A8CF53BCA53E}" type="parTrans" cxnId="{056A9114-8FB4-4BD1-9C8F-A9820873FD38}">
      <dgm:prSet/>
      <dgm:spPr/>
      <dgm:t>
        <a:bodyPr/>
        <a:lstStyle/>
        <a:p>
          <a:endParaRPr lang="sv-SE"/>
        </a:p>
      </dgm:t>
    </dgm:pt>
    <dgm:pt modelId="{EEBAFC3E-AAF6-4164-8C08-C4EC9959E787}" type="sibTrans" cxnId="{056A9114-8FB4-4BD1-9C8F-A9820873FD38}">
      <dgm:prSet/>
      <dgm:spPr/>
      <dgm:t>
        <a:bodyPr/>
        <a:lstStyle/>
        <a:p>
          <a:endParaRPr lang="sv-SE"/>
        </a:p>
      </dgm:t>
    </dgm:pt>
    <dgm:pt modelId="{1698FBDD-F089-4136-90CF-16AA78152963}">
      <dgm:prSet phldrT="[Text]" custT="1"/>
      <dgm:spPr/>
      <dgm:t>
        <a:bodyPr/>
        <a:lstStyle/>
        <a:p>
          <a:r>
            <a:rPr lang="sv-SE" sz="2000" dirty="0"/>
            <a:t>2</a:t>
          </a:r>
        </a:p>
      </dgm:t>
    </dgm:pt>
    <dgm:pt modelId="{6FF7F43E-DAE5-4E8D-AA85-358C40A1962B}" type="parTrans" cxnId="{93C7A79B-F9B4-4692-8B1B-6E50E4C0D8CE}">
      <dgm:prSet/>
      <dgm:spPr/>
      <dgm:t>
        <a:bodyPr/>
        <a:lstStyle/>
        <a:p>
          <a:endParaRPr lang="sv-SE"/>
        </a:p>
      </dgm:t>
    </dgm:pt>
    <dgm:pt modelId="{64D84768-37D3-4CF9-A375-AE9E8BFBE53A}" type="sibTrans" cxnId="{93C7A79B-F9B4-4692-8B1B-6E50E4C0D8CE}">
      <dgm:prSet/>
      <dgm:spPr/>
      <dgm:t>
        <a:bodyPr/>
        <a:lstStyle/>
        <a:p>
          <a:endParaRPr lang="sv-SE"/>
        </a:p>
      </dgm:t>
    </dgm:pt>
    <dgm:pt modelId="{5FA20BCD-3ACB-494F-9120-530DE8792F3D}">
      <dgm:prSet phldrT="[Text]" custT="1"/>
      <dgm:spPr/>
      <dgm:t>
        <a:bodyPr/>
        <a:lstStyle/>
        <a:p>
          <a:r>
            <a:rPr lang="sv-SE" sz="2000" dirty="0"/>
            <a:t>3</a:t>
          </a:r>
        </a:p>
      </dgm:t>
    </dgm:pt>
    <dgm:pt modelId="{60094086-221B-4420-898B-112D063A376C}" type="parTrans" cxnId="{1E6F897B-DE96-4481-8C67-A60561EA1E28}">
      <dgm:prSet/>
      <dgm:spPr/>
      <dgm:t>
        <a:bodyPr/>
        <a:lstStyle/>
        <a:p>
          <a:endParaRPr lang="sv-SE"/>
        </a:p>
      </dgm:t>
    </dgm:pt>
    <dgm:pt modelId="{E9C4B18A-3A3E-49BF-96EF-5C540FBE3B6D}" type="sibTrans" cxnId="{1E6F897B-DE96-4481-8C67-A60561EA1E28}">
      <dgm:prSet/>
      <dgm:spPr/>
      <dgm:t>
        <a:bodyPr/>
        <a:lstStyle/>
        <a:p>
          <a:endParaRPr lang="sv-SE"/>
        </a:p>
      </dgm:t>
    </dgm:pt>
    <dgm:pt modelId="{7FE0911D-6F12-43EE-A73D-3BAF9EE181BA}">
      <dgm:prSet phldrT="[Text]" custT="1"/>
      <dgm:spPr/>
      <dgm:t>
        <a:bodyPr/>
        <a:lstStyle/>
        <a:p>
          <a:r>
            <a:rPr lang="sv-SE" sz="2000" dirty="0"/>
            <a:t>4</a:t>
          </a:r>
        </a:p>
      </dgm:t>
    </dgm:pt>
    <dgm:pt modelId="{06ADB66F-2C84-4C0E-95B4-A21355604B4F}" type="parTrans" cxnId="{6CDBAE2D-3A38-4899-AA23-DAF757273E44}">
      <dgm:prSet/>
      <dgm:spPr/>
      <dgm:t>
        <a:bodyPr/>
        <a:lstStyle/>
        <a:p>
          <a:endParaRPr lang="sv-SE"/>
        </a:p>
      </dgm:t>
    </dgm:pt>
    <dgm:pt modelId="{33553C89-9699-4D18-8CCC-E1F84775FC14}" type="sibTrans" cxnId="{6CDBAE2D-3A38-4899-AA23-DAF757273E44}">
      <dgm:prSet/>
      <dgm:spPr/>
      <dgm:t>
        <a:bodyPr/>
        <a:lstStyle/>
        <a:p>
          <a:endParaRPr lang="sv-SE"/>
        </a:p>
      </dgm:t>
    </dgm:pt>
    <dgm:pt modelId="{7377AB55-AC8A-4B73-A00C-C800B7F8FF29}">
      <dgm:prSet phldrT="[Text]" custT="1"/>
      <dgm:spPr/>
      <dgm:t>
        <a:bodyPr/>
        <a:lstStyle/>
        <a:p>
          <a:r>
            <a:rPr lang="sv-SE" sz="2000" dirty="0"/>
            <a:t>5</a:t>
          </a:r>
        </a:p>
      </dgm:t>
    </dgm:pt>
    <dgm:pt modelId="{C1CCBF59-4870-4576-9661-DED487C06B2B}" type="parTrans" cxnId="{8B89DFDE-BA22-469B-BC8A-8844531788F1}">
      <dgm:prSet/>
      <dgm:spPr/>
      <dgm:t>
        <a:bodyPr/>
        <a:lstStyle/>
        <a:p>
          <a:endParaRPr lang="sv-SE"/>
        </a:p>
      </dgm:t>
    </dgm:pt>
    <dgm:pt modelId="{16947052-4F0B-4464-99E0-256B13091663}" type="sibTrans" cxnId="{8B89DFDE-BA22-469B-BC8A-8844531788F1}">
      <dgm:prSet/>
      <dgm:spPr/>
      <dgm:t>
        <a:bodyPr/>
        <a:lstStyle/>
        <a:p>
          <a:endParaRPr lang="sv-SE"/>
        </a:p>
      </dgm:t>
    </dgm:pt>
    <dgm:pt modelId="{B23CD2AE-5671-4CED-8F5C-A2221ECB7F00}">
      <dgm:prSet custT="1"/>
      <dgm:spPr/>
      <dgm:t>
        <a:bodyPr/>
        <a:lstStyle/>
        <a:p>
          <a:r>
            <a:rPr lang="sv-SE" sz="2000" dirty="0"/>
            <a:t>6</a:t>
          </a:r>
        </a:p>
      </dgm:t>
    </dgm:pt>
    <dgm:pt modelId="{EBCB428E-4370-4AC2-AE67-80DF7A750ACA}" type="parTrans" cxnId="{E0CC0978-EAD1-45E2-A7BF-CEEF295B18BE}">
      <dgm:prSet/>
      <dgm:spPr/>
      <dgm:t>
        <a:bodyPr/>
        <a:lstStyle/>
        <a:p>
          <a:endParaRPr lang="sv-SE"/>
        </a:p>
      </dgm:t>
    </dgm:pt>
    <dgm:pt modelId="{DDFD601B-990B-43E8-81B6-506A6866A85C}" type="sibTrans" cxnId="{E0CC0978-EAD1-45E2-A7BF-CEEF295B18BE}">
      <dgm:prSet/>
      <dgm:spPr/>
      <dgm:t>
        <a:bodyPr/>
        <a:lstStyle/>
        <a:p>
          <a:endParaRPr lang="sv-SE"/>
        </a:p>
      </dgm:t>
    </dgm:pt>
    <dgm:pt modelId="{E96702BB-34FC-4A56-AC5B-A04E337F5548}" type="pres">
      <dgm:prSet presAssocID="{60EE5DBA-D67A-4FF1-8908-1CCA41A370EA}" presName="cycle" presStyleCnt="0">
        <dgm:presLayoutVars>
          <dgm:dir/>
          <dgm:resizeHandles val="exact"/>
        </dgm:presLayoutVars>
      </dgm:prSet>
      <dgm:spPr/>
    </dgm:pt>
    <dgm:pt modelId="{27F5665F-83E1-4E61-8E31-3985614767AE}" type="pres">
      <dgm:prSet presAssocID="{AFA68D9C-CC72-456B-82A9-539716565E58}" presName="node" presStyleLbl="node1" presStyleIdx="0" presStyleCnt="6">
        <dgm:presLayoutVars>
          <dgm:bulletEnabled val="1"/>
        </dgm:presLayoutVars>
      </dgm:prSet>
      <dgm:spPr/>
    </dgm:pt>
    <dgm:pt modelId="{CFD87F52-16EF-424E-A46E-C4D05785EFB9}" type="pres">
      <dgm:prSet presAssocID="{EEBAFC3E-AAF6-4164-8C08-C4EC9959E787}" presName="sibTrans" presStyleLbl="sibTrans2D1" presStyleIdx="0" presStyleCnt="6"/>
      <dgm:spPr/>
    </dgm:pt>
    <dgm:pt modelId="{16E59036-A09B-4167-AF2C-01A2D678C84D}" type="pres">
      <dgm:prSet presAssocID="{EEBAFC3E-AAF6-4164-8C08-C4EC9959E787}" presName="connectorText" presStyleLbl="sibTrans2D1" presStyleIdx="0" presStyleCnt="6"/>
      <dgm:spPr/>
    </dgm:pt>
    <dgm:pt modelId="{D3FA78D0-E506-4C2D-92A6-3C923DADB9A9}" type="pres">
      <dgm:prSet presAssocID="{1698FBDD-F089-4136-90CF-16AA78152963}" presName="node" presStyleLbl="node1" presStyleIdx="1" presStyleCnt="6">
        <dgm:presLayoutVars>
          <dgm:bulletEnabled val="1"/>
        </dgm:presLayoutVars>
      </dgm:prSet>
      <dgm:spPr/>
    </dgm:pt>
    <dgm:pt modelId="{AC23610F-CA4C-4575-B22C-C6C5388B3B78}" type="pres">
      <dgm:prSet presAssocID="{64D84768-37D3-4CF9-A375-AE9E8BFBE53A}" presName="sibTrans" presStyleLbl="sibTrans2D1" presStyleIdx="1" presStyleCnt="6"/>
      <dgm:spPr/>
    </dgm:pt>
    <dgm:pt modelId="{2C0C6F59-7A9E-4E6E-951D-0A3B90F9F637}" type="pres">
      <dgm:prSet presAssocID="{64D84768-37D3-4CF9-A375-AE9E8BFBE53A}" presName="connectorText" presStyleLbl="sibTrans2D1" presStyleIdx="1" presStyleCnt="6"/>
      <dgm:spPr/>
    </dgm:pt>
    <dgm:pt modelId="{00534C2B-A998-41BA-A3EB-3D56D072C083}" type="pres">
      <dgm:prSet presAssocID="{5FA20BCD-3ACB-494F-9120-530DE8792F3D}" presName="node" presStyleLbl="node1" presStyleIdx="2" presStyleCnt="6">
        <dgm:presLayoutVars>
          <dgm:bulletEnabled val="1"/>
        </dgm:presLayoutVars>
      </dgm:prSet>
      <dgm:spPr/>
    </dgm:pt>
    <dgm:pt modelId="{BA9347C7-21F3-48BC-9CBF-7879648CB860}" type="pres">
      <dgm:prSet presAssocID="{E9C4B18A-3A3E-49BF-96EF-5C540FBE3B6D}" presName="sibTrans" presStyleLbl="sibTrans2D1" presStyleIdx="2" presStyleCnt="6"/>
      <dgm:spPr/>
    </dgm:pt>
    <dgm:pt modelId="{9C80A1BA-7087-4FD6-9525-A1F2D7BB3B8F}" type="pres">
      <dgm:prSet presAssocID="{E9C4B18A-3A3E-49BF-96EF-5C540FBE3B6D}" presName="connectorText" presStyleLbl="sibTrans2D1" presStyleIdx="2" presStyleCnt="6"/>
      <dgm:spPr/>
    </dgm:pt>
    <dgm:pt modelId="{9E972017-E4E5-449C-A099-077B246181E8}" type="pres">
      <dgm:prSet presAssocID="{7FE0911D-6F12-43EE-A73D-3BAF9EE181BA}" presName="node" presStyleLbl="node1" presStyleIdx="3" presStyleCnt="6">
        <dgm:presLayoutVars>
          <dgm:bulletEnabled val="1"/>
        </dgm:presLayoutVars>
      </dgm:prSet>
      <dgm:spPr/>
    </dgm:pt>
    <dgm:pt modelId="{4E6A0C4E-2AEF-4FD2-9A3D-759F9AD129B2}" type="pres">
      <dgm:prSet presAssocID="{33553C89-9699-4D18-8CCC-E1F84775FC14}" presName="sibTrans" presStyleLbl="sibTrans2D1" presStyleIdx="3" presStyleCnt="6"/>
      <dgm:spPr/>
    </dgm:pt>
    <dgm:pt modelId="{CF5F613D-BAE2-46F5-9D03-01B2F319BB13}" type="pres">
      <dgm:prSet presAssocID="{33553C89-9699-4D18-8CCC-E1F84775FC14}" presName="connectorText" presStyleLbl="sibTrans2D1" presStyleIdx="3" presStyleCnt="6"/>
      <dgm:spPr/>
    </dgm:pt>
    <dgm:pt modelId="{2AD65CF0-1050-420A-9CF7-230EA1DC905E}" type="pres">
      <dgm:prSet presAssocID="{7377AB55-AC8A-4B73-A00C-C800B7F8FF29}" presName="node" presStyleLbl="node1" presStyleIdx="4" presStyleCnt="6">
        <dgm:presLayoutVars>
          <dgm:bulletEnabled val="1"/>
        </dgm:presLayoutVars>
      </dgm:prSet>
      <dgm:spPr/>
    </dgm:pt>
    <dgm:pt modelId="{C0CD4640-A80D-4FE1-AE23-AAF667D57E40}" type="pres">
      <dgm:prSet presAssocID="{16947052-4F0B-4464-99E0-256B13091663}" presName="sibTrans" presStyleLbl="sibTrans2D1" presStyleIdx="4" presStyleCnt="6"/>
      <dgm:spPr/>
    </dgm:pt>
    <dgm:pt modelId="{85B79C9A-3ACA-402D-A0D0-2B6229464851}" type="pres">
      <dgm:prSet presAssocID="{16947052-4F0B-4464-99E0-256B13091663}" presName="connectorText" presStyleLbl="sibTrans2D1" presStyleIdx="4" presStyleCnt="6"/>
      <dgm:spPr/>
    </dgm:pt>
    <dgm:pt modelId="{FF94BC6D-6CAF-4E60-8352-3AE1BBA79504}" type="pres">
      <dgm:prSet presAssocID="{B23CD2AE-5671-4CED-8F5C-A2221ECB7F00}" presName="node" presStyleLbl="node1" presStyleIdx="5" presStyleCnt="6">
        <dgm:presLayoutVars>
          <dgm:bulletEnabled val="1"/>
        </dgm:presLayoutVars>
      </dgm:prSet>
      <dgm:spPr/>
    </dgm:pt>
    <dgm:pt modelId="{51428752-9CFF-465E-B659-D1B064AD1CDD}" type="pres">
      <dgm:prSet presAssocID="{DDFD601B-990B-43E8-81B6-506A6866A85C}" presName="sibTrans" presStyleLbl="sibTrans2D1" presStyleIdx="5" presStyleCnt="6"/>
      <dgm:spPr/>
    </dgm:pt>
    <dgm:pt modelId="{A727E752-4376-4488-8F67-8D95AE850E58}" type="pres">
      <dgm:prSet presAssocID="{DDFD601B-990B-43E8-81B6-506A6866A85C}" presName="connectorText" presStyleLbl="sibTrans2D1" presStyleIdx="5" presStyleCnt="6"/>
      <dgm:spPr/>
    </dgm:pt>
  </dgm:ptLst>
  <dgm:cxnLst>
    <dgm:cxn modelId="{056A9114-8FB4-4BD1-9C8F-A9820873FD38}" srcId="{60EE5DBA-D67A-4FF1-8908-1CCA41A370EA}" destId="{AFA68D9C-CC72-456B-82A9-539716565E58}" srcOrd="0" destOrd="0" parTransId="{1AAE45A7-E236-4279-AF5A-A8CF53BCA53E}" sibTransId="{EEBAFC3E-AAF6-4164-8C08-C4EC9959E787}"/>
    <dgm:cxn modelId="{06E22525-5E8C-4853-9AD5-D47067350EC0}" type="presOf" srcId="{33553C89-9699-4D18-8CCC-E1F84775FC14}" destId="{CF5F613D-BAE2-46F5-9D03-01B2F319BB13}" srcOrd="1" destOrd="0" presId="urn:microsoft.com/office/officeart/2005/8/layout/cycle2"/>
    <dgm:cxn modelId="{6CDBAE2D-3A38-4899-AA23-DAF757273E44}" srcId="{60EE5DBA-D67A-4FF1-8908-1CCA41A370EA}" destId="{7FE0911D-6F12-43EE-A73D-3BAF9EE181BA}" srcOrd="3" destOrd="0" parTransId="{06ADB66F-2C84-4C0E-95B4-A21355604B4F}" sibTransId="{33553C89-9699-4D18-8CCC-E1F84775FC14}"/>
    <dgm:cxn modelId="{A7636141-F5CF-4765-8AFB-3C8B267A3E0E}" type="presOf" srcId="{AFA68D9C-CC72-456B-82A9-539716565E58}" destId="{27F5665F-83E1-4E61-8E31-3985614767AE}" srcOrd="0" destOrd="0" presId="urn:microsoft.com/office/officeart/2005/8/layout/cycle2"/>
    <dgm:cxn modelId="{A6B5C269-C31F-4FFA-8C05-C53EC41A8E2E}" type="presOf" srcId="{60EE5DBA-D67A-4FF1-8908-1CCA41A370EA}" destId="{E96702BB-34FC-4A56-AC5B-A04E337F5548}" srcOrd="0" destOrd="0" presId="urn:microsoft.com/office/officeart/2005/8/layout/cycle2"/>
    <dgm:cxn modelId="{F766504C-FF66-48E2-A4B3-91CAE5C86406}" type="presOf" srcId="{E9C4B18A-3A3E-49BF-96EF-5C540FBE3B6D}" destId="{BA9347C7-21F3-48BC-9CBF-7879648CB860}" srcOrd="0" destOrd="0" presId="urn:microsoft.com/office/officeart/2005/8/layout/cycle2"/>
    <dgm:cxn modelId="{C6D5086E-1823-459A-941C-77DCB9C1EB19}" type="presOf" srcId="{16947052-4F0B-4464-99E0-256B13091663}" destId="{85B79C9A-3ACA-402D-A0D0-2B6229464851}" srcOrd="1" destOrd="0" presId="urn:microsoft.com/office/officeart/2005/8/layout/cycle2"/>
    <dgm:cxn modelId="{CB79D355-D904-4C4C-9706-3E13EB998B2B}" type="presOf" srcId="{DDFD601B-990B-43E8-81B6-506A6866A85C}" destId="{51428752-9CFF-465E-B659-D1B064AD1CDD}" srcOrd="0" destOrd="0" presId="urn:microsoft.com/office/officeart/2005/8/layout/cycle2"/>
    <dgm:cxn modelId="{E0CC0978-EAD1-45E2-A7BF-CEEF295B18BE}" srcId="{60EE5DBA-D67A-4FF1-8908-1CCA41A370EA}" destId="{B23CD2AE-5671-4CED-8F5C-A2221ECB7F00}" srcOrd="5" destOrd="0" parTransId="{EBCB428E-4370-4AC2-AE67-80DF7A750ACA}" sibTransId="{DDFD601B-990B-43E8-81B6-506A6866A85C}"/>
    <dgm:cxn modelId="{6C95227A-88BF-4BF0-843B-5E4642B42995}" type="presOf" srcId="{64D84768-37D3-4CF9-A375-AE9E8BFBE53A}" destId="{2C0C6F59-7A9E-4E6E-951D-0A3B90F9F637}" srcOrd="1" destOrd="0" presId="urn:microsoft.com/office/officeart/2005/8/layout/cycle2"/>
    <dgm:cxn modelId="{1E6F897B-DE96-4481-8C67-A60561EA1E28}" srcId="{60EE5DBA-D67A-4FF1-8908-1CCA41A370EA}" destId="{5FA20BCD-3ACB-494F-9120-530DE8792F3D}" srcOrd="2" destOrd="0" parTransId="{60094086-221B-4420-898B-112D063A376C}" sibTransId="{E9C4B18A-3A3E-49BF-96EF-5C540FBE3B6D}"/>
    <dgm:cxn modelId="{5436028C-3EF7-42BB-91E4-3C638B5037AC}" type="presOf" srcId="{7FE0911D-6F12-43EE-A73D-3BAF9EE181BA}" destId="{9E972017-E4E5-449C-A099-077B246181E8}" srcOrd="0" destOrd="0" presId="urn:microsoft.com/office/officeart/2005/8/layout/cycle2"/>
    <dgm:cxn modelId="{D78FBC8F-0317-41A9-BDB8-6B99D0E6B559}" type="presOf" srcId="{7377AB55-AC8A-4B73-A00C-C800B7F8FF29}" destId="{2AD65CF0-1050-420A-9CF7-230EA1DC905E}" srcOrd="0" destOrd="0" presId="urn:microsoft.com/office/officeart/2005/8/layout/cycle2"/>
    <dgm:cxn modelId="{93C7A79B-F9B4-4692-8B1B-6E50E4C0D8CE}" srcId="{60EE5DBA-D67A-4FF1-8908-1CCA41A370EA}" destId="{1698FBDD-F089-4136-90CF-16AA78152963}" srcOrd="1" destOrd="0" parTransId="{6FF7F43E-DAE5-4E8D-AA85-358C40A1962B}" sibTransId="{64D84768-37D3-4CF9-A375-AE9E8BFBE53A}"/>
    <dgm:cxn modelId="{CC8416A2-941A-4738-BF4B-29CA56C87AF4}" type="presOf" srcId="{EEBAFC3E-AAF6-4164-8C08-C4EC9959E787}" destId="{CFD87F52-16EF-424E-A46E-C4D05785EFB9}" srcOrd="0" destOrd="0" presId="urn:microsoft.com/office/officeart/2005/8/layout/cycle2"/>
    <dgm:cxn modelId="{48C440A2-1888-4E64-997C-3EC85D757833}" type="presOf" srcId="{B23CD2AE-5671-4CED-8F5C-A2221ECB7F00}" destId="{FF94BC6D-6CAF-4E60-8352-3AE1BBA79504}" srcOrd="0" destOrd="0" presId="urn:microsoft.com/office/officeart/2005/8/layout/cycle2"/>
    <dgm:cxn modelId="{314920A7-4BE2-4898-BC19-5CEC030AD0AF}" type="presOf" srcId="{DDFD601B-990B-43E8-81B6-506A6866A85C}" destId="{A727E752-4376-4488-8F67-8D95AE850E58}" srcOrd="1" destOrd="0" presId="urn:microsoft.com/office/officeart/2005/8/layout/cycle2"/>
    <dgm:cxn modelId="{F92E25A8-2A96-46C9-B0C8-68143A667DE3}" type="presOf" srcId="{E9C4B18A-3A3E-49BF-96EF-5C540FBE3B6D}" destId="{9C80A1BA-7087-4FD6-9525-A1F2D7BB3B8F}" srcOrd="1" destOrd="0" presId="urn:microsoft.com/office/officeart/2005/8/layout/cycle2"/>
    <dgm:cxn modelId="{3EA5CCAA-772A-4EB5-A964-2932F6136E0F}" type="presOf" srcId="{EEBAFC3E-AAF6-4164-8C08-C4EC9959E787}" destId="{16E59036-A09B-4167-AF2C-01A2D678C84D}" srcOrd="1" destOrd="0" presId="urn:microsoft.com/office/officeart/2005/8/layout/cycle2"/>
    <dgm:cxn modelId="{0BDDCBC6-6332-45DE-A24A-BCC8016EA475}" type="presOf" srcId="{5FA20BCD-3ACB-494F-9120-530DE8792F3D}" destId="{00534C2B-A998-41BA-A3EB-3D56D072C083}" srcOrd="0" destOrd="0" presId="urn:microsoft.com/office/officeart/2005/8/layout/cycle2"/>
    <dgm:cxn modelId="{5A0BFBD4-A4FB-4DD2-94F6-D7F92FFEADD9}" type="presOf" srcId="{64D84768-37D3-4CF9-A375-AE9E8BFBE53A}" destId="{AC23610F-CA4C-4575-B22C-C6C5388B3B78}" srcOrd="0" destOrd="0" presId="urn:microsoft.com/office/officeart/2005/8/layout/cycle2"/>
    <dgm:cxn modelId="{7D35DAD6-B642-4D75-A50C-87C73BD1CD2D}" type="presOf" srcId="{33553C89-9699-4D18-8CCC-E1F84775FC14}" destId="{4E6A0C4E-2AEF-4FD2-9A3D-759F9AD129B2}" srcOrd="0" destOrd="0" presId="urn:microsoft.com/office/officeart/2005/8/layout/cycle2"/>
    <dgm:cxn modelId="{8B89DFDE-BA22-469B-BC8A-8844531788F1}" srcId="{60EE5DBA-D67A-4FF1-8908-1CCA41A370EA}" destId="{7377AB55-AC8A-4B73-A00C-C800B7F8FF29}" srcOrd="4" destOrd="0" parTransId="{C1CCBF59-4870-4576-9661-DED487C06B2B}" sibTransId="{16947052-4F0B-4464-99E0-256B13091663}"/>
    <dgm:cxn modelId="{7E97C3E6-19FC-48EC-85BC-3957A30C58F1}" type="presOf" srcId="{16947052-4F0B-4464-99E0-256B13091663}" destId="{C0CD4640-A80D-4FE1-AE23-AAF667D57E40}" srcOrd="0" destOrd="0" presId="urn:microsoft.com/office/officeart/2005/8/layout/cycle2"/>
    <dgm:cxn modelId="{BBD5A0FB-783A-4A97-A96B-7094FBE8A0AE}" type="presOf" srcId="{1698FBDD-F089-4136-90CF-16AA78152963}" destId="{D3FA78D0-E506-4C2D-92A6-3C923DADB9A9}" srcOrd="0" destOrd="0" presId="urn:microsoft.com/office/officeart/2005/8/layout/cycle2"/>
    <dgm:cxn modelId="{450A774B-DAF8-4163-84E6-E348BC254D93}" type="presParOf" srcId="{E96702BB-34FC-4A56-AC5B-A04E337F5548}" destId="{27F5665F-83E1-4E61-8E31-3985614767AE}" srcOrd="0" destOrd="0" presId="urn:microsoft.com/office/officeart/2005/8/layout/cycle2"/>
    <dgm:cxn modelId="{4EC7236E-32A5-4028-9654-72DCA9B48526}" type="presParOf" srcId="{E96702BB-34FC-4A56-AC5B-A04E337F5548}" destId="{CFD87F52-16EF-424E-A46E-C4D05785EFB9}" srcOrd="1" destOrd="0" presId="urn:microsoft.com/office/officeart/2005/8/layout/cycle2"/>
    <dgm:cxn modelId="{312BD25D-338F-48FD-9753-69E2CEC97073}" type="presParOf" srcId="{CFD87F52-16EF-424E-A46E-C4D05785EFB9}" destId="{16E59036-A09B-4167-AF2C-01A2D678C84D}" srcOrd="0" destOrd="0" presId="urn:microsoft.com/office/officeart/2005/8/layout/cycle2"/>
    <dgm:cxn modelId="{BB4BDE78-D248-4EA5-92EF-0A5EAA9B6D56}" type="presParOf" srcId="{E96702BB-34FC-4A56-AC5B-A04E337F5548}" destId="{D3FA78D0-E506-4C2D-92A6-3C923DADB9A9}" srcOrd="2" destOrd="0" presId="urn:microsoft.com/office/officeart/2005/8/layout/cycle2"/>
    <dgm:cxn modelId="{A3A3059D-64D0-441F-A2B6-8F77BAA89926}" type="presParOf" srcId="{E96702BB-34FC-4A56-AC5B-A04E337F5548}" destId="{AC23610F-CA4C-4575-B22C-C6C5388B3B78}" srcOrd="3" destOrd="0" presId="urn:microsoft.com/office/officeart/2005/8/layout/cycle2"/>
    <dgm:cxn modelId="{5CF0F8BA-B496-4C71-A436-A78B9B49343B}" type="presParOf" srcId="{AC23610F-CA4C-4575-B22C-C6C5388B3B78}" destId="{2C0C6F59-7A9E-4E6E-951D-0A3B90F9F637}" srcOrd="0" destOrd="0" presId="urn:microsoft.com/office/officeart/2005/8/layout/cycle2"/>
    <dgm:cxn modelId="{CE3F6546-8C7E-4ACB-A689-63F8A61624DD}" type="presParOf" srcId="{E96702BB-34FC-4A56-AC5B-A04E337F5548}" destId="{00534C2B-A998-41BA-A3EB-3D56D072C083}" srcOrd="4" destOrd="0" presId="urn:microsoft.com/office/officeart/2005/8/layout/cycle2"/>
    <dgm:cxn modelId="{FD7B6C35-8AFD-402B-898D-712A9B07507E}" type="presParOf" srcId="{E96702BB-34FC-4A56-AC5B-A04E337F5548}" destId="{BA9347C7-21F3-48BC-9CBF-7879648CB860}" srcOrd="5" destOrd="0" presId="urn:microsoft.com/office/officeart/2005/8/layout/cycle2"/>
    <dgm:cxn modelId="{3059D07E-8D21-4711-984D-2EB3837C0CAB}" type="presParOf" srcId="{BA9347C7-21F3-48BC-9CBF-7879648CB860}" destId="{9C80A1BA-7087-4FD6-9525-A1F2D7BB3B8F}" srcOrd="0" destOrd="0" presId="urn:microsoft.com/office/officeart/2005/8/layout/cycle2"/>
    <dgm:cxn modelId="{6488930B-FBB0-4358-90D3-AB70C65B4339}" type="presParOf" srcId="{E96702BB-34FC-4A56-AC5B-A04E337F5548}" destId="{9E972017-E4E5-449C-A099-077B246181E8}" srcOrd="6" destOrd="0" presId="urn:microsoft.com/office/officeart/2005/8/layout/cycle2"/>
    <dgm:cxn modelId="{F07E3FA6-2597-4149-A19C-E69D35644CCA}" type="presParOf" srcId="{E96702BB-34FC-4A56-AC5B-A04E337F5548}" destId="{4E6A0C4E-2AEF-4FD2-9A3D-759F9AD129B2}" srcOrd="7" destOrd="0" presId="urn:microsoft.com/office/officeart/2005/8/layout/cycle2"/>
    <dgm:cxn modelId="{F3747667-C12C-4C21-B2AE-3A589CC9CF14}" type="presParOf" srcId="{4E6A0C4E-2AEF-4FD2-9A3D-759F9AD129B2}" destId="{CF5F613D-BAE2-46F5-9D03-01B2F319BB13}" srcOrd="0" destOrd="0" presId="urn:microsoft.com/office/officeart/2005/8/layout/cycle2"/>
    <dgm:cxn modelId="{8637EE87-E443-47AF-B7B5-540752593FC1}" type="presParOf" srcId="{E96702BB-34FC-4A56-AC5B-A04E337F5548}" destId="{2AD65CF0-1050-420A-9CF7-230EA1DC905E}" srcOrd="8" destOrd="0" presId="urn:microsoft.com/office/officeart/2005/8/layout/cycle2"/>
    <dgm:cxn modelId="{0185A45C-1E97-48FE-9C5D-88AAF8E6D5FE}" type="presParOf" srcId="{E96702BB-34FC-4A56-AC5B-A04E337F5548}" destId="{C0CD4640-A80D-4FE1-AE23-AAF667D57E40}" srcOrd="9" destOrd="0" presId="urn:microsoft.com/office/officeart/2005/8/layout/cycle2"/>
    <dgm:cxn modelId="{EF466B61-0AB5-4B2F-94CB-F6953A43D3E1}" type="presParOf" srcId="{C0CD4640-A80D-4FE1-AE23-AAF667D57E40}" destId="{85B79C9A-3ACA-402D-A0D0-2B6229464851}" srcOrd="0" destOrd="0" presId="urn:microsoft.com/office/officeart/2005/8/layout/cycle2"/>
    <dgm:cxn modelId="{F91D9939-C54F-40EF-AA02-F96CC02A173E}" type="presParOf" srcId="{E96702BB-34FC-4A56-AC5B-A04E337F5548}" destId="{FF94BC6D-6CAF-4E60-8352-3AE1BBA79504}" srcOrd="10" destOrd="0" presId="urn:microsoft.com/office/officeart/2005/8/layout/cycle2"/>
    <dgm:cxn modelId="{78C6318C-D18E-42BC-ABB1-D95C6DF92C92}" type="presParOf" srcId="{E96702BB-34FC-4A56-AC5B-A04E337F5548}" destId="{51428752-9CFF-465E-B659-D1B064AD1CDD}" srcOrd="11" destOrd="0" presId="urn:microsoft.com/office/officeart/2005/8/layout/cycle2"/>
    <dgm:cxn modelId="{B9BC1783-D0BD-43B9-A397-7CB0E0B960E0}" type="presParOf" srcId="{51428752-9CFF-465E-B659-D1B064AD1CDD}" destId="{A727E752-4376-4488-8F67-8D95AE850E5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A217DE-A036-4075-8996-472FE6C21887}" type="doc">
      <dgm:prSet loTypeId="urn:microsoft.com/office/officeart/2005/8/layout/arrow2" loCatId="process" qsTypeId="urn:microsoft.com/office/officeart/2005/8/quickstyle/simple1" qsCatId="simple" csTypeId="urn:microsoft.com/office/officeart/2005/8/colors/accent6_1" csCatId="accent6" phldr="1"/>
      <dgm:spPr/>
    </dgm:pt>
    <dgm:pt modelId="{992FEEEF-7C2B-4EE2-B80E-89610D3B13FE}">
      <dgm:prSet phldrT="[Text]" custT="1"/>
      <dgm:spPr/>
      <dgm:t>
        <a:bodyPr/>
        <a:lstStyle/>
        <a:p>
          <a:r>
            <a:rPr lang="sv-SE" sz="3600" dirty="0"/>
            <a:t>1</a:t>
          </a:r>
        </a:p>
      </dgm:t>
    </dgm:pt>
    <dgm:pt modelId="{10577B79-4ACD-44DB-98D3-B9A440FCCE9C}" type="parTrans" cxnId="{3DEB3C99-4949-4732-AEAA-ECE8FBDCD180}">
      <dgm:prSet/>
      <dgm:spPr/>
      <dgm:t>
        <a:bodyPr/>
        <a:lstStyle/>
        <a:p>
          <a:endParaRPr lang="sv-SE"/>
        </a:p>
      </dgm:t>
    </dgm:pt>
    <dgm:pt modelId="{0D6B18A5-CD73-4114-A5A6-DC60EA908375}" type="sibTrans" cxnId="{3DEB3C99-4949-4732-AEAA-ECE8FBDCD180}">
      <dgm:prSet/>
      <dgm:spPr/>
      <dgm:t>
        <a:bodyPr/>
        <a:lstStyle/>
        <a:p>
          <a:endParaRPr lang="sv-SE"/>
        </a:p>
      </dgm:t>
    </dgm:pt>
    <dgm:pt modelId="{0F4BE47D-6BF6-40D9-9FA0-59130CB066ED}">
      <dgm:prSet phldrT="[Text]" custT="1"/>
      <dgm:spPr/>
      <dgm:t>
        <a:bodyPr/>
        <a:lstStyle/>
        <a:p>
          <a:r>
            <a:rPr lang="sv-SE" sz="4400" dirty="0"/>
            <a:t>2</a:t>
          </a:r>
        </a:p>
      </dgm:t>
    </dgm:pt>
    <dgm:pt modelId="{4A829546-B603-4351-A457-4DBC938F265E}" type="parTrans" cxnId="{28B70D48-A767-494E-A3C1-E64389BC6213}">
      <dgm:prSet/>
      <dgm:spPr/>
      <dgm:t>
        <a:bodyPr/>
        <a:lstStyle/>
        <a:p>
          <a:endParaRPr lang="sv-SE"/>
        </a:p>
      </dgm:t>
    </dgm:pt>
    <dgm:pt modelId="{A1FA3251-B89B-469C-A9B2-CED3C642C8E3}" type="sibTrans" cxnId="{28B70D48-A767-494E-A3C1-E64389BC6213}">
      <dgm:prSet/>
      <dgm:spPr/>
      <dgm:t>
        <a:bodyPr/>
        <a:lstStyle/>
        <a:p>
          <a:endParaRPr lang="sv-SE"/>
        </a:p>
      </dgm:t>
    </dgm:pt>
    <dgm:pt modelId="{6A250355-FC30-4820-9987-DF025AC4F470}">
      <dgm:prSet phldrT="[Text]" custT="1"/>
      <dgm:spPr/>
      <dgm:t>
        <a:bodyPr/>
        <a:lstStyle/>
        <a:p>
          <a:r>
            <a:rPr lang="sv-SE" sz="5400" dirty="0"/>
            <a:t>3</a:t>
          </a:r>
        </a:p>
      </dgm:t>
    </dgm:pt>
    <dgm:pt modelId="{C91F3C90-9196-4F62-B2D7-EDA3293FF740}" type="parTrans" cxnId="{EA497EE8-72A6-4543-839F-1B780B9143CA}">
      <dgm:prSet/>
      <dgm:spPr/>
      <dgm:t>
        <a:bodyPr/>
        <a:lstStyle/>
        <a:p>
          <a:endParaRPr lang="sv-SE"/>
        </a:p>
      </dgm:t>
    </dgm:pt>
    <dgm:pt modelId="{5705AB6C-E43A-41A6-B5FD-B3B129A6C1E3}" type="sibTrans" cxnId="{EA497EE8-72A6-4543-839F-1B780B9143CA}">
      <dgm:prSet/>
      <dgm:spPr/>
      <dgm:t>
        <a:bodyPr/>
        <a:lstStyle/>
        <a:p>
          <a:endParaRPr lang="sv-SE"/>
        </a:p>
      </dgm:t>
    </dgm:pt>
    <dgm:pt modelId="{BA8760E9-B314-49FE-809F-B1DB39E7C5EB}" type="pres">
      <dgm:prSet presAssocID="{C3A217DE-A036-4075-8996-472FE6C21887}" presName="arrowDiagram" presStyleCnt="0">
        <dgm:presLayoutVars>
          <dgm:chMax val="5"/>
          <dgm:dir/>
          <dgm:resizeHandles val="exact"/>
        </dgm:presLayoutVars>
      </dgm:prSet>
      <dgm:spPr/>
    </dgm:pt>
    <dgm:pt modelId="{5028FA91-A2AE-45CC-BD14-B472CCE33563}" type="pres">
      <dgm:prSet presAssocID="{C3A217DE-A036-4075-8996-472FE6C21887}" presName="arrow" presStyleLbl="bgShp" presStyleIdx="0" presStyleCnt="1"/>
      <dgm:spPr/>
    </dgm:pt>
    <dgm:pt modelId="{1EE3B5EE-2BD9-4DAD-8A84-44662B00FE00}" type="pres">
      <dgm:prSet presAssocID="{C3A217DE-A036-4075-8996-472FE6C21887}" presName="arrowDiagram3" presStyleCnt="0"/>
      <dgm:spPr/>
    </dgm:pt>
    <dgm:pt modelId="{CD4827B0-013B-43A0-B0C7-97E6865B3B1E}" type="pres">
      <dgm:prSet presAssocID="{992FEEEF-7C2B-4EE2-B80E-89610D3B13FE}" presName="bullet3a" presStyleLbl="node1" presStyleIdx="0" presStyleCnt="3"/>
      <dgm:spPr/>
    </dgm:pt>
    <dgm:pt modelId="{A268E0E4-C834-4AE0-B3C8-818630829885}" type="pres">
      <dgm:prSet presAssocID="{992FEEEF-7C2B-4EE2-B80E-89610D3B13FE}" presName="textBox3a" presStyleLbl="revTx" presStyleIdx="0" presStyleCnt="3">
        <dgm:presLayoutVars>
          <dgm:bulletEnabled val="1"/>
        </dgm:presLayoutVars>
      </dgm:prSet>
      <dgm:spPr/>
    </dgm:pt>
    <dgm:pt modelId="{FB43F7E2-7CD9-4C63-829D-892EFDEB12DE}" type="pres">
      <dgm:prSet presAssocID="{0F4BE47D-6BF6-40D9-9FA0-59130CB066ED}" presName="bullet3b" presStyleLbl="node1" presStyleIdx="1" presStyleCnt="3"/>
      <dgm:spPr/>
    </dgm:pt>
    <dgm:pt modelId="{1CD24287-37E9-4B8C-B07E-14ED2F5D5634}" type="pres">
      <dgm:prSet presAssocID="{0F4BE47D-6BF6-40D9-9FA0-59130CB066ED}" presName="textBox3b" presStyleLbl="revTx" presStyleIdx="1" presStyleCnt="3">
        <dgm:presLayoutVars>
          <dgm:bulletEnabled val="1"/>
        </dgm:presLayoutVars>
      </dgm:prSet>
      <dgm:spPr/>
    </dgm:pt>
    <dgm:pt modelId="{18E45668-1FD6-49EB-9AA1-A19901B48C21}" type="pres">
      <dgm:prSet presAssocID="{6A250355-FC30-4820-9987-DF025AC4F470}" presName="bullet3c" presStyleLbl="node1" presStyleIdx="2" presStyleCnt="3"/>
      <dgm:spPr/>
    </dgm:pt>
    <dgm:pt modelId="{D9F7EC11-96E2-40F5-97F5-D812D89621AF}" type="pres">
      <dgm:prSet presAssocID="{6A250355-FC30-4820-9987-DF025AC4F470}" presName="textBox3c" presStyleLbl="revTx" presStyleIdx="2" presStyleCnt="3">
        <dgm:presLayoutVars>
          <dgm:bulletEnabled val="1"/>
        </dgm:presLayoutVars>
      </dgm:prSet>
      <dgm:spPr/>
    </dgm:pt>
  </dgm:ptLst>
  <dgm:cxnLst>
    <dgm:cxn modelId="{D5307F15-E447-4117-810F-1BA2BDDE3814}" type="presOf" srcId="{992FEEEF-7C2B-4EE2-B80E-89610D3B13FE}" destId="{A268E0E4-C834-4AE0-B3C8-818630829885}" srcOrd="0" destOrd="0" presId="urn:microsoft.com/office/officeart/2005/8/layout/arrow2"/>
    <dgm:cxn modelId="{95C03128-D921-4CE9-BF4C-3AFB60FE7A87}" type="presOf" srcId="{0F4BE47D-6BF6-40D9-9FA0-59130CB066ED}" destId="{1CD24287-37E9-4B8C-B07E-14ED2F5D5634}" srcOrd="0" destOrd="0" presId="urn:microsoft.com/office/officeart/2005/8/layout/arrow2"/>
    <dgm:cxn modelId="{28B70D48-A767-494E-A3C1-E64389BC6213}" srcId="{C3A217DE-A036-4075-8996-472FE6C21887}" destId="{0F4BE47D-6BF6-40D9-9FA0-59130CB066ED}" srcOrd="1" destOrd="0" parTransId="{4A829546-B603-4351-A457-4DBC938F265E}" sibTransId="{A1FA3251-B89B-469C-A9B2-CED3C642C8E3}"/>
    <dgm:cxn modelId="{7A11A886-74C7-4775-8B15-6D643292B1F7}" type="presOf" srcId="{6A250355-FC30-4820-9987-DF025AC4F470}" destId="{D9F7EC11-96E2-40F5-97F5-D812D89621AF}" srcOrd="0" destOrd="0" presId="urn:microsoft.com/office/officeart/2005/8/layout/arrow2"/>
    <dgm:cxn modelId="{3DEB3C99-4949-4732-AEAA-ECE8FBDCD180}" srcId="{C3A217DE-A036-4075-8996-472FE6C21887}" destId="{992FEEEF-7C2B-4EE2-B80E-89610D3B13FE}" srcOrd="0" destOrd="0" parTransId="{10577B79-4ACD-44DB-98D3-B9A440FCCE9C}" sibTransId="{0D6B18A5-CD73-4114-A5A6-DC60EA908375}"/>
    <dgm:cxn modelId="{B3A9D1A8-16A1-43BB-B0E6-974264D76F12}" type="presOf" srcId="{C3A217DE-A036-4075-8996-472FE6C21887}" destId="{BA8760E9-B314-49FE-809F-B1DB39E7C5EB}" srcOrd="0" destOrd="0" presId="urn:microsoft.com/office/officeart/2005/8/layout/arrow2"/>
    <dgm:cxn modelId="{EA497EE8-72A6-4543-839F-1B780B9143CA}" srcId="{C3A217DE-A036-4075-8996-472FE6C21887}" destId="{6A250355-FC30-4820-9987-DF025AC4F470}" srcOrd="2" destOrd="0" parTransId="{C91F3C90-9196-4F62-B2D7-EDA3293FF740}" sibTransId="{5705AB6C-E43A-41A6-B5FD-B3B129A6C1E3}"/>
    <dgm:cxn modelId="{8A88D766-551D-4E19-B03B-A74868284BCA}" type="presParOf" srcId="{BA8760E9-B314-49FE-809F-B1DB39E7C5EB}" destId="{5028FA91-A2AE-45CC-BD14-B472CCE33563}" srcOrd="0" destOrd="0" presId="urn:microsoft.com/office/officeart/2005/8/layout/arrow2"/>
    <dgm:cxn modelId="{56AD5817-0B3A-4A55-99E3-D6F5C276A71D}" type="presParOf" srcId="{BA8760E9-B314-49FE-809F-B1DB39E7C5EB}" destId="{1EE3B5EE-2BD9-4DAD-8A84-44662B00FE00}" srcOrd="1" destOrd="0" presId="urn:microsoft.com/office/officeart/2005/8/layout/arrow2"/>
    <dgm:cxn modelId="{7F9C879C-93EF-4116-9112-974ADC1C871A}" type="presParOf" srcId="{1EE3B5EE-2BD9-4DAD-8A84-44662B00FE00}" destId="{CD4827B0-013B-43A0-B0C7-97E6865B3B1E}" srcOrd="0" destOrd="0" presId="urn:microsoft.com/office/officeart/2005/8/layout/arrow2"/>
    <dgm:cxn modelId="{1BF10A88-9280-4C1C-BDAE-F3A817ACCB76}" type="presParOf" srcId="{1EE3B5EE-2BD9-4DAD-8A84-44662B00FE00}" destId="{A268E0E4-C834-4AE0-B3C8-818630829885}" srcOrd="1" destOrd="0" presId="urn:microsoft.com/office/officeart/2005/8/layout/arrow2"/>
    <dgm:cxn modelId="{C2D72F24-5E85-4C3D-9124-78A5C3FB263B}" type="presParOf" srcId="{1EE3B5EE-2BD9-4DAD-8A84-44662B00FE00}" destId="{FB43F7E2-7CD9-4C63-829D-892EFDEB12DE}" srcOrd="2" destOrd="0" presId="urn:microsoft.com/office/officeart/2005/8/layout/arrow2"/>
    <dgm:cxn modelId="{3CD1E3D5-6E0A-4C16-B349-F71659E527A8}" type="presParOf" srcId="{1EE3B5EE-2BD9-4DAD-8A84-44662B00FE00}" destId="{1CD24287-37E9-4B8C-B07E-14ED2F5D5634}" srcOrd="3" destOrd="0" presId="urn:microsoft.com/office/officeart/2005/8/layout/arrow2"/>
    <dgm:cxn modelId="{25C49168-5104-4BA1-ACC1-732273B9E56D}" type="presParOf" srcId="{1EE3B5EE-2BD9-4DAD-8A84-44662B00FE00}" destId="{18E45668-1FD6-49EB-9AA1-A19901B48C21}" srcOrd="4" destOrd="0" presId="urn:microsoft.com/office/officeart/2005/8/layout/arrow2"/>
    <dgm:cxn modelId="{38CA21F1-8226-4B06-9DEE-CDE539E2E687}" type="presParOf" srcId="{1EE3B5EE-2BD9-4DAD-8A84-44662B00FE00}" destId="{D9F7EC11-96E2-40F5-97F5-D812D89621A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09010-FFF5-4E3B-86FE-5BD164D96C96}">
      <dsp:nvSpPr>
        <dsp:cNvPr id="0" name=""/>
        <dsp:cNvSpPr/>
      </dsp:nvSpPr>
      <dsp:spPr>
        <a:xfrm>
          <a:off x="45117" y="610123"/>
          <a:ext cx="1601390" cy="96083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sv-SE" sz="3800" kern="1200" dirty="0"/>
            <a:t>Vad?</a:t>
          </a:r>
        </a:p>
      </dsp:txBody>
      <dsp:txXfrm>
        <a:off x="73259" y="638265"/>
        <a:ext cx="1545106" cy="904550"/>
      </dsp:txXfrm>
    </dsp:sp>
    <dsp:sp modelId="{6EFF2870-EFD0-4661-B2DB-4F9EE75DAD61}">
      <dsp:nvSpPr>
        <dsp:cNvPr id="0" name=""/>
        <dsp:cNvSpPr/>
      </dsp:nvSpPr>
      <dsp:spPr>
        <a:xfrm rot="62060">
          <a:off x="1796681" y="912010"/>
          <a:ext cx="318474" cy="39714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p>
      </dsp:txBody>
      <dsp:txXfrm>
        <a:off x="1796689" y="990577"/>
        <a:ext cx="222932" cy="238286"/>
      </dsp:txXfrm>
    </dsp:sp>
    <dsp:sp modelId="{D69CEF96-DB4F-46B7-A909-28F123EC4C87}">
      <dsp:nvSpPr>
        <dsp:cNvPr id="0" name=""/>
        <dsp:cNvSpPr/>
      </dsp:nvSpPr>
      <dsp:spPr>
        <a:xfrm>
          <a:off x="2247304" y="649882"/>
          <a:ext cx="1601390" cy="96083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sv-SE" sz="3800" kern="1200" dirty="0"/>
            <a:t>Vem?</a:t>
          </a:r>
        </a:p>
      </dsp:txBody>
      <dsp:txXfrm>
        <a:off x="2275446" y="678024"/>
        <a:ext cx="1545106" cy="904550"/>
      </dsp:txXfrm>
    </dsp:sp>
    <dsp:sp modelId="{2E779557-4A31-467A-8232-C23E6AB38AB6}">
      <dsp:nvSpPr>
        <dsp:cNvPr id="0" name=""/>
        <dsp:cNvSpPr/>
      </dsp:nvSpPr>
      <dsp:spPr>
        <a:xfrm>
          <a:off x="4008834" y="931727"/>
          <a:ext cx="339494" cy="39714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p>
      </dsp:txBody>
      <dsp:txXfrm>
        <a:off x="4008834" y="1011156"/>
        <a:ext cx="237646" cy="238286"/>
      </dsp:txXfrm>
    </dsp:sp>
    <dsp:sp modelId="{004A0AE9-BAB1-4A3D-8719-AB9DB6E83B94}">
      <dsp:nvSpPr>
        <dsp:cNvPr id="0" name=""/>
        <dsp:cNvSpPr/>
      </dsp:nvSpPr>
      <dsp:spPr>
        <a:xfrm>
          <a:off x="4489251" y="649882"/>
          <a:ext cx="1601390" cy="96083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sv-SE" sz="3800" kern="1200" dirty="0"/>
            <a:t>Hur?</a:t>
          </a:r>
        </a:p>
      </dsp:txBody>
      <dsp:txXfrm>
        <a:off x="4517393" y="678024"/>
        <a:ext cx="1545106" cy="904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5665F-83E1-4E61-8E31-3985614767AE}">
      <dsp:nvSpPr>
        <dsp:cNvPr id="0" name=""/>
        <dsp:cNvSpPr/>
      </dsp:nvSpPr>
      <dsp:spPr>
        <a:xfrm>
          <a:off x="3051943" y="1024"/>
          <a:ext cx="1097012" cy="109701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dirty="0"/>
            <a:t>1</a:t>
          </a:r>
          <a:r>
            <a:rPr lang="sv-SE" sz="800" kern="1200" dirty="0"/>
            <a:t>.</a:t>
          </a:r>
        </a:p>
      </dsp:txBody>
      <dsp:txXfrm>
        <a:off x="3212597" y="161678"/>
        <a:ext cx="775704" cy="775704"/>
      </dsp:txXfrm>
    </dsp:sp>
    <dsp:sp modelId="{CFD87F52-16EF-424E-A46E-C4D05785EFB9}">
      <dsp:nvSpPr>
        <dsp:cNvPr id="0" name=""/>
        <dsp:cNvSpPr/>
      </dsp:nvSpPr>
      <dsp:spPr>
        <a:xfrm rot="1800000">
          <a:off x="4160818" y="772173"/>
          <a:ext cx="291794" cy="37024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sv-SE" sz="1700" kern="1200"/>
        </a:p>
      </dsp:txBody>
      <dsp:txXfrm>
        <a:off x="4166682" y="824337"/>
        <a:ext cx="204256" cy="222145"/>
      </dsp:txXfrm>
    </dsp:sp>
    <dsp:sp modelId="{D3FA78D0-E506-4C2D-92A6-3C923DADB9A9}">
      <dsp:nvSpPr>
        <dsp:cNvPr id="0" name=""/>
        <dsp:cNvSpPr/>
      </dsp:nvSpPr>
      <dsp:spPr>
        <a:xfrm>
          <a:off x="4478780" y="824809"/>
          <a:ext cx="1097012" cy="109701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dirty="0"/>
            <a:t>2</a:t>
          </a:r>
        </a:p>
      </dsp:txBody>
      <dsp:txXfrm>
        <a:off x="4639434" y="985463"/>
        <a:ext cx="775704" cy="775704"/>
      </dsp:txXfrm>
    </dsp:sp>
    <dsp:sp modelId="{AC23610F-CA4C-4575-B22C-C6C5388B3B78}">
      <dsp:nvSpPr>
        <dsp:cNvPr id="0" name=""/>
        <dsp:cNvSpPr/>
      </dsp:nvSpPr>
      <dsp:spPr>
        <a:xfrm rot="5400000">
          <a:off x="4881388" y="2003720"/>
          <a:ext cx="291794" cy="37024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sv-SE" sz="1700" kern="1200"/>
        </a:p>
      </dsp:txBody>
      <dsp:txXfrm>
        <a:off x="4925157" y="2033999"/>
        <a:ext cx="204256" cy="222145"/>
      </dsp:txXfrm>
    </dsp:sp>
    <dsp:sp modelId="{00534C2B-A998-41BA-A3EB-3D56D072C083}">
      <dsp:nvSpPr>
        <dsp:cNvPr id="0" name=""/>
        <dsp:cNvSpPr/>
      </dsp:nvSpPr>
      <dsp:spPr>
        <a:xfrm>
          <a:off x="4478780" y="2472377"/>
          <a:ext cx="1097012" cy="109701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dirty="0"/>
            <a:t>3</a:t>
          </a:r>
        </a:p>
      </dsp:txBody>
      <dsp:txXfrm>
        <a:off x="4639434" y="2633031"/>
        <a:ext cx="775704" cy="775704"/>
      </dsp:txXfrm>
    </dsp:sp>
    <dsp:sp modelId="{BA9347C7-21F3-48BC-9CBF-7879648CB860}">
      <dsp:nvSpPr>
        <dsp:cNvPr id="0" name=""/>
        <dsp:cNvSpPr/>
      </dsp:nvSpPr>
      <dsp:spPr>
        <a:xfrm rot="9000000">
          <a:off x="4175122" y="3243525"/>
          <a:ext cx="291794" cy="37024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sv-SE" sz="1700" kern="1200"/>
        </a:p>
      </dsp:txBody>
      <dsp:txXfrm rot="10800000">
        <a:off x="4256796" y="3295689"/>
        <a:ext cx="204256" cy="222145"/>
      </dsp:txXfrm>
    </dsp:sp>
    <dsp:sp modelId="{9E972017-E4E5-449C-A099-077B246181E8}">
      <dsp:nvSpPr>
        <dsp:cNvPr id="0" name=""/>
        <dsp:cNvSpPr/>
      </dsp:nvSpPr>
      <dsp:spPr>
        <a:xfrm>
          <a:off x="3051943" y="3296161"/>
          <a:ext cx="1097012" cy="109701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dirty="0"/>
            <a:t>4</a:t>
          </a:r>
        </a:p>
      </dsp:txBody>
      <dsp:txXfrm>
        <a:off x="3212597" y="3456815"/>
        <a:ext cx="775704" cy="775704"/>
      </dsp:txXfrm>
    </dsp:sp>
    <dsp:sp modelId="{4E6A0C4E-2AEF-4FD2-9A3D-759F9AD129B2}">
      <dsp:nvSpPr>
        <dsp:cNvPr id="0" name=""/>
        <dsp:cNvSpPr/>
      </dsp:nvSpPr>
      <dsp:spPr>
        <a:xfrm rot="12600000">
          <a:off x="2748286" y="3251784"/>
          <a:ext cx="291794" cy="37024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sv-SE" sz="1700" kern="1200"/>
        </a:p>
      </dsp:txBody>
      <dsp:txXfrm rot="10800000">
        <a:off x="2829960" y="3347717"/>
        <a:ext cx="204256" cy="222145"/>
      </dsp:txXfrm>
    </dsp:sp>
    <dsp:sp modelId="{2AD65CF0-1050-420A-9CF7-230EA1DC905E}">
      <dsp:nvSpPr>
        <dsp:cNvPr id="0" name=""/>
        <dsp:cNvSpPr/>
      </dsp:nvSpPr>
      <dsp:spPr>
        <a:xfrm>
          <a:off x="1625107" y="2472377"/>
          <a:ext cx="1097012" cy="109701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dirty="0"/>
            <a:t>5</a:t>
          </a:r>
        </a:p>
      </dsp:txBody>
      <dsp:txXfrm>
        <a:off x="1785761" y="2633031"/>
        <a:ext cx="775704" cy="775704"/>
      </dsp:txXfrm>
    </dsp:sp>
    <dsp:sp modelId="{C0CD4640-A80D-4FE1-AE23-AAF667D57E40}">
      <dsp:nvSpPr>
        <dsp:cNvPr id="0" name=""/>
        <dsp:cNvSpPr/>
      </dsp:nvSpPr>
      <dsp:spPr>
        <a:xfrm rot="16200000">
          <a:off x="2027716" y="2020237"/>
          <a:ext cx="291794" cy="37024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sv-SE" sz="1700" kern="1200"/>
        </a:p>
      </dsp:txBody>
      <dsp:txXfrm>
        <a:off x="2071485" y="2138054"/>
        <a:ext cx="204256" cy="222145"/>
      </dsp:txXfrm>
    </dsp:sp>
    <dsp:sp modelId="{FF94BC6D-6CAF-4E60-8352-3AE1BBA79504}">
      <dsp:nvSpPr>
        <dsp:cNvPr id="0" name=""/>
        <dsp:cNvSpPr/>
      </dsp:nvSpPr>
      <dsp:spPr>
        <a:xfrm>
          <a:off x="1625107" y="824809"/>
          <a:ext cx="1097012" cy="109701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dirty="0"/>
            <a:t>6</a:t>
          </a:r>
        </a:p>
      </dsp:txBody>
      <dsp:txXfrm>
        <a:off x="1785761" y="985463"/>
        <a:ext cx="775704" cy="775704"/>
      </dsp:txXfrm>
    </dsp:sp>
    <dsp:sp modelId="{51428752-9CFF-465E-B659-D1B064AD1CDD}">
      <dsp:nvSpPr>
        <dsp:cNvPr id="0" name=""/>
        <dsp:cNvSpPr/>
      </dsp:nvSpPr>
      <dsp:spPr>
        <a:xfrm rot="19800000">
          <a:off x="2733982" y="780431"/>
          <a:ext cx="291794" cy="37024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sv-SE" sz="1700" kern="1200"/>
        </a:p>
      </dsp:txBody>
      <dsp:txXfrm>
        <a:off x="2739846" y="876364"/>
        <a:ext cx="204256" cy="2221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8FA91-A2AE-45CC-BD14-B472CCE33563}">
      <dsp:nvSpPr>
        <dsp:cNvPr id="0" name=""/>
        <dsp:cNvSpPr/>
      </dsp:nvSpPr>
      <dsp:spPr>
        <a:xfrm>
          <a:off x="177043" y="0"/>
          <a:ext cx="3284057" cy="2052536"/>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4827B0-013B-43A0-B0C7-97E6865B3B1E}">
      <dsp:nvSpPr>
        <dsp:cNvPr id="0" name=""/>
        <dsp:cNvSpPr/>
      </dsp:nvSpPr>
      <dsp:spPr>
        <a:xfrm>
          <a:off x="594118" y="1416660"/>
          <a:ext cx="85385" cy="85385"/>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68E0E4-C834-4AE0-B3C8-818630829885}">
      <dsp:nvSpPr>
        <dsp:cNvPr id="0" name=""/>
        <dsp:cNvSpPr/>
      </dsp:nvSpPr>
      <dsp:spPr>
        <a:xfrm>
          <a:off x="636811" y="1459353"/>
          <a:ext cx="765185" cy="59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44" tIns="0" rIns="0" bIns="0" numCol="1" spcCol="1270" anchor="t" anchorCtr="0">
          <a:noAutofit/>
        </a:bodyPr>
        <a:lstStyle/>
        <a:p>
          <a:pPr marL="0" lvl="0" indent="0" algn="l" defTabSz="1600200">
            <a:lnSpc>
              <a:spcPct val="90000"/>
            </a:lnSpc>
            <a:spcBef>
              <a:spcPct val="0"/>
            </a:spcBef>
            <a:spcAft>
              <a:spcPct val="35000"/>
            </a:spcAft>
            <a:buNone/>
          </a:pPr>
          <a:r>
            <a:rPr lang="sv-SE" sz="3600" kern="1200" dirty="0"/>
            <a:t>1</a:t>
          </a:r>
        </a:p>
      </dsp:txBody>
      <dsp:txXfrm>
        <a:off x="636811" y="1459353"/>
        <a:ext cx="765185" cy="593182"/>
      </dsp:txXfrm>
    </dsp:sp>
    <dsp:sp modelId="{FB43F7E2-7CD9-4C63-829D-892EFDEB12DE}">
      <dsp:nvSpPr>
        <dsp:cNvPr id="0" name=""/>
        <dsp:cNvSpPr/>
      </dsp:nvSpPr>
      <dsp:spPr>
        <a:xfrm>
          <a:off x="1347809" y="858781"/>
          <a:ext cx="154350" cy="154350"/>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D24287-37E9-4B8C-B07E-14ED2F5D5634}">
      <dsp:nvSpPr>
        <dsp:cNvPr id="0" name=""/>
        <dsp:cNvSpPr/>
      </dsp:nvSpPr>
      <dsp:spPr>
        <a:xfrm>
          <a:off x="1424985" y="935956"/>
          <a:ext cx="788173" cy="1116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87" tIns="0" rIns="0" bIns="0" numCol="1" spcCol="1270" anchor="t" anchorCtr="0">
          <a:noAutofit/>
        </a:bodyPr>
        <a:lstStyle/>
        <a:p>
          <a:pPr marL="0" lvl="0" indent="0" algn="l" defTabSz="1955800">
            <a:lnSpc>
              <a:spcPct val="90000"/>
            </a:lnSpc>
            <a:spcBef>
              <a:spcPct val="0"/>
            </a:spcBef>
            <a:spcAft>
              <a:spcPct val="35000"/>
            </a:spcAft>
            <a:buNone/>
          </a:pPr>
          <a:r>
            <a:rPr lang="sv-SE" sz="4400" kern="1200" dirty="0"/>
            <a:t>2</a:t>
          </a:r>
        </a:p>
      </dsp:txBody>
      <dsp:txXfrm>
        <a:off x="1424985" y="935956"/>
        <a:ext cx="788173" cy="1116579"/>
      </dsp:txXfrm>
    </dsp:sp>
    <dsp:sp modelId="{18E45668-1FD6-49EB-9AA1-A19901B48C21}">
      <dsp:nvSpPr>
        <dsp:cNvPr id="0" name=""/>
        <dsp:cNvSpPr/>
      </dsp:nvSpPr>
      <dsp:spPr>
        <a:xfrm>
          <a:off x="2254209" y="519291"/>
          <a:ext cx="213463" cy="213463"/>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F7EC11-96E2-40F5-97F5-D812D89621AF}">
      <dsp:nvSpPr>
        <dsp:cNvPr id="0" name=""/>
        <dsp:cNvSpPr/>
      </dsp:nvSpPr>
      <dsp:spPr>
        <a:xfrm>
          <a:off x="2360941" y="626023"/>
          <a:ext cx="788173" cy="1426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10" tIns="0" rIns="0" bIns="0" numCol="1" spcCol="1270" anchor="t" anchorCtr="0">
          <a:noAutofit/>
        </a:bodyPr>
        <a:lstStyle/>
        <a:p>
          <a:pPr marL="0" lvl="0" indent="0" algn="l" defTabSz="2400300">
            <a:lnSpc>
              <a:spcPct val="90000"/>
            </a:lnSpc>
            <a:spcBef>
              <a:spcPct val="0"/>
            </a:spcBef>
            <a:spcAft>
              <a:spcPct val="35000"/>
            </a:spcAft>
            <a:buNone/>
          </a:pPr>
          <a:r>
            <a:rPr lang="sv-SE" sz="5400" kern="1200" dirty="0"/>
            <a:t>3</a:t>
          </a:r>
        </a:p>
      </dsp:txBody>
      <dsp:txXfrm>
        <a:off x="2360941" y="626023"/>
        <a:ext cx="788173" cy="14265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774010" y="0"/>
            <a:ext cx="2887186" cy="498056"/>
          </a:xfrm>
          <a:prstGeom prst="rect">
            <a:avLst/>
          </a:prstGeom>
        </p:spPr>
        <p:txBody>
          <a:bodyPr vert="horz" lIns="91440" tIns="45720" rIns="91440" bIns="45720" rtlCol="0"/>
          <a:lstStyle>
            <a:lvl1pPr algn="r">
              <a:defRPr sz="1200"/>
            </a:lvl1pPr>
          </a:lstStyle>
          <a:p>
            <a:fld id="{969211B1-B4E6-44CE-B1F2-99756D3C3FAB}" type="datetimeFigureOut">
              <a:rPr lang="sv-SE" smtClean="0"/>
              <a:t>2023-06-06</a:t>
            </a:fld>
            <a:endParaRPr lang="sv-SE"/>
          </a:p>
        </p:txBody>
      </p:sp>
      <p:sp>
        <p:nvSpPr>
          <p:cNvPr id="4" name="Platshållare för sidfot 3"/>
          <p:cNvSpPr>
            <a:spLocks noGrp="1"/>
          </p:cNvSpPr>
          <p:nvPr>
            <p:ph type="ftr" sz="quarter" idx="2"/>
          </p:nvPr>
        </p:nvSpPr>
        <p:spPr>
          <a:xfrm>
            <a:off x="0" y="9428584"/>
            <a:ext cx="2887186"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774010" y="9428584"/>
            <a:ext cx="2887186" cy="498055"/>
          </a:xfrm>
          <a:prstGeom prst="rect">
            <a:avLst/>
          </a:prstGeom>
        </p:spPr>
        <p:txBody>
          <a:bodyPr vert="horz" lIns="91440" tIns="45720" rIns="91440" bIns="45720" rtlCol="0" anchor="b"/>
          <a:lstStyle>
            <a:lvl1pPr algn="r">
              <a:defRPr sz="1200"/>
            </a:lvl1pPr>
          </a:lstStyle>
          <a:p>
            <a:fld id="{6B89FA85-4869-4256-83BF-34C578F4D825}" type="slidenum">
              <a:rPr lang="sv-SE" smtClean="0"/>
              <a:t>‹#›</a:t>
            </a:fld>
            <a:endParaRPr lang="sv-SE"/>
          </a:p>
        </p:txBody>
      </p:sp>
    </p:spTree>
    <p:extLst>
      <p:ext uri="{BB962C8B-B14F-4D97-AF65-F5344CB8AC3E}">
        <p14:creationId xmlns:p14="http://schemas.microsoft.com/office/powerpoint/2010/main" val="360768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4010" y="0"/>
            <a:ext cx="2887186" cy="498056"/>
          </a:xfrm>
          <a:prstGeom prst="rect">
            <a:avLst/>
          </a:prstGeom>
        </p:spPr>
        <p:txBody>
          <a:bodyPr vert="horz" lIns="91440" tIns="45720" rIns="91440" bIns="45720" rtlCol="0"/>
          <a:lstStyle>
            <a:lvl1pPr algn="r">
              <a:defRPr sz="1200"/>
            </a:lvl1pPr>
          </a:lstStyle>
          <a:p>
            <a:fld id="{2F1A978D-EE1C-47C5-8C42-8707D9BA453C}" type="datetimeFigureOut">
              <a:rPr lang="sv-SE" smtClean="0"/>
              <a:t>2023-06-06</a:t>
            </a:fld>
            <a:endParaRPr lang="sv-SE"/>
          </a:p>
        </p:txBody>
      </p:sp>
      <p:sp>
        <p:nvSpPr>
          <p:cNvPr id="4" name="Platshållare för bildobjekt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887186"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4010" y="9428584"/>
            <a:ext cx="2887186" cy="498055"/>
          </a:xfrm>
          <a:prstGeom prst="rect">
            <a:avLst/>
          </a:prstGeom>
        </p:spPr>
        <p:txBody>
          <a:bodyPr vert="horz" lIns="91440" tIns="45720" rIns="91440" bIns="45720" rtlCol="0" anchor="b"/>
          <a:lstStyle>
            <a:lvl1pPr algn="r">
              <a:defRPr sz="1200"/>
            </a:lvl1pPr>
          </a:lstStyle>
          <a:p>
            <a:fld id="{6FFB9DCB-3441-49CE-97BA-46A8DE610E3A}" type="slidenum">
              <a:rPr lang="sv-SE" smtClean="0"/>
              <a:t>‹#›</a:t>
            </a:fld>
            <a:endParaRPr lang="sv-SE"/>
          </a:p>
        </p:txBody>
      </p:sp>
    </p:spTree>
    <p:extLst>
      <p:ext uri="{BB962C8B-B14F-4D97-AF65-F5344CB8AC3E}">
        <p14:creationId xmlns:p14="http://schemas.microsoft.com/office/powerpoint/2010/main" val="136883486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globalamalen.se/"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vision.se/for-dig-som-ar/fortroendevald/klimatombud/"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vision.se/Om-Vision/Organisation/Centrala-valutskottet/"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vision.se/Om-Vision/Organisation/Forbundsstyrelsen/"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vision.se/om-vision/visions-overgripande-mal-och-hjartefragor/"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vision.se/om-vision/visions-overgripande-mal-och-hjartefragor/"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vision.se/om-vision/visions-overgripande-mal-och-hjartefragor/"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5</a:t>
            </a:fld>
            <a:endParaRPr lang="sv-SE"/>
          </a:p>
        </p:txBody>
      </p:sp>
    </p:spTree>
    <p:extLst>
      <p:ext uri="{BB962C8B-B14F-4D97-AF65-F5344CB8AC3E}">
        <p14:creationId xmlns:p14="http://schemas.microsoft.com/office/powerpoint/2010/main" val="3895663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b="1" kern="1200" dirty="0">
              <a:solidFill>
                <a:schemeClr val="tx1"/>
              </a:solidFill>
              <a:effectLst/>
              <a:latin typeface="+mn-lt"/>
              <a:ea typeface="+mn-ea"/>
              <a:cs typeface="+mn-cs"/>
            </a:endParaRPr>
          </a:p>
          <a:p>
            <a:r>
              <a:rPr lang="sv-SE" dirty="0"/>
              <a:t>I styrningen ingår både att företräda, leda och utveckla organisationen</a:t>
            </a:r>
          </a:p>
          <a:p>
            <a:pPr marL="0" indent="0">
              <a:buNone/>
            </a:pPr>
            <a:endParaRPr lang="sv-SE" b="1" dirty="0"/>
          </a:p>
          <a:p>
            <a:pPr marL="0" indent="0">
              <a:buNone/>
            </a:pPr>
            <a:r>
              <a:rPr lang="sv-SE" b="1" dirty="0"/>
              <a:t>Företräda organisationen:</a:t>
            </a:r>
          </a:p>
          <a:p>
            <a:pPr marL="0" indent="0">
              <a:buNone/>
            </a:pPr>
            <a:r>
              <a:rPr lang="sv-SE" dirty="0"/>
              <a:t>• Att i lämpliga sammanhang företräda organisationen utåt och inåt.</a:t>
            </a:r>
          </a:p>
          <a:p>
            <a:pPr marL="0" indent="0">
              <a:buNone/>
            </a:pPr>
            <a:r>
              <a:rPr lang="sv-SE" dirty="0"/>
              <a:t>• Att skapa och upprätthålla förtroendet för organisationens arbete.</a:t>
            </a:r>
          </a:p>
          <a:p>
            <a:pPr marL="0" indent="0">
              <a:buNone/>
            </a:pPr>
            <a:endParaRPr lang="sv-SE" b="1" dirty="0"/>
          </a:p>
          <a:p>
            <a:pPr marL="0" indent="0">
              <a:buNone/>
            </a:pPr>
            <a:r>
              <a:rPr lang="sv-SE" b="1" dirty="0"/>
              <a:t>Leda organisationen:</a:t>
            </a:r>
          </a:p>
          <a:p>
            <a:pPr marL="0" indent="0">
              <a:buNone/>
            </a:pPr>
            <a:r>
              <a:rPr lang="sv-SE" dirty="0"/>
              <a:t>• Att prioritera och fatta beslut (inriktning av verksamheten).</a:t>
            </a:r>
          </a:p>
          <a:p>
            <a:pPr marL="0" indent="0">
              <a:buNone/>
            </a:pPr>
            <a:r>
              <a:rPr lang="sv-SE" dirty="0"/>
              <a:t>• Att inom angivna ramar skapa förutsättningar för genomförande genom att ge uppdrag och    tydliggöra roller för organisationens olika delar (organisera verksamheten).</a:t>
            </a:r>
          </a:p>
          <a:p>
            <a:pPr marL="0" indent="0">
              <a:buNone/>
            </a:pPr>
            <a:r>
              <a:rPr lang="sv-SE" dirty="0"/>
              <a:t>• Att förvalta och förmera ekonomi och resurser.</a:t>
            </a:r>
          </a:p>
          <a:p>
            <a:pPr marL="0" indent="0">
              <a:buNone/>
            </a:pPr>
            <a:r>
              <a:rPr lang="sv-SE" dirty="0"/>
              <a:t>• Att utöva organisationens yttersta arbetsgivaransvar.</a:t>
            </a:r>
          </a:p>
          <a:p>
            <a:pPr marL="0" indent="0">
              <a:buNone/>
            </a:pPr>
            <a:r>
              <a:rPr lang="sv-SE" dirty="0"/>
              <a:t>• Att praktiskt genomföra verksamhet och löpande administration (under förutsättning att organisationen inte har anställda)</a:t>
            </a:r>
          </a:p>
          <a:p>
            <a:pPr marL="0" indent="0">
              <a:buNone/>
            </a:pPr>
            <a:endParaRPr lang="sv-SE" b="1" dirty="0"/>
          </a:p>
          <a:p>
            <a:pPr marL="0" indent="0">
              <a:buNone/>
            </a:pPr>
            <a:r>
              <a:rPr lang="sv-SE" b="1" dirty="0"/>
              <a:t>Utveckla organisationen:</a:t>
            </a:r>
          </a:p>
          <a:p>
            <a:pPr marL="0" indent="0">
              <a:buNone/>
            </a:pPr>
            <a:r>
              <a:rPr lang="sv-SE" dirty="0"/>
              <a:t>• Att följa upp och ta nödvändiga initiativ.</a:t>
            </a:r>
          </a:p>
          <a:p>
            <a:pPr marL="0" indent="0">
              <a:buNone/>
            </a:pPr>
            <a:r>
              <a:rPr lang="sv-SE" dirty="0"/>
              <a:t>• Att initiera framtidsdiskussioner och utveckla organisationen som lärande organisation.</a:t>
            </a:r>
          </a:p>
          <a:p>
            <a:pPr marL="0" indent="0">
              <a:buNone/>
            </a:pPr>
            <a:r>
              <a:rPr lang="sv-SE" dirty="0"/>
              <a:t>• Att stärka engagemanget och förtroendet för organisationens idé och uppgift.</a:t>
            </a:r>
          </a:p>
          <a:p>
            <a:endParaRPr lang="sv-SE" sz="900" b="1"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20</a:t>
            </a:fld>
            <a:endParaRPr lang="sv-SE"/>
          </a:p>
        </p:txBody>
      </p:sp>
    </p:spTree>
    <p:extLst>
      <p:ext uri="{BB962C8B-B14F-4D97-AF65-F5344CB8AC3E}">
        <p14:creationId xmlns:p14="http://schemas.microsoft.com/office/powerpoint/2010/main" val="2813079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kern="1200" dirty="0">
                <a:solidFill>
                  <a:schemeClr val="tx1"/>
                </a:solidFill>
                <a:effectLst/>
                <a:latin typeface="+mn-lt"/>
                <a:ea typeface="+mn-ea"/>
                <a:cs typeface="+mn-cs"/>
              </a:rPr>
              <a:t>Gör övningen I fyra steg. </a:t>
            </a:r>
          </a:p>
          <a:p>
            <a:r>
              <a:rPr lang="sv-SE" sz="900" kern="1200" dirty="0">
                <a:solidFill>
                  <a:schemeClr val="tx1"/>
                </a:solidFill>
                <a:effectLst/>
                <a:latin typeface="+mn-lt"/>
                <a:ea typeface="+mn-ea"/>
                <a:cs typeface="+mn-cs"/>
              </a:rPr>
              <a:t>Fundera enskilt hur du tycker fördelningen procentuellt är idag mellan att företräda, leda och utveckla och anteckna på ett papper som ledaren visar upp alt i ett digitalt verktyg. </a:t>
            </a:r>
          </a:p>
          <a:p>
            <a:r>
              <a:rPr lang="sv-SE" sz="900" kern="1200" dirty="0">
                <a:solidFill>
                  <a:schemeClr val="tx1"/>
                </a:solidFill>
                <a:effectLst/>
                <a:latin typeface="+mn-lt"/>
                <a:ea typeface="+mn-ea"/>
                <a:cs typeface="+mn-cs"/>
              </a:rPr>
              <a:t>Samtala i gruppen utifrån följande frågeställningar:</a:t>
            </a:r>
          </a:p>
          <a:p>
            <a:pPr lvl="0"/>
            <a:r>
              <a:rPr lang="sv-SE" sz="900" kern="1200" dirty="0">
                <a:solidFill>
                  <a:schemeClr val="tx1"/>
                </a:solidFill>
                <a:effectLst/>
                <a:latin typeface="+mn-lt"/>
                <a:ea typeface="+mn-ea"/>
                <a:cs typeface="+mn-cs"/>
              </a:rPr>
              <a:t>Hur ser balansen ut mellan styrelsens roller att företräda, leda och utveckla organisationen?</a:t>
            </a:r>
          </a:p>
          <a:p>
            <a:pPr lvl="0"/>
            <a:r>
              <a:rPr lang="sv-SE" sz="900" kern="1200" dirty="0">
                <a:solidFill>
                  <a:schemeClr val="tx1"/>
                </a:solidFill>
                <a:effectLst/>
                <a:latin typeface="+mn-lt"/>
                <a:ea typeface="+mn-ea"/>
                <a:cs typeface="+mn-cs"/>
              </a:rPr>
              <a:t>Är det någon av uppgifterna som styrelsen bör ägna större uppmärksamhet åt i nuläget? Varför?</a:t>
            </a:r>
          </a:p>
          <a:p>
            <a:pPr lvl="0"/>
            <a:r>
              <a:rPr lang="sv-SE" sz="900" kern="1200" dirty="0">
                <a:solidFill>
                  <a:schemeClr val="tx1"/>
                </a:solidFill>
                <a:effectLst/>
                <a:latin typeface="+mn-lt"/>
                <a:ea typeface="+mn-ea"/>
                <a:cs typeface="+mn-cs"/>
              </a:rPr>
              <a:t>Hur ska det kunna åstadkommas?</a:t>
            </a:r>
          </a:p>
          <a:p>
            <a:pPr lvl="0"/>
            <a:r>
              <a:rPr lang="sv-SE" sz="900" kern="1200" dirty="0">
                <a:solidFill>
                  <a:schemeClr val="tx1"/>
                </a:solidFill>
                <a:effectLst/>
                <a:latin typeface="+mn-lt"/>
                <a:ea typeface="+mn-ea"/>
                <a:cs typeface="+mn-cs"/>
              </a:rPr>
              <a:t>Vem/vilka ansvarar?</a:t>
            </a:r>
          </a:p>
          <a:p>
            <a:r>
              <a:rPr lang="sv-SE" sz="900" kern="1200" dirty="0">
                <a:solidFill>
                  <a:schemeClr val="tx1"/>
                </a:solidFill>
                <a:effectLst/>
                <a:latin typeface="+mn-lt"/>
                <a:ea typeface="+mn-ea"/>
                <a:cs typeface="+mn-cs"/>
              </a:rPr>
              <a:t>Fundera därefter enskilt igen en stund hur du tycker att den önskade </a:t>
            </a:r>
            <a:r>
              <a:rPr lang="sv-SE" sz="900" kern="1200" dirty="0" err="1">
                <a:solidFill>
                  <a:schemeClr val="tx1"/>
                </a:solidFill>
                <a:effectLst/>
                <a:latin typeface="+mn-lt"/>
                <a:ea typeface="+mn-ea"/>
                <a:cs typeface="+mn-cs"/>
              </a:rPr>
              <a:t>tidsfördelningen</a:t>
            </a:r>
            <a:r>
              <a:rPr lang="sv-SE" sz="900" kern="1200" dirty="0">
                <a:solidFill>
                  <a:schemeClr val="tx1"/>
                </a:solidFill>
                <a:effectLst/>
                <a:latin typeface="+mn-lt"/>
                <a:ea typeface="+mn-ea"/>
                <a:cs typeface="+mn-cs"/>
              </a:rPr>
              <a:t> bör vara. Gör en ny gemensam tabell i gruppen.</a:t>
            </a: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21</a:t>
            </a:fld>
            <a:endParaRPr lang="sv-SE"/>
          </a:p>
        </p:txBody>
      </p:sp>
    </p:spTree>
    <p:extLst>
      <p:ext uri="{BB962C8B-B14F-4D97-AF65-F5344CB8AC3E}">
        <p14:creationId xmlns:p14="http://schemas.microsoft.com/office/powerpoint/2010/main" val="2151959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24</a:t>
            </a:fld>
            <a:endParaRPr lang="sv-SE"/>
          </a:p>
        </p:txBody>
      </p:sp>
    </p:spTree>
    <p:extLst>
      <p:ext uri="{BB962C8B-B14F-4D97-AF65-F5344CB8AC3E}">
        <p14:creationId xmlns:p14="http://schemas.microsoft.com/office/powerpoint/2010/main" val="50237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FFB9DCB-3441-49CE-97BA-46A8DE610E3A}" type="slidenum">
              <a:rPr lang="sv-SE" smtClean="0"/>
              <a:t>25</a:t>
            </a:fld>
            <a:endParaRPr lang="sv-SE"/>
          </a:p>
        </p:txBody>
      </p:sp>
    </p:spTree>
    <p:extLst>
      <p:ext uri="{BB962C8B-B14F-4D97-AF65-F5344CB8AC3E}">
        <p14:creationId xmlns:p14="http://schemas.microsoft.com/office/powerpoint/2010/main" val="3368932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26</a:t>
            </a:fld>
            <a:endParaRPr lang="sv-SE"/>
          </a:p>
        </p:txBody>
      </p:sp>
    </p:spTree>
    <p:extLst>
      <p:ext uri="{BB962C8B-B14F-4D97-AF65-F5344CB8AC3E}">
        <p14:creationId xmlns:p14="http://schemas.microsoft.com/office/powerpoint/2010/main" val="3810984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Rollfördelningen i en styrelse är primärt till för att få arbetet att fungera så bra som möjligt utifrån idén och målet med verksamheten. De funktioner som nämns ovan är de vanligaste. Men det finns fler och fler föreningar/organisationer som inför andra roller som till exempel:</a:t>
            </a:r>
          </a:p>
          <a:p>
            <a:endParaRPr lang="sv-SE" dirty="0"/>
          </a:p>
          <a:p>
            <a:r>
              <a:rPr lang="sv-SE" i="1" dirty="0"/>
              <a:t>• Mötesordförande, </a:t>
            </a:r>
            <a:r>
              <a:rPr lang="sv-SE" dirty="0"/>
              <a:t>med uppgift att se till att ordet fördelas på ett bra och rättvist sätt under mötet. Den valda ordföranden behöver inte alltid vara mötesordförande, utan den uppgiften kan rotera. Det kan för övrigt också </a:t>
            </a:r>
            <a:r>
              <a:rPr lang="sv-SE" i="1" dirty="0"/>
              <a:t>sekreterarskap </a:t>
            </a:r>
            <a:r>
              <a:rPr lang="sv-SE" dirty="0"/>
              <a:t>och andra uppgifter som innebär att ta på sig en större arbetsinsats.</a:t>
            </a:r>
          </a:p>
          <a:p>
            <a:r>
              <a:rPr lang="sv-SE" i="1" dirty="0"/>
              <a:t>• </a:t>
            </a:r>
            <a:r>
              <a:rPr lang="sv-SE" i="1" dirty="0" err="1"/>
              <a:t>Stämningsunderlättare</a:t>
            </a:r>
            <a:r>
              <a:rPr lang="sv-SE" dirty="0"/>
              <a:t>, med uppgiften att ha koll på att mötet inte tar mera energi än det ger och därför kunna föreslå sådant som höjer stämningen i gruppen.</a:t>
            </a:r>
          </a:p>
          <a:p>
            <a:r>
              <a:rPr lang="sv-SE" i="1" dirty="0"/>
              <a:t>• Tidens väktare</a:t>
            </a:r>
            <a:r>
              <a:rPr lang="sv-SE" dirty="0"/>
              <a:t>, med uppgiften att hjälpa ordföranden att se till att det blir en bra </a:t>
            </a:r>
            <a:r>
              <a:rPr lang="sv-SE" dirty="0" err="1"/>
              <a:t>tidsfördelning</a:t>
            </a:r>
            <a:r>
              <a:rPr lang="sv-SE" dirty="0"/>
              <a:t> vid behandlingen av olika punkter på agendan och med rätt att påpeka om taltiden fördelas ojämnt under mötet. </a:t>
            </a:r>
          </a:p>
          <a:p>
            <a:r>
              <a:rPr lang="sv-SE" i="1" dirty="0"/>
              <a:t>• Förtrycksobservatör, </a:t>
            </a:r>
            <a:r>
              <a:rPr lang="sv-SE" dirty="0"/>
              <a:t>med uppgiften att vara observant på om det förekommer olika former av härskartekniker under mötet och med rätt att avbryta och visa på vad som försiggår.</a:t>
            </a:r>
          </a:p>
          <a:p>
            <a:r>
              <a:rPr lang="sv-SE" i="1" dirty="0"/>
              <a:t>• </a:t>
            </a:r>
            <a:r>
              <a:rPr lang="sv-SE" i="1" dirty="0" err="1"/>
              <a:t>Guldkornsfinnare</a:t>
            </a:r>
            <a:r>
              <a:rPr lang="sv-SE" i="1" dirty="0"/>
              <a:t>, </a:t>
            </a:r>
            <a:r>
              <a:rPr lang="sv-SE" dirty="0"/>
              <a:t>med uppgift att samla bra idéer som dyker upp under mötets gång, som kanske ligger vid sidan av den fråga som behandlas, men som det vore synd om den bara försvann.</a:t>
            </a: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27</a:t>
            </a:fld>
            <a:endParaRPr lang="sv-SE"/>
          </a:p>
        </p:txBody>
      </p:sp>
    </p:spTree>
    <p:extLst>
      <p:ext uri="{BB962C8B-B14F-4D97-AF65-F5344CB8AC3E}">
        <p14:creationId xmlns:p14="http://schemas.microsoft.com/office/powerpoint/2010/main" val="1324082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28</a:t>
            </a:fld>
            <a:endParaRPr lang="sv-SE"/>
          </a:p>
        </p:txBody>
      </p:sp>
    </p:spTree>
    <p:extLst>
      <p:ext uri="{BB962C8B-B14F-4D97-AF65-F5344CB8AC3E}">
        <p14:creationId xmlns:p14="http://schemas.microsoft.com/office/powerpoint/2010/main" val="181925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29</a:t>
            </a:fld>
            <a:endParaRPr lang="sv-SE"/>
          </a:p>
        </p:txBody>
      </p:sp>
    </p:spTree>
    <p:extLst>
      <p:ext uri="{BB962C8B-B14F-4D97-AF65-F5344CB8AC3E}">
        <p14:creationId xmlns:p14="http://schemas.microsoft.com/office/powerpoint/2010/main" val="2487078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30</a:t>
            </a:fld>
            <a:endParaRPr lang="sv-SE"/>
          </a:p>
        </p:txBody>
      </p:sp>
    </p:spTree>
    <p:extLst>
      <p:ext uri="{BB962C8B-B14F-4D97-AF65-F5344CB8AC3E}">
        <p14:creationId xmlns:p14="http://schemas.microsoft.com/office/powerpoint/2010/main" val="2336090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80000" marR="0" lvl="0" indent="-180000" algn="l" defTabSz="685800" rtl="0" eaLnBrk="1" fontAlgn="auto" latinLnBrk="0" hangingPunct="1">
              <a:lnSpc>
                <a:spcPct val="90000"/>
              </a:lnSpc>
              <a:spcBef>
                <a:spcPts val="750"/>
              </a:spcBef>
              <a:spcAft>
                <a:spcPts val="0"/>
              </a:spcAft>
              <a:buClr>
                <a:srgbClr val="AF1432"/>
              </a:buClr>
              <a:buSzTx/>
              <a:buFont typeface="Arial" panose="020B0604020202020204" pitchFamily="34" charset="0"/>
              <a:buChar char="•"/>
              <a:tabLst/>
              <a:defRPr/>
            </a:pPr>
            <a:endParaRPr kumimoji="0" lang="sv-SE" sz="2100" b="0" i="0" u="none" strike="noStrike" kern="1200" cap="none" spc="0" normalizeH="0" baseline="0" noProof="0" dirty="0">
              <a:ln>
                <a:noFill/>
              </a:ln>
              <a:solidFill>
                <a:prstClr val="black"/>
              </a:solidFill>
              <a:effectLst/>
              <a:uLnTx/>
              <a:uFillTx/>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31</a:t>
            </a:fld>
            <a:endParaRPr lang="sv-SE"/>
          </a:p>
        </p:txBody>
      </p:sp>
    </p:spTree>
    <p:extLst>
      <p:ext uri="{BB962C8B-B14F-4D97-AF65-F5344CB8AC3E}">
        <p14:creationId xmlns:p14="http://schemas.microsoft.com/office/powerpoint/2010/main" val="205359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Jag arbetar i styrelsen… borde vara ett mer korrekt utryck än att ”jag sitter i styrelsen…”</a:t>
            </a:r>
          </a:p>
          <a:p>
            <a:r>
              <a:rPr lang="sv-SE" dirty="0"/>
              <a:t>Detta är ett material som startar just in organisationens idé och värderingar som grund </a:t>
            </a:r>
          </a:p>
          <a:p>
            <a:r>
              <a:rPr lang="sv-SE" dirty="0"/>
              <a:t>och går sen igenom sex olika delar som kan innebära att styrelsen styr arbetet från idé till resultat</a:t>
            </a: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6</a:t>
            </a:fld>
            <a:endParaRPr lang="sv-SE"/>
          </a:p>
        </p:txBody>
      </p:sp>
    </p:spTree>
    <p:extLst>
      <p:ext uri="{BB962C8B-B14F-4D97-AF65-F5344CB8AC3E}">
        <p14:creationId xmlns:p14="http://schemas.microsoft.com/office/powerpoint/2010/main" val="4054364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33</a:t>
            </a:fld>
            <a:endParaRPr lang="sv-SE"/>
          </a:p>
        </p:txBody>
      </p:sp>
    </p:spTree>
    <p:extLst>
      <p:ext uri="{BB962C8B-B14F-4D97-AF65-F5344CB8AC3E}">
        <p14:creationId xmlns:p14="http://schemas.microsoft.com/office/powerpoint/2010/main" val="1423050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37</a:t>
            </a:fld>
            <a:endParaRPr lang="sv-SE"/>
          </a:p>
        </p:txBody>
      </p:sp>
    </p:spTree>
    <p:extLst>
      <p:ext uri="{BB962C8B-B14F-4D97-AF65-F5344CB8AC3E}">
        <p14:creationId xmlns:p14="http://schemas.microsoft.com/office/powerpoint/2010/main" val="445761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39</a:t>
            </a:fld>
            <a:endParaRPr lang="sv-SE"/>
          </a:p>
        </p:txBody>
      </p:sp>
    </p:spTree>
    <p:extLst>
      <p:ext uri="{BB962C8B-B14F-4D97-AF65-F5344CB8AC3E}">
        <p14:creationId xmlns:p14="http://schemas.microsoft.com/office/powerpoint/2010/main" val="771727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40</a:t>
            </a:fld>
            <a:endParaRPr lang="sv-SE"/>
          </a:p>
        </p:txBody>
      </p:sp>
    </p:spTree>
    <p:extLst>
      <p:ext uri="{BB962C8B-B14F-4D97-AF65-F5344CB8AC3E}">
        <p14:creationId xmlns:p14="http://schemas.microsoft.com/office/powerpoint/2010/main" val="57579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45</a:t>
            </a:fld>
            <a:endParaRPr lang="sv-SE"/>
          </a:p>
        </p:txBody>
      </p:sp>
    </p:spTree>
    <p:extLst>
      <p:ext uri="{BB962C8B-B14F-4D97-AF65-F5344CB8AC3E}">
        <p14:creationId xmlns:p14="http://schemas.microsoft.com/office/powerpoint/2010/main" val="1770159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49</a:t>
            </a:fld>
            <a:endParaRPr lang="sv-SE"/>
          </a:p>
        </p:txBody>
      </p:sp>
    </p:spTree>
    <p:extLst>
      <p:ext uri="{BB962C8B-B14F-4D97-AF65-F5344CB8AC3E}">
        <p14:creationId xmlns:p14="http://schemas.microsoft.com/office/powerpoint/2010/main" val="3255000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50</a:t>
            </a:fld>
            <a:endParaRPr lang="sv-SE"/>
          </a:p>
        </p:txBody>
      </p:sp>
    </p:spTree>
    <p:extLst>
      <p:ext uri="{BB962C8B-B14F-4D97-AF65-F5344CB8AC3E}">
        <p14:creationId xmlns:p14="http://schemas.microsoft.com/office/powerpoint/2010/main" val="433508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52</a:t>
            </a:fld>
            <a:endParaRPr lang="sv-SE"/>
          </a:p>
        </p:txBody>
      </p:sp>
    </p:spTree>
    <p:extLst>
      <p:ext uri="{BB962C8B-B14F-4D97-AF65-F5344CB8AC3E}">
        <p14:creationId xmlns:p14="http://schemas.microsoft.com/office/powerpoint/2010/main" val="3915696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i="0" dirty="0"/>
              <a:t>Vision lanserade</a:t>
            </a:r>
            <a:r>
              <a:rPr lang="sv-SE" i="0" baseline="0" dirty="0"/>
              <a:t> oss som</a:t>
            </a:r>
            <a:r>
              <a:rPr lang="sv-SE" i="0" dirty="0"/>
              <a:t> en Fair Union sedan 2007. </a:t>
            </a:r>
            <a:r>
              <a:rPr lang="sv-SE" sz="1200" b="0" i="0" kern="1200" dirty="0">
                <a:solidFill>
                  <a:schemeClr val="tx1"/>
                </a:solidFill>
                <a:effectLst/>
                <a:latin typeface="+mn-lt"/>
                <a:ea typeface="+mn-ea"/>
                <a:cs typeface="+mn-cs"/>
              </a:rPr>
              <a:t>Allt vårt rättvisearbete, miljöarbete och internationellt solidaritetsarbete samlas under begreppet Fair Union. Vi vill ha schysta arbetsvillkor och en rättvis utveckling för alla, i Sverige och i hela världen. Vår styrka och storlek ger oss inflytande.</a:t>
            </a:r>
            <a:endParaRPr lang="sv-SE" i="0" dirty="0"/>
          </a:p>
          <a:p>
            <a:pPr marL="171450" indent="-171450">
              <a:buFontTx/>
              <a:buChar char="-"/>
            </a:pPr>
            <a:r>
              <a:rPr lang="sv-SE" i="0" dirty="0"/>
              <a:t>Agenda 2030 är de 17 globala hållbarhetsmål som världens länder kommit överens om ska vara uppfyllda till 2030. </a:t>
            </a:r>
            <a:r>
              <a:rPr lang="sv-SE" dirty="0">
                <a:hlinkClick r:id="rId3"/>
              </a:rPr>
              <a:t>https://www.globalamalen.se/</a:t>
            </a:r>
            <a:endParaRPr lang="sv-S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b="0" i="0" kern="1200" dirty="0">
                <a:solidFill>
                  <a:schemeClr val="tx1"/>
                </a:solidFill>
                <a:effectLst/>
                <a:latin typeface="+mn-lt"/>
                <a:ea typeface="+mn-ea"/>
                <a:cs typeface="+mn-cs"/>
              </a:rPr>
              <a:t>Hållbarhetsfrågorna är av naturen komplexa och kräver et</a:t>
            </a:r>
            <a:r>
              <a:rPr lang="sv-SE" dirty="0"/>
              <a:t>t holistiskt</a:t>
            </a:r>
            <a:r>
              <a:rPr lang="sv-SE" baseline="0" dirty="0"/>
              <a:t> synsätt som knyter samman ekonomisk utveckling, social integration och ekologisk hållbarhet. </a:t>
            </a:r>
            <a:endParaRPr lang="sv-SE" i="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dirty="0"/>
              <a:t>Vision jobbar med hållbarhet i flera roller: som fackförbund i Sverige och globalt, och som arbetsgivare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dirty="0"/>
              <a:t>Som arbetsgivare</a:t>
            </a:r>
            <a:r>
              <a:rPr lang="sv-SE" i="0" baseline="0" dirty="0"/>
              <a:t> m</a:t>
            </a:r>
            <a:r>
              <a:rPr lang="sv-SE" i="0" dirty="0"/>
              <a:t>inskar vi våra utsläpp genom bland annat åtgärder inom</a:t>
            </a:r>
            <a:r>
              <a:rPr lang="sv-SE" i="0" baseline="0" dirty="0"/>
              <a:t> transport, mat, avfall, el, utskrifter och placeringar.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i="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1" dirty="0">
                <a:hlinkClick r:id="rId4"/>
              </a:rPr>
              <a:t>Om klimatombud </a:t>
            </a:r>
            <a:r>
              <a:rPr lang="sv-SE" b="0" i="0" dirty="0" err="1">
                <a:solidFill>
                  <a:srgbClr val="3B3B3B"/>
                </a:solidFill>
                <a:effectLst/>
                <a:latin typeface="Akkurat"/>
              </a:rPr>
              <a:t>Klimatombud</a:t>
            </a:r>
            <a:r>
              <a:rPr lang="sv-SE" b="0" i="0" dirty="0">
                <a:solidFill>
                  <a:srgbClr val="3B3B3B"/>
                </a:solidFill>
                <a:effectLst/>
                <a:latin typeface="Akkurat"/>
              </a:rPr>
              <a:t> är en ny facklig roll som ger utrymme för att driva initiativ för miljön och klimatet på arbetsplatsen. Du får verktyg, nätverk och u Ett klimatombud går ihop med kollegorna och tittar på arbetsplatsen med klimat­kritiska glasögon. Vad kan ni förbättra redan i dag, och vad behöver ni arbeta med på längre sikt tillsammans med arbetsgivaren? Genom ändrade beteenden på jobbet kan till synes små insatser få stor effekt, eftersom många berörs.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0" i="0" dirty="0">
                <a:solidFill>
                  <a:srgbClr val="3B3B3B"/>
                </a:solidFill>
                <a:effectLst/>
                <a:latin typeface="Akkurat"/>
              </a:rPr>
              <a:t>Klimatombudet pratar med Visions medlemmar lokalt – tekniska förvaltare, inköpare, hållbarhetsansvariga, miljöinspektörer med fler – om vilka förbättringspotential de ser i sitt dagliga arbete. Chefsmedlemmar är en annan viktig grupp: vad ser de för förutsättningar att bidra till minskad klimatpåverkan i den egna verksamheten? Och vad ser studentmedlemmarna är de viktigaste frågorna på deras framtida arbetsmarknad?</a:t>
            </a:r>
          </a:p>
          <a:p>
            <a:pPr algn="l"/>
            <a:r>
              <a:rPr lang="sv-SE" b="0" i="0" dirty="0">
                <a:solidFill>
                  <a:srgbClr val="3B3B3B"/>
                </a:solidFill>
                <a:effectLst/>
                <a:latin typeface="Akkurat"/>
              </a:rPr>
              <a:t>En viktig del av klimatombudets uppdrag är att öka kunskapen om klimatkrisen och den viktiga del som arbetsmarknaden utgör för att minska utsläppen. Tillsammans med styrelsen har klimatombudet på sig klimatglasögon i olika fackliga sammanhang och funderar på sätt att uppnå minskad klimatpåverkan. </a:t>
            </a:r>
            <a:r>
              <a:rPr lang="sv-SE" b="1" i="0" dirty="0">
                <a:solidFill>
                  <a:srgbClr val="3B3B3B"/>
                </a:solidFill>
                <a:effectLst/>
                <a:latin typeface="Akkurat Bold"/>
              </a:rPr>
              <a:t>Exempel på frågor att driva</a:t>
            </a:r>
          </a:p>
          <a:p>
            <a:pPr algn="l">
              <a:buFont typeface="Arial" panose="020B0604020202020204" pitchFamily="34" charset="0"/>
              <a:buChar char="•"/>
            </a:pPr>
            <a:r>
              <a:rPr lang="sv-SE" b="0" i="0" dirty="0">
                <a:solidFill>
                  <a:srgbClr val="3B3B3B"/>
                </a:solidFill>
                <a:effectLst/>
                <a:latin typeface="Akkurat"/>
              </a:rPr>
              <a:t>Att arbetsgivaren tar fram en handlingsplan för att arbeta med Agenda 2030.</a:t>
            </a:r>
          </a:p>
          <a:p>
            <a:pPr algn="l">
              <a:buFont typeface="Arial" panose="020B0604020202020204" pitchFamily="34" charset="0"/>
              <a:buChar char="•"/>
            </a:pPr>
            <a:r>
              <a:rPr lang="sv-SE" b="0" i="0" dirty="0">
                <a:solidFill>
                  <a:srgbClr val="3B3B3B"/>
                </a:solidFill>
                <a:effectLst/>
                <a:latin typeface="Akkurat"/>
              </a:rPr>
              <a:t>Att arbetsplatsen ska mäta sina utsläpp, ta fram en koldioxidbudget och en plan för att minska utsläppen i verksamheten.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b="0" i="0" dirty="0">
              <a:solidFill>
                <a:srgbClr val="3B3B3B"/>
              </a:solidFill>
              <a:effectLst/>
              <a:latin typeface="Akkurat"/>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sv-SE" sz="12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4118018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Visions medlemslöfte   https://vision.se/om-vision/visions-medlemslofte/</a:t>
            </a:r>
          </a:p>
          <a:p>
            <a:pPr algn="l"/>
            <a:r>
              <a:rPr lang="sv-SE" b="1" i="0" dirty="0">
                <a:solidFill>
                  <a:srgbClr val="3B3B3B"/>
                </a:solidFill>
                <a:effectLst/>
                <a:latin typeface="Akkurat"/>
              </a:rPr>
              <a:t>Du ska få ut så mycket som möjligt av ditt arbetsliv.</a:t>
            </a:r>
          </a:p>
          <a:p>
            <a:pPr algn="l">
              <a:buFont typeface="Arial" panose="020B0604020202020204" pitchFamily="34" charset="0"/>
              <a:buChar char="•"/>
            </a:pPr>
            <a:r>
              <a:rPr lang="sv-SE" b="0" i="0" dirty="0">
                <a:solidFill>
                  <a:srgbClr val="3B3B3B"/>
                </a:solidFill>
                <a:effectLst/>
                <a:latin typeface="Akkurat"/>
              </a:rPr>
              <a:t> Vi är ett fackförbund och i fokus för allt står du. Tillsammans ser vi till att du får det du behöver för att uppnå det du vill med ditt arbetsliv. Du får professionell rådgivning och stöd i såväl med- som motgångar. Vi utvecklas i takt med arbetsmarknaden så att du har nytta av oss oavsett hur dina arbetsförhållanden ser ut.</a:t>
            </a:r>
          </a:p>
          <a:p>
            <a:pPr algn="l">
              <a:buFont typeface="Arial" panose="020B0604020202020204" pitchFamily="34" charset="0"/>
              <a:buChar char="•"/>
            </a:pPr>
            <a:r>
              <a:rPr lang="sv-SE" b="0" i="0" dirty="0">
                <a:solidFill>
                  <a:srgbClr val="3B3B3B"/>
                </a:solidFill>
                <a:effectLst/>
                <a:latin typeface="Akkurat"/>
              </a:rPr>
              <a:t>Vi är många och det är bra. När vi är många är det lättare att ta initiativ och påverka så att ditt jobb blir ännu bättre. Du får tillgång till ett stort nätverk av människor som jobbar med samma sak som du. Och som kan blir värdefulla kontakter för dig.</a:t>
            </a:r>
          </a:p>
          <a:p>
            <a:pPr algn="l">
              <a:buFont typeface="Arial" panose="020B0604020202020204" pitchFamily="34" charset="0"/>
              <a:buChar char="•"/>
            </a:pPr>
            <a:r>
              <a:rPr lang="sv-SE" b="0" i="0" dirty="0">
                <a:solidFill>
                  <a:srgbClr val="3B3B3B"/>
                </a:solidFill>
                <a:effectLst/>
                <a:latin typeface="Akkurat"/>
              </a:rPr>
              <a:t>Du når oss på det sätt som bäst passar dig i tid och rum. Vi finns i hela landet. Det gör att det blir lätt för dig att få till ett personligt möte. Det blir också lättare för dig att engagera dig mer om du skulle vilja det, du väljer själv hur.</a:t>
            </a:r>
          </a:p>
          <a:p>
            <a:pPr algn="l">
              <a:buFont typeface="Arial" panose="020B0604020202020204" pitchFamily="34" charset="0"/>
              <a:buChar char="•"/>
            </a:pPr>
            <a:r>
              <a:rPr lang="sv-SE" b="0" i="0" dirty="0">
                <a:solidFill>
                  <a:srgbClr val="3B3B3B"/>
                </a:solidFill>
                <a:effectLst/>
                <a:latin typeface="Akkurat"/>
              </a:rPr>
              <a:t>Vi är inte bara lokala eller nationella, vi är globala – en Fair Union. Vi arbetar med mänskliga rättigheter, rätten att organisera sig och en hållbar miljö. För oss är det oacceptabelt med alla former av diskriminering och intolerans. När du är medlem hos oss är du därför också med och bidrar till en bättre värld.</a:t>
            </a:r>
          </a:p>
          <a:p>
            <a:pPr algn="l">
              <a:buFont typeface="Arial" panose="020B0604020202020204" pitchFamily="34" charset="0"/>
              <a:buChar char="•"/>
            </a:pPr>
            <a:r>
              <a:rPr lang="sv-SE" b="0" i="0" dirty="0">
                <a:solidFill>
                  <a:srgbClr val="3B3B3B"/>
                </a:solidFill>
                <a:effectLst/>
                <a:latin typeface="Akkurat"/>
              </a:rPr>
              <a:t>Men i slutändan handlar ett medlemskap om en sak. Att du ska få ut så mycket som möjligt av ditt arbetsliv.</a:t>
            </a: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58</a:t>
            </a:fld>
            <a:endParaRPr lang="sv-SE"/>
          </a:p>
        </p:txBody>
      </p:sp>
    </p:spTree>
    <p:extLst>
      <p:ext uri="{BB962C8B-B14F-4D97-AF65-F5344CB8AC3E}">
        <p14:creationId xmlns:p14="http://schemas.microsoft.com/office/powerpoint/2010/main" val="145819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11</a:t>
            </a:fld>
            <a:endParaRPr lang="sv-SE"/>
          </a:p>
        </p:txBody>
      </p:sp>
    </p:spTree>
    <p:extLst>
      <p:ext uri="{BB962C8B-B14F-4D97-AF65-F5344CB8AC3E}">
        <p14:creationId xmlns:p14="http://schemas.microsoft.com/office/powerpoint/2010/main" val="1759961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Visions framtidsidé              https://vision.se/om-vision/vardegrund/</a:t>
            </a: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59</a:t>
            </a:fld>
            <a:endParaRPr lang="sv-SE"/>
          </a:p>
        </p:txBody>
      </p:sp>
    </p:spTree>
    <p:extLst>
      <p:ext uri="{BB962C8B-B14F-4D97-AF65-F5344CB8AC3E}">
        <p14:creationId xmlns:p14="http://schemas.microsoft.com/office/powerpoint/2010/main" val="2522441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solidFill>
                  <a:srgbClr val="3B3B3B"/>
                </a:solidFill>
                <a:effectLst/>
                <a:latin typeface="Akkurat Bold"/>
              </a:rPr>
              <a:t>Visions värdegrund</a:t>
            </a:r>
          </a:p>
          <a:p>
            <a:pPr algn="l"/>
            <a:r>
              <a:rPr lang="sv-SE" b="0" i="1" dirty="0">
                <a:solidFill>
                  <a:srgbClr val="3B3B3B"/>
                </a:solidFill>
                <a:effectLst/>
                <a:latin typeface="Akkurat"/>
              </a:rPr>
              <a:t>Beslutad på förbundsmötet i september 2014.</a:t>
            </a:r>
            <a:endParaRPr lang="sv-SE" b="0" i="0" dirty="0">
              <a:solidFill>
                <a:srgbClr val="3B3B3B"/>
              </a:solidFill>
              <a:effectLst/>
              <a:latin typeface="Akkurat"/>
            </a:endParaRPr>
          </a:p>
          <a:p>
            <a:pPr algn="l">
              <a:buFont typeface="Arial" panose="020B0604020202020204" pitchFamily="34" charset="0"/>
              <a:buChar char="•"/>
            </a:pPr>
            <a:r>
              <a:rPr lang="sv-SE" b="0" i="0" dirty="0">
                <a:solidFill>
                  <a:srgbClr val="3B3B3B"/>
                </a:solidFill>
                <a:effectLst/>
                <a:latin typeface="Akkurat"/>
              </a:rPr>
              <a:t>Vision är en demokratisk organisation. Varje medlem har rätt till inflytande över och stöd från organisationen.</a:t>
            </a:r>
          </a:p>
          <a:p>
            <a:pPr algn="l">
              <a:buFont typeface="Arial" panose="020B0604020202020204" pitchFamily="34" charset="0"/>
              <a:buChar char="•"/>
            </a:pPr>
            <a:r>
              <a:rPr lang="sv-SE" b="0" i="0" dirty="0">
                <a:solidFill>
                  <a:srgbClr val="3B3B3B"/>
                </a:solidFill>
                <a:effectLst/>
                <a:latin typeface="Akkurat"/>
              </a:rPr>
              <a:t>Vision tror på individens kraft att utvecklas och ta ansvar för det gemensamma.</a:t>
            </a:r>
          </a:p>
          <a:p>
            <a:pPr algn="l">
              <a:buFont typeface="Arial" panose="020B0604020202020204" pitchFamily="34" charset="0"/>
              <a:buChar char="•"/>
            </a:pPr>
            <a:r>
              <a:rPr lang="sv-SE" b="0" i="0" dirty="0">
                <a:solidFill>
                  <a:srgbClr val="3B3B3B"/>
                </a:solidFill>
                <a:effectLst/>
                <a:latin typeface="Akkurat"/>
              </a:rPr>
              <a:t>Vision samlar många yrkesgrupper och arbetsplatsens gemenskap är grunden för hur vi organiserar oss. Tillsammans är vi starkare än var och en för sig.</a:t>
            </a:r>
          </a:p>
          <a:p>
            <a:pPr algn="l">
              <a:buFont typeface="Arial" panose="020B0604020202020204" pitchFamily="34" charset="0"/>
              <a:buChar char="•"/>
            </a:pPr>
            <a:r>
              <a:rPr lang="sv-SE" b="0" i="0" dirty="0">
                <a:solidFill>
                  <a:srgbClr val="3B3B3B"/>
                </a:solidFill>
                <a:effectLst/>
                <a:latin typeface="Akkurat"/>
              </a:rPr>
              <a:t>Vision tar ställning i frågor som är viktiga för medlemmarna i deras arbetsliv. Vision är ett partipolitiskt obundet fackförbund. Det innebär inte att vi är opolitiska.</a:t>
            </a:r>
          </a:p>
          <a:p>
            <a:pPr algn="l">
              <a:buFont typeface="Arial" panose="020B0604020202020204" pitchFamily="34" charset="0"/>
              <a:buChar char="•"/>
            </a:pPr>
            <a:r>
              <a:rPr lang="sv-SE" b="0" i="0" dirty="0">
                <a:solidFill>
                  <a:srgbClr val="3B3B3B"/>
                </a:solidFill>
                <a:effectLst/>
                <a:latin typeface="Akkurat"/>
              </a:rPr>
              <a:t>Mänskliga rättigheter inkluderar fackliga rättigheter. Vision har allas lika värde och respekt för den enskilde som ledstjärna. Därför tolererar vi inga former av diskriminering, rasism eller kränkande särbehandling.</a:t>
            </a:r>
          </a:p>
          <a:p>
            <a:pPr algn="l">
              <a:buFont typeface="Arial" panose="020B0604020202020204" pitchFamily="34" charset="0"/>
              <a:buChar char="•"/>
            </a:pPr>
            <a:r>
              <a:rPr lang="sv-SE" b="0" i="0" dirty="0">
                <a:solidFill>
                  <a:srgbClr val="3B3B3B"/>
                </a:solidFill>
                <a:effectLst/>
                <a:latin typeface="Akkurat"/>
              </a:rPr>
              <a:t>Jämställdhet och mångfald är en styrka. Det höjer kompetensnivån på varje arbetsplats och inom vår egen organisation. Vision säger ifrån när fördomar och myter om människor sprids på arbetsplatserna.</a:t>
            </a: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60</a:t>
            </a:fld>
            <a:endParaRPr lang="sv-SE"/>
          </a:p>
        </p:txBody>
      </p:sp>
    </p:spTree>
    <p:extLst>
      <p:ext uri="{BB962C8B-B14F-4D97-AF65-F5344CB8AC3E}">
        <p14:creationId xmlns:p14="http://schemas.microsoft.com/office/powerpoint/2010/main" val="1402946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 </a:t>
            </a:r>
            <a:r>
              <a:rPr lang="en-US" b="1" dirty="0" err="1"/>
              <a:t>Förbundsråd</a:t>
            </a:r>
            <a:endParaRPr lang="en-US" dirty="0" err="1"/>
          </a:p>
          <a:p>
            <a:r>
              <a:rPr lang="en-US" dirty="0"/>
              <a:t>Mellan </a:t>
            </a:r>
            <a:r>
              <a:rPr lang="en-US" err="1"/>
              <a:t>kongresserna</a:t>
            </a:r>
            <a:r>
              <a:rPr lang="en-US" dirty="0"/>
              <a:t> </a:t>
            </a:r>
            <a:r>
              <a:rPr lang="en-US" err="1"/>
              <a:t>kommer</a:t>
            </a:r>
            <a:r>
              <a:rPr lang="en-US" dirty="0"/>
              <a:t> </a:t>
            </a:r>
            <a:r>
              <a:rPr lang="en-US" err="1"/>
              <a:t>ett</a:t>
            </a:r>
            <a:r>
              <a:rPr lang="en-US" dirty="0"/>
              <a:t> </a:t>
            </a:r>
            <a:r>
              <a:rPr lang="en-US" err="1"/>
              <a:t>förbundsråd</a:t>
            </a:r>
            <a:r>
              <a:rPr lang="en-US" dirty="0"/>
              <a:t> </a:t>
            </a:r>
            <a:r>
              <a:rPr lang="en-US" err="1"/>
              <a:t>hållas</a:t>
            </a:r>
            <a:r>
              <a:rPr lang="en-US" dirty="0"/>
              <a:t> </a:t>
            </a:r>
            <a:r>
              <a:rPr lang="en-US" err="1"/>
              <a:t>som</a:t>
            </a:r>
            <a:r>
              <a:rPr lang="en-US" dirty="0"/>
              <a:t> ger </a:t>
            </a:r>
            <a:r>
              <a:rPr lang="en-US" err="1"/>
              <a:t>möjlighet</a:t>
            </a:r>
            <a:r>
              <a:rPr lang="en-US" dirty="0"/>
              <a:t> </a:t>
            </a:r>
            <a:r>
              <a:rPr lang="en-US" err="1"/>
              <a:t>att</a:t>
            </a:r>
            <a:r>
              <a:rPr lang="en-US" dirty="0"/>
              <a:t> </a:t>
            </a:r>
            <a:r>
              <a:rPr lang="en-US" err="1"/>
              <a:t>stämma</a:t>
            </a:r>
            <a:r>
              <a:rPr lang="en-US" dirty="0"/>
              <a:t> av </a:t>
            </a:r>
            <a:r>
              <a:rPr lang="en-US" err="1"/>
              <a:t>arbetet</a:t>
            </a:r>
            <a:r>
              <a:rPr lang="en-US" dirty="0"/>
              <a:t> med </a:t>
            </a:r>
            <a:r>
              <a:rPr lang="en-US" err="1"/>
              <a:t>inriktningen</a:t>
            </a:r>
            <a:r>
              <a:rPr lang="en-US" dirty="0"/>
              <a:t>, </a:t>
            </a:r>
            <a:r>
              <a:rPr lang="en-US" err="1"/>
              <a:t>ge</a:t>
            </a:r>
            <a:r>
              <a:rPr lang="en-US" dirty="0"/>
              <a:t> </a:t>
            </a:r>
            <a:r>
              <a:rPr lang="en-US" err="1"/>
              <a:t>återkoppling</a:t>
            </a:r>
            <a:r>
              <a:rPr lang="en-US" dirty="0"/>
              <a:t> </a:t>
            </a:r>
            <a:r>
              <a:rPr lang="en-US" err="1"/>
              <a:t>och</a:t>
            </a:r>
            <a:r>
              <a:rPr lang="en-US" dirty="0"/>
              <a:t> </a:t>
            </a:r>
            <a:r>
              <a:rPr lang="en-US" err="1"/>
              <a:t>reflektera</a:t>
            </a:r>
            <a:r>
              <a:rPr lang="en-US" dirty="0"/>
              <a:t> </a:t>
            </a:r>
            <a:r>
              <a:rPr lang="en-US" err="1"/>
              <a:t>över</a:t>
            </a:r>
            <a:r>
              <a:rPr lang="en-US" dirty="0"/>
              <a:t> det </a:t>
            </a:r>
            <a:r>
              <a:rPr lang="en-US" err="1"/>
              <a:t>som</a:t>
            </a:r>
            <a:r>
              <a:rPr lang="en-US" dirty="0"/>
              <a:t> </a:t>
            </a:r>
            <a:r>
              <a:rPr lang="en-US" err="1"/>
              <a:t>genomförts</a:t>
            </a:r>
            <a:r>
              <a:rPr lang="en-US" dirty="0"/>
              <a:t>. </a:t>
            </a:r>
            <a:r>
              <a:rPr lang="en-US" err="1"/>
              <a:t>Här</a:t>
            </a:r>
            <a:r>
              <a:rPr lang="en-US" dirty="0"/>
              <a:t> </a:t>
            </a:r>
            <a:r>
              <a:rPr lang="en-US" err="1"/>
              <a:t>kan</a:t>
            </a:r>
            <a:r>
              <a:rPr lang="en-US" dirty="0"/>
              <a:t> </a:t>
            </a:r>
            <a:r>
              <a:rPr lang="en-US" err="1"/>
              <a:t>även</a:t>
            </a:r>
            <a:r>
              <a:rPr lang="en-US" dirty="0"/>
              <a:t> </a:t>
            </a:r>
            <a:r>
              <a:rPr lang="en-US" err="1"/>
              <a:t>mer</a:t>
            </a:r>
            <a:r>
              <a:rPr lang="en-US" dirty="0"/>
              <a:t> interna </a:t>
            </a:r>
            <a:r>
              <a:rPr lang="en-US" err="1"/>
              <a:t>frågor</a:t>
            </a:r>
            <a:r>
              <a:rPr lang="en-US" dirty="0"/>
              <a:t> </a:t>
            </a:r>
            <a:r>
              <a:rPr lang="en-US" err="1"/>
              <a:t>diskuteras</a:t>
            </a:r>
            <a:r>
              <a:rPr lang="en-US" dirty="0"/>
              <a:t> </a:t>
            </a:r>
            <a:r>
              <a:rPr lang="en-US" err="1"/>
              <a:t>och</a:t>
            </a:r>
            <a:r>
              <a:rPr lang="en-US" dirty="0"/>
              <a:t> </a:t>
            </a:r>
            <a:r>
              <a:rPr lang="en-US" err="1"/>
              <a:t>beslut</a:t>
            </a:r>
            <a:r>
              <a:rPr lang="en-US" dirty="0"/>
              <a:t> </a:t>
            </a:r>
            <a:r>
              <a:rPr lang="en-US" err="1"/>
              <a:t>tas</a:t>
            </a:r>
            <a:r>
              <a:rPr lang="en-US" dirty="0"/>
              <a:t> om </a:t>
            </a:r>
            <a:r>
              <a:rPr lang="en-US" err="1"/>
              <a:t>ekonomi</a:t>
            </a:r>
            <a:r>
              <a:rPr lang="en-US" dirty="0"/>
              <a:t> </a:t>
            </a:r>
            <a:r>
              <a:rPr lang="en-US" err="1"/>
              <a:t>och</a:t>
            </a:r>
            <a:r>
              <a:rPr lang="en-US" dirty="0"/>
              <a:t> administration. Det </a:t>
            </a:r>
            <a:r>
              <a:rPr lang="en-US" err="1"/>
              <a:t>kommer</a:t>
            </a:r>
            <a:r>
              <a:rPr lang="en-US" dirty="0"/>
              <a:t> </a:t>
            </a:r>
            <a:r>
              <a:rPr lang="en-US" err="1"/>
              <a:t>finnas</a:t>
            </a:r>
            <a:r>
              <a:rPr lang="en-US" dirty="0"/>
              <a:t> </a:t>
            </a:r>
            <a:r>
              <a:rPr lang="en-US" err="1"/>
              <a:t>möjlighet</a:t>
            </a:r>
            <a:r>
              <a:rPr lang="en-US" dirty="0"/>
              <a:t> </a:t>
            </a:r>
            <a:r>
              <a:rPr lang="en-US" err="1"/>
              <a:t>att</a:t>
            </a:r>
            <a:r>
              <a:rPr lang="en-US" dirty="0"/>
              <a:t> </a:t>
            </a:r>
            <a:r>
              <a:rPr lang="en-US" err="1"/>
              <a:t>skicka</a:t>
            </a:r>
            <a:r>
              <a:rPr lang="en-US" dirty="0"/>
              <a:t> in </a:t>
            </a:r>
            <a:r>
              <a:rPr lang="en-US" err="1"/>
              <a:t>motioner</a:t>
            </a:r>
            <a:r>
              <a:rPr lang="en-US" dirty="0"/>
              <a:t> </a:t>
            </a:r>
            <a:r>
              <a:rPr lang="en-US" err="1"/>
              <a:t>även</a:t>
            </a:r>
            <a:r>
              <a:rPr lang="en-US" dirty="0"/>
              <a:t> hit. </a:t>
            </a:r>
            <a:r>
              <a:rPr lang="en-US" err="1"/>
              <a:t>Även</a:t>
            </a:r>
            <a:r>
              <a:rPr lang="en-US" dirty="0"/>
              <a:t> </a:t>
            </a:r>
            <a:r>
              <a:rPr lang="en-US" err="1"/>
              <a:t>förbundsrådet</a:t>
            </a:r>
            <a:r>
              <a:rPr lang="en-US" dirty="0"/>
              <a:t> </a:t>
            </a:r>
            <a:r>
              <a:rPr lang="en-US" err="1"/>
              <a:t>kommer</a:t>
            </a:r>
            <a:r>
              <a:rPr lang="en-US" dirty="0"/>
              <a:t> </a:t>
            </a:r>
            <a:r>
              <a:rPr lang="en-US" err="1"/>
              <a:t>att</a:t>
            </a:r>
            <a:r>
              <a:rPr lang="en-US" dirty="0"/>
              <a:t> </a:t>
            </a:r>
            <a:r>
              <a:rPr lang="en-US" err="1"/>
              <a:t>genomföras</a:t>
            </a:r>
            <a:r>
              <a:rPr lang="en-US" dirty="0"/>
              <a:t> </a:t>
            </a:r>
            <a:r>
              <a:rPr lang="en-US" err="1"/>
              <a:t>vart</a:t>
            </a:r>
            <a:r>
              <a:rPr lang="en-US" dirty="0"/>
              <a:t> </a:t>
            </a:r>
            <a:r>
              <a:rPr lang="en-US" err="1"/>
              <a:t>fjärde</a:t>
            </a:r>
            <a:r>
              <a:rPr lang="en-US" dirty="0"/>
              <a:t> </a:t>
            </a:r>
            <a:r>
              <a:rPr lang="en-US" err="1"/>
              <a:t>år</a:t>
            </a:r>
            <a:r>
              <a:rPr lang="en-US" dirty="0"/>
              <a:t>, med start </a:t>
            </a:r>
            <a:r>
              <a:rPr lang="en-US" err="1"/>
              <a:t>två</a:t>
            </a:r>
            <a:r>
              <a:rPr lang="en-US" dirty="0"/>
              <a:t> </a:t>
            </a:r>
            <a:r>
              <a:rPr lang="en-US" err="1"/>
              <a:t>år</a:t>
            </a:r>
            <a:r>
              <a:rPr lang="en-US" dirty="0"/>
              <a:t> </a:t>
            </a:r>
            <a:r>
              <a:rPr lang="en-US" err="1"/>
              <a:t>efter</a:t>
            </a:r>
            <a:r>
              <a:rPr lang="en-US" dirty="0"/>
              <a:t> den </a:t>
            </a:r>
            <a:r>
              <a:rPr lang="en-US" err="1"/>
              <a:t>första</a:t>
            </a:r>
            <a:r>
              <a:rPr lang="en-US" dirty="0"/>
              <a:t> </a:t>
            </a:r>
            <a:r>
              <a:rPr lang="en-US" err="1"/>
              <a:t>kongressen</a:t>
            </a:r>
            <a:r>
              <a:rPr lang="en-US" dirty="0"/>
              <a:t>, </a:t>
            </a:r>
            <a:r>
              <a:rPr lang="en-US" err="1"/>
              <a:t>alltså</a:t>
            </a:r>
            <a:r>
              <a:rPr lang="en-US" dirty="0"/>
              <a:t> 2026. </a:t>
            </a:r>
            <a:r>
              <a:rPr lang="en-US" err="1"/>
              <a:t>Förbundsrådet</a:t>
            </a:r>
            <a:r>
              <a:rPr lang="en-US" dirty="0"/>
              <a:t> </a:t>
            </a:r>
            <a:r>
              <a:rPr lang="en-US" err="1"/>
              <a:t>innebär</a:t>
            </a:r>
            <a:r>
              <a:rPr lang="en-US" dirty="0"/>
              <a:t> </a:t>
            </a:r>
            <a:r>
              <a:rPr lang="en-US" err="1"/>
              <a:t>framför</a:t>
            </a:r>
            <a:r>
              <a:rPr lang="en-US" dirty="0"/>
              <a:t> </a:t>
            </a:r>
            <a:r>
              <a:rPr lang="en-US" err="1"/>
              <a:t>allt</a:t>
            </a:r>
            <a:r>
              <a:rPr lang="en-US" dirty="0"/>
              <a:t> </a:t>
            </a:r>
            <a:r>
              <a:rPr lang="en-US" err="1"/>
              <a:t>en</a:t>
            </a:r>
            <a:r>
              <a:rPr lang="en-US" dirty="0"/>
              <a:t> </a:t>
            </a:r>
            <a:r>
              <a:rPr lang="en-US" err="1"/>
              <a:t>avstämning</a:t>
            </a:r>
            <a:r>
              <a:rPr lang="en-US" dirty="0"/>
              <a:t> av </a:t>
            </a:r>
            <a:r>
              <a:rPr lang="en-US" err="1"/>
              <a:t>inriktningen</a:t>
            </a:r>
            <a:r>
              <a:rPr lang="en-US" dirty="0"/>
              <a:t> </a:t>
            </a:r>
            <a:r>
              <a:rPr lang="en-US" err="1"/>
              <a:t>och</a:t>
            </a:r>
            <a:r>
              <a:rPr lang="en-US" dirty="0"/>
              <a:t> ska </a:t>
            </a:r>
            <a:r>
              <a:rPr lang="en-US" err="1"/>
              <a:t>fungera</a:t>
            </a:r>
            <a:r>
              <a:rPr lang="en-US" dirty="0"/>
              <a:t> </a:t>
            </a:r>
            <a:r>
              <a:rPr lang="en-US" err="1"/>
              <a:t>som</a:t>
            </a:r>
            <a:r>
              <a:rPr lang="en-US" dirty="0"/>
              <a:t> </a:t>
            </a:r>
            <a:r>
              <a:rPr lang="en-US" err="1"/>
              <a:t>en</a:t>
            </a:r>
            <a:r>
              <a:rPr lang="en-US" dirty="0"/>
              <a:t> arena för </a:t>
            </a:r>
            <a:r>
              <a:rPr lang="en-US" err="1"/>
              <a:t>kompetenspåfyllnad</a:t>
            </a:r>
            <a:r>
              <a:rPr lang="en-US" dirty="0"/>
              <a:t>, </a:t>
            </a:r>
            <a:r>
              <a:rPr lang="en-US" err="1"/>
              <a:t>nätverksbyggande</a:t>
            </a:r>
            <a:r>
              <a:rPr lang="en-US" dirty="0"/>
              <a:t> </a:t>
            </a:r>
            <a:r>
              <a:rPr lang="en-US" err="1"/>
              <a:t>och</a:t>
            </a:r>
            <a:r>
              <a:rPr lang="en-US" dirty="0"/>
              <a:t> </a:t>
            </a:r>
            <a:r>
              <a:rPr lang="en-US" err="1"/>
              <a:t>diskussioner</a:t>
            </a:r>
            <a:r>
              <a:rPr lang="en-US" dirty="0"/>
              <a:t>.</a:t>
            </a:r>
            <a:endParaRPr lang="en-US" dirty="0">
              <a:cs typeface="Arial"/>
            </a:endParaRPr>
          </a:p>
          <a:p>
            <a:endParaRPr lang="en-US" dirty="0"/>
          </a:p>
          <a:p>
            <a:r>
              <a:rPr lang="en-US" b="1" dirty="0" err="1"/>
              <a:t>Förbundsstyrelse</a:t>
            </a:r>
            <a:r>
              <a:rPr lang="en-US" b="1" dirty="0"/>
              <a:t> </a:t>
            </a:r>
            <a:r>
              <a:rPr lang="en-US" b="1" dirty="0" err="1"/>
              <a:t>och</a:t>
            </a:r>
            <a:r>
              <a:rPr lang="en-US" b="1" dirty="0"/>
              <a:t> </a:t>
            </a:r>
            <a:r>
              <a:rPr lang="en-US" b="1" dirty="0" err="1"/>
              <a:t>ordförande</a:t>
            </a:r>
            <a:r>
              <a:rPr lang="en-US" dirty="0"/>
              <a:t> </a:t>
            </a:r>
            <a:endParaRPr lang="en-US" dirty="0">
              <a:cs typeface="Arial"/>
            </a:endParaRPr>
          </a:p>
          <a:p>
            <a:r>
              <a:rPr lang="en-US" u="sng" dirty="0">
                <a:hlinkClick r:id="rId3"/>
              </a:rPr>
              <a:t>Centrala valutskottet</a:t>
            </a:r>
            <a:r>
              <a:rPr lang="en-US" dirty="0"/>
              <a:t> </a:t>
            </a:r>
            <a:r>
              <a:rPr lang="en-US" dirty="0" err="1"/>
              <a:t>nominerar</a:t>
            </a:r>
            <a:r>
              <a:rPr lang="en-US" dirty="0"/>
              <a:t> </a:t>
            </a:r>
            <a:r>
              <a:rPr lang="en-US" dirty="0" err="1"/>
              <a:t>personer</a:t>
            </a:r>
            <a:r>
              <a:rPr lang="en-US" dirty="0"/>
              <a:t> </a:t>
            </a:r>
            <a:r>
              <a:rPr lang="en-US" dirty="0" err="1"/>
              <a:t>som</a:t>
            </a:r>
            <a:r>
              <a:rPr lang="en-US" dirty="0"/>
              <a:t> ska </a:t>
            </a:r>
            <a:r>
              <a:rPr lang="en-US" dirty="0" err="1"/>
              <a:t>väljas</a:t>
            </a:r>
            <a:r>
              <a:rPr lang="en-US" dirty="0"/>
              <a:t> till </a:t>
            </a:r>
            <a:r>
              <a:rPr lang="en-US" dirty="0" err="1"/>
              <a:t>olika</a:t>
            </a:r>
            <a:r>
              <a:rPr lang="en-US" dirty="0"/>
              <a:t> </a:t>
            </a:r>
            <a:r>
              <a:rPr lang="en-US" dirty="0" err="1"/>
              <a:t>uppdrag</a:t>
            </a:r>
            <a:r>
              <a:rPr lang="en-US" dirty="0"/>
              <a:t>, till </a:t>
            </a:r>
            <a:r>
              <a:rPr lang="en-US" dirty="0" err="1"/>
              <a:t>exempel</a:t>
            </a:r>
            <a:r>
              <a:rPr lang="en-US" dirty="0"/>
              <a:t> </a:t>
            </a:r>
            <a:r>
              <a:rPr lang="en-US" dirty="0" err="1"/>
              <a:t>förbundsstyrelsen</a:t>
            </a:r>
            <a:r>
              <a:rPr lang="en-US" dirty="0"/>
              <a:t>. </a:t>
            </a:r>
            <a:r>
              <a:rPr lang="en-US" dirty="0" err="1"/>
              <a:t>Förbundsmötet</a:t>
            </a:r>
            <a:r>
              <a:rPr lang="en-US" dirty="0"/>
              <a:t> </a:t>
            </a:r>
            <a:r>
              <a:rPr lang="en-US" dirty="0" err="1"/>
              <a:t>väljer</a:t>
            </a:r>
            <a:r>
              <a:rPr lang="en-US" dirty="0"/>
              <a:t> </a:t>
            </a:r>
            <a:r>
              <a:rPr lang="en-US" u="sng" dirty="0">
                <a:hlinkClick r:id="rId4"/>
              </a:rPr>
              <a:t>förbundsordförande och förbundsstyrelse</a:t>
            </a:r>
            <a:r>
              <a:rPr lang="en-US" dirty="0"/>
              <a:t>, </a:t>
            </a:r>
            <a:r>
              <a:rPr lang="en-US" dirty="0" err="1"/>
              <a:t>som</a:t>
            </a:r>
            <a:r>
              <a:rPr lang="en-US" dirty="0"/>
              <a:t> </a:t>
            </a:r>
            <a:r>
              <a:rPr lang="en-US" dirty="0" err="1"/>
              <a:t>leder</a:t>
            </a:r>
            <a:r>
              <a:rPr lang="en-US" dirty="0"/>
              <a:t> </a:t>
            </a:r>
            <a:r>
              <a:rPr lang="en-US" dirty="0" err="1"/>
              <a:t>och</a:t>
            </a:r>
            <a:r>
              <a:rPr lang="en-US" dirty="0"/>
              <a:t> </a:t>
            </a:r>
            <a:r>
              <a:rPr lang="en-US" dirty="0" err="1"/>
              <a:t>utvecklar</a:t>
            </a:r>
            <a:r>
              <a:rPr lang="en-US" dirty="0"/>
              <a:t> Visions </a:t>
            </a:r>
            <a:r>
              <a:rPr lang="en-US" dirty="0" err="1"/>
              <a:t>verksamhet</a:t>
            </a:r>
            <a:r>
              <a:rPr lang="en-US" dirty="0"/>
              <a:t> </a:t>
            </a:r>
            <a:r>
              <a:rPr lang="en-US" dirty="0" err="1"/>
              <a:t>utifrån</a:t>
            </a:r>
            <a:r>
              <a:rPr lang="en-US" dirty="0"/>
              <a:t> </a:t>
            </a:r>
            <a:r>
              <a:rPr lang="en-US" dirty="0" err="1"/>
              <a:t>vad</a:t>
            </a:r>
            <a:r>
              <a:rPr lang="en-US" dirty="0"/>
              <a:t> </a:t>
            </a:r>
            <a:r>
              <a:rPr lang="en-US" dirty="0" err="1"/>
              <a:t>som</a:t>
            </a:r>
            <a:r>
              <a:rPr lang="en-US" dirty="0"/>
              <a:t> </a:t>
            </a:r>
            <a:r>
              <a:rPr lang="en-US" dirty="0" err="1"/>
              <a:t>bestämts</a:t>
            </a:r>
            <a:r>
              <a:rPr lang="en-US" dirty="0"/>
              <a:t> </a:t>
            </a:r>
            <a:r>
              <a:rPr lang="en-US" dirty="0" err="1"/>
              <a:t>på</a:t>
            </a:r>
            <a:r>
              <a:rPr lang="en-US" dirty="0"/>
              <a:t> </a:t>
            </a:r>
            <a:r>
              <a:rPr lang="en-US" dirty="0" err="1"/>
              <a:t>förbundsmötet</a:t>
            </a:r>
            <a:r>
              <a:rPr lang="en-US" dirty="0"/>
              <a:t>. </a:t>
            </a:r>
            <a:endParaRPr lang="en-US" dirty="0">
              <a:cs typeface="Arial"/>
            </a:endParaRPr>
          </a:p>
          <a:p>
            <a:r>
              <a:rPr lang="en-US" dirty="0"/>
              <a:t>•</a:t>
            </a:r>
            <a:r>
              <a:rPr lang="en-US" dirty="0" err="1"/>
              <a:t>Förbundsstyrelsen</a:t>
            </a:r>
            <a:r>
              <a:rPr lang="en-US" dirty="0"/>
              <a:t> </a:t>
            </a:r>
            <a:r>
              <a:rPr lang="en-US" dirty="0" err="1"/>
              <a:t>består</a:t>
            </a:r>
            <a:r>
              <a:rPr lang="en-US" dirty="0"/>
              <a:t> av 12 </a:t>
            </a:r>
            <a:r>
              <a:rPr lang="en-US" dirty="0" err="1"/>
              <a:t>personer</a:t>
            </a:r>
            <a:r>
              <a:rPr lang="en-US" dirty="0"/>
              <a:t>, </a:t>
            </a:r>
            <a:r>
              <a:rPr lang="en-US" dirty="0" err="1"/>
              <a:t>samt</a:t>
            </a:r>
            <a:r>
              <a:rPr lang="en-US" dirty="0"/>
              <a:t> </a:t>
            </a:r>
            <a:r>
              <a:rPr lang="en-US" dirty="0" err="1"/>
              <a:t>en</a:t>
            </a:r>
            <a:r>
              <a:rPr lang="en-US" dirty="0"/>
              <a:t> representant för </a:t>
            </a:r>
            <a:r>
              <a:rPr lang="en-US" dirty="0" err="1"/>
              <a:t>personalklubben</a:t>
            </a:r>
            <a:r>
              <a:rPr lang="en-US" dirty="0"/>
              <a:t>. </a:t>
            </a:r>
            <a:r>
              <a:rPr lang="en-US" dirty="0" err="1"/>
              <a:t>Styrelsen</a:t>
            </a:r>
            <a:r>
              <a:rPr lang="en-US" dirty="0"/>
              <a:t> </a:t>
            </a:r>
            <a:r>
              <a:rPr lang="en-US" dirty="0" err="1"/>
              <a:t>leds</a:t>
            </a:r>
            <a:r>
              <a:rPr lang="en-US" dirty="0"/>
              <a:t> av </a:t>
            </a:r>
            <a:r>
              <a:rPr lang="en-US" dirty="0" err="1"/>
              <a:t>vår</a:t>
            </a:r>
            <a:r>
              <a:rPr lang="en-US" dirty="0"/>
              <a:t> </a:t>
            </a:r>
            <a:r>
              <a:rPr lang="en-US" dirty="0" err="1"/>
              <a:t>förbundsordförande</a:t>
            </a:r>
            <a:r>
              <a:rPr lang="en-US" dirty="0"/>
              <a:t>. </a:t>
            </a:r>
            <a:endParaRPr lang="en-US" dirty="0">
              <a:cs typeface="Arial"/>
            </a:endParaRPr>
          </a:p>
          <a:p>
            <a:r>
              <a:rPr lang="en-US" dirty="0"/>
              <a:t>•</a:t>
            </a:r>
            <a:r>
              <a:rPr lang="en-US" dirty="0" err="1"/>
              <a:t>Förbundsstyrelsen</a:t>
            </a:r>
            <a:r>
              <a:rPr lang="en-US" dirty="0"/>
              <a:t> </a:t>
            </a:r>
            <a:r>
              <a:rPr lang="en-US" dirty="0" err="1"/>
              <a:t>ansvarar</a:t>
            </a:r>
            <a:r>
              <a:rPr lang="en-US" dirty="0"/>
              <a:t> för den </a:t>
            </a:r>
            <a:r>
              <a:rPr lang="en-US" dirty="0" err="1"/>
              <a:t>löpande</a:t>
            </a:r>
            <a:r>
              <a:rPr lang="en-US" dirty="0"/>
              <a:t> </a:t>
            </a:r>
            <a:r>
              <a:rPr lang="en-US" dirty="0" err="1"/>
              <a:t>verksamheten</a:t>
            </a:r>
            <a:r>
              <a:rPr lang="en-US" dirty="0"/>
              <a:t> </a:t>
            </a:r>
            <a:r>
              <a:rPr lang="en-US" dirty="0" err="1"/>
              <a:t>mellan</a:t>
            </a:r>
            <a:r>
              <a:rPr lang="en-US" dirty="0"/>
              <a:t> </a:t>
            </a:r>
            <a:r>
              <a:rPr lang="en-US" dirty="0" err="1"/>
              <a:t>förbundsmötena</a:t>
            </a:r>
            <a:r>
              <a:rPr lang="en-US" dirty="0"/>
              <a:t>./</a:t>
            </a:r>
            <a:r>
              <a:rPr lang="en-US" dirty="0" err="1"/>
              <a:t>kongresser</a:t>
            </a:r>
            <a:r>
              <a:rPr lang="en-US" dirty="0"/>
              <a:t>.</a:t>
            </a:r>
            <a:endParaRPr lang="en-US" dirty="0">
              <a:cs typeface="Arial"/>
            </a:endParaRPr>
          </a:p>
          <a:p>
            <a:r>
              <a:rPr lang="en-US" dirty="0"/>
              <a:t>•</a:t>
            </a:r>
            <a:r>
              <a:rPr lang="en-US" dirty="0" err="1"/>
              <a:t>Styrelsen</a:t>
            </a:r>
            <a:r>
              <a:rPr lang="en-US" dirty="0"/>
              <a:t> </a:t>
            </a:r>
            <a:r>
              <a:rPr lang="en-US" dirty="0" err="1"/>
              <a:t>träffas</a:t>
            </a:r>
            <a:r>
              <a:rPr lang="en-US" dirty="0"/>
              <a:t> </a:t>
            </a:r>
            <a:r>
              <a:rPr lang="en-US" dirty="0" err="1"/>
              <a:t>en</a:t>
            </a:r>
            <a:r>
              <a:rPr lang="en-US" dirty="0"/>
              <a:t> </a:t>
            </a:r>
            <a:r>
              <a:rPr lang="en-US" dirty="0" err="1"/>
              <a:t>gång</a:t>
            </a:r>
            <a:r>
              <a:rPr lang="en-US" dirty="0"/>
              <a:t> </a:t>
            </a:r>
            <a:r>
              <a:rPr lang="en-US" dirty="0" err="1"/>
              <a:t>i</a:t>
            </a:r>
            <a:r>
              <a:rPr lang="en-US" dirty="0"/>
              <a:t> </a:t>
            </a:r>
            <a:r>
              <a:rPr lang="en-US" dirty="0" err="1"/>
              <a:t>månaden</a:t>
            </a:r>
            <a:r>
              <a:rPr lang="en-US" dirty="0"/>
              <a:t> men </a:t>
            </a:r>
            <a:r>
              <a:rPr lang="en-US" dirty="0" err="1"/>
              <a:t>ledamöterna</a:t>
            </a:r>
            <a:r>
              <a:rPr lang="en-US" dirty="0"/>
              <a:t> </a:t>
            </a:r>
            <a:r>
              <a:rPr lang="en-US" dirty="0" err="1"/>
              <a:t>har</a:t>
            </a:r>
            <a:r>
              <a:rPr lang="en-US" dirty="0"/>
              <a:t> </a:t>
            </a:r>
            <a:r>
              <a:rPr lang="en-US" dirty="0" err="1"/>
              <a:t>många</a:t>
            </a:r>
            <a:r>
              <a:rPr lang="en-US" dirty="0"/>
              <a:t> </a:t>
            </a:r>
            <a:r>
              <a:rPr lang="en-US" dirty="0" err="1"/>
              <a:t>andra</a:t>
            </a:r>
            <a:r>
              <a:rPr lang="en-US" dirty="0"/>
              <a:t> </a:t>
            </a:r>
            <a:r>
              <a:rPr lang="en-US" dirty="0" err="1"/>
              <a:t>uppdrag</a:t>
            </a:r>
            <a:endParaRPr lang="en-US" dirty="0" err="1">
              <a:cs typeface="Arial"/>
            </a:endParaRPr>
          </a:p>
          <a:p>
            <a:r>
              <a:rPr lang="en-US" dirty="0"/>
              <a:t> </a:t>
            </a:r>
            <a:endParaRPr lang="en-US" dirty="0">
              <a:cs typeface="Arial"/>
            </a:endParaRPr>
          </a:p>
          <a:p>
            <a:endParaRPr lang="en-US" dirty="0">
              <a:latin typeface="Calibri"/>
              <a:ea typeface="Calibri"/>
              <a:cs typeface="Calibri"/>
            </a:endParaRPr>
          </a:p>
        </p:txBody>
      </p:sp>
      <p:sp>
        <p:nvSpPr>
          <p:cNvPr id="4" name="Platshållare för bildnummer 3"/>
          <p:cNvSpPr>
            <a:spLocks noGrp="1"/>
          </p:cNvSpPr>
          <p:nvPr>
            <p:ph type="sldNum" sz="quarter" idx="5"/>
          </p:nvPr>
        </p:nvSpPr>
        <p:spPr/>
        <p:txBody>
          <a:bodyPr/>
          <a:lstStyle/>
          <a:p>
            <a:fld id="{6FFB9DCB-3441-49CE-97BA-46A8DE610E3A}" type="slidenum">
              <a:rPr lang="sv-SE" smtClean="0"/>
              <a:t>61</a:t>
            </a:fld>
            <a:endParaRPr lang="sv-SE"/>
          </a:p>
        </p:txBody>
      </p:sp>
    </p:spTree>
    <p:extLst>
      <p:ext uri="{BB962C8B-B14F-4D97-AF65-F5344CB8AC3E}">
        <p14:creationId xmlns:p14="http://schemas.microsoft.com/office/powerpoint/2010/main" val="3031361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https://vision.se/globalassets/om-vision/forbundsmoten/2020/handlingar/fm20_fs_inriktning2020-2024_september_beslutat.pdf</a:t>
            </a:r>
          </a:p>
          <a:p>
            <a:endParaRPr lang="sv-SE" b="1" dirty="0"/>
          </a:p>
          <a:p>
            <a:r>
              <a:rPr lang="sv-SE" b="1" dirty="0"/>
              <a:t>På Visions förbundsmöte 2022 </a:t>
            </a:r>
            <a:r>
              <a:rPr lang="sv-SE" dirty="0"/>
              <a:t>togs ett historiskt beslut att storsatsa på att öka Visions fackliga styrka under kommande fem åren. Målet är tydligt: fler medlemmar och fler förtroendevalda.  Idén bakom satsningen är enkelt och tydlig. Med fler medlemmar, fler förtroendevalda och en ökad närvaro på våra arbetsplatser tar Vision ansvar för och bidrar till att behålla den svenska modellens styrkor. Den fackliga styrkan är helt avgörande för att Visions medlemmar ska få ut så mycket som möjligt av arbetslivet och det fackliga medlemskapet.   </a:t>
            </a:r>
          </a:p>
          <a:p>
            <a:endParaRPr lang="sv-SE" dirty="0">
              <a:cs typeface="Arial"/>
            </a:endParaRPr>
          </a:p>
          <a:p>
            <a:r>
              <a:rPr lang="sv-SE" b="1" dirty="0"/>
              <a:t>Övergripande mål - Fler medlemmar för ökad facklig styrka </a:t>
            </a:r>
          </a:p>
          <a:p>
            <a:r>
              <a:rPr lang="sv-SE" dirty="0"/>
              <a:t>För att kunna påverka villkoren för medlemmarna i Vision är det helt avgörande att vi representerar många. Därför är det ett grundläggande fackligt arbete att erbjuda medlemskap till så många som möjligt som kan vara med. Detta ska vi göra i samband med att vi levererar bra facklig verksamhet. Potentialen är på många arbetsplatser mycket stor. Att vi har koll på hur starka vi faktiskt är lokalt är viktigt. . Ett starkt Vision på arbetsplatsen gör stor skillnad för de fackliga framgångar vi kan nå. </a:t>
            </a:r>
          </a:p>
          <a:p>
            <a:endParaRPr lang="sv-SE" dirty="0"/>
          </a:p>
          <a:p>
            <a:r>
              <a:rPr lang="sv-SE" dirty="0"/>
              <a:t>Vision skulle kunna vara cirka 350 000 medlemmar. Det är helt avgörande för all vår verksamhet att vi representerar så många som möjligt. Därför är Visions övergripande mål och fokus att få fler medlemmar för ökad facklig styrka.</a:t>
            </a:r>
          </a:p>
          <a:p>
            <a:endParaRPr lang="sv-SE" dirty="0"/>
          </a:p>
          <a:p>
            <a:r>
              <a:rPr lang="sv-SE" dirty="0"/>
              <a:t>Målet uppnår vi genom våra hjärtefrågor.</a:t>
            </a: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62</a:t>
            </a:fld>
            <a:endParaRPr lang="sv-SE"/>
          </a:p>
        </p:txBody>
      </p:sp>
    </p:spTree>
    <p:extLst>
      <p:ext uri="{BB962C8B-B14F-4D97-AF65-F5344CB8AC3E}">
        <p14:creationId xmlns:p14="http://schemas.microsoft.com/office/powerpoint/2010/main" val="3899152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u="sng" dirty="0">
                <a:hlinkClick r:id="rId3"/>
              </a:rPr>
              <a:t>https://vision.se/om-vision/visions-overgripande-mal-och-hjartefragor/</a:t>
            </a:r>
            <a:endParaRPr lang="sv-SE"/>
          </a:p>
          <a:p>
            <a:r>
              <a:rPr lang="en-US" b="1" dirty="0"/>
              <a:t>Fler </a:t>
            </a:r>
            <a:r>
              <a:rPr lang="en-US" b="1" dirty="0" err="1"/>
              <a:t>engagerar</a:t>
            </a:r>
            <a:r>
              <a:rPr lang="en-US" b="1" dirty="0"/>
              <a:t> sig </a:t>
            </a:r>
            <a:r>
              <a:rPr lang="en-US" b="1" dirty="0" err="1"/>
              <a:t>i</a:t>
            </a:r>
            <a:r>
              <a:rPr lang="en-US" b="1" dirty="0"/>
              <a:t> Vision</a:t>
            </a:r>
            <a:endParaRPr lang="sv-SE" dirty="0"/>
          </a:p>
          <a:p>
            <a:r>
              <a:rPr lang="en-US" dirty="0"/>
              <a:t>Med </a:t>
            </a:r>
            <a:r>
              <a:rPr lang="en-US" dirty="0" err="1"/>
              <a:t>fokus</a:t>
            </a:r>
            <a:r>
              <a:rPr lang="en-US" dirty="0"/>
              <a:t> </a:t>
            </a:r>
            <a:r>
              <a:rPr lang="en-US" dirty="0" err="1"/>
              <a:t>på</a:t>
            </a:r>
            <a:r>
              <a:rPr lang="en-US" dirty="0"/>
              <a:t>:</a:t>
            </a:r>
            <a:endParaRPr lang="sv-SE" dirty="0"/>
          </a:p>
          <a:p>
            <a:r>
              <a:rPr lang="en-US" dirty="0"/>
              <a:t>•</a:t>
            </a:r>
            <a:r>
              <a:rPr lang="en-US" dirty="0" err="1"/>
              <a:t>Att</a:t>
            </a:r>
            <a:r>
              <a:rPr lang="en-US" dirty="0"/>
              <a:t> </a:t>
            </a:r>
            <a:r>
              <a:rPr lang="en-US" dirty="0" err="1"/>
              <a:t>ställa</a:t>
            </a:r>
            <a:r>
              <a:rPr lang="en-US" dirty="0"/>
              <a:t> </a:t>
            </a:r>
            <a:r>
              <a:rPr lang="en-US" dirty="0" err="1"/>
              <a:t>frågan</a:t>
            </a:r>
            <a:r>
              <a:rPr lang="en-US" dirty="0"/>
              <a:t> om </a:t>
            </a:r>
            <a:r>
              <a:rPr lang="en-US" dirty="0" err="1"/>
              <a:t>medlemskap</a:t>
            </a:r>
            <a:r>
              <a:rPr lang="en-US" dirty="0"/>
              <a:t> till </a:t>
            </a:r>
            <a:r>
              <a:rPr lang="en-US" dirty="0" err="1"/>
              <a:t>alla</a:t>
            </a:r>
            <a:r>
              <a:rPr lang="en-US" dirty="0"/>
              <a:t> </a:t>
            </a:r>
            <a:r>
              <a:rPr lang="en-US" dirty="0" err="1"/>
              <a:t>som</a:t>
            </a:r>
            <a:r>
              <a:rPr lang="en-US" dirty="0"/>
              <a:t> </a:t>
            </a:r>
            <a:r>
              <a:rPr lang="en-US" dirty="0" err="1"/>
              <a:t>kan</a:t>
            </a:r>
            <a:r>
              <a:rPr lang="en-US" dirty="0"/>
              <a:t> </a:t>
            </a:r>
            <a:r>
              <a:rPr lang="en-US" dirty="0" err="1"/>
              <a:t>vara</a:t>
            </a:r>
            <a:r>
              <a:rPr lang="en-US" dirty="0"/>
              <a:t> med </a:t>
            </a:r>
            <a:r>
              <a:rPr lang="en-US" dirty="0" err="1"/>
              <a:t>i</a:t>
            </a:r>
            <a:r>
              <a:rPr lang="en-US" dirty="0"/>
              <a:t> Vision.</a:t>
            </a:r>
            <a:endParaRPr lang="sv-SE" dirty="0"/>
          </a:p>
          <a:p>
            <a:r>
              <a:rPr lang="en-US" dirty="0"/>
              <a:t>•</a:t>
            </a:r>
            <a:r>
              <a:rPr lang="en-US" dirty="0" err="1"/>
              <a:t>Inkludering</a:t>
            </a:r>
            <a:r>
              <a:rPr lang="en-US" dirty="0"/>
              <a:t> av </a:t>
            </a:r>
            <a:r>
              <a:rPr lang="en-US" dirty="0" err="1"/>
              <a:t>fler</a:t>
            </a:r>
            <a:r>
              <a:rPr lang="en-US" dirty="0"/>
              <a:t> </a:t>
            </a:r>
            <a:r>
              <a:rPr lang="en-US" dirty="0" err="1"/>
              <a:t>förtroendevalda</a:t>
            </a:r>
            <a:r>
              <a:rPr lang="en-US" dirty="0"/>
              <a:t> med </a:t>
            </a:r>
            <a:r>
              <a:rPr lang="en-US" dirty="0" err="1"/>
              <a:t>nya</a:t>
            </a:r>
            <a:r>
              <a:rPr lang="en-US" dirty="0"/>
              <a:t> </a:t>
            </a:r>
            <a:r>
              <a:rPr lang="en-US" dirty="0" err="1"/>
              <a:t>perspektiv</a:t>
            </a:r>
            <a:r>
              <a:rPr lang="en-US" dirty="0"/>
              <a:t>.</a:t>
            </a:r>
            <a:endParaRPr lang="sv-SE" dirty="0"/>
          </a:p>
          <a:p>
            <a:r>
              <a:rPr lang="en-US" dirty="0"/>
              <a:t>•En </a:t>
            </a:r>
            <a:r>
              <a:rPr lang="en-US" dirty="0" err="1"/>
              <a:t>arbetsplats</a:t>
            </a:r>
            <a:r>
              <a:rPr lang="en-US" dirty="0"/>
              <a:t> för </a:t>
            </a:r>
            <a:r>
              <a:rPr lang="en-US" dirty="0" err="1"/>
              <a:t>alla</a:t>
            </a:r>
            <a:r>
              <a:rPr lang="en-US" dirty="0"/>
              <a:t>.</a:t>
            </a:r>
            <a:endParaRPr lang="sv-SE" dirty="0"/>
          </a:p>
          <a:p>
            <a:r>
              <a:rPr lang="en-US" b="1" dirty="0" err="1"/>
              <a:t>Mål</a:t>
            </a:r>
            <a:r>
              <a:rPr lang="en-US" b="1" dirty="0"/>
              <a:t>:</a:t>
            </a:r>
            <a:endParaRPr lang="sv-SE" dirty="0"/>
          </a:p>
          <a:p>
            <a:r>
              <a:rPr lang="en-US" dirty="0"/>
              <a:t>•</a:t>
            </a:r>
            <a:r>
              <a:rPr lang="en-US" dirty="0" err="1"/>
              <a:t>Alla</a:t>
            </a:r>
            <a:r>
              <a:rPr lang="en-US" dirty="0"/>
              <a:t> </a:t>
            </a:r>
            <a:r>
              <a:rPr lang="en-US" dirty="0" err="1"/>
              <a:t>förtroendevalda</a:t>
            </a:r>
            <a:r>
              <a:rPr lang="en-US" dirty="0"/>
              <a:t> ska </a:t>
            </a:r>
            <a:r>
              <a:rPr lang="en-US" dirty="0" err="1"/>
              <a:t>genomgå</a:t>
            </a:r>
            <a:r>
              <a:rPr lang="en-US" dirty="0"/>
              <a:t> </a:t>
            </a:r>
            <a:r>
              <a:rPr lang="en-US" dirty="0" err="1"/>
              <a:t>utbildningen</a:t>
            </a:r>
            <a:r>
              <a:rPr lang="en-US" dirty="0"/>
              <a:t> ”En </a:t>
            </a:r>
            <a:r>
              <a:rPr lang="en-US" dirty="0" err="1"/>
              <a:t>arbetsplats</a:t>
            </a:r>
            <a:r>
              <a:rPr lang="en-US" dirty="0"/>
              <a:t> för </a:t>
            </a:r>
            <a:r>
              <a:rPr lang="en-US" dirty="0" err="1"/>
              <a:t>alla</a:t>
            </a:r>
            <a:r>
              <a:rPr lang="en-US" dirty="0"/>
              <a:t>” </a:t>
            </a:r>
            <a:r>
              <a:rPr lang="en-US" dirty="0" err="1"/>
              <a:t>inom</a:t>
            </a:r>
            <a:r>
              <a:rPr lang="en-US" dirty="0"/>
              <a:t> sex </a:t>
            </a:r>
            <a:r>
              <a:rPr lang="en-US" dirty="0" err="1"/>
              <a:t>månader</a:t>
            </a:r>
            <a:r>
              <a:rPr lang="en-US" dirty="0"/>
              <a:t> </a:t>
            </a:r>
            <a:r>
              <a:rPr lang="en-US" dirty="0" err="1"/>
              <a:t>efter</a:t>
            </a:r>
            <a:r>
              <a:rPr lang="en-US" dirty="0"/>
              <a:t> </a:t>
            </a:r>
            <a:r>
              <a:rPr lang="en-US" dirty="0" err="1"/>
              <a:t>påbörjat</a:t>
            </a:r>
            <a:r>
              <a:rPr lang="en-US" dirty="0"/>
              <a:t> </a:t>
            </a:r>
            <a:r>
              <a:rPr lang="en-US" dirty="0" err="1"/>
              <a:t>uppdrag</a:t>
            </a:r>
            <a:r>
              <a:rPr lang="en-US" dirty="0"/>
              <a:t>.</a:t>
            </a:r>
            <a:endParaRPr lang="sv-SE" dirty="0"/>
          </a:p>
          <a:p>
            <a:r>
              <a:rPr lang="en-US" dirty="0"/>
              <a:t>•</a:t>
            </a:r>
            <a:r>
              <a:rPr lang="en-US" dirty="0" err="1"/>
              <a:t>Alla</a:t>
            </a:r>
            <a:r>
              <a:rPr lang="en-US" dirty="0"/>
              <a:t> </a:t>
            </a:r>
            <a:r>
              <a:rPr lang="en-US" dirty="0" err="1"/>
              <a:t>förtroendevalda</a:t>
            </a:r>
            <a:r>
              <a:rPr lang="en-US" dirty="0"/>
              <a:t> </a:t>
            </a:r>
            <a:r>
              <a:rPr lang="en-US" dirty="0" err="1"/>
              <a:t>ställer</a:t>
            </a:r>
            <a:r>
              <a:rPr lang="en-US" dirty="0"/>
              <a:t> </a:t>
            </a:r>
            <a:r>
              <a:rPr lang="en-US" dirty="0" err="1"/>
              <a:t>frågan</a:t>
            </a:r>
            <a:r>
              <a:rPr lang="en-US" dirty="0"/>
              <a:t> om </a:t>
            </a:r>
            <a:r>
              <a:rPr lang="en-US" dirty="0" err="1"/>
              <a:t>medlemskap</a:t>
            </a:r>
            <a:r>
              <a:rPr lang="en-US" dirty="0"/>
              <a:t>.</a:t>
            </a:r>
            <a:endParaRPr lang="sv-SE" dirty="0"/>
          </a:p>
          <a:p>
            <a:r>
              <a:rPr lang="en-US" dirty="0"/>
              <a:t>•Vi </a:t>
            </a:r>
            <a:r>
              <a:rPr lang="en-US" dirty="0" err="1"/>
              <a:t>engagerar</a:t>
            </a:r>
            <a:r>
              <a:rPr lang="en-US" dirty="0"/>
              <a:t> </a:t>
            </a:r>
            <a:r>
              <a:rPr lang="en-US" dirty="0" err="1"/>
              <a:t>och</a:t>
            </a:r>
            <a:r>
              <a:rPr lang="en-US" dirty="0"/>
              <a:t> </a:t>
            </a:r>
            <a:r>
              <a:rPr lang="en-US" dirty="0" err="1"/>
              <a:t>inkluderar</a:t>
            </a:r>
            <a:r>
              <a:rPr lang="en-US" dirty="0"/>
              <a:t> </a:t>
            </a:r>
            <a:r>
              <a:rPr lang="en-US" dirty="0" err="1"/>
              <a:t>fler</a:t>
            </a:r>
            <a:r>
              <a:rPr lang="en-US" dirty="0"/>
              <a:t> </a:t>
            </a:r>
            <a:r>
              <a:rPr lang="en-US" dirty="0" err="1"/>
              <a:t>förtroendevalda</a:t>
            </a:r>
            <a:r>
              <a:rPr lang="en-US" dirty="0"/>
              <a:t> med </a:t>
            </a:r>
            <a:r>
              <a:rPr lang="en-US" dirty="0" err="1"/>
              <a:t>andra</a:t>
            </a:r>
            <a:r>
              <a:rPr lang="en-US" dirty="0"/>
              <a:t> </a:t>
            </a:r>
            <a:r>
              <a:rPr lang="en-US" dirty="0" err="1"/>
              <a:t>perspektiv</a:t>
            </a:r>
            <a:r>
              <a:rPr lang="en-US" dirty="0"/>
              <a:t> </a:t>
            </a:r>
            <a:r>
              <a:rPr lang="en-US" dirty="0" err="1"/>
              <a:t>genom</a:t>
            </a:r>
            <a:r>
              <a:rPr lang="en-US" dirty="0"/>
              <a:t> </a:t>
            </a:r>
            <a:r>
              <a:rPr lang="en-US" dirty="0" err="1"/>
              <a:t>att</a:t>
            </a:r>
            <a:r>
              <a:rPr lang="en-US" dirty="0"/>
              <a:t> </a:t>
            </a:r>
            <a:r>
              <a:rPr lang="en-US" dirty="0" err="1"/>
              <a:t>testa</a:t>
            </a:r>
            <a:r>
              <a:rPr lang="en-US" dirty="0"/>
              <a:t> </a:t>
            </a:r>
            <a:r>
              <a:rPr lang="en-US" dirty="0" err="1"/>
              <a:t>nya</a:t>
            </a:r>
            <a:r>
              <a:rPr lang="en-US" dirty="0"/>
              <a:t> </a:t>
            </a:r>
            <a:r>
              <a:rPr lang="en-US" dirty="0" err="1"/>
              <a:t>arbetssätt</a:t>
            </a:r>
            <a:r>
              <a:rPr lang="en-US" dirty="0"/>
              <a:t> </a:t>
            </a:r>
            <a:r>
              <a:rPr lang="en-US" dirty="0" err="1"/>
              <a:t>och</a:t>
            </a:r>
            <a:r>
              <a:rPr lang="en-US" dirty="0"/>
              <a:t> </a:t>
            </a:r>
            <a:r>
              <a:rPr lang="en-US" dirty="0" err="1"/>
              <a:t>arbetsformer</a:t>
            </a:r>
            <a:r>
              <a:rPr lang="en-US" dirty="0"/>
              <a:t>.</a:t>
            </a:r>
            <a:endParaRPr lang="sv-SE" dirty="0"/>
          </a:p>
          <a:p>
            <a:r>
              <a:rPr lang="en-US" dirty="0"/>
              <a:t>•</a:t>
            </a:r>
            <a:r>
              <a:rPr lang="en-US" dirty="0" err="1"/>
              <a:t>Förtroendevalda</a:t>
            </a:r>
            <a:r>
              <a:rPr lang="en-US" dirty="0"/>
              <a:t> </a:t>
            </a:r>
            <a:r>
              <a:rPr lang="en-US" dirty="0" err="1"/>
              <a:t>i</a:t>
            </a:r>
            <a:r>
              <a:rPr lang="en-US" dirty="0"/>
              <a:t> Vision </a:t>
            </a:r>
            <a:r>
              <a:rPr lang="en-US" dirty="0" err="1"/>
              <a:t>strävar</a:t>
            </a:r>
            <a:r>
              <a:rPr lang="en-US" dirty="0"/>
              <a:t> </a:t>
            </a:r>
            <a:r>
              <a:rPr lang="en-US" dirty="0" err="1"/>
              <a:t>alltid</a:t>
            </a:r>
            <a:r>
              <a:rPr lang="en-US" dirty="0"/>
              <a:t> </a:t>
            </a:r>
            <a:r>
              <a:rPr lang="en-US" dirty="0" err="1"/>
              <a:t>efter</a:t>
            </a:r>
            <a:r>
              <a:rPr lang="en-US" dirty="0"/>
              <a:t> </a:t>
            </a:r>
            <a:r>
              <a:rPr lang="en-US" dirty="0" err="1"/>
              <a:t>att</a:t>
            </a:r>
            <a:r>
              <a:rPr lang="en-US" dirty="0"/>
              <a:t> ha </a:t>
            </a:r>
            <a:r>
              <a:rPr lang="en-US" dirty="0" err="1"/>
              <a:t>en</a:t>
            </a:r>
            <a:r>
              <a:rPr lang="en-US" dirty="0"/>
              <a:t> </a:t>
            </a:r>
            <a:r>
              <a:rPr lang="en-US" dirty="0" err="1"/>
              <a:t>koppling</a:t>
            </a:r>
            <a:r>
              <a:rPr lang="en-US" dirty="0"/>
              <a:t> till </a:t>
            </a:r>
            <a:r>
              <a:rPr lang="en-US" dirty="0" err="1"/>
              <a:t>sitt</a:t>
            </a:r>
            <a:r>
              <a:rPr lang="en-US" dirty="0"/>
              <a:t> </a:t>
            </a:r>
            <a:r>
              <a:rPr lang="en-US" dirty="0" err="1"/>
              <a:t>yrke</a:t>
            </a:r>
            <a:r>
              <a:rPr lang="en-US" dirty="0"/>
              <a:t> </a:t>
            </a:r>
            <a:r>
              <a:rPr lang="en-US" dirty="0" err="1"/>
              <a:t>och</a:t>
            </a:r>
            <a:r>
              <a:rPr lang="en-US" dirty="0"/>
              <a:t> sin </a:t>
            </a:r>
            <a:r>
              <a:rPr lang="en-US" dirty="0" err="1"/>
              <a:t>arbetsplats</a:t>
            </a:r>
            <a:r>
              <a:rPr lang="en-US" dirty="0"/>
              <a:t>.</a:t>
            </a:r>
            <a:endParaRPr lang="sv-SE" dirty="0"/>
          </a:p>
          <a:p>
            <a:r>
              <a:rPr lang="en-US" dirty="0"/>
              <a:t>•</a:t>
            </a:r>
            <a:r>
              <a:rPr lang="en-US" dirty="0" err="1"/>
              <a:t>Förtroendevalda</a:t>
            </a:r>
            <a:r>
              <a:rPr lang="en-US" dirty="0"/>
              <a:t> </a:t>
            </a:r>
            <a:r>
              <a:rPr lang="en-US" dirty="0" err="1"/>
              <a:t>tycker</a:t>
            </a:r>
            <a:r>
              <a:rPr lang="en-US" dirty="0"/>
              <a:t> det </a:t>
            </a:r>
            <a:r>
              <a:rPr lang="en-US" dirty="0" err="1"/>
              <a:t>är</a:t>
            </a:r>
            <a:r>
              <a:rPr lang="en-US" dirty="0"/>
              <a:t> </a:t>
            </a:r>
            <a:r>
              <a:rPr lang="en-US" dirty="0" err="1"/>
              <a:t>roligt</a:t>
            </a:r>
            <a:r>
              <a:rPr lang="en-US" dirty="0"/>
              <a:t> </a:t>
            </a:r>
            <a:r>
              <a:rPr lang="en-US" dirty="0" err="1"/>
              <a:t>och</a:t>
            </a:r>
            <a:r>
              <a:rPr lang="en-US" dirty="0"/>
              <a:t> </a:t>
            </a:r>
            <a:r>
              <a:rPr lang="en-US" dirty="0" err="1"/>
              <a:t>meningsfullt</a:t>
            </a:r>
            <a:r>
              <a:rPr lang="en-US" dirty="0"/>
              <a:t> </a:t>
            </a:r>
            <a:r>
              <a:rPr lang="en-US" dirty="0" err="1"/>
              <a:t>att</a:t>
            </a:r>
            <a:r>
              <a:rPr lang="en-US" dirty="0"/>
              <a:t> ha </a:t>
            </a:r>
            <a:r>
              <a:rPr lang="en-US" dirty="0" err="1"/>
              <a:t>ett</a:t>
            </a:r>
            <a:r>
              <a:rPr lang="en-US" dirty="0"/>
              <a:t> </a:t>
            </a:r>
            <a:r>
              <a:rPr lang="en-US" dirty="0" err="1"/>
              <a:t>uppdrag</a:t>
            </a:r>
            <a:r>
              <a:rPr lang="en-US" dirty="0"/>
              <a:t>.</a:t>
            </a:r>
            <a:endParaRPr lang="sv-SE" dirty="0"/>
          </a:p>
          <a:p>
            <a:endParaRPr lang="en-US" dirty="0">
              <a:latin typeface="Calibri"/>
              <a:ea typeface="Calibri"/>
              <a:cs typeface="Calibri"/>
            </a:endParaRPr>
          </a:p>
        </p:txBody>
      </p:sp>
      <p:sp>
        <p:nvSpPr>
          <p:cNvPr id="4" name="Platshållare för bildnummer 3"/>
          <p:cNvSpPr>
            <a:spLocks noGrp="1"/>
          </p:cNvSpPr>
          <p:nvPr>
            <p:ph type="sldNum" sz="quarter" idx="5"/>
          </p:nvPr>
        </p:nvSpPr>
        <p:spPr/>
        <p:txBody>
          <a:bodyPr/>
          <a:lstStyle/>
          <a:p>
            <a:fld id="{6FFB9DCB-3441-49CE-97BA-46A8DE610E3A}" type="slidenum">
              <a:rPr lang="sv-SE" smtClean="0"/>
              <a:t>63</a:t>
            </a:fld>
            <a:endParaRPr lang="sv-SE"/>
          </a:p>
        </p:txBody>
      </p:sp>
    </p:spTree>
    <p:extLst>
      <p:ext uri="{BB962C8B-B14F-4D97-AF65-F5344CB8AC3E}">
        <p14:creationId xmlns:p14="http://schemas.microsoft.com/office/powerpoint/2010/main" val="698362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u="sng" dirty="0">
                <a:hlinkClick r:id="rId3"/>
              </a:rPr>
              <a:t>https://vision.se/om-vision/visions-overgripande-mal-och-hjartefragor/</a:t>
            </a:r>
            <a:endParaRPr lang="sv-SE"/>
          </a:p>
          <a:p>
            <a:r>
              <a:rPr lang="en-US" b="1" dirty="0" err="1"/>
              <a:t>Vårt</a:t>
            </a:r>
            <a:r>
              <a:rPr lang="en-US" b="1" dirty="0"/>
              <a:t> </a:t>
            </a:r>
            <a:r>
              <a:rPr lang="en-US" b="1" dirty="0" err="1"/>
              <a:t>medlemskap</a:t>
            </a:r>
            <a:r>
              <a:rPr lang="en-US" b="1" dirty="0"/>
              <a:t> </a:t>
            </a:r>
            <a:r>
              <a:rPr lang="en-US" b="1" dirty="0" err="1"/>
              <a:t>är</a:t>
            </a:r>
            <a:r>
              <a:rPr lang="en-US" b="1" dirty="0"/>
              <a:t> </a:t>
            </a:r>
            <a:r>
              <a:rPr lang="en-US" b="1" dirty="0" err="1"/>
              <a:t>attraktivt</a:t>
            </a:r>
            <a:r>
              <a:rPr lang="en-US" b="1" dirty="0"/>
              <a:t> </a:t>
            </a:r>
            <a:r>
              <a:rPr lang="en-US" b="1" dirty="0" err="1"/>
              <a:t>och</a:t>
            </a:r>
            <a:r>
              <a:rPr lang="en-US" b="1" dirty="0"/>
              <a:t> relevant.</a:t>
            </a:r>
            <a:endParaRPr lang="sv-SE" dirty="0"/>
          </a:p>
          <a:p>
            <a:r>
              <a:rPr lang="en-US" dirty="0"/>
              <a:t>Med </a:t>
            </a:r>
            <a:r>
              <a:rPr lang="en-US" dirty="0" err="1"/>
              <a:t>fokus</a:t>
            </a:r>
            <a:r>
              <a:rPr lang="en-US" dirty="0"/>
              <a:t> </a:t>
            </a:r>
            <a:r>
              <a:rPr lang="en-US" dirty="0" err="1"/>
              <a:t>på</a:t>
            </a:r>
            <a:r>
              <a:rPr lang="en-US" dirty="0"/>
              <a:t>:</a:t>
            </a:r>
            <a:endParaRPr lang="sv-SE" dirty="0"/>
          </a:p>
          <a:p>
            <a:r>
              <a:rPr lang="en-US" dirty="0"/>
              <a:t>•</a:t>
            </a:r>
            <a:r>
              <a:rPr lang="en-US" dirty="0" err="1"/>
              <a:t>Synlighet</a:t>
            </a:r>
            <a:r>
              <a:rPr lang="en-US" dirty="0"/>
              <a:t>, </a:t>
            </a:r>
            <a:r>
              <a:rPr lang="en-US" dirty="0" err="1"/>
              <a:t>närvaro</a:t>
            </a:r>
            <a:r>
              <a:rPr lang="en-US" dirty="0"/>
              <a:t> för dialog </a:t>
            </a:r>
            <a:r>
              <a:rPr lang="en-US" dirty="0" err="1"/>
              <a:t>och</a:t>
            </a:r>
            <a:r>
              <a:rPr lang="en-US" dirty="0"/>
              <a:t> </a:t>
            </a:r>
            <a:r>
              <a:rPr lang="en-US" dirty="0" err="1"/>
              <a:t>rådgivning</a:t>
            </a:r>
            <a:r>
              <a:rPr lang="en-US" dirty="0"/>
              <a:t>.</a:t>
            </a:r>
            <a:endParaRPr lang="sv-SE" dirty="0"/>
          </a:p>
          <a:p>
            <a:r>
              <a:rPr lang="en-US" dirty="0"/>
              <a:t>•</a:t>
            </a:r>
            <a:r>
              <a:rPr lang="en-US" dirty="0" err="1"/>
              <a:t>Att</a:t>
            </a:r>
            <a:r>
              <a:rPr lang="en-US" dirty="0"/>
              <a:t> </a:t>
            </a:r>
            <a:r>
              <a:rPr lang="en-US" dirty="0" err="1"/>
              <a:t>utveckla</a:t>
            </a:r>
            <a:r>
              <a:rPr lang="en-US" dirty="0"/>
              <a:t> </a:t>
            </a:r>
            <a:r>
              <a:rPr lang="en-US" dirty="0" err="1"/>
              <a:t>formerna</a:t>
            </a:r>
            <a:r>
              <a:rPr lang="en-US" dirty="0"/>
              <a:t> för </a:t>
            </a:r>
            <a:r>
              <a:rPr lang="en-US" dirty="0" err="1"/>
              <a:t>inflytande</a:t>
            </a:r>
            <a:r>
              <a:rPr lang="en-US" dirty="0"/>
              <a:t>.</a:t>
            </a:r>
            <a:endParaRPr lang="sv-SE" dirty="0"/>
          </a:p>
          <a:p>
            <a:r>
              <a:rPr lang="en-US" b="1" dirty="0" err="1"/>
              <a:t>Mål</a:t>
            </a:r>
            <a:r>
              <a:rPr lang="en-US" b="1" dirty="0"/>
              <a:t>:</a:t>
            </a:r>
            <a:endParaRPr lang="sv-SE" dirty="0"/>
          </a:p>
          <a:p>
            <a:r>
              <a:rPr lang="en-US" dirty="0"/>
              <a:t>•25 </a:t>
            </a:r>
            <a:r>
              <a:rPr lang="en-US" dirty="0" err="1"/>
              <a:t>procent</a:t>
            </a:r>
            <a:r>
              <a:rPr lang="en-US" dirty="0"/>
              <a:t> av </a:t>
            </a:r>
            <a:r>
              <a:rPr lang="en-US" dirty="0" err="1"/>
              <a:t>medlemmarna</a:t>
            </a:r>
            <a:r>
              <a:rPr lang="en-US" dirty="0"/>
              <a:t> </a:t>
            </a:r>
            <a:r>
              <a:rPr lang="en-US" dirty="0" err="1"/>
              <a:t>har</a:t>
            </a:r>
            <a:r>
              <a:rPr lang="en-US" dirty="0"/>
              <a:t> </a:t>
            </a:r>
            <a:r>
              <a:rPr lang="en-US" dirty="0" err="1"/>
              <a:t>valt</a:t>
            </a:r>
            <a:r>
              <a:rPr lang="en-US" dirty="0"/>
              <a:t> </a:t>
            </a:r>
            <a:r>
              <a:rPr lang="en-US" dirty="0" err="1"/>
              <a:t>att</a:t>
            </a:r>
            <a:r>
              <a:rPr lang="en-US" dirty="0"/>
              <a:t> </a:t>
            </a:r>
            <a:r>
              <a:rPr lang="en-US" dirty="0" err="1"/>
              <a:t>lära</a:t>
            </a:r>
            <a:r>
              <a:rPr lang="en-US" dirty="0"/>
              <a:t> sig </a:t>
            </a:r>
            <a:r>
              <a:rPr lang="en-US" dirty="0" err="1"/>
              <a:t>mer</a:t>
            </a:r>
            <a:r>
              <a:rPr lang="en-US" dirty="0"/>
              <a:t> om Vision </a:t>
            </a:r>
            <a:r>
              <a:rPr lang="en-US" dirty="0" err="1"/>
              <a:t>och</a:t>
            </a:r>
            <a:r>
              <a:rPr lang="en-US" dirty="0"/>
              <a:t> </a:t>
            </a:r>
            <a:r>
              <a:rPr lang="en-US" dirty="0" err="1"/>
              <a:t>sina</a:t>
            </a:r>
            <a:r>
              <a:rPr lang="en-US" dirty="0"/>
              <a:t> </a:t>
            </a:r>
            <a:r>
              <a:rPr lang="en-US" dirty="0" err="1"/>
              <a:t>möjligheter</a:t>
            </a:r>
            <a:r>
              <a:rPr lang="en-US" dirty="0"/>
              <a:t> </a:t>
            </a:r>
            <a:r>
              <a:rPr lang="en-US" dirty="0" err="1"/>
              <a:t>på</a:t>
            </a:r>
            <a:r>
              <a:rPr lang="en-US" dirty="0"/>
              <a:t> </a:t>
            </a:r>
            <a:r>
              <a:rPr lang="en-US" dirty="0" err="1"/>
              <a:t>arbetet</a:t>
            </a:r>
            <a:r>
              <a:rPr lang="en-US" dirty="0"/>
              <a:t> </a:t>
            </a:r>
            <a:r>
              <a:rPr lang="en-US" dirty="0" err="1"/>
              <a:t>genom</a:t>
            </a:r>
            <a:r>
              <a:rPr lang="en-US" dirty="0"/>
              <a:t> </a:t>
            </a:r>
            <a:r>
              <a:rPr lang="en-US" dirty="0" err="1"/>
              <a:t>att</a:t>
            </a:r>
            <a:r>
              <a:rPr lang="en-US" dirty="0"/>
              <a:t> delta </a:t>
            </a:r>
            <a:r>
              <a:rPr lang="en-US" dirty="0" err="1"/>
              <a:t>i</a:t>
            </a:r>
            <a:r>
              <a:rPr lang="en-US" dirty="0"/>
              <a:t> </a:t>
            </a:r>
            <a:r>
              <a:rPr lang="en-US" dirty="0" err="1"/>
              <a:t>medlems-utbildningen</a:t>
            </a:r>
            <a:r>
              <a:rPr lang="en-US" dirty="0"/>
              <a:t> </a:t>
            </a:r>
            <a:r>
              <a:rPr lang="en-US" dirty="0" err="1"/>
              <a:t>Schyst</a:t>
            </a:r>
            <a:r>
              <a:rPr lang="en-US" dirty="0"/>
              <a:t> </a:t>
            </a:r>
            <a:r>
              <a:rPr lang="en-US" dirty="0" err="1"/>
              <a:t>arbetsliv</a:t>
            </a:r>
            <a:r>
              <a:rPr lang="en-US" dirty="0"/>
              <a:t>.</a:t>
            </a:r>
            <a:endParaRPr lang="sv-SE" dirty="0"/>
          </a:p>
          <a:p>
            <a:r>
              <a:rPr lang="en-US" dirty="0"/>
              <a:t>•</a:t>
            </a:r>
            <a:r>
              <a:rPr lang="en-US" dirty="0" err="1"/>
              <a:t>Majoriteten</a:t>
            </a:r>
            <a:r>
              <a:rPr lang="en-US" dirty="0"/>
              <a:t> av </a:t>
            </a:r>
            <a:r>
              <a:rPr lang="en-US" dirty="0" err="1"/>
              <a:t>medlemmarna</a:t>
            </a:r>
            <a:r>
              <a:rPr lang="en-US" dirty="0"/>
              <a:t> </a:t>
            </a:r>
            <a:r>
              <a:rPr lang="en-US" dirty="0" err="1"/>
              <a:t>har</a:t>
            </a:r>
            <a:r>
              <a:rPr lang="en-US" dirty="0"/>
              <a:t> </a:t>
            </a:r>
            <a:r>
              <a:rPr lang="en-US" dirty="0" err="1"/>
              <a:t>varje</a:t>
            </a:r>
            <a:r>
              <a:rPr lang="en-US" dirty="0"/>
              <a:t> </a:t>
            </a:r>
            <a:r>
              <a:rPr lang="en-US" dirty="0" err="1"/>
              <a:t>år</a:t>
            </a:r>
            <a:r>
              <a:rPr lang="en-US" dirty="0"/>
              <a:t> haft dialog med </a:t>
            </a:r>
            <a:r>
              <a:rPr lang="en-US" dirty="0" err="1"/>
              <a:t>sitt</a:t>
            </a:r>
            <a:r>
              <a:rPr lang="en-US" dirty="0"/>
              <a:t> ombud, </a:t>
            </a:r>
            <a:r>
              <a:rPr lang="en-US" dirty="0" err="1"/>
              <a:t>lokala</a:t>
            </a:r>
            <a:r>
              <a:rPr lang="en-US" dirty="0"/>
              <a:t> </a:t>
            </a:r>
            <a:r>
              <a:rPr lang="en-US" dirty="0" err="1"/>
              <a:t>styrelse</a:t>
            </a:r>
            <a:r>
              <a:rPr lang="en-US" dirty="0"/>
              <a:t> </a:t>
            </a:r>
            <a:r>
              <a:rPr lang="en-US" dirty="0" err="1"/>
              <a:t>eller</a:t>
            </a:r>
            <a:r>
              <a:rPr lang="en-US" dirty="0"/>
              <a:t> Vision </a:t>
            </a:r>
            <a:r>
              <a:rPr lang="en-US" dirty="0" err="1"/>
              <a:t>Direkt</a:t>
            </a:r>
            <a:r>
              <a:rPr lang="en-US" dirty="0"/>
              <a:t>.</a:t>
            </a:r>
            <a:endParaRPr lang="sv-SE" dirty="0"/>
          </a:p>
          <a:p>
            <a:r>
              <a:rPr lang="en-US" dirty="0"/>
              <a:t>•Vi </a:t>
            </a:r>
            <a:r>
              <a:rPr lang="en-US" dirty="0" err="1"/>
              <a:t>är</a:t>
            </a:r>
            <a:r>
              <a:rPr lang="en-US" dirty="0"/>
              <a:t> </a:t>
            </a:r>
            <a:r>
              <a:rPr lang="en-US" dirty="0" err="1"/>
              <a:t>synliga</a:t>
            </a:r>
            <a:r>
              <a:rPr lang="en-US" dirty="0"/>
              <a:t> för </a:t>
            </a:r>
            <a:r>
              <a:rPr lang="en-US" dirty="0" err="1"/>
              <a:t>alla</a:t>
            </a:r>
            <a:r>
              <a:rPr lang="en-US" dirty="0"/>
              <a:t> </a:t>
            </a:r>
            <a:r>
              <a:rPr lang="en-US" dirty="0" err="1"/>
              <a:t>våra</a:t>
            </a:r>
            <a:r>
              <a:rPr lang="en-US" dirty="0"/>
              <a:t> </a:t>
            </a:r>
            <a:r>
              <a:rPr lang="en-US" dirty="0" err="1"/>
              <a:t>yrkesgrupper</a:t>
            </a:r>
            <a:r>
              <a:rPr lang="en-US" dirty="0"/>
              <a:t> </a:t>
            </a:r>
            <a:r>
              <a:rPr lang="en-US" dirty="0" err="1"/>
              <a:t>på</a:t>
            </a:r>
            <a:r>
              <a:rPr lang="en-US" dirty="0"/>
              <a:t> </a:t>
            </a:r>
            <a:r>
              <a:rPr lang="en-US" dirty="0" err="1"/>
              <a:t>varje</a:t>
            </a:r>
            <a:r>
              <a:rPr lang="en-US" dirty="0"/>
              <a:t> </a:t>
            </a:r>
            <a:r>
              <a:rPr lang="en-US" dirty="0" err="1"/>
              <a:t>arbetsplats</a:t>
            </a:r>
            <a:r>
              <a:rPr lang="en-US" dirty="0"/>
              <a:t> </a:t>
            </a:r>
            <a:r>
              <a:rPr lang="en-US" dirty="0" err="1"/>
              <a:t>där</a:t>
            </a:r>
            <a:r>
              <a:rPr lang="en-US" dirty="0"/>
              <a:t> Vision </a:t>
            </a:r>
            <a:r>
              <a:rPr lang="en-US" dirty="0" err="1"/>
              <a:t>har</a:t>
            </a:r>
            <a:r>
              <a:rPr lang="en-US" dirty="0"/>
              <a:t> </a:t>
            </a:r>
            <a:r>
              <a:rPr lang="en-US" dirty="0" err="1"/>
              <a:t>eller</a:t>
            </a:r>
            <a:r>
              <a:rPr lang="en-US" dirty="0"/>
              <a:t> </a:t>
            </a:r>
            <a:r>
              <a:rPr lang="en-US" dirty="0" err="1"/>
              <a:t>kan</a:t>
            </a:r>
            <a:r>
              <a:rPr lang="en-US" dirty="0"/>
              <a:t> ha </a:t>
            </a:r>
            <a:r>
              <a:rPr lang="en-US" dirty="0" err="1"/>
              <a:t>medlemmar</a:t>
            </a:r>
            <a:r>
              <a:rPr lang="en-US" dirty="0"/>
              <a:t>.</a:t>
            </a:r>
            <a:endParaRPr lang="sv-SE" dirty="0"/>
          </a:p>
          <a:p>
            <a:r>
              <a:rPr lang="en-US" dirty="0"/>
              <a:t>•Vi </a:t>
            </a:r>
            <a:r>
              <a:rPr lang="en-US" dirty="0" err="1"/>
              <a:t>deltar</a:t>
            </a:r>
            <a:r>
              <a:rPr lang="en-US" dirty="0"/>
              <a:t> med </a:t>
            </a:r>
            <a:r>
              <a:rPr lang="en-US" dirty="0" err="1"/>
              <a:t>tydligt</a:t>
            </a:r>
            <a:r>
              <a:rPr lang="en-US" dirty="0"/>
              <a:t> </a:t>
            </a:r>
            <a:r>
              <a:rPr lang="en-US" dirty="0" err="1"/>
              <a:t>lösningsfokus</a:t>
            </a:r>
            <a:r>
              <a:rPr lang="en-US" dirty="0"/>
              <a:t> </a:t>
            </a:r>
            <a:r>
              <a:rPr lang="en-US" dirty="0" err="1"/>
              <a:t>i</a:t>
            </a:r>
            <a:r>
              <a:rPr lang="en-US" dirty="0"/>
              <a:t> </a:t>
            </a:r>
            <a:r>
              <a:rPr lang="en-US" dirty="0" err="1"/>
              <a:t>samhällsdebatten</a:t>
            </a:r>
            <a:r>
              <a:rPr lang="en-US" dirty="0"/>
              <a:t> </a:t>
            </a:r>
            <a:r>
              <a:rPr lang="en-US" dirty="0" err="1"/>
              <a:t>lokalt</a:t>
            </a:r>
            <a:r>
              <a:rPr lang="en-US" dirty="0"/>
              <a:t> </a:t>
            </a:r>
            <a:r>
              <a:rPr lang="en-US" dirty="0" err="1"/>
              <a:t>och</a:t>
            </a:r>
            <a:r>
              <a:rPr lang="en-US" dirty="0"/>
              <a:t> </a:t>
            </a:r>
            <a:r>
              <a:rPr lang="en-US" dirty="0" err="1"/>
              <a:t>nationellt</a:t>
            </a:r>
            <a:r>
              <a:rPr lang="en-US" dirty="0"/>
              <a:t>.</a:t>
            </a:r>
            <a:endParaRPr lang="sv-SE" dirty="0"/>
          </a:p>
          <a:p>
            <a:r>
              <a:rPr lang="en-US" dirty="0"/>
              <a:t>•</a:t>
            </a:r>
            <a:r>
              <a:rPr lang="en-US" b="1" dirty="0"/>
              <a:t>Vi </a:t>
            </a:r>
            <a:r>
              <a:rPr lang="en-US" b="1" dirty="0" err="1"/>
              <a:t>utgår</a:t>
            </a:r>
            <a:r>
              <a:rPr lang="en-US" b="1" dirty="0"/>
              <a:t> </a:t>
            </a:r>
            <a:r>
              <a:rPr lang="en-US" b="1" dirty="0" err="1"/>
              <a:t>alltid</a:t>
            </a:r>
            <a:r>
              <a:rPr lang="en-US" b="1" dirty="0"/>
              <a:t> </a:t>
            </a:r>
            <a:r>
              <a:rPr lang="en-US" b="1" dirty="0" err="1"/>
              <a:t>från</a:t>
            </a:r>
            <a:r>
              <a:rPr lang="en-US" b="1" dirty="0"/>
              <a:t> </a:t>
            </a:r>
            <a:r>
              <a:rPr lang="en-US" b="1" dirty="0" err="1"/>
              <a:t>vår</a:t>
            </a:r>
            <a:r>
              <a:rPr lang="en-US" b="1" dirty="0"/>
              <a:t> </a:t>
            </a:r>
            <a:r>
              <a:rPr lang="en-US" b="1" dirty="0" err="1"/>
              <a:t>värdegrund</a:t>
            </a:r>
            <a:r>
              <a:rPr lang="en-US" b="1" dirty="0"/>
              <a:t> </a:t>
            </a:r>
            <a:r>
              <a:rPr lang="en-US" b="1" dirty="0" err="1"/>
              <a:t>och</a:t>
            </a:r>
            <a:r>
              <a:rPr lang="en-US" b="1" dirty="0"/>
              <a:t> </a:t>
            </a:r>
            <a:r>
              <a:rPr lang="en-US" b="1" dirty="0" err="1"/>
              <a:t>att</a:t>
            </a:r>
            <a:r>
              <a:rPr lang="en-US" b="1" dirty="0"/>
              <a:t> vi </a:t>
            </a:r>
            <a:r>
              <a:rPr lang="en-US" b="1" dirty="0" err="1"/>
              <a:t>är</a:t>
            </a:r>
            <a:r>
              <a:rPr lang="en-US" b="1" dirty="0"/>
              <a:t> </a:t>
            </a:r>
            <a:r>
              <a:rPr lang="en-US" b="1" dirty="0" err="1"/>
              <a:t>en</a:t>
            </a:r>
            <a:r>
              <a:rPr lang="en-US" b="1" dirty="0"/>
              <a:t> </a:t>
            </a:r>
            <a:r>
              <a:rPr lang="en-US" b="1" dirty="0" err="1"/>
              <a:t>feministisk</a:t>
            </a:r>
            <a:r>
              <a:rPr lang="en-US" b="1" dirty="0"/>
              <a:t> </a:t>
            </a:r>
            <a:r>
              <a:rPr lang="en-US" b="1" dirty="0" err="1"/>
              <a:t>organisation</a:t>
            </a:r>
            <a:r>
              <a:rPr lang="en-US" b="1" dirty="0"/>
              <a:t>.</a:t>
            </a:r>
            <a:endParaRPr lang="sv-SE" dirty="0"/>
          </a:p>
          <a:p>
            <a:endParaRPr lang="en-US" dirty="0">
              <a:latin typeface="Calibri"/>
              <a:ea typeface="Calibri"/>
              <a:cs typeface="Calibri"/>
            </a:endParaRPr>
          </a:p>
        </p:txBody>
      </p:sp>
      <p:sp>
        <p:nvSpPr>
          <p:cNvPr id="4" name="Platshållare för bildnummer 3"/>
          <p:cNvSpPr>
            <a:spLocks noGrp="1"/>
          </p:cNvSpPr>
          <p:nvPr>
            <p:ph type="sldNum" sz="quarter" idx="5"/>
          </p:nvPr>
        </p:nvSpPr>
        <p:spPr/>
        <p:txBody>
          <a:bodyPr/>
          <a:lstStyle/>
          <a:p>
            <a:fld id="{6FFB9DCB-3441-49CE-97BA-46A8DE610E3A}" type="slidenum">
              <a:rPr lang="sv-SE" smtClean="0"/>
              <a:t>64</a:t>
            </a:fld>
            <a:endParaRPr lang="sv-SE"/>
          </a:p>
        </p:txBody>
      </p:sp>
    </p:spTree>
    <p:extLst>
      <p:ext uri="{BB962C8B-B14F-4D97-AF65-F5344CB8AC3E}">
        <p14:creationId xmlns:p14="http://schemas.microsoft.com/office/powerpoint/2010/main" val="1739771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u="sng" dirty="0">
                <a:hlinkClick r:id="rId3"/>
              </a:rPr>
              <a:t>https://vision.se/om-vision/visions-overgripande-mal-och-hjartefragor/</a:t>
            </a:r>
            <a:endParaRPr lang="sv-SE"/>
          </a:p>
          <a:p>
            <a:r>
              <a:rPr lang="en-US" b="1" dirty="0"/>
              <a:t>Vi </a:t>
            </a:r>
            <a:r>
              <a:rPr lang="en-US" b="1" dirty="0" err="1"/>
              <a:t>skapar</a:t>
            </a:r>
            <a:r>
              <a:rPr lang="en-US" b="1" dirty="0"/>
              <a:t> bra </a:t>
            </a:r>
            <a:r>
              <a:rPr lang="en-US" b="1" dirty="0" err="1"/>
              <a:t>villkor</a:t>
            </a:r>
            <a:r>
              <a:rPr lang="en-US" b="1" dirty="0"/>
              <a:t> </a:t>
            </a:r>
            <a:r>
              <a:rPr lang="en-US" b="1" dirty="0" err="1"/>
              <a:t>i</a:t>
            </a:r>
            <a:r>
              <a:rPr lang="en-US" b="1" dirty="0"/>
              <a:t> </a:t>
            </a:r>
            <a:r>
              <a:rPr lang="en-US" b="1" dirty="0" err="1"/>
              <a:t>ett</a:t>
            </a:r>
            <a:r>
              <a:rPr lang="en-US" b="1" dirty="0"/>
              <a:t> </a:t>
            </a:r>
            <a:r>
              <a:rPr lang="en-US" b="1" dirty="0" err="1"/>
              <a:t>förändrat</a:t>
            </a:r>
            <a:r>
              <a:rPr lang="en-US" b="1" dirty="0"/>
              <a:t> </a:t>
            </a:r>
            <a:r>
              <a:rPr lang="en-US" b="1" dirty="0" err="1"/>
              <a:t>arbetsliv</a:t>
            </a:r>
            <a:endParaRPr lang="sv-SE" dirty="0" err="1"/>
          </a:p>
          <a:p>
            <a:r>
              <a:rPr lang="en-US" dirty="0"/>
              <a:t>Med </a:t>
            </a:r>
            <a:r>
              <a:rPr lang="en-US" dirty="0" err="1"/>
              <a:t>fokus</a:t>
            </a:r>
            <a:r>
              <a:rPr lang="en-US" dirty="0"/>
              <a:t> </a:t>
            </a:r>
            <a:r>
              <a:rPr lang="en-US" dirty="0" err="1"/>
              <a:t>på</a:t>
            </a:r>
            <a:r>
              <a:rPr lang="en-US" dirty="0"/>
              <a:t>:</a:t>
            </a:r>
            <a:endParaRPr lang="sv-SE" dirty="0"/>
          </a:p>
          <a:p>
            <a:r>
              <a:rPr lang="en-US" dirty="0"/>
              <a:t>•</a:t>
            </a:r>
            <a:r>
              <a:rPr lang="en-US" dirty="0" err="1"/>
              <a:t>Lön</a:t>
            </a:r>
            <a:r>
              <a:rPr lang="en-US" dirty="0"/>
              <a:t>, </a:t>
            </a:r>
            <a:r>
              <a:rPr lang="en-US" dirty="0" err="1"/>
              <a:t>arbetsmiljö</a:t>
            </a:r>
            <a:r>
              <a:rPr lang="en-US" dirty="0"/>
              <a:t> </a:t>
            </a:r>
            <a:r>
              <a:rPr lang="en-US" dirty="0" err="1"/>
              <a:t>och</a:t>
            </a:r>
            <a:r>
              <a:rPr lang="en-US" dirty="0"/>
              <a:t> </a:t>
            </a:r>
            <a:r>
              <a:rPr lang="en-US" dirty="0" err="1"/>
              <a:t>omställning</a:t>
            </a:r>
            <a:r>
              <a:rPr lang="en-US" dirty="0"/>
              <a:t> med </a:t>
            </a:r>
            <a:r>
              <a:rPr lang="en-US" dirty="0" err="1"/>
              <a:t>ett</a:t>
            </a:r>
            <a:r>
              <a:rPr lang="en-US" dirty="0"/>
              <a:t> </a:t>
            </a:r>
            <a:r>
              <a:rPr lang="en-US" dirty="0" err="1"/>
              <a:t>hållbarhetsperspektiv</a:t>
            </a:r>
            <a:r>
              <a:rPr lang="en-US" dirty="0"/>
              <a:t>, det </a:t>
            </a:r>
            <a:r>
              <a:rPr lang="en-US" dirty="0" err="1"/>
              <a:t>vill</a:t>
            </a:r>
            <a:r>
              <a:rPr lang="en-US" dirty="0"/>
              <a:t> </a:t>
            </a:r>
            <a:r>
              <a:rPr lang="en-US" dirty="0" err="1"/>
              <a:t>säga</a:t>
            </a:r>
            <a:r>
              <a:rPr lang="en-US" dirty="0"/>
              <a:t> </a:t>
            </a:r>
            <a:r>
              <a:rPr lang="en-US" dirty="0" err="1"/>
              <a:t>socialt</a:t>
            </a:r>
            <a:r>
              <a:rPr lang="en-US" dirty="0"/>
              <a:t>, </a:t>
            </a:r>
            <a:r>
              <a:rPr lang="en-US" dirty="0" err="1"/>
              <a:t>ekonomiskt</a:t>
            </a:r>
            <a:r>
              <a:rPr lang="en-US" dirty="0"/>
              <a:t> </a:t>
            </a:r>
            <a:r>
              <a:rPr lang="en-US" dirty="0" err="1"/>
              <a:t>och</a:t>
            </a:r>
            <a:r>
              <a:rPr lang="en-US" dirty="0"/>
              <a:t> </a:t>
            </a:r>
            <a:r>
              <a:rPr lang="en-US" dirty="0" err="1"/>
              <a:t>miljömässigt</a:t>
            </a:r>
            <a:r>
              <a:rPr lang="en-US" dirty="0"/>
              <a:t>.</a:t>
            </a:r>
            <a:endParaRPr lang="sv-SE" dirty="0"/>
          </a:p>
          <a:p>
            <a:r>
              <a:rPr lang="en-US" dirty="0"/>
              <a:t>•</a:t>
            </a:r>
            <a:r>
              <a:rPr lang="en-US" dirty="0" err="1"/>
              <a:t>Ledarskapets</a:t>
            </a:r>
            <a:r>
              <a:rPr lang="en-US" dirty="0"/>
              <a:t> </a:t>
            </a:r>
            <a:r>
              <a:rPr lang="en-US" dirty="0" err="1"/>
              <a:t>förutsättningar</a:t>
            </a:r>
            <a:r>
              <a:rPr lang="en-US" dirty="0"/>
              <a:t>.</a:t>
            </a:r>
            <a:endParaRPr lang="sv-SE" dirty="0"/>
          </a:p>
          <a:p>
            <a:r>
              <a:rPr lang="en-US" dirty="0"/>
              <a:t>•</a:t>
            </a:r>
            <a:r>
              <a:rPr lang="en-US" dirty="0" err="1"/>
              <a:t>Arbetsglädje</a:t>
            </a:r>
            <a:r>
              <a:rPr lang="en-US" dirty="0"/>
              <a:t> </a:t>
            </a:r>
            <a:r>
              <a:rPr lang="en-US" dirty="0" err="1"/>
              <a:t>och</a:t>
            </a:r>
            <a:r>
              <a:rPr lang="en-US" dirty="0"/>
              <a:t> </a:t>
            </a:r>
            <a:r>
              <a:rPr lang="en-US" dirty="0" err="1"/>
              <a:t>lösningar</a:t>
            </a:r>
            <a:r>
              <a:rPr lang="en-US" dirty="0"/>
              <a:t>.</a:t>
            </a:r>
            <a:endParaRPr lang="sv-SE" dirty="0"/>
          </a:p>
          <a:p>
            <a:r>
              <a:rPr lang="en-US" b="1" dirty="0" err="1"/>
              <a:t>Mål</a:t>
            </a:r>
            <a:r>
              <a:rPr lang="en-US" b="1" dirty="0"/>
              <a:t>:</a:t>
            </a:r>
            <a:endParaRPr lang="sv-SE" dirty="0"/>
          </a:p>
          <a:p>
            <a:r>
              <a:rPr lang="en-US" dirty="0"/>
              <a:t>•Vi </a:t>
            </a:r>
            <a:r>
              <a:rPr lang="en-US" dirty="0" err="1"/>
              <a:t>är</a:t>
            </a:r>
            <a:r>
              <a:rPr lang="en-US" dirty="0"/>
              <a:t> </a:t>
            </a:r>
            <a:r>
              <a:rPr lang="en-US" dirty="0" err="1"/>
              <a:t>aktiva</a:t>
            </a:r>
            <a:r>
              <a:rPr lang="en-US" dirty="0"/>
              <a:t> </a:t>
            </a:r>
            <a:r>
              <a:rPr lang="en-US" dirty="0" err="1"/>
              <a:t>i</a:t>
            </a:r>
            <a:r>
              <a:rPr lang="en-US" dirty="0"/>
              <a:t> den </a:t>
            </a:r>
            <a:r>
              <a:rPr lang="en-US" dirty="0" err="1"/>
              <a:t>digitala</a:t>
            </a:r>
            <a:r>
              <a:rPr lang="en-US" dirty="0"/>
              <a:t> </a:t>
            </a:r>
            <a:r>
              <a:rPr lang="en-US" dirty="0" err="1"/>
              <a:t>omställningen</a:t>
            </a:r>
            <a:r>
              <a:rPr lang="en-US" dirty="0"/>
              <a:t> </a:t>
            </a:r>
            <a:r>
              <a:rPr lang="en-US" dirty="0" err="1"/>
              <a:t>och</a:t>
            </a:r>
            <a:r>
              <a:rPr lang="en-US" dirty="0"/>
              <a:t> driver </a:t>
            </a:r>
            <a:r>
              <a:rPr lang="en-US" dirty="0" err="1"/>
              <a:t>digitala</a:t>
            </a:r>
            <a:r>
              <a:rPr lang="en-US" dirty="0"/>
              <a:t> </a:t>
            </a:r>
            <a:r>
              <a:rPr lang="en-US" dirty="0" err="1"/>
              <a:t>arbetsmiljöfrågor</a:t>
            </a:r>
            <a:r>
              <a:rPr lang="en-US" dirty="0"/>
              <a:t>.</a:t>
            </a:r>
            <a:endParaRPr lang="sv-SE" dirty="0"/>
          </a:p>
          <a:p>
            <a:r>
              <a:rPr lang="en-US" dirty="0"/>
              <a:t>•Visions </a:t>
            </a:r>
            <a:r>
              <a:rPr lang="en-US" dirty="0" err="1"/>
              <a:t>medlemmar</a:t>
            </a:r>
            <a:r>
              <a:rPr lang="en-US" dirty="0"/>
              <a:t> ska </a:t>
            </a:r>
            <a:r>
              <a:rPr lang="en-US" dirty="0" err="1"/>
              <a:t>öka</a:t>
            </a:r>
            <a:r>
              <a:rPr lang="en-US" dirty="0"/>
              <a:t> sin </a:t>
            </a:r>
            <a:r>
              <a:rPr lang="en-US" dirty="0" err="1"/>
              <a:t>anställningsbarhet</a:t>
            </a:r>
            <a:r>
              <a:rPr lang="en-US" dirty="0"/>
              <a:t> </a:t>
            </a:r>
            <a:r>
              <a:rPr lang="en-US" dirty="0" err="1"/>
              <a:t>genom</a:t>
            </a:r>
            <a:r>
              <a:rPr lang="en-US" dirty="0"/>
              <a:t> </a:t>
            </a:r>
            <a:r>
              <a:rPr lang="en-US" dirty="0" err="1"/>
              <a:t>kompetensutveckling</a:t>
            </a:r>
            <a:r>
              <a:rPr lang="en-US" dirty="0"/>
              <a:t>.</a:t>
            </a:r>
            <a:endParaRPr lang="sv-SE" dirty="0"/>
          </a:p>
          <a:p>
            <a:r>
              <a:rPr lang="en-US" dirty="0"/>
              <a:t>•</a:t>
            </a:r>
            <a:r>
              <a:rPr lang="en-US" dirty="0" err="1"/>
              <a:t>Strukturella</a:t>
            </a:r>
            <a:r>
              <a:rPr lang="en-US" dirty="0"/>
              <a:t> </a:t>
            </a:r>
            <a:r>
              <a:rPr lang="en-US" dirty="0" err="1"/>
              <a:t>skillnader</a:t>
            </a:r>
            <a:r>
              <a:rPr lang="en-US" dirty="0"/>
              <a:t> </a:t>
            </a:r>
            <a:r>
              <a:rPr lang="en-US" dirty="0" err="1"/>
              <a:t>i</a:t>
            </a:r>
            <a:r>
              <a:rPr lang="en-US" dirty="0"/>
              <a:t> </a:t>
            </a:r>
            <a:r>
              <a:rPr lang="en-US" dirty="0" err="1"/>
              <a:t>lön</a:t>
            </a:r>
            <a:r>
              <a:rPr lang="en-US" dirty="0"/>
              <a:t> </a:t>
            </a:r>
            <a:r>
              <a:rPr lang="en-US" dirty="0" err="1"/>
              <a:t>och</a:t>
            </a:r>
            <a:r>
              <a:rPr lang="en-US" dirty="0"/>
              <a:t> </a:t>
            </a:r>
            <a:r>
              <a:rPr lang="en-US" dirty="0" err="1"/>
              <a:t>andra</a:t>
            </a:r>
            <a:r>
              <a:rPr lang="en-US" dirty="0"/>
              <a:t> </a:t>
            </a:r>
            <a:r>
              <a:rPr lang="en-US" dirty="0" err="1"/>
              <a:t>villkor</a:t>
            </a:r>
            <a:r>
              <a:rPr lang="en-US" dirty="0"/>
              <a:t> ska </a:t>
            </a:r>
            <a:r>
              <a:rPr lang="en-US" dirty="0" err="1"/>
              <a:t>försvinna</a:t>
            </a:r>
            <a:r>
              <a:rPr lang="en-US" dirty="0"/>
              <a:t>.</a:t>
            </a:r>
            <a:endParaRPr lang="sv-SE" dirty="0"/>
          </a:p>
          <a:p>
            <a:r>
              <a:rPr lang="en-US" dirty="0"/>
              <a:t>•</a:t>
            </a:r>
            <a:r>
              <a:rPr lang="en-US" dirty="0" err="1"/>
              <a:t>Chefer</a:t>
            </a:r>
            <a:r>
              <a:rPr lang="en-US" dirty="0"/>
              <a:t> </a:t>
            </a:r>
            <a:r>
              <a:rPr lang="en-US" dirty="0" err="1"/>
              <a:t>har</a:t>
            </a:r>
            <a:r>
              <a:rPr lang="en-US" dirty="0"/>
              <a:t> de </a:t>
            </a:r>
            <a:r>
              <a:rPr lang="en-US" dirty="0" err="1"/>
              <a:t>bästa</a:t>
            </a:r>
            <a:r>
              <a:rPr lang="en-US" dirty="0"/>
              <a:t> </a:t>
            </a:r>
            <a:r>
              <a:rPr lang="en-US" dirty="0" err="1"/>
              <a:t>förutsättningarna</a:t>
            </a:r>
            <a:r>
              <a:rPr lang="en-US" dirty="0"/>
              <a:t> för </a:t>
            </a:r>
            <a:r>
              <a:rPr lang="en-US" dirty="0" err="1"/>
              <a:t>att</a:t>
            </a:r>
            <a:r>
              <a:rPr lang="en-US" dirty="0"/>
              <a:t> </a:t>
            </a:r>
            <a:r>
              <a:rPr lang="en-US" dirty="0" err="1"/>
              <a:t>leda</a:t>
            </a:r>
            <a:r>
              <a:rPr lang="en-US" dirty="0"/>
              <a:t>.</a:t>
            </a:r>
            <a:endParaRPr lang="sv-SE" dirty="0"/>
          </a:p>
          <a:p>
            <a:r>
              <a:rPr lang="en-US" dirty="0"/>
              <a:t>•Vi </a:t>
            </a:r>
            <a:r>
              <a:rPr lang="en-US" dirty="0" err="1"/>
              <a:t>ökar</a:t>
            </a:r>
            <a:r>
              <a:rPr lang="en-US" dirty="0"/>
              <a:t> </a:t>
            </a:r>
            <a:r>
              <a:rPr lang="en-US" dirty="0" err="1"/>
              <a:t>antalet</a:t>
            </a:r>
            <a:r>
              <a:rPr lang="en-US" dirty="0"/>
              <a:t> </a:t>
            </a:r>
            <a:r>
              <a:rPr lang="en-US" dirty="0" err="1"/>
              <a:t>intresseförhandlingar</a:t>
            </a:r>
            <a:r>
              <a:rPr lang="en-US" dirty="0"/>
              <a:t> med </a:t>
            </a:r>
            <a:r>
              <a:rPr lang="en-US" dirty="0" err="1"/>
              <a:t>fokus</a:t>
            </a:r>
            <a:r>
              <a:rPr lang="en-US" dirty="0"/>
              <a:t> </a:t>
            </a:r>
            <a:r>
              <a:rPr lang="en-US" dirty="0" err="1"/>
              <a:t>på</a:t>
            </a:r>
            <a:r>
              <a:rPr lang="en-US" dirty="0"/>
              <a:t> </a:t>
            </a:r>
            <a:r>
              <a:rPr lang="en-US" dirty="0" err="1"/>
              <a:t>lön</a:t>
            </a:r>
            <a:r>
              <a:rPr lang="en-US" dirty="0"/>
              <a:t>, </a:t>
            </a:r>
            <a:r>
              <a:rPr lang="en-US" dirty="0" err="1"/>
              <a:t>arbetsmiljö</a:t>
            </a:r>
            <a:r>
              <a:rPr lang="en-US" dirty="0"/>
              <a:t> </a:t>
            </a:r>
            <a:r>
              <a:rPr lang="en-US" dirty="0" err="1"/>
              <a:t>och</a:t>
            </a:r>
            <a:r>
              <a:rPr lang="en-US" dirty="0"/>
              <a:t> </a:t>
            </a:r>
            <a:r>
              <a:rPr lang="en-US" dirty="0" err="1"/>
              <a:t>andra</a:t>
            </a:r>
            <a:r>
              <a:rPr lang="en-US" dirty="0"/>
              <a:t> </a:t>
            </a:r>
            <a:r>
              <a:rPr lang="en-US" dirty="0" err="1"/>
              <a:t>villkorsfrågor</a:t>
            </a:r>
            <a:r>
              <a:rPr lang="en-US" dirty="0"/>
              <a:t>.</a:t>
            </a:r>
            <a:endParaRPr lang="sv-SE" dirty="0"/>
          </a:p>
          <a:p>
            <a:r>
              <a:rPr lang="en-US" dirty="0"/>
              <a:t>•Vi </a:t>
            </a:r>
            <a:r>
              <a:rPr lang="en-US" dirty="0" err="1"/>
              <a:t>möjliggör</a:t>
            </a:r>
            <a:r>
              <a:rPr lang="en-US" dirty="0"/>
              <a:t> för </a:t>
            </a:r>
            <a:r>
              <a:rPr lang="en-US" dirty="0" err="1"/>
              <a:t>medlemmarna</a:t>
            </a:r>
            <a:r>
              <a:rPr lang="en-US" dirty="0"/>
              <a:t> </a:t>
            </a:r>
            <a:r>
              <a:rPr lang="en-US" dirty="0" err="1"/>
              <a:t>att</a:t>
            </a:r>
            <a:r>
              <a:rPr lang="en-US" dirty="0"/>
              <a:t> </a:t>
            </a:r>
            <a:r>
              <a:rPr lang="en-US" dirty="0" err="1"/>
              <a:t>minska</a:t>
            </a:r>
            <a:r>
              <a:rPr lang="en-US" dirty="0"/>
              <a:t> sin </a:t>
            </a:r>
            <a:r>
              <a:rPr lang="en-US" dirty="0" err="1"/>
              <a:t>klimatpåverkan</a:t>
            </a:r>
            <a:r>
              <a:rPr lang="en-US" dirty="0"/>
              <a:t> </a:t>
            </a:r>
            <a:r>
              <a:rPr lang="en-US" dirty="0" err="1"/>
              <a:t>på</a:t>
            </a:r>
            <a:r>
              <a:rPr lang="en-US" dirty="0"/>
              <a:t> </a:t>
            </a:r>
            <a:r>
              <a:rPr lang="en-US" dirty="0" err="1"/>
              <a:t>jobbet</a:t>
            </a:r>
            <a:r>
              <a:rPr lang="en-US" dirty="0"/>
              <a:t>.</a:t>
            </a:r>
            <a:endParaRPr lang="sv-SE" dirty="0"/>
          </a:p>
          <a:p>
            <a:endParaRPr lang="en-US" dirty="0">
              <a:latin typeface="Calibri"/>
              <a:ea typeface="Calibri"/>
              <a:cs typeface="Calibri"/>
            </a:endParaRPr>
          </a:p>
        </p:txBody>
      </p:sp>
      <p:sp>
        <p:nvSpPr>
          <p:cNvPr id="4" name="Platshållare för bildnummer 3"/>
          <p:cNvSpPr>
            <a:spLocks noGrp="1"/>
          </p:cNvSpPr>
          <p:nvPr>
            <p:ph type="sldNum" sz="quarter" idx="5"/>
          </p:nvPr>
        </p:nvSpPr>
        <p:spPr/>
        <p:txBody>
          <a:bodyPr/>
          <a:lstStyle/>
          <a:p>
            <a:fld id="{6FFB9DCB-3441-49CE-97BA-46A8DE610E3A}" type="slidenum">
              <a:rPr lang="sv-SE" smtClean="0"/>
              <a:t>65</a:t>
            </a:fld>
            <a:endParaRPr lang="sv-SE"/>
          </a:p>
        </p:txBody>
      </p:sp>
    </p:spTree>
    <p:extLst>
      <p:ext uri="{BB962C8B-B14F-4D97-AF65-F5344CB8AC3E}">
        <p14:creationId xmlns:p14="http://schemas.microsoft.com/office/powerpoint/2010/main" val="1500475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13</a:t>
            </a:fld>
            <a:endParaRPr lang="sv-SE"/>
          </a:p>
        </p:txBody>
      </p:sp>
    </p:spTree>
    <p:extLst>
      <p:ext uri="{BB962C8B-B14F-4D97-AF65-F5344CB8AC3E}">
        <p14:creationId xmlns:p14="http://schemas.microsoft.com/office/powerpoint/2010/main" val="51452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14</a:t>
            </a:fld>
            <a:endParaRPr lang="sv-SE"/>
          </a:p>
        </p:txBody>
      </p:sp>
    </p:spTree>
    <p:extLst>
      <p:ext uri="{BB962C8B-B14F-4D97-AF65-F5344CB8AC3E}">
        <p14:creationId xmlns:p14="http://schemas.microsoft.com/office/powerpoint/2010/main" val="89394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Intervjua varandra två och två kring frågorna ovan.  (</a:t>
            </a:r>
            <a:r>
              <a:rPr lang="sv-SE" dirty="0" err="1"/>
              <a:t>breakoutroom</a:t>
            </a:r>
            <a:r>
              <a:rPr lang="sv-SE" dirty="0"/>
              <a:t>)</a:t>
            </a:r>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Summera intervjuerna i punktform i ett digitalt verktyg alt att ledaren skriver på ett blädderblocksblad</a:t>
            </a:r>
            <a:r>
              <a:rPr lang="sv-SE" baseline="0" dirty="0"/>
              <a:t>/A3 blad som syns i rutan</a:t>
            </a: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Diskutera sedan gemensamt i hela gruppen vad som är möjligt att få utrymme för/ge uttryck åt i själva styrelsearbetet. </a:t>
            </a: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15</a:t>
            </a:fld>
            <a:endParaRPr lang="sv-SE"/>
          </a:p>
        </p:txBody>
      </p:sp>
    </p:spTree>
    <p:extLst>
      <p:ext uri="{BB962C8B-B14F-4D97-AF65-F5344CB8AC3E}">
        <p14:creationId xmlns:p14="http://schemas.microsoft.com/office/powerpoint/2010/main" val="914092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16</a:t>
            </a:fld>
            <a:endParaRPr lang="sv-SE"/>
          </a:p>
        </p:txBody>
      </p:sp>
    </p:spTree>
    <p:extLst>
      <p:ext uri="{BB962C8B-B14F-4D97-AF65-F5344CB8AC3E}">
        <p14:creationId xmlns:p14="http://schemas.microsoft.com/office/powerpoint/2010/main" val="1662446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17</a:t>
            </a:fld>
            <a:endParaRPr lang="sv-SE"/>
          </a:p>
        </p:txBody>
      </p:sp>
    </p:spTree>
    <p:extLst>
      <p:ext uri="{BB962C8B-B14F-4D97-AF65-F5344CB8AC3E}">
        <p14:creationId xmlns:p14="http://schemas.microsoft.com/office/powerpoint/2010/main" val="382567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19</a:t>
            </a:fld>
            <a:endParaRPr lang="sv-SE"/>
          </a:p>
        </p:txBody>
      </p:sp>
    </p:spTree>
    <p:extLst>
      <p:ext uri="{BB962C8B-B14F-4D97-AF65-F5344CB8AC3E}">
        <p14:creationId xmlns:p14="http://schemas.microsoft.com/office/powerpoint/2010/main" val="377008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7" name="Rektangel 6"/>
          <p:cNvSpPr/>
          <p:nvPr userDrawn="1"/>
        </p:nvSpPr>
        <p:spPr bwMode="black">
          <a:xfrm>
            <a:off x="0" y="3556800"/>
            <a:ext cx="9144000" cy="158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sv-SE" sz="1013"/>
          </a:p>
        </p:txBody>
      </p:sp>
      <p:sp>
        <p:nvSpPr>
          <p:cNvPr id="2" name="Rubrik 1"/>
          <p:cNvSpPr>
            <a:spLocks noGrp="1"/>
          </p:cNvSpPr>
          <p:nvPr>
            <p:ph type="ctrTitle"/>
          </p:nvPr>
        </p:nvSpPr>
        <p:spPr bwMode="white">
          <a:xfrm>
            <a:off x="432000" y="3710100"/>
            <a:ext cx="6858000" cy="972000"/>
          </a:xfrm>
        </p:spPr>
        <p:txBody>
          <a:bodyPr anchor="t"/>
          <a:lstStyle>
            <a:lvl1pPr algn="l">
              <a:defRPr sz="3300">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bwMode="white">
          <a:xfrm>
            <a:off x="432000" y="4689525"/>
            <a:ext cx="6858000" cy="252000"/>
          </a:xfrm>
        </p:spPr>
        <p:txBody>
          <a:bodyPr anchor="ctr">
            <a:normAutofit/>
          </a:bodyPr>
          <a:lstStyle>
            <a:lvl1pPr marL="0" indent="0" algn="l">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endParaRPr lang="sv-SE" dirty="0"/>
          </a:p>
        </p:txBody>
      </p:sp>
      <p:sp>
        <p:nvSpPr>
          <p:cNvPr id="12" name="Platshållare för bild 11"/>
          <p:cNvSpPr>
            <a:spLocks noGrp="1"/>
          </p:cNvSpPr>
          <p:nvPr>
            <p:ph type="pic" sz="quarter" idx="10"/>
          </p:nvPr>
        </p:nvSpPr>
        <p:spPr>
          <a:xfrm>
            <a:off x="0" y="-1"/>
            <a:ext cx="9144000" cy="3556800"/>
          </a:xfrm>
          <a:noFill/>
        </p:spPr>
        <p:txBody>
          <a:bodyPr>
            <a:normAutofit/>
          </a:bodyPr>
          <a:lstStyle>
            <a:lvl1pPr marL="0" indent="0" algn="ctr">
              <a:buNone/>
              <a:defRPr sz="1500"/>
            </a:lvl1pPr>
          </a:lstStyle>
          <a:p>
            <a:r>
              <a:rPr lang="sv-SE"/>
              <a:t>Klicka på ikonen för att lägga till en bild</a:t>
            </a:r>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3423" y="4791716"/>
            <a:ext cx="1080000" cy="214755"/>
          </a:xfrm>
          <a:prstGeom prst="rect">
            <a:avLst/>
          </a:prstGeom>
        </p:spPr>
      </p:pic>
    </p:spTree>
    <p:extLst>
      <p:ext uri="{BB962C8B-B14F-4D97-AF65-F5344CB8AC3E}">
        <p14:creationId xmlns:p14="http://schemas.microsoft.com/office/powerpoint/2010/main" val="328415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 - blå.">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61954" y="275401"/>
            <a:ext cx="7287812" cy="974830"/>
          </a:xfrm>
        </p:spPr>
        <p:txBody>
          <a:bodyPr anchor="t" anchorCtr="0"/>
          <a:lstStyle>
            <a:lvl1pPr algn="l">
              <a:defRPr lang="sv-SE" sz="33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lvl1pPr>
              <a:defRPr>
                <a:solidFill>
                  <a:schemeClr val="bg1"/>
                </a:solidFill>
              </a:defRPr>
            </a:lvl1pPr>
          </a:lstStyle>
          <a:p>
            <a:fld id="{67E164E2-73E5-415B-927E-A4017D9B40BE}" type="datetime1">
              <a:rPr lang="en-GB" smtClean="0"/>
              <a:t>06/06/2023</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endParaRPr lang="sv-SE" dirty="0"/>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ED428175-A6C7-46A6-8CFC-655EC7A74A49}"/>
              </a:ext>
            </a:extLst>
          </p:cNvPr>
          <p:cNvPicPr>
            <a:picLocks noChangeAspect="1"/>
          </p:cNvPicPr>
          <p:nvPr userDrawn="1"/>
        </p:nvPicPr>
        <p:blipFill>
          <a:blip r:embed="rId2"/>
          <a:stretch>
            <a:fillRect/>
          </a:stretch>
        </p:blipFill>
        <p:spPr>
          <a:xfrm>
            <a:off x="8213021" y="4608538"/>
            <a:ext cx="770593" cy="345598"/>
          </a:xfrm>
          <a:prstGeom prst="rect">
            <a:avLst/>
          </a:prstGeom>
        </p:spPr>
      </p:pic>
    </p:spTree>
    <p:extLst>
      <p:ext uri="{BB962C8B-B14F-4D97-AF65-F5344CB8AC3E}">
        <p14:creationId xmlns:p14="http://schemas.microsoft.com/office/powerpoint/2010/main" val="328162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bild - Vi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DB5C566A-82B4-452F-A491-F674ECDDE424}" type="datetime1">
              <a:rPr lang="en-GB" smtClean="0"/>
              <a:t>06/06/2023</a:t>
            </a:fld>
            <a:endParaRPr lang="sv-SE"/>
          </a:p>
        </p:txBody>
      </p:sp>
      <p:sp>
        <p:nvSpPr>
          <p:cNvPr id="7" name="Platshållare för sidfot 6"/>
          <p:cNvSpPr>
            <a:spLocks noGrp="1"/>
          </p:cNvSpPr>
          <p:nvPr>
            <p:ph type="ftr" sz="quarter" idx="11"/>
          </p:nvPr>
        </p:nvSpPr>
        <p:spPr/>
        <p:txBody>
          <a:bodyPr/>
          <a:lstStyle/>
          <a:p>
            <a:r>
              <a:rPr lang="sv-SE"/>
              <a:t>Dokumentnamn</a:t>
            </a:r>
            <a:endParaRPr lang="sv-SE" dirty="0"/>
          </a:p>
        </p:txBody>
      </p:sp>
      <p:sp>
        <p:nvSpPr>
          <p:cNvPr id="9" name="Platshållare för bildnummer 8"/>
          <p:cNvSpPr>
            <a:spLocks noGrp="1"/>
          </p:cNvSpPr>
          <p:nvPr>
            <p:ph type="sldNum" sz="quarter" idx="12"/>
          </p:nvPr>
        </p:nvSpPr>
        <p:spPr/>
        <p:txBody>
          <a:body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3188491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bild - Lil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61954" y="275401"/>
            <a:ext cx="7287812" cy="974830"/>
          </a:xfrm>
        </p:spPr>
        <p:txBody>
          <a:bodyPr anchor="t" anchorCtr="0"/>
          <a:lstStyle>
            <a:lvl1pPr algn="l">
              <a:defRPr lang="sv-SE" sz="33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lvl1pPr>
              <a:defRPr>
                <a:solidFill>
                  <a:schemeClr val="bg1"/>
                </a:solidFill>
              </a:defRPr>
            </a:lvl1pPr>
          </a:lstStyle>
          <a:p>
            <a:fld id="{E7080E2E-9FE7-4C82-9A4A-29573AB0D2F6}" type="datetime1">
              <a:rPr lang="en-GB" smtClean="0"/>
              <a:t>06/06/2023</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endParaRPr lang="sv-SE" dirty="0"/>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D60DE454-0696-4909-B2A2-FC9093596CE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3021" y="4608538"/>
            <a:ext cx="770593" cy="345598"/>
          </a:xfrm>
          <a:prstGeom prst="rect">
            <a:avLst/>
          </a:prstGeom>
          <a:noFill/>
          <a:ln>
            <a:noFill/>
          </a:ln>
        </p:spPr>
      </p:pic>
    </p:spTree>
    <p:extLst>
      <p:ext uri="{BB962C8B-B14F-4D97-AF65-F5344CB8AC3E}">
        <p14:creationId xmlns:p14="http://schemas.microsoft.com/office/powerpoint/2010/main" val="2586751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 - Grå.">
    <p:bg>
      <p:bgPr>
        <a:solidFill>
          <a:schemeClr val="bg2"/>
        </a:solidFill>
        <a:effectLst/>
      </p:bgPr>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solidFill>
                  <a:schemeClr val="tx1"/>
                </a:solidFill>
              </a:defRPr>
            </a:lvl1pPr>
          </a:lstStyle>
          <a:p>
            <a:fld id="{787F9C54-A53C-4692-8ED6-F0A163EC5131}" type="datetime1">
              <a:rPr lang="en-GB" smtClean="0"/>
              <a:pPr/>
              <a:t>06/06/2023</a:t>
            </a:fld>
            <a:endParaRPr lang="sv-SE"/>
          </a:p>
        </p:txBody>
      </p:sp>
      <p:sp>
        <p:nvSpPr>
          <p:cNvPr id="11" name="Platshållare för sidfot 10"/>
          <p:cNvSpPr>
            <a:spLocks noGrp="1"/>
          </p:cNvSpPr>
          <p:nvPr>
            <p:ph type="ftr" sz="quarter" idx="11"/>
          </p:nvPr>
        </p:nvSpPr>
        <p:spPr/>
        <p:txBody>
          <a:bodyPr/>
          <a:lstStyle>
            <a:lvl1pPr>
              <a:defRPr>
                <a:solidFill>
                  <a:schemeClr val="tx1"/>
                </a:solidFill>
              </a:defRPr>
            </a:lvl1pPr>
          </a:lstStyle>
          <a:p>
            <a:r>
              <a:rPr lang="sv-SE"/>
              <a:t>Dokumentnamn</a:t>
            </a:r>
            <a:endParaRPr lang="sv-SE" dirty="0"/>
          </a:p>
        </p:txBody>
      </p:sp>
      <p:sp>
        <p:nvSpPr>
          <p:cNvPr id="12" name="Platshållare för bildnummer 11"/>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mall för rubrikformat</a:t>
            </a:r>
          </a:p>
        </p:txBody>
      </p:sp>
      <p:pic>
        <p:nvPicPr>
          <p:cNvPr id="7" name="Bildobjekt 6">
            <a:extLst>
              <a:ext uri="{FF2B5EF4-FFF2-40B4-BE49-F238E27FC236}">
                <a16:creationId xmlns:a16="http://schemas.microsoft.com/office/drawing/2014/main" id="{88526877-F5AB-4A4C-811D-B051B13C876B}"/>
              </a:ext>
            </a:extLst>
          </p:cNvPr>
          <p:cNvPicPr>
            <a:picLocks noChangeAspect="1"/>
          </p:cNvPicPr>
          <p:nvPr userDrawn="1"/>
        </p:nvPicPr>
        <p:blipFill>
          <a:blip r:embed="rId2"/>
          <a:stretch>
            <a:fillRect/>
          </a:stretch>
        </p:blipFill>
        <p:spPr>
          <a:xfrm>
            <a:off x="8213021" y="4608538"/>
            <a:ext cx="770593" cy="345600"/>
          </a:xfrm>
          <a:prstGeom prst="rect">
            <a:avLst/>
          </a:prstGeom>
        </p:spPr>
      </p:pic>
    </p:spTree>
    <p:extLst>
      <p:ext uri="{BB962C8B-B14F-4D97-AF65-F5344CB8AC3E}">
        <p14:creationId xmlns:p14="http://schemas.microsoft.com/office/powerpoint/2010/main" val="981626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6" y="1889284"/>
            <a:ext cx="7280671"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61483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tre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D29B665-A36A-42B8-BFE4-06B47C7189A7}"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mall för rubrikformat</a:t>
            </a:r>
          </a:p>
        </p:txBody>
      </p:sp>
      <p:sp>
        <p:nvSpPr>
          <p:cNvPr id="8" name="Platshållare för innehåll 7"/>
          <p:cNvSpPr>
            <a:spLocks noGrp="1"/>
          </p:cNvSpPr>
          <p:nvPr>
            <p:ph sz="quarter" idx="19"/>
          </p:nvPr>
        </p:nvSpPr>
        <p:spPr>
          <a:xfrm>
            <a:off x="369095" y="1889404"/>
            <a:ext cx="2685600" cy="251829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10"/>
          <p:cNvSpPr>
            <a:spLocks noGrp="1"/>
          </p:cNvSpPr>
          <p:nvPr>
            <p:ph sz="quarter" idx="20"/>
          </p:nvPr>
        </p:nvSpPr>
        <p:spPr>
          <a:xfrm>
            <a:off x="3236040" y="1889404"/>
            <a:ext cx="2685600" cy="251829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14"/>
          <p:cNvSpPr>
            <a:spLocks noGrp="1"/>
          </p:cNvSpPr>
          <p:nvPr>
            <p:ph sz="quarter" idx="21"/>
          </p:nvPr>
        </p:nvSpPr>
        <p:spPr>
          <a:xfrm>
            <a:off x="6102985" y="1889404"/>
            <a:ext cx="2685600" cy="251829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16365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med två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mall för rubrikformat</a:t>
            </a:r>
          </a:p>
        </p:txBody>
      </p:sp>
      <p:sp>
        <p:nvSpPr>
          <p:cNvPr id="10" name="Platshållare för innehåll 9"/>
          <p:cNvSpPr>
            <a:spLocks noGrp="1"/>
          </p:cNvSpPr>
          <p:nvPr>
            <p:ph sz="quarter" idx="18"/>
          </p:nvPr>
        </p:nvSpPr>
        <p:spPr>
          <a:xfrm>
            <a:off x="369095" y="1889284"/>
            <a:ext cx="4122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innehåll 12"/>
          <p:cNvSpPr>
            <a:spLocks noGrp="1"/>
          </p:cNvSpPr>
          <p:nvPr>
            <p:ph sz="quarter" idx="19"/>
          </p:nvPr>
        </p:nvSpPr>
        <p:spPr>
          <a:xfrm>
            <a:off x="4661783" y="1889522"/>
            <a:ext cx="4122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17743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bild höger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8"/>
          </p:nvPr>
        </p:nvSpPr>
        <p:spPr>
          <a:xfrm>
            <a:off x="369095" y="1889284"/>
            <a:ext cx="4122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p:cNvSpPr>
            <a:spLocks noGrp="1"/>
          </p:cNvSpPr>
          <p:nvPr>
            <p:ph type="pic" sz="quarter" idx="19" hasCustomPrompt="1"/>
          </p:nvPr>
        </p:nvSpPr>
        <p:spPr>
          <a:xfrm>
            <a:off x="4661783" y="1889522"/>
            <a:ext cx="4122000" cy="2518410"/>
          </a:xfrm>
          <a:solidFill>
            <a:schemeClr val="bg2"/>
          </a:solidFill>
        </p:spPr>
        <p:txBody>
          <a:bodyPr/>
          <a:lstStyle>
            <a:lvl1pPr marL="0" marR="0" indent="0" algn="l" defTabSz="514350" rtl="0" eaLnBrk="1" fontAlgn="auto" latinLnBrk="0" hangingPunct="1">
              <a:lnSpc>
                <a:spcPct val="100000"/>
              </a:lnSpc>
              <a:spcBef>
                <a:spcPts val="563"/>
              </a:spcBef>
              <a:spcAft>
                <a:spcPts val="0"/>
              </a:spcAft>
              <a:buClr>
                <a:schemeClr val="accent3"/>
              </a:buClr>
              <a:buSzPct val="90000"/>
              <a:buFontTx/>
              <a:buNone/>
              <a:tabLst/>
              <a:defRPr/>
            </a:lvl1pPr>
          </a:lstStyle>
          <a:p>
            <a:pPr marL="0" marR="0" lvl="0" indent="0" algn="l" defTabSz="514350" rtl="0" eaLnBrk="1" fontAlgn="auto" latinLnBrk="0" hangingPunct="1">
              <a:lnSpc>
                <a:spcPct val="100000"/>
              </a:lnSpc>
              <a:spcBef>
                <a:spcPts val="563"/>
              </a:spcBef>
              <a:spcAft>
                <a:spcPts val="0"/>
              </a:spcAft>
              <a:buClr>
                <a:schemeClr val="accent3"/>
              </a:buClr>
              <a:buSzPct val="90000"/>
              <a:buFontTx/>
              <a:buNone/>
              <a:tabLst/>
              <a:defRPr/>
            </a:pPr>
            <a:r>
              <a:rPr lang="sv-SE" sz="1500" dirty="0"/>
              <a:t>Infoga bild. Markera rutan du vill infoga en bild i. Välj startfliken och klicka sedan på </a:t>
            </a:r>
            <a:r>
              <a:rPr lang="sv-SE" sz="1500" dirty="0" err="1"/>
              <a:t>bildbank</a:t>
            </a:r>
            <a:r>
              <a:rPr lang="sv-SE" sz="1500" dirty="0"/>
              <a:t>. Välj bilden du önskar och den placeras i rutan.</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731732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bild vänster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58E5F30-125E-4857-A9C0-7CD0A31D2BFE}"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bild 6"/>
          <p:cNvSpPr>
            <a:spLocks noGrp="1"/>
          </p:cNvSpPr>
          <p:nvPr>
            <p:ph type="pic" sz="quarter" idx="16" hasCustomPrompt="1"/>
          </p:nvPr>
        </p:nvSpPr>
        <p:spPr>
          <a:xfrm>
            <a:off x="369095" y="1889284"/>
            <a:ext cx="4122000" cy="2518410"/>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dirty="0"/>
              <a:t>Infoga bild. Markera rutan du vill infoga en bild i. Välj startfliken och klicka sedan på bildbank. Välj bilden du önskar och den placeras i rutan.</a:t>
            </a:r>
          </a:p>
        </p:txBody>
      </p:sp>
      <p:sp>
        <p:nvSpPr>
          <p:cNvPr id="8" name="Platshållare för innehåll 7"/>
          <p:cNvSpPr>
            <a:spLocks noGrp="1"/>
          </p:cNvSpPr>
          <p:nvPr>
            <p:ph sz="quarter" idx="17"/>
          </p:nvPr>
        </p:nvSpPr>
        <p:spPr>
          <a:xfrm>
            <a:off x="4661783" y="1889522"/>
            <a:ext cx="4122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725146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nnehåll.">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06/06/2023</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369094" y="276226"/>
            <a:ext cx="4122000" cy="41314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quarter" idx="16"/>
          </p:nvPr>
        </p:nvSpPr>
        <p:spPr>
          <a:xfrm>
            <a:off x="4661783" y="276465"/>
            <a:ext cx="4122000" cy="41314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50521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sidfot 6"/>
          <p:cNvSpPr>
            <a:spLocks noGrp="1"/>
          </p:cNvSpPr>
          <p:nvPr>
            <p:ph type="ftr" sz="quarter" idx="10"/>
          </p:nvPr>
        </p:nvSpPr>
        <p:spPr/>
        <p:txBody>
          <a:bodyPr/>
          <a:lstStyle/>
          <a:p>
            <a:r>
              <a:rPr lang="sv-SE"/>
              <a:t>Presentationsnamn</a:t>
            </a:r>
            <a:endParaRPr lang="sv-SE" sz="800"/>
          </a:p>
        </p:txBody>
      </p:sp>
    </p:spTree>
    <p:extLst>
      <p:ext uri="{BB962C8B-B14F-4D97-AF65-F5344CB8AC3E}">
        <p14:creationId xmlns:p14="http://schemas.microsoft.com/office/powerpoint/2010/main" val="3614053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nehåll med bild höger.">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06/06/2023</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369094" y="276226"/>
            <a:ext cx="4122000" cy="41314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bild 2"/>
          <p:cNvSpPr>
            <a:spLocks noGrp="1"/>
          </p:cNvSpPr>
          <p:nvPr>
            <p:ph type="pic" sz="quarter" idx="16" hasCustomPrompt="1"/>
          </p:nvPr>
        </p:nvSpPr>
        <p:spPr>
          <a:xfrm>
            <a:off x="4661783" y="276465"/>
            <a:ext cx="4122000" cy="4131469"/>
          </a:xfrm>
          <a:solidFill>
            <a:schemeClr val="bg2"/>
          </a:solidFill>
        </p:spPr>
        <p:txBody>
          <a:bodyPr/>
          <a:lstStyle>
            <a:lvl1pPr marL="0" marR="0" indent="0" algn="l" defTabSz="514350" rtl="0" eaLnBrk="1" fontAlgn="auto" latinLnBrk="0" hangingPunct="1">
              <a:lnSpc>
                <a:spcPct val="100000"/>
              </a:lnSpc>
              <a:spcBef>
                <a:spcPts val="563"/>
              </a:spcBef>
              <a:spcAft>
                <a:spcPts val="0"/>
              </a:spcAft>
              <a:buClr>
                <a:schemeClr val="accent3"/>
              </a:buClr>
              <a:buSzPct val="90000"/>
              <a:buFontTx/>
              <a:buNone/>
              <a:tabLst/>
              <a:defRPr/>
            </a:lvl1pPr>
          </a:lstStyle>
          <a:p>
            <a:pPr marL="0" marR="0" lvl="0" indent="0" algn="l" defTabSz="514350" rtl="0" eaLnBrk="1" fontAlgn="auto" latinLnBrk="0" hangingPunct="1">
              <a:lnSpc>
                <a:spcPct val="100000"/>
              </a:lnSpc>
              <a:spcBef>
                <a:spcPts val="563"/>
              </a:spcBef>
              <a:spcAft>
                <a:spcPts val="0"/>
              </a:spcAft>
              <a:buClr>
                <a:schemeClr val="accent3"/>
              </a:buClr>
              <a:buSzPct val="90000"/>
              <a:buFontTx/>
              <a:buNone/>
              <a:tabLst/>
              <a:defRPr/>
            </a:pPr>
            <a:r>
              <a:rPr lang="sv-SE" sz="1500" dirty="0"/>
              <a:t>Infoga bild. Markera rutan du vill infoga en bild i. Välj startfliken och klicka sedan på </a:t>
            </a:r>
            <a:r>
              <a:rPr lang="sv-SE" sz="1500" dirty="0" err="1"/>
              <a:t>bildbank</a:t>
            </a:r>
            <a:r>
              <a:rPr lang="sv-SE" sz="1500" dirty="0"/>
              <a:t>. Välj bilden du önskar och den placeras i rutan.</a:t>
            </a:r>
          </a:p>
        </p:txBody>
      </p:sp>
    </p:spTree>
    <p:extLst>
      <p:ext uri="{BB962C8B-B14F-4D97-AF65-F5344CB8AC3E}">
        <p14:creationId xmlns:p14="http://schemas.microsoft.com/office/powerpoint/2010/main" val="176296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ehåll med bild vänster.">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369094" y="276226"/>
            <a:ext cx="4122000" cy="4131469"/>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dirty="0"/>
              <a:t>Infoga bild. Markera rutan du vill infoga en bild i. Välj startfliken och klicka sedan på bildbank. Välj bilden du önskar och den placeras i rutan.</a:t>
            </a:r>
          </a:p>
        </p:txBody>
      </p:sp>
      <p:sp>
        <p:nvSpPr>
          <p:cNvPr id="5" name="Platshållare för datum 4"/>
          <p:cNvSpPr>
            <a:spLocks noGrp="1"/>
          </p:cNvSpPr>
          <p:nvPr>
            <p:ph type="dt" sz="half" idx="10"/>
          </p:nvPr>
        </p:nvSpPr>
        <p:spPr/>
        <p:txBody>
          <a:bodyPr/>
          <a:lstStyle/>
          <a:p>
            <a:fld id="{4807F401-4ED7-4ED2-AFA0-05C55E32E53B}" type="datetime1">
              <a:rPr lang="en-GB" smtClean="0"/>
              <a:t>06/06/2023</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3" name="Platshållare för innehåll 2"/>
          <p:cNvSpPr>
            <a:spLocks noGrp="1"/>
          </p:cNvSpPr>
          <p:nvPr>
            <p:ph sz="quarter" idx="14"/>
          </p:nvPr>
        </p:nvSpPr>
        <p:spPr>
          <a:xfrm>
            <a:off x="4661783" y="276465"/>
            <a:ext cx="4122000" cy="41314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50591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text och innehåll bild höger.">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3230879" y="1889285"/>
            <a:ext cx="5551200" cy="2518409"/>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dirty="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367200" y="1889284"/>
            <a:ext cx="2664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740059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text och innehåll bild vänster.">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367200" y="1889285"/>
            <a:ext cx="5551200" cy="2518409"/>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dirty="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6120998" y="1889284"/>
            <a:ext cx="2664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874683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6118382" y="273844"/>
            <a:ext cx="2664000" cy="1096200"/>
          </a:xfrm>
        </p:spPr>
        <p:txBody>
          <a:bodyPr/>
          <a:lstStyle>
            <a:lvl1pPr algn="l">
              <a:lnSpc>
                <a:spcPts val="2175"/>
              </a:lnSpc>
              <a:defRPr sz="1950"/>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4C741692-94D9-45A1-94B8-F1A1862B9E91}"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text 8"/>
          <p:cNvSpPr>
            <a:spLocks noGrp="1"/>
          </p:cNvSpPr>
          <p:nvPr>
            <p:ph type="body" sz="quarter" idx="17"/>
          </p:nvPr>
        </p:nvSpPr>
        <p:spPr>
          <a:xfrm>
            <a:off x="6118382" y="1371662"/>
            <a:ext cx="2664000" cy="303603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7"/>
          <p:cNvSpPr>
            <a:spLocks noGrp="1"/>
          </p:cNvSpPr>
          <p:nvPr>
            <p:ph sz="quarter" idx="18"/>
          </p:nvPr>
        </p:nvSpPr>
        <p:spPr>
          <a:xfrm>
            <a:off x="365759" y="275401"/>
            <a:ext cx="5551200" cy="413229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67597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bg bwMode="gray">
      <p:bgPr>
        <a:solidFill>
          <a:schemeClr val="bg2"/>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bg1"/>
                </a:solidFill>
              </a:defRPr>
            </a:lvl1pPr>
          </a:lstStyle>
          <a:p>
            <a:fld id="{E7166AB5-40BF-4C72-A67A-80A97957D587}" type="datetime1">
              <a:rPr lang="en-GB" smtClean="0"/>
              <a:t>06/06/2023</a:t>
            </a:fld>
            <a:endParaRPr lang="sv-SE"/>
          </a:p>
        </p:txBody>
      </p:sp>
      <p:sp>
        <p:nvSpPr>
          <p:cNvPr id="3" name="Platshållare för sidfot 2"/>
          <p:cNvSpPr>
            <a:spLocks noGrp="1"/>
          </p:cNvSpPr>
          <p:nvPr>
            <p:ph type="ftr" sz="quarter" idx="11"/>
          </p:nvPr>
        </p:nvSpPr>
        <p:spPr/>
        <p:txBody>
          <a:bodyPr/>
          <a:lstStyle>
            <a:lvl1pPr>
              <a:defRPr>
                <a:solidFill>
                  <a:schemeClr val="bg1"/>
                </a:solidFill>
              </a:defRPr>
            </a:lvl1pPr>
          </a:lstStyle>
          <a:p>
            <a:r>
              <a:rPr lang="sv-SE"/>
              <a:t>Dokumentnamn</a:t>
            </a:r>
            <a:endParaRPr lang="sv-SE" dirty="0"/>
          </a:p>
        </p:txBody>
      </p:sp>
      <p:sp>
        <p:nvSpPr>
          <p:cNvPr id="11" name="Platshållare för bildnummer 10"/>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sp>
        <p:nvSpPr>
          <p:cNvPr id="9" name="textruta 8"/>
          <p:cNvSpPr txBox="1"/>
          <p:nvPr userDrawn="1"/>
        </p:nvSpPr>
        <p:spPr>
          <a:xfrm>
            <a:off x="-1649506" y="3464714"/>
            <a:ext cx="1595713" cy="1200329"/>
          </a:xfrm>
          <a:prstGeom prst="rect">
            <a:avLst/>
          </a:prstGeom>
          <a:solidFill>
            <a:schemeClr val="bg1"/>
          </a:solidFill>
        </p:spPr>
        <p:txBody>
          <a:bodyPr wrap="square" rtlCol="0">
            <a:spAutoFit/>
          </a:bodyPr>
          <a:lstStyle/>
          <a:p>
            <a:pPr>
              <a:lnSpc>
                <a:spcPct val="100000"/>
              </a:lnSpc>
            </a:pPr>
            <a:r>
              <a:rPr lang="sv-SE" sz="900" b="1" dirty="0">
                <a:latin typeface="Arial" panose="020B0604020202020204" pitchFamily="34" charset="0"/>
                <a:cs typeface="Arial" panose="020B0604020202020204" pitchFamily="34" charset="0"/>
              </a:rPr>
              <a:t>Denna sida är för bakgrundsbild.</a:t>
            </a:r>
          </a:p>
          <a:p>
            <a:pPr>
              <a:lnSpc>
                <a:spcPct val="100000"/>
              </a:lnSpc>
            </a:pPr>
            <a:r>
              <a:rPr lang="sv-SE" sz="900" dirty="0">
                <a:latin typeface="Arial" panose="020B0604020202020204" pitchFamily="34" charset="0"/>
                <a:cs typeface="Arial" panose="020B0604020202020204" pitchFamily="34" charset="0"/>
              </a:rPr>
              <a:t>För att välja bild: </a:t>
            </a:r>
            <a:br>
              <a:rPr lang="sv-SE" sz="900" dirty="0">
                <a:latin typeface="Arial" panose="020B0604020202020204" pitchFamily="34" charset="0"/>
                <a:cs typeface="Arial" panose="020B0604020202020204" pitchFamily="34" charset="0"/>
              </a:rPr>
            </a:br>
            <a:r>
              <a:rPr lang="sv-SE" sz="900" dirty="0">
                <a:latin typeface="Arial" panose="020B0604020202020204" pitchFamily="34" charset="0"/>
                <a:cs typeface="Arial" panose="020B0604020202020204" pitchFamily="34" charset="0"/>
              </a:rPr>
              <a:t>Gå till startfliken och tryck på bildbank. Längst ner hittar du mappen bakgrund. Välj en bakgrunds-bild som passar din presentation. </a:t>
            </a:r>
          </a:p>
        </p:txBody>
      </p:sp>
      <p:pic>
        <p:nvPicPr>
          <p:cNvPr id="7" name="Bildobjekt 6">
            <a:extLst>
              <a:ext uri="{FF2B5EF4-FFF2-40B4-BE49-F238E27FC236}">
                <a16:creationId xmlns:a16="http://schemas.microsoft.com/office/drawing/2014/main" id="{90F3D597-B68D-46CE-B23E-EFB662B075C8}"/>
              </a:ext>
            </a:extLst>
          </p:cNvPr>
          <p:cNvPicPr>
            <a:picLocks noChangeAspect="1"/>
          </p:cNvPicPr>
          <p:nvPr userDrawn="1"/>
        </p:nvPicPr>
        <p:blipFill>
          <a:blip r:embed="rId2"/>
          <a:stretch>
            <a:fillRect/>
          </a:stretch>
        </p:blipFill>
        <p:spPr>
          <a:xfrm>
            <a:off x="8213021" y="4608538"/>
            <a:ext cx="770593" cy="345598"/>
          </a:xfrm>
          <a:prstGeom prst="rect">
            <a:avLst/>
          </a:prstGeom>
        </p:spPr>
      </p:pic>
    </p:spTree>
    <p:extLst>
      <p:ext uri="{BB962C8B-B14F-4D97-AF65-F5344CB8AC3E}">
        <p14:creationId xmlns:p14="http://schemas.microsoft.com/office/powerpoint/2010/main" val="257574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helsida med ram.">
    <p:bg>
      <p:bgPr>
        <a:solidFill>
          <a:schemeClr val="bg1"/>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FA7D033-E84D-4E84-B9C5-B8A4B4E572E0}"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bild 7"/>
          <p:cNvSpPr>
            <a:spLocks noGrp="1"/>
          </p:cNvSpPr>
          <p:nvPr>
            <p:ph type="pic" sz="quarter" idx="13" hasCustomPrompt="1"/>
          </p:nvPr>
        </p:nvSpPr>
        <p:spPr>
          <a:xfrm>
            <a:off x="365758" y="275400"/>
            <a:ext cx="8424000" cy="4025137"/>
          </a:xfrm>
          <a:solidFill>
            <a:schemeClr val="bg2"/>
          </a:solidFill>
        </p:spPr>
        <p:txBody>
          <a:bodyPr/>
          <a:lstStyle>
            <a:lvl1pPr marL="0" indent="0">
              <a:buNone/>
              <a:defRPr baseline="0"/>
            </a:lvl1pPr>
          </a:lstStyle>
          <a:p>
            <a:r>
              <a:rPr lang="sv-SE" sz="1200" dirty="0"/>
              <a:t>Infoga bild. Markera rutan du vill infoga en bild i. Välj startfliken och klicka sedan på bildbank. Välj bilden du önskar och den placeras i rutan.</a:t>
            </a:r>
          </a:p>
        </p:txBody>
      </p:sp>
    </p:spTree>
    <p:extLst>
      <p:ext uri="{BB962C8B-B14F-4D97-AF65-F5344CB8AC3E}">
        <p14:creationId xmlns:p14="http://schemas.microsoft.com/office/powerpoint/2010/main" val="4176586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lvl1pPr>
              <a:defRPr>
                <a:solidFill>
                  <a:schemeClr val="bg1"/>
                </a:solidFill>
              </a:defRPr>
            </a:lvl1pPr>
          </a:lstStyle>
          <a:p>
            <a:fld id="{1D3A614E-C1F1-4CC0-90AC-AB1A833CDE21}" type="datetime1">
              <a:rPr lang="en-GB" smtClean="0"/>
              <a:t>06/06/2023</a:t>
            </a:fld>
            <a:endParaRPr lang="sv-SE"/>
          </a:p>
        </p:txBody>
      </p:sp>
      <p:sp>
        <p:nvSpPr>
          <p:cNvPr id="9" name="Platshållare för sidfot 8"/>
          <p:cNvSpPr>
            <a:spLocks noGrp="1"/>
          </p:cNvSpPr>
          <p:nvPr>
            <p:ph type="ftr" sz="quarter" idx="11"/>
          </p:nvPr>
        </p:nvSpPr>
        <p:spPr/>
        <p:txBody>
          <a:bodyPr/>
          <a:lstStyle>
            <a:lvl1pPr>
              <a:defRPr>
                <a:solidFill>
                  <a:schemeClr val="bg1"/>
                </a:solidFill>
              </a:defRPr>
            </a:lvl1pPr>
          </a:lstStyle>
          <a:p>
            <a:r>
              <a:rPr lang="sv-SE"/>
              <a:t>Dokumentnamn</a:t>
            </a:r>
            <a:endParaRPr lang="sv-SE" dirty="0"/>
          </a:p>
        </p:txBody>
      </p:sp>
      <p:sp>
        <p:nvSpPr>
          <p:cNvPr id="10" name="Platshållare för bildnummer 9"/>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6" name="Bildobjekt 5">
            <a:extLst>
              <a:ext uri="{FF2B5EF4-FFF2-40B4-BE49-F238E27FC236}">
                <a16:creationId xmlns:a16="http://schemas.microsoft.com/office/drawing/2014/main" id="{E5D7473B-1A76-4508-B871-2212916F4FEB}"/>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3021" y="4608538"/>
            <a:ext cx="770593" cy="345598"/>
          </a:xfrm>
          <a:prstGeom prst="rect">
            <a:avLst/>
          </a:prstGeom>
          <a:noFill/>
          <a:ln>
            <a:noFill/>
          </a:ln>
        </p:spPr>
      </p:pic>
    </p:spTree>
    <p:extLst>
      <p:ext uri="{BB962C8B-B14F-4D97-AF65-F5344CB8AC3E}">
        <p14:creationId xmlns:p14="http://schemas.microsoft.com/office/powerpoint/2010/main" val="1220368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ubrik med två innehåll - 16_9">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format</a:t>
            </a:r>
          </a:p>
        </p:txBody>
      </p:sp>
      <p:sp>
        <p:nvSpPr>
          <p:cNvPr id="10" name="Platshållare för innehåll 9"/>
          <p:cNvSpPr>
            <a:spLocks noGrp="1"/>
          </p:cNvSpPr>
          <p:nvPr>
            <p:ph sz="quarter" idx="18"/>
          </p:nvPr>
        </p:nvSpPr>
        <p:spPr>
          <a:xfrm>
            <a:off x="369095" y="1889284"/>
            <a:ext cx="4122000"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p:cNvSpPr>
            <a:spLocks noGrp="1"/>
          </p:cNvSpPr>
          <p:nvPr>
            <p:ph sz="quarter" idx="19"/>
          </p:nvPr>
        </p:nvSpPr>
        <p:spPr>
          <a:xfrm>
            <a:off x="4661783" y="1889522"/>
            <a:ext cx="4122000"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19357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ubrikbild - Mörkblå">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61954" y="275401"/>
            <a:ext cx="7287812" cy="974830"/>
          </a:xfrm>
        </p:spPr>
        <p:txBody>
          <a:bodyPr anchor="t" anchorCtr="0"/>
          <a:lstStyle>
            <a:lvl1pPr algn="l">
              <a:defRPr lang="sv-SE" sz="33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solidFill>
                  <a:schemeClr val="bg1"/>
                </a:solidFill>
              </a:defRPr>
            </a:lvl1pPr>
          </a:lstStyle>
          <a:p>
            <a:fld id="{67E164E2-73E5-415B-927E-A4017D9B40BE}" type="datetime1">
              <a:rPr lang="en-GB" smtClean="0"/>
              <a:t>06/06/2023</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ED428175-A6C7-46A6-8CFC-655EC7A74A49}"/>
              </a:ext>
            </a:extLst>
          </p:cNvPr>
          <p:cNvPicPr>
            <a:picLocks noChangeAspect="1"/>
          </p:cNvPicPr>
          <p:nvPr userDrawn="1"/>
        </p:nvPicPr>
        <p:blipFill>
          <a:blip r:embed="rId2"/>
          <a:stretch>
            <a:fillRect/>
          </a:stretch>
        </p:blipFill>
        <p:spPr>
          <a:xfrm>
            <a:off x="8213021" y="4608538"/>
            <a:ext cx="770593" cy="345598"/>
          </a:xfrm>
          <a:prstGeom prst="rect">
            <a:avLst/>
          </a:prstGeom>
        </p:spPr>
      </p:pic>
    </p:spTree>
    <p:extLst>
      <p:ext uri="{BB962C8B-B14F-4D97-AF65-F5344CB8AC3E}">
        <p14:creationId xmlns:p14="http://schemas.microsoft.com/office/powerpoint/2010/main" val="347373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bwMode="black">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bwMode="white">
          <a:xfrm>
            <a:off x="432000" y="1548000"/>
            <a:ext cx="8280000" cy="1080000"/>
          </a:xfrm>
        </p:spPr>
        <p:txBody>
          <a:bodyPr anchor="b"/>
          <a:lstStyle>
            <a:lvl1pPr algn="ctr">
              <a:defRPr sz="3300">
                <a:solidFill>
                  <a:schemeClr val="bg1"/>
                </a:solidFill>
              </a:defRPr>
            </a:lvl1pPr>
          </a:lstStyle>
          <a:p>
            <a:r>
              <a:rPr lang="sv-SE"/>
              <a:t>Klicka här för att ändra format</a:t>
            </a:r>
          </a:p>
        </p:txBody>
      </p:sp>
      <p:sp>
        <p:nvSpPr>
          <p:cNvPr id="3" name="Platshållare för text 2"/>
          <p:cNvSpPr>
            <a:spLocks noGrp="1"/>
          </p:cNvSpPr>
          <p:nvPr>
            <p:ph type="body" idx="1"/>
          </p:nvPr>
        </p:nvSpPr>
        <p:spPr bwMode="white">
          <a:xfrm>
            <a:off x="432000" y="2808000"/>
            <a:ext cx="8280000" cy="1125140"/>
          </a:xfrm>
        </p:spPr>
        <p:txBody>
          <a:bodyPr>
            <a:normAutofit/>
          </a:bodyPr>
          <a:lstStyle>
            <a:lvl1pPr marL="0" indent="0" algn="ctr">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3423" y="4791716"/>
            <a:ext cx="1080000" cy="214755"/>
          </a:xfrm>
          <a:prstGeom prst="rect">
            <a:avLst/>
          </a:prstGeom>
        </p:spPr>
      </p:pic>
    </p:spTree>
    <p:extLst>
      <p:ext uri="{BB962C8B-B14F-4D97-AF65-F5344CB8AC3E}">
        <p14:creationId xmlns:p14="http://schemas.microsoft.com/office/powerpoint/2010/main" val="34243558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bild - Vit ">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DB5C566A-82B4-452F-A491-F674ECDDE424}" type="datetime1">
              <a:rPr lang="en-GB" smtClean="0"/>
              <a:t>06/06/2023</a:t>
            </a:fld>
            <a:endParaRPr lang="sv-SE"/>
          </a:p>
        </p:txBody>
      </p:sp>
      <p:sp>
        <p:nvSpPr>
          <p:cNvPr id="7" name="Platshållare för sidfot 6"/>
          <p:cNvSpPr>
            <a:spLocks noGrp="1"/>
          </p:cNvSpPr>
          <p:nvPr>
            <p:ph type="ftr" sz="quarter" idx="11"/>
          </p:nvPr>
        </p:nvSpPr>
        <p:spPr/>
        <p:txBody>
          <a:bodyPr/>
          <a:lstStyle/>
          <a:p>
            <a:r>
              <a:rPr lang="sv-SE"/>
              <a:t>Dokumentnamn</a:t>
            </a:r>
          </a:p>
        </p:txBody>
      </p:sp>
      <p:sp>
        <p:nvSpPr>
          <p:cNvPr id="9" name="Platshållare för bildnummer 8"/>
          <p:cNvSpPr>
            <a:spLocks noGrp="1"/>
          </p:cNvSpPr>
          <p:nvPr>
            <p:ph type="sldNum" sz="quarter" idx="12"/>
          </p:nvPr>
        </p:nvSpPr>
        <p:spPr/>
        <p:txBody>
          <a:body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386305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ubrikbild - Lil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61954" y="275401"/>
            <a:ext cx="7287812" cy="974830"/>
          </a:xfrm>
        </p:spPr>
        <p:txBody>
          <a:bodyPr anchor="t" anchorCtr="0"/>
          <a:lstStyle>
            <a:lvl1pPr algn="l">
              <a:defRPr lang="sv-SE" sz="33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solidFill>
                  <a:schemeClr val="bg1"/>
                </a:solidFill>
              </a:defRPr>
            </a:lvl1pPr>
          </a:lstStyle>
          <a:p>
            <a:fld id="{E7080E2E-9FE7-4C82-9A4A-29573AB0D2F6}" type="datetime1">
              <a:rPr lang="en-GB" smtClean="0"/>
              <a:t>06/06/2023</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D60DE454-0696-4909-B2A2-FC9093596CE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3021" y="4608538"/>
            <a:ext cx="770593" cy="345598"/>
          </a:xfrm>
          <a:prstGeom prst="rect">
            <a:avLst/>
          </a:prstGeom>
          <a:noFill/>
          <a:ln>
            <a:noFill/>
          </a:ln>
        </p:spPr>
      </p:pic>
    </p:spTree>
    <p:extLst>
      <p:ext uri="{BB962C8B-B14F-4D97-AF65-F5344CB8AC3E}">
        <p14:creationId xmlns:p14="http://schemas.microsoft.com/office/powerpoint/2010/main" val="419921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ubrikbild - Grå">
    <p:bg>
      <p:bgPr>
        <a:solidFill>
          <a:schemeClr val="bg2"/>
        </a:solidFill>
        <a:effectLst/>
      </p:bgPr>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solidFill>
                  <a:schemeClr val="tx1"/>
                </a:solidFill>
              </a:defRPr>
            </a:lvl1pPr>
          </a:lstStyle>
          <a:p>
            <a:fld id="{787F9C54-A53C-4692-8ED6-F0A163EC5131}" type="datetime1">
              <a:rPr lang="en-GB" smtClean="0"/>
              <a:pPr/>
              <a:t>06/06/2023</a:t>
            </a:fld>
            <a:endParaRPr lang="sv-SE"/>
          </a:p>
        </p:txBody>
      </p:sp>
      <p:sp>
        <p:nvSpPr>
          <p:cNvPr id="11" name="Platshållare för sidfot 10"/>
          <p:cNvSpPr>
            <a:spLocks noGrp="1"/>
          </p:cNvSpPr>
          <p:nvPr>
            <p:ph type="ftr" sz="quarter" idx="11"/>
          </p:nvPr>
        </p:nvSpPr>
        <p:spPr/>
        <p:txBody>
          <a:bodyPr/>
          <a:lstStyle>
            <a:lvl1pPr>
              <a:defRPr>
                <a:solidFill>
                  <a:schemeClr val="tx1"/>
                </a:solidFill>
              </a:defRPr>
            </a:lvl1pPr>
          </a:lstStyle>
          <a:p>
            <a:r>
              <a:rPr lang="sv-SE"/>
              <a:t>Dokumentnamn</a:t>
            </a:r>
          </a:p>
        </p:txBody>
      </p:sp>
      <p:sp>
        <p:nvSpPr>
          <p:cNvPr id="12" name="Platshållare för bildnummer 11"/>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mall för rubrikformat</a:t>
            </a:r>
          </a:p>
        </p:txBody>
      </p:sp>
      <p:pic>
        <p:nvPicPr>
          <p:cNvPr id="7" name="Bildobjekt 6">
            <a:extLst>
              <a:ext uri="{FF2B5EF4-FFF2-40B4-BE49-F238E27FC236}">
                <a16:creationId xmlns:a16="http://schemas.microsoft.com/office/drawing/2014/main" id="{88526877-F5AB-4A4C-811D-B051B13C876B}"/>
              </a:ext>
            </a:extLst>
          </p:cNvPr>
          <p:cNvPicPr>
            <a:picLocks noChangeAspect="1"/>
          </p:cNvPicPr>
          <p:nvPr userDrawn="1"/>
        </p:nvPicPr>
        <p:blipFill>
          <a:blip r:embed="rId2"/>
          <a:stretch>
            <a:fillRect/>
          </a:stretch>
        </p:blipFill>
        <p:spPr>
          <a:xfrm>
            <a:off x="8213021" y="4608538"/>
            <a:ext cx="770593" cy="345600"/>
          </a:xfrm>
          <a:prstGeom prst="rect">
            <a:avLst/>
          </a:prstGeom>
        </p:spPr>
      </p:pic>
    </p:spTree>
    <p:extLst>
      <p:ext uri="{BB962C8B-B14F-4D97-AF65-F5344CB8AC3E}">
        <p14:creationId xmlns:p14="http://schemas.microsoft.com/office/powerpoint/2010/main" val="2072848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6" y="1889284"/>
            <a:ext cx="7280671"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82082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lila">
    <p:bg>
      <p:bgPr>
        <a:solidFill>
          <a:schemeClr val="accent1"/>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bg1"/>
                </a:solidFill>
              </a:defRPr>
            </a:lvl1pPr>
          </a:lstStyle>
          <a:p>
            <a:fld id="{B361D88C-5FD5-4009-95CE-B1B452696D3A}" type="datetime1">
              <a:rPr lang="en-GB" smtClean="0"/>
              <a:pPr/>
              <a:t>06/06/2023</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Dokumentnamn</a:t>
            </a:r>
            <a:endParaRPr lang="sv-SE">
              <a:solidFill>
                <a:schemeClr val="bg1"/>
              </a:solidFill>
            </a:endParaRP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sp>
        <p:nvSpPr>
          <p:cNvPr id="7" name="Platshållare för innehåll 6"/>
          <p:cNvSpPr>
            <a:spLocks noGrp="1"/>
          </p:cNvSpPr>
          <p:nvPr>
            <p:ph sz="quarter" idx="13" hasCustomPrompt="1"/>
          </p:nvPr>
        </p:nvSpPr>
        <p:spPr>
          <a:xfrm>
            <a:off x="369096" y="1889284"/>
            <a:ext cx="7280671" cy="251841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hasCustomPrompt="1"/>
          </p:nvPr>
        </p:nvSpPr>
        <p:spPr/>
        <p:txBody>
          <a:bodyPr/>
          <a:lstStyle>
            <a:lvl1pPr>
              <a:defRPr>
                <a:solidFill>
                  <a:schemeClr val="bg1"/>
                </a:solidFill>
              </a:defRPr>
            </a:lvl1pPr>
          </a:lstStyle>
          <a:p>
            <a:r>
              <a:rPr lang="sv-SE"/>
              <a:t>Klicka här för att ändra format</a:t>
            </a:r>
          </a:p>
        </p:txBody>
      </p:sp>
      <p:pic>
        <p:nvPicPr>
          <p:cNvPr id="8" name="Bildobjekt 8">
            <a:extLst>
              <a:ext uri="{FF2B5EF4-FFF2-40B4-BE49-F238E27FC236}">
                <a16:creationId xmlns:a16="http://schemas.microsoft.com/office/drawing/2014/main" id="{03513A09-EA6A-4C0E-86E5-23DB24A2E66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3021" y="4608538"/>
            <a:ext cx="770593" cy="345598"/>
          </a:xfrm>
          <a:prstGeom prst="rect">
            <a:avLst/>
          </a:prstGeom>
          <a:noFill/>
          <a:ln>
            <a:noFill/>
          </a:ln>
        </p:spPr>
      </p:pic>
    </p:spTree>
    <p:extLst>
      <p:ext uri="{BB962C8B-B14F-4D97-AF65-F5344CB8AC3E}">
        <p14:creationId xmlns:p14="http://schemas.microsoft.com/office/powerpoint/2010/main" val="2921964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mörkblå">
    <p:bg>
      <p:bgPr>
        <a:solidFill>
          <a:schemeClr val="accent2"/>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bg1"/>
                </a:solidFill>
              </a:defRPr>
            </a:lvl1pPr>
          </a:lstStyle>
          <a:p>
            <a:fld id="{B361D88C-5FD5-4009-95CE-B1B452696D3A}" type="datetime1">
              <a:rPr lang="en-GB" smtClean="0"/>
              <a:pPr/>
              <a:t>06/06/2023</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Dokumentnamn</a:t>
            </a:r>
            <a:endParaRPr lang="sv-SE">
              <a:solidFill>
                <a:schemeClr val="bg1"/>
              </a:solidFill>
            </a:endParaRP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sp>
        <p:nvSpPr>
          <p:cNvPr id="7" name="Platshållare för innehåll 6"/>
          <p:cNvSpPr>
            <a:spLocks noGrp="1"/>
          </p:cNvSpPr>
          <p:nvPr>
            <p:ph sz="quarter" idx="13" hasCustomPrompt="1"/>
          </p:nvPr>
        </p:nvSpPr>
        <p:spPr>
          <a:xfrm>
            <a:off x="369096" y="1889284"/>
            <a:ext cx="7280671" cy="2518410"/>
          </a:xfrm>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hasCustomPrompt="1"/>
          </p:nvPr>
        </p:nvSpPr>
        <p:spPr/>
        <p:txBody>
          <a:bodyPr/>
          <a:lstStyle>
            <a:lvl1pPr>
              <a:defRPr>
                <a:solidFill>
                  <a:schemeClr val="bg1"/>
                </a:solidFill>
              </a:defRPr>
            </a:lvl1pPr>
          </a:lstStyle>
          <a:p>
            <a:r>
              <a:rPr lang="sv-SE"/>
              <a:t>Klicka här för att ändra format</a:t>
            </a:r>
          </a:p>
        </p:txBody>
      </p:sp>
      <p:pic>
        <p:nvPicPr>
          <p:cNvPr id="9" name="Bildobjekt 8">
            <a:extLst>
              <a:ext uri="{FF2B5EF4-FFF2-40B4-BE49-F238E27FC236}">
                <a16:creationId xmlns:a16="http://schemas.microsoft.com/office/drawing/2014/main" id="{8288FF58-32EB-4B92-988D-10154E835FAF}"/>
              </a:ext>
            </a:extLst>
          </p:cNvPr>
          <p:cNvPicPr>
            <a:picLocks noChangeAspect="1"/>
          </p:cNvPicPr>
          <p:nvPr userDrawn="1"/>
        </p:nvPicPr>
        <p:blipFill>
          <a:blip r:embed="rId2"/>
          <a:stretch>
            <a:fillRect/>
          </a:stretch>
        </p:blipFill>
        <p:spPr>
          <a:xfrm>
            <a:off x="8213021" y="4608538"/>
            <a:ext cx="770593" cy="345598"/>
          </a:xfrm>
          <a:prstGeom prst="rect">
            <a:avLst/>
          </a:prstGeom>
        </p:spPr>
      </p:pic>
    </p:spTree>
    <p:extLst>
      <p:ext uri="{BB962C8B-B14F-4D97-AF65-F5344CB8AC3E}">
        <p14:creationId xmlns:p14="http://schemas.microsoft.com/office/powerpoint/2010/main" val="60181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tre innehåll ">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D29B665-A36A-42B8-BFE4-06B47C7189A7}"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mall för rubrikformat</a:t>
            </a:r>
          </a:p>
        </p:txBody>
      </p:sp>
      <p:sp>
        <p:nvSpPr>
          <p:cNvPr id="8" name="Platshållare för innehåll 7"/>
          <p:cNvSpPr>
            <a:spLocks noGrp="1"/>
          </p:cNvSpPr>
          <p:nvPr>
            <p:ph sz="quarter" idx="19"/>
          </p:nvPr>
        </p:nvSpPr>
        <p:spPr>
          <a:xfrm>
            <a:off x="369095" y="1889404"/>
            <a:ext cx="2685600" cy="251829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p:cNvSpPr>
            <a:spLocks noGrp="1"/>
          </p:cNvSpPr>
          <p:nvPr>
            <p:ph sz="quarter" idx="20"/>
          </p:nvPr>
        </p:nvSpPr>
        <p:spPr>
          <a:xfrm>
            <a:off x="3236040" y="1889404"/>
            <a:ext cx="2685600" cy="251829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14"/>
          <p:cNvSpPr>
            <a:spLocks noGrp="1"/>
          </p:cNvSpPr>
          <p:nvPr>
            <p:ph sz="quarter" idx="21"/>
          </p:nvPr>
        </p:nvSpPr>
        <p:spPr>
          <a:xfrm>
            <a:off x="6102985" y="1889404"/>
            <a:ext cx="2685600" cy="251829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85463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med två innehåll ">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mall för rubrikformat</a:t>
            </a:r>
          </a:p>
        </p:txBody>
      </p:sp>
      <p:sp>
        <p:nvSpPr>
          <p:cNvPr id="10" name="Platshållare för innehåll 9"/>
          <p:cNvSpPr>
            <a:spLocks noGrp="1"/>
          </p:cNvSpPr>
          <p:nvPr>
            <p:ph sz="quarter" idx="18"/>
          </p:nvPr>
        </p:nvSpPr>
        <p:spPr>
          <a:xfrm>
            <a:off x="369095" y="1889284"/>
            <a:ext cx="4122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p:cNvSpPr>
            <a:spLocks noGrp="1"/>
          </p:cNvSpPr>
          <p:nvPr>
            <p:ph sz="quarter" idx="19"/>
          </p:nvPr>
        </p:nvSpPr>
        <p:spPr>
          <a:xfrm>
            <a:off x="4661783" y="1889522"/>
            <a:ext cx="4122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46647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bild höger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8"/>
          </p:nvPr>
        </p:nvSpPr>
        <p:spPr>
          <a:xfrm>
            <a:off x="369095" y="1889284"/>
            <a:ext cx="4122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p:cNvSpPr>
            <a:spLocks noGrp="1"/>
          </p:cNvSpPr>
          <p:nvPr>
            <p:ph type="pic" sz="quarter" idx="19" hasCustomPrompt="1"/>
          </p:nvPr>
        </p:nvSpPr>
        <p:spPr>
          <a:xfrm>
            <a:off x="4661783" y="1889522"/>
            <a:ext cx="4122000" cy="2518410"/>
          </a:xfrm>
          <a:solidFill>
            <a:schemeClr val="bg2"/>
          </a:solidFill>
        </p:spPr>
        <p:txBody>
          <a:bodyPr/>
          <a:lstStyle>
            <a:lvl1pPr marL="0" marR="0" indent="0" algn="l" defTabSz="514350" rtl="0" eaLnBrk="1" fontAlgn="auto" latinLnBrk="0" hangingPunct="1">
              <a:lnSpc>
                <a:spcPct val="100000"/>
              </a:lnSpc>
              <a:spcBef>
                <a:spcPts val="563"/>
              </a:spcBef>
              <a:spcAft>
                <a:spcPts val="0"/>
              </a:spcAft>
              <a:buClr>
                <a:schemeClr val="accent3"/>
              </a:buClr>
              <a:buSzPct val="90000"/>
              <a:buFontTx/>
              <a:buNone/>
              <a:tabLst/>
              <a:defRPr/>
            </a:lvl1pPr>
          </a:lstStyle>
          <a:p>
            <a:pPr marL="0" marR="0" lvl="0" indent="0" algn="l" defTabSz="514350" rtl="0" eaLnBrk="1" fontAlgn="auto" latinLnBrk="0" hangingPunct="1">
              <a:lnSpc>
                <a:spcPct val="100000"/>
              </a:lnSpc>
              <a:spcBef>
                <a:spcPts val="563"/>
              </a:spcBef>
              <a:spcAft>
                <a:spcPts val="0"/>
              </a:spcAft>
              <a:buClr>
                <a:schemeClr val="accent3"/>
              </a:buClr>
              <a:buSzPct val="90000"/>
              <a:buFontTx/>
              <a:buNone/>
              <a:tabLst/>
              <a:defRPr/>
            </a:pPr>
            <a:r>
              <a:rPr lang="sv-SE" sz="1500"/>
              <a:t>Infoga bild. Markera rutan du vill infoga en bild i. Välj startfliken och klicka sedan på </a:t>
            </a:r>
            <a:r>
              <a:rPr lang="sv-SE" sz="1500" err="1"/>
              <a:t>bildbank</a:t>
            </a:r>
            <a:r>
              <a:rPr lang="sv-SE" sz="1500"/>
              <a:t>. Välj bilden du önskar och den placeras i rutan.</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9170411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bild vänster och innehåll ">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58E5F30-125E-4857-A9C0-7CD0A31D2BFE}"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bild 6"/>
          <p:cNvSpPr>
            <a:spLocks noGrp="1"/>
          </p:cNvSpPr>
          <p:nvPr>
            <p:ph type="pic" sz="quarter" idx="16" hasCustomPrompt="1"/>
          </p:nvPr>
        </p:nvSpPr>
        <p:spPr>
          <a:xfrm>
            <a:off x="369095" y="1889284"/>
            <a:ext cx="4122000" cy="2518410"/>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a:t>Infoga bild. Markera rutan du vill infoga en bild i. Välj startfliken och klicka sedan på bildbank. Välj bilden du önskar och den placeras i rutan.</a:t>
            </a:r>
          </a:p>
        </p:txBody>
      </p:sp>
      <p:sp>
        <p:nvSpPr>
          <p:cNvPr id="8" name="Platshållare för innehåll 7"/>
          <p:cNvSpPr>
            <a:spLocks noGrp="1"/>
          </p:cNvSpPr>
          <p:nvPr>
            <p:ph sz="quarter" idx="17"/>
          </p:nvPr>
        </p:nvSpPr>
        <p:spPr>
          <a:xfrm>
            <a:off x="4661783" y="1889522"/>
            <a:ext cx="4122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9364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32000" y="864000"/>
            <a:ext cx="4032000" cy="370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80000" y="864000"/>
            <a:ext cx="4032000" cy="370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sidfot 7"/>
          <p:cNvSpPr>
            <a:spLocks noGrp="1"/>
          </p:cNvSpPr>
          <p:nvPr>
            <p:ph type="ftr" sz="quarter" idx="10"/>
          </p:nvPr>
        </p:nvSpPr>
        <p:spPr/>
        <p:txBody>
          <a:bodyPr/>
          <a:lstStyle/>
          <a:p>
            <a:r>
              <a:rPr lang="sv-SE"/>
              <a:t>Presentationsnamn</a:t>
            </a:r>
            <a:endParaRPr lang="sv-SE" sz="800"/>
          </a:p>
        </p:txBody>
      </p:sp>
    </p:spTree>
    <p:extLst>
      <p:ext uri="{BB962C8B-B14F-4D97-AF65-F5344CB8AC3E}">
        <p14:creationId xmlns:p14="http://schemas.microsoft.com/office/powerpoint/2010/main" val="2313045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Innehåll ">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06/06/2023</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369094" y="276226"/>
            <a:ext cx="4122000" cy="41314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16"/>
          </p:nvPr>
        </p:nvSpPr>
        <p:spPr>
          <a:xfrm>
            <a:off x="4661783" y="276465"/>
            <a:ext cx="4122000" cy="41314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97871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ehåll med bild höger ">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06/06/2023</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369094" y="276226"/>
            <a:ext cx="4122000" cy="41314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2"/>
          <p:cNvSpPr>
            <a:spLocks noGrp="1"/>
          </p:cNvSpPr>
          <p:nvPr>
            <p:ph type="pic" sz="quarter" idx="16" hasCustomPrompt="1"/>
          </p:nvPr>
        </p:nvSpPr>
        <p:spPr>
          <a:xfrm>
            <a:off x="4661783" y="276465"/>
            <a:ext cx="4122000" cy="4131469"/>
          </a:xfrm>
          <a:solidFill>
            <a:schemeClr val="bg2"/>
          </a:solidFill>
        </p:spPr>
        <p:txBody>
          <a:bodyPr/>
          <a:lstStyle>
            <a:lvl1pPr marL="0" marR="0" indent="0" algn="l" defTabSz="514350" rtl="0" eaLnBrk="1" fontAlgn="auto" latinLnBrk="0" hangingPunct="1">
              <a:lnSpc>
                <a:spcPct val="100000"/>
              </a:lnSpc>
              <a:spcBef>
                <a:spcPts val="563"/>
              </a:spcBef>
              <a:spcAft>
                <a:spcPts val="0"/>
              </a:spcAft>
              <a:buClr>
                <a:schemeClr val="accent3"/>
              </a:buClr>
              <a:buSzPct val="90000"/>
              <a:buFontTx/>
              <a:buNone/>
              <a:tabLst/>
              <a:defRPr/>
            </a:lvl1pPr>
          </a:lstStyle>
          <a:p>
            <a:pPr marL="0" marR="0" lvl="0" indent="0" algn="l" defTabSz="514350" rtl="0" eaLnBrk="1" fontAlgn="auto" latinLnBrk="0" hangingPunct="1">
              <a:lnSpc>
                <a:spcPct val="100000"/>
              </a:lnSpc>
              <a:spcBef>
                <a:spcPts val="563"/>
              </a:spcBef>
              <a:spcAft>
                <a:spcPts val="0"/>
              </a:spcAft>
              <a:buClr>
                <a:schemeClr val="accent3"/>
              </a:buClr>
              <a:buSzPct val="90000"/>
              <a:buFontTx/>
              <a:buNone/>
              <a:tabLst/>
              <a:defRPr/>
            </a:pPr>
            <a:r>
              <a:rPr lang="sv-SE" sz="1500"/>
              <a:t>Infoga bild. Markera rutan du vill infoga en bild i. Välj startfliken och klicka sedan på </a:t>
            </a:r>
            <a:r>
              <a:rPr lang="sv-SE" sz="1500" err="1"/>
              <a:t>bildbank</a:t>
            </a:r>
            <a:r>
              <a:rPr lang="sv-SE" sz="1500"/>
              <a:t>. Välj bilden du önskar och den placeras i rutan.</a:t>
            </a:r>
          </a:p>
        </p:txBody>
      </p:sp>
    </p:spTree>
    <p:extLst>
      <p:ext uri="{BB962C8B-B14F-4D97-AF65-F5344CB8AC3E}">
        <p14:creationId xmlns:p14="http://schemas.microsoft.com/office/powerpoint/2010/main" val="2115435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nehåll med bild vänster ">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369094" y="276226"/>
            <a:ext cx="4122000" cy="4131469"/>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a:t>Infoga bild. Markera rutan du vill infoga en bild i. Välj startfliken och klicka sedan på bildbank. Välj bilden du önskar och den placeras i rutan.</a:t>
            </a:r>
          </a:p>
        </p:txBody>
      </p:sp>
      <p:sp>
        <p:nvSpPr>
          <p:cNvPr id="5" name="Platshållare för datum 4"/>
          <p:cNvSpPr>
            <a:spLocks noGrp="1"/>
          </p:cNvSpPr>
          <p:nvPr>
            <p:ph type="dt" sz="half" idx="10"/>
          </p:nvPr>
        </p:nvSpPr>
        <p:spPr/>
        <p:txBody>
          <a:bodyPr/>
          <a:lstStyle/>
          <a:p>
            <a:fld id="{4807F401-4ED7-4ED2-AFA0-05C55E32E53B}" type="datetime1">
              <a:rPr lang="en-GB" smtClean="0"/>
              <a:t>06/06/2023</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3" name="Platshållare för innehåll 2"/>
          <p:cNvSpPr>
            <a:spLocks noGrp="1"/>
          </p:cNvSpPr>
          <p:nvPr>
            <p:ph sz="quarter" idx="14"/>
          </p:nvPr>
        </p:nvSpPr>
        <p:spPr>
          <a:xfrm>
            <a:off x="4661783" y="276465"/>
            <a:ext cx="4122000" cy="41314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5746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 text och innehåll bild höger">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3230879" y="1889285"/>
            <a:ext cx="5551200" cy="2518409"/>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367200" y="1889284"/>
            <a:ext cx="2664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8341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text och innehåll bild vänster">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367200" y="1889285"/>
            <a:ext cx="5551200" cy="2518409"/>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6120998" y="1889284"/>
            <a:ext cx="2664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558738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nehåll och text ">
    <p:spTree>
      <p:nvGrpSpPr>
        <p:cNvPr id="1" name=""/>
        <p:cNvGrpSpPr/>
        <p:nvPr/>
      </p:nvGrpSpPr>
      <p:grpSpPr>
        <a:xfrm>
          <a:off x="0" y="0"/>
          <a:ext cx="0" cy="0"/>
          <a:chOff x="0" y="0"/>
          <a:chExt cx="0" cy="0"/>
        </a:xfrm>
      </p:grpSpPr>
      <p:sp>
        <p:nvSpPr>
          <p:cNvPr id="2" name="Rubrik 1"/>
          <p:cNvSpPr>
            <a:spLocks noGrp="1"/>
          </p:cNvSpPr>
          <p:nvPr>
            <p:ph type="title"/>
          </p:nvPr>
        </p:nvSpPr>
        <p:spPr>
          <a:xfrm>
            <a:off x="6118382" y="273844"/>
            <a:ext cx="2664000" cy="1096200"/>
          </a:xfrm>
        </p:spPr>
        <p:txBody>
          <a:bodyPr/>
          <a:lstStyle>
            <a:lvl1pPr algn="l">
              <a:lnSpc>
                <a:spcPts val="2175"/>
              </a:lnSpc>
              <a:defRPr sz="1950"/>
            </a:lvl1p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4C741692-94D9-45A1-94B8-F1A1862B9E91}"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text 8"/>
          <p:cNvSpPr>
            <a:spLocks noGrp="1"/>
          </p:cNvSpPr>
          <p:nvPr>
            <p:ph type="body" sz="quarter" idx="17"/>
          </p:nvPr>
        </p:nvSpPr>
        <p:spPr>
          <a:xfrm>
            <a:off x="6118382" y="1371662"/>
            <a:ext cx="2664000" cy="303603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7"/>
          <p:cNvSpPr>
            <a:spLocks noGrp="1"/>
          </p:cNvSpPr>
          <p:nvPr>
            <p:ph sz="quarter" idx="18"/>
          </p:nvPr>
        </p:nvSpPr>
        <p:spPr>
          <a:xfrm>
            <a:off x="365759" y="275401"/>
            <a:ext cx="5551200" cy="413229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038911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ild helsida">
    <p:bg bwMode="gray">
      <p:bgPr>
        <a:solidFill>
          <a:schemeClr val="bg2"/>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bg1"/>
                </a:solidFill>
              </a:defRPr>
            </a:lvl1pPr>
          </a:lstStyle>
          <a:p>
            <a:fld id="{E7166AB5-40BF-4C72-A67A-80A97957D587}" type="datetime1">
              <a:rPr lang="en-GB" smtClean="0"/>
              <a:t>06/06/2023</a:t>
            </a:fld>
            <a:endParaRPr lang="sv-SE"/>
          </a:p>
        </p:txBody>
      </p:sp>
      <p:sp>
        <p:nvSpPr>
          <p:cNvPr id="3" name="Platshållare för sidfot 2"/>
          <p:cNvSpPr>
            <a:spLocks noGrp="1"/>
          </p:cNvSpPr>
          <p:nvPr>
            <p:ph type="ftr" sz="quarter" idx="11"/>
          </p:nvPr>
        </p:nvSpPr>
        <p:spPr/>
        <p:txBody>
          <a:bodyPr/>
          <a:lstStyle>
            <a:lvl1pPr>
              <a:defRPr>
                <a:solidFill>
                  <a:schemeClr val="bg1"/>
                </a:solidFill>
              </a:defRPr>
            </a:lvl1pPr>
          </a:lstStyle>
          <a:p>
            <a:r>
              <a:rPr lang="sv-SE"/>
              <a:t>Dokumentnamn</a:t>
            </a:r>
          </a:p>
        </p:txBody>
      </p:sp>
      <p:sp>
        <p:nvSpPr>
          <p:cNvPr id="11" name="Platshållare för bildnummer 10"/>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sp>
        <p:nvSpPr>
          <p:cNvPr id="9" name="textruta 8"/>
          <p:cNvSpPr txBox="1"/>
          <p:nvPr userDrawn="1"/>
        </p:nvSpPr>
        <p:spPr>
          <a:xfrm>
            <a:off x="-1649506" y="3464714"/>
            <a:ext cx="1595713" cy="1200329"/>
          </a:xfrm>
          <a:prstGeom prst="rect">
            <a:avLst/>
          </a:prstGeom>
          <a:solidFill>
            <a:schemeClr val="bg1"/>
          </a:solidFill>
        </p:spPr>
        <p:txBody>
          <a:bodyPr wrap="square" rtlCol="0">
            <a:spAutoFit/>
          </a:bodyPr>
          <a:lstStyle/>
          <a:p>
            <a:pPr>
              <a:lnSpc>
                <a:spcPct val="100000"/>
              </a:lnSpc>
            </a:pPr>
            <a:r>
              <a:rPr lang="sv-SE" sz="900" b="1">
                <a:latin typeface="Arial" panose="020B0604020202020204" pitchFamily="34" charset="0"/>
                <a:cs typeface="Arial" panose="020B0604020202020204" pitchFamily="34" charset="0"/>
              </a:rPr>
              <a:t>Denna sida är för bakgrundsbild.</a:t>
            </a:r>
          </a:p>
          <a:p>
            <a:pPr>
              <a:lnSpc>
                <a:spcPct val="100000"/>
              </a:lnSpc>
            </a:pPr>
            <a:r>
              <a:rPr lang="sv-SE" sz="900">
                <a:latin typeface="Arial" panose="020B0604020202020204" pitchFamily="34" charset="0"/>
                <a:cs typeface="Arial" panose="020B0604020202020204" pitchFamily="34" charset="0"/>
              </a:rPr>
              <a:t>För att välja bild: </a:t>
            </a:r>
            <a:br>
              <a:rPr lang="sv-SE" sz="900">
                <a:latin typeface="Arial" panose="020B0604020202020204" pitchFamily="34" charset="0"/>
                <a:cs typeface="Arial" panose="020B0604020202020204" pitchFamily="34" charset="0"/>
              </a:rPr>
            </a:br>
            <a:r>
              <a:rPr lang="sv-SE" sz="900">
                <a:latin typeface="Arial" panose="020B0604020202020204" pitchFamily="34" charset="0"/>
                <a:cs typeface="Arial" panose="020B0604020202020204" pitchFamily="34" charset="0"/>
              </a:rPr>
              <a:t>Gå till startfliken och tryck på bildbank. Längst ner hittar du mappen bakgrund. Välj en bakgrunds-bild som passar din presentation. </a:t>
            </a:r>
          </a:p>
        </p:txBody>
      </p:sp>
      <p:pic>
        <p:nvPicPr>
          <p:cNvPr id="7" name="Bildobjekt 6">
            <a:extLst>
              <a:ext uri="{FF2B5EF4-FFF2-40B4-BE49-F238E27FC236}">
                <a16:creationId xmlns:a16="http://schemas.microsoft.com/office/drawing/2014/main" id="{90F3D597-B68D-46CE-B23E-EFB662B075C8}"/>
              </a:ext>
            </a:extLst>
          </p:cNvPr>
          <p:cNvPicPr>
            <a:picLocks noChangeAspect="1"/>
          </p:cNvPicPr>
          <p:nvPr userDrawn="1"/>
        </p:nvPicPr>
        <p:blipFill>
          <a:blip r:embed="rId2"/>
          <a:stretch>
            <a:fillRect/>
          </a:stretch>
        </p:blipFill>
        <p:spPr>
          <a:xfrm>
            <a:off x="8213021" y="4608538"/>
            <a:ext cx="770593" cy="345598"/>
          </a:xfrm>
          <a:prstGeom prst="rect">
            <a:avLst/>
          </a:prstGeom>
        </p:spPr>
      </p:pic>
    </p:spTree>
    <p:extLst>
      <p:ext uri="{BB962C8B-B14F-4D97-AF65-F5344CB8AC3E}">
        <p14:creationId xmlns:p14="http://schemas.microsoft.com/office/powerpoint/2010/main" val="914698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 helsida med ram">
    <p:bg>
      <p:bgPr>
        <a:solidFill>
          <a:schemeClr val="bg1"/>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FA7D033-E84D-4E84-B9C5-B8A4B4E572E0}"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bild 7"/>
          <p:cNvSpPr>
            <a:spLocks noGrp="1"/>
          </p:cNvSpPr>
          <p:nvPr>
            <p:ph type="pic" sz="quarter" idx="13" hasCustomPrompt="1"/>
          </p:nvPr>
        </p:nvSpPr>
        <p:spPr>
          <a:xfrm>
            <a:off x="365758" y="275400"/>
            <a:ext cx="8424000" cy="4025137"/>
          </a:xfrm>
          <a:solidFill>
            <a:schemeClr val="bg2"/>
          </a:solidFill>
        </p:spPr>
        <p:txBody>
          <a:bodyPr/>
          <a:lstStyle>
            <a:lvl1pPr marL="0" indent="0">
              <a:buNone/>
              <a:defRPr baseline="0"/>
            </a:lvl1pPr>
          </a:lstStyle>
          <a:p>
            <a:r>
              <a:rPr lang="sv-SE" sz="1200"/>
              <a:t>Infoga bild. Markera rutan du vill infoga en bild i. Välj startfliken och klicka sedan på bildbank. Välj bilden du önskar och den placeras i rutan.</a:t>
            </a:r>
          </a:p>
        </p:txBody>
      </p:sp>
    </p:spTree>
    <p:extLst>
      <p:ext uri="{BB962C8B-B14F-4D97-AF65-F5344CB8AC3E}">
        <p14:creationId xmlns:p14="http://schemas.microsoft.com/office/powerpoint/2010/main" val="1855356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lvl1pPr>
              <a:defRPr>
                <a:solidFill>
                  <a:schemeClr val="bg1"/>
                </a:solidFill>
              </a:defRPr>
            </a:lvl1pPr>
          </a:lstStyle>
          <a:p>
            <a:fld id="{1D3A614E-C1F1-4CC0-90AC-AB1A833CDE21}" type="datetime1">
              <a:rPr lang="en-GB" smtClean="0"/>
              <a:t>06/06/2023</a:t>
            </a:fld>
            <a:endParaRPr lang="sv-SE"/>
          </a:p>
        </p:txBody>
      </p:sp>
      <p:sp>
        <p:nvSpPr>
          <p:cNvPr id="9" name="Platshållare för sidfot 8"/>
          <p:cNvSpPr>
            <a:spLocks noGrp="1"/>
          </p:cNvSpPr>
          <p:nvPr>
            <p:ph type="ftr" sz="quarter" idx="11"/>
          </p:nvPr>
        </p:nvSpPr>
        <p:spPr/>
        <p:txBody>
          <a:bodyPr/>
          <a:lstStyle>
            <a:lvl1pPr>
              <a:defRPr>
                <a:solidFill>
                  <a:schemeClr val="bg1"/>
                </a:solidFill>
              </a:defRPr>
            </a:lvl1pPr>
          </a:lstStyle>
          <a:p>
            <a:r>
              <a:rPr lang="sv-SE"/>
              <a:t>Dokumentnamn</a:t>
            </a:r>
          </a:p>
        </p:txBody>
      </p:sp>
      <p:sp>
        <p:nvSpPr>
          <p:cNvPr id="10" name="Platshållare för bildnummer 9"/>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6" name="Bildobjekt 5">
            <a:extLst>
              <a:ext uri="{FF2B5EF4-FFF2-40B4-BE49-F238E27FC236}">
                <a16:creationId xmlns:a16="http://schemas.microsoft.com/office/drawing/2014/main" id="{E5D7473B-1A76-4508-B871-2212916F4FEB}"/>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3021" y="4608538"/>
            <a:ext cx="770593" cy="345598"/>
          </a:xfrm>
          <a:prstGeom prst="rect">
            <a:avLst/>
          </a:prstGeom>
          <a:noFill/>
          <a:ln>
            <a:noFill/>
          </a:ln>
        </p:spPr>
      </p:pic>
    </p:spTree>
    <p:extLst>
      <p:ext uri="{BB962C8B-B14F-4D97-AF65-F5344CB8AC3E}">
        <p14:creationId xmlns:p14="http://schemas.microsoft.com/office/powerpoint/2010/main" val="30316899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95300" y="1528764"/>
            <a:ext cx="6686550" cy="2764631"/>
          </a:xfrm>
        </p:spPr>
        <p:txBody>
          <a:bodyPr/>
          <a:lstStyle>
            <a:lvl1pPr marL="0" indent="0">
              <a:spcBef>
                <a:spcPts val="0"/>
              </a:spcBef>
              <a:buFontTx/>
              <a:buNone/>
              <a:defRPr sz="1500"/>
            </a:lvl1pPr>
            <a:lvl2pPr marL="135000" indent="0">
              <a:spcBef>
                <a:spcPts val="0"/>
              </a:spcBef>
              <a:buFontTx/>
              <a:buNone/>
              <a:defRPr sz="1350"/>
            </a:lvl2pPr>
            <a:lvl3pPr marL="270000" indent="0">
              <a:spcBef>
                <a:spcPts val="0"/>
              </a:spcBef>
              <a:buFontTx/>
              <a:buNone/>
              <a:defRPr sz="1200"/>
            </a:lvl3pPr>
            <a:lvl4pPr marL="405000" indent="0">
              <a:spcBef>
                <a:spcPts val="0"/>
              </a:spcBef>
              <a:buFontTx/>
              <a:buNone/>
              <a:defRPr sz="1050"/>
            </a:lvl4pPr>
            <a:lvl5pPr marL="540000" indent="0">
              <a:spcBef>
                <a:spcPts val="0"/>
              </a:spcBef>
              <a:buFontTx/>
              <a:buNone/>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653685E-F25D-43F9-B8BD-B2DB4BA5D3C7}" type="datetime1">
              <a:rPr lang="sv-SE" smtClean="0"/>
              <a:pPr/>
              <a:t>2023-06-06</a:t>
            </a:fld>
            <a:endParaRPr lang="sv-SE"/>
          </a:p>
        </p:txBody>
      </p:sp>
      <p:sp>
        <p:nvSpPr>
          <p:cNvPr id="5" name="Platshållare för sidfot 4"/>
          <p:cNvSpPr>
            <a:spLocks noGrp="1"/>
          </p:cNvSpPr>
          <p:nvPr>
            <p:ph type="ftr" sz="quarter" idx="11"/>
          </p:nvPr>
        </p:nvSpPr>
        <p:spPr/>
        <p:txBody>
          <a:bodyPr/>
          <a:lstStyle/>
          <a:p>
            <a:endParaRPr lang="sv-SE"/>
          </a:p>
        </p:txBody>
      </p:sp>
      <p:sp>
        <p:nvSpPr>
          <p:cNvPr id="7" name="Platshållare för bildnummer 5"/>
          <p:cNvSpPr txBox="1">
            <a:spLocks/>
          </p:cNvSpPr>
          <p:nvPr userDrawn="1"/>
        </p:nvSpPr>
        <p:spPr>
          <a:xfrm>
            <a:off x="8466514" y="6236"/>
            <a:ext cx="653935" cy="273844"/>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9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sv-SE" sz="900" b="0" i="0" u="none" strike="noStrike" kern="1200" cap="none" spc="0" normalizeH="0" baseline="0" noProof="0">
              <a:ln>
                <a:noFill/>
              </a:ln>
              <a:solidFill>
                <a:schemeClr val="bg1">
                  <a:lumMod val="65000"/>
                </a:schemeClr>
              </a:solidFill>
              <a:effectLst/>
              <a:uLnTx/>
              <a:uFillTx/>
              <a:latin typeface="Times New Roman" pitchFamily="18" charset="0"/>
              <a:ea typeface="+mn-ea"/>
              <a:cs typeface="Times New Roman" pitchFamily="18" charset="0"/>
            </a:endParaRPr>
          </a:p>
        </p:txBody>
      </p:sp>
      <p:sp>
        <p:nvSpPr>
          <p:cNvPr id="8" name="Platshållare för rubrik 1"/>
          <p:cNvSpPr>
            <a:spLocks noGrp="1"/>
          </p:cNvSpPr>
          <p:nvPr>
            <p:ph type="title"/>
          </p:nvPr>
        </p:nvSpPr>
        <p:spPr>
          <a:xfrm>
            <a:off x="495300" y="357187"/>
            <a:ext cx="4724400" cy="1071563"/>
          </a:xfrm>
          <a:prstGeom prst="rect">
            <a:avLst/>
          </a:prstGeom>
        </p:spPr>
        <p:txBody>
          <a:bodyPr vert="horz" lIns="91440" tIns="45720" rIns="91440" bIns="45720" rtlCol="0" anchor="ctr">
            <a:noAutofit/>
          </a:bodyPr>
          <a:lstStyle>
            <a:lvl1pPr>
              <a:defRPr>
                <a:solidFill>
                  <a:schemeClr val="accent1"/>
                </a:solidFill>
              </a:defRPr>
            </a:lvl1pPr>
          </a:lstStyle>
          <a:p>
            <a:r>
              <a:rPr lang="sv-SE"/>
              <a:t>Klicka här för att ändra format</a:t>
            </a:r>
          </a:p>
        </p:txBody>
      </p:sp>
    </p:spTree>
    <p:extLst>
      <p:ext uri="{BB962C8B-B14F-4D97-AF65-F5344CB8AC3E}">
        <p14:creationId xmlns:p14="http://schemas.microsoft.com/office/powerpoint/2010/main" val="33319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32000" y="864000"/>
            <a:ext cx="4032000" cy="324000"/>
          </a:xfrm>
        </p:spPr>
        <p:txBody>
          <a:bodyPr anchor="t">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432000" y="1205999"/>
            <a:ext cx="4032000" cy="336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680000" y="864000"/>
            <a:ext cx="4032000" cy="324000"/>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80000" y="1205999"/>
            <a:ext cx="3887391" cy="336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sidfot 9"/>
          <p:cNvSpPr>
            <a:spLocks noGrp="1"/>
          </p:cNvSpPr>
          <p:nvPr>
            <p:ph type="ftr" sz="quarter" idx="10"/>
          </p:nvPr>
        </p:nvSpPr>
        <p:spPr/>
        <p:txBody>
          <a:bodyPr/>
          <a:lstStyle/>
          <a:p>
            <a:r>
              <a:rPr lang="sv-SE"/>
              <a:t>Presentationsnamn</a:t>
            </a:r>
            <a:endParaRPr lang="sv-SE" sz="800"/>
          </a:p>
        </p:txBody>
      </p:sp>
      <p:sp>
        <p:nvSpPr>
          <p:cNvPr id="11" name="Rubrik 10"/>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4791193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accent1"/>
                </a:solidFill>
              </a:defRPr>
            </a:lvl1pPr>
          </a:lstStyle>
          <a:p>
            <a:r>
              <a:rPr lang="sv-SE"/>
              <a:t>Klicka här för att ändra format</a:t>
            </a:r>
          </a:p>
        </p:txBody>
      </p:sp>
      <p:sp>
        <p:nvSpPr>
          <p:cNvPr id="3" name="Platshållare för innehåll 2"/>
          <p:cNvSpPr>
            <a:spLocks noGrp="1"/>
          </p:cNvSpPr>
          <p:nvPr>
            <p:ph sz="half" idx="1"/>
          </p:nvPr>
        </p:nvSpPr>
        <p:spPr>
          <a:xfrm>
            <a:off x="495300" y="1550193"/>
            <a:ext cx="4038600" cy="2843213"/>
          </a:xfrm>
        </p:spPr>
        <p:txBody>
          <a:bodyPr/>
          <a:lstStyle>
            <a:lvl1pPr marL="0">
              <a:buNone/>
              <a:defRPr sz="1500"/>
            </a:lvl1pPr>
            <a:lvl2pPr marL="135000" indent="0">
              <a:defRPr sz="1350"/>
            </a:lvl2pPr>
            <a:lvl3pPr marL="270000" indent="0">
              <a:defRPr sz="1200"/>
            </a:lvl3pPr>
            <a:lvl4pPr marL="405000" indent="0">
              <a:defRPr sz="1050"/>
            </a:lvl4pPr>
            <a:lvl5pPr marL="540000" indent="0">
              <a:defRPr sz="10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550193"/>
            <a:ext cx="4038600" cy="2843213"/>
          </a:xfrm>
        </p:spPr>
        <p:txBody>
          <a:bodyPr/>
          <a:lstStyle>
            <a:lvl1pPr marL="0" indent="0">
              <a:buNone/>
              <a:defRPr sz="1500"/>
            </a:lvl1pPr>
            <a:lvl2pPr marL="135000" indent="0">
              <a:defRPr sz="1350"/>
            </a:lvl2pPr>
            <a:lvl3pPr marL="270000" indent="0">
              <a:defRPr sz="1200"/>
            </a:lvl3pPr>
            <a:lvl4pPr marL="405000" indent="0">
              <a:defRPr sz="1050"/>
            </a:lvl4pPr>
            <a:lvl5pPr marL="540000" indent="0">
              <a:defRPr sz="10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35C23B06-66B8-41F1-BF3C-E1B089A0C818}" type="datetime1">
              <a:rPr lang="sv-SE" smtClean="0"/>
              <a:pPr/>
              <a:t>2023-06-06</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nummer 5"/>
          <p:cNvSpPr>
            <a:spLocks noGrp="1"/>
          </p:cNvSpPr>
          <p:nvPr>
            <p:ph type="sldNum" sz="quarter" idx="12"/>
          </p:nvPr>
        </p:nvSpPr>
        <p:spPr>
          <a:xfrm>
            <a:off x="8466514" y="6236"/>
            <a:ext cx="653935" cy="273844"/>
          </a:xfrm>
          <a:prstGeom prst="rect">
            <a:avLst/>
          </a:prstGeom>
        </p:spPr>
        <p:txBody>
          <a:bodyPr/>
          <a:lstStyle>
            <a:lvl1pPr algn="r">
              <a:defRPr sz="900">
                <a:solidFill>
                  <a:schemeClr val="bg1">
                    <a:lumMod val="65000"/>
                  </a:schemeClr>
                </a:solidFill>
                <a:latin typeface="Times New Roman" pitchFamily="18" charset="0"/>
                <a:cs typeface="Times New Roman" pitchFamily="18" charset="0"/>
              </a:defRPr>
            </a:lvl1pPr>
          </a:lstStyle>
          <a:p>
            <a:fld id="{D9AA0938-A5A2-874F-B97E-4FBB8AF2D7CB}" type="slidenum">
              <a:rPr lang="sv-SE" smtClean="0"/>
              <a:pPr/>
              <a:t>‹#›</a:t>
            </a:fld>
            <a:endParaRPr lang="sv-SE"/>
          </a:p>
        </p:txBody>
      </p:sp>
    </p:spTree>
    <p:extLst>
      <p:ext uri="{BB962C8B-B14F-4D97-AF65-F5344CB8AC3E}">
        <p14:creationId xmlns:p14="http://schemas.microsoft.com/office/powerpoint/2010/main" val="25334748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94095" y="358660"/>
            <a:ext cx="5230431" cy="1077234"/>
          </a:xfrm>
        </p:spPr>
        <p:txBody>
          <a:bodyPr>
            <a:normAutofit/>
          </a:bodyPr>
          <a:lstStyle>
            <a:lvl1pPr algn="l">
              <a:defRPr sz="3300" b="1">
                <a:solidFill>
                  <a:schemeClr val="accent1"/>
                </a:solidFill>
                <a:latin typeface="Times New Roman" pitchFamily="18" charset="0"/>
                <a:cs typeface="Times New Roman" pitchFamily="18" charset="0"/>
              </a:defRPr>
            </a:lvl1pPr>
          </a:lstStyle>
          <a:p>
            <a:r>
              <a:rPr lang="sv-SE"/>
              <a:t>Klicka här för att ändra format</a:t>
            </a:r>
          </a:p>
        </p:txBody>
      </p:sp>
      <p:sp>
        <p:nvSpPr>
          <p:cNvPr id="3" name="Underrubrik 2"/>
          <p:cNvSpPr>
            <a:spLocks noGrp="1"/>
          </p:cNvSpPr>
          <p:nvPr>
            <p:ph type="subTitle" idx="1"/>
          </p:nvPr>
        </p:nvSpPr>
        <p:spPr>
          <a:xfrm>
            <a:off x="494095" y="1621632"/>
            <a:ext cx="5230431" cy="1407319"/>
          </a:xfrm>
        </p:spPr>
        <p:txBody>
          <a:bodyPr>
            <a:normAutofit/>
          </a:bodyPr>
          <a:lstStyle>
            <a:lvl1pPr marL="0" indent="0" algn="l">
              <a:buNone/>
              <a:defRPr sz="1200" b="0">
                <a:solidFill>
                  <a:schemeClr val="tx2"/>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lvl1pPr>
              <a:defRPr sz="900">
                <a:solidFill>
                  <a:schemeClr val="bg1">
                    <a:lumMod val="65000"/>
                  </a:schemeClr>
                </a:solidFill>
                <a:latin typeface="Times New Roman" pitchFamily="18" charset="0"/>
                <a:cs typeface="Times New Roman" pitchFamily="18" charset="0"/>
              </a:defRPr>
            </a:lvl1pPr>
          </a:lstStyle>
          <a:p>
            <a:fld id="{FA43F3E1-1A9F-4EA6-AFE9-D1DF3B9E417F}" type="datetime1">
              <a:rPr lang="sv-SE" smtClean="0"/>
              <a:pPr/>
              <a:t>2023-06-06</a:t>
            </a:fld>
            <a:endParaRPr lang="sv-SE"/>
          </a:p>
        </p:txBody>
      </p:sp>
      <p:sp>
        <p:nvSpPr>
          <p:cNvPr id="5" name="Platshållare för sidfot 4"/>
          <p:cNvSpPr>
            <a:spLocks noGrp="1"/>
          </p:cNvSpPr>
          <p:nvPr>
            <p:ph type="ftr" sz="quarter" idx="11"/>
          </p:nvPr>
        </p:nvSpPr>
        <p:spPr/>
        <p:txBody>
          <a:bodyPr/>
          <a:lstStyle>
            <a:lvl1pPr>
              <a:defRPr sz="900">
                <a:solidFill>
                  <a:schemeClr val="bg1">
                    <a:lumMod val="65000"/>
                  </a:schemeClr>
                </a:solidFill>
                <a:latin typeface="Times New Roman" pitchFamily="18" charset="0"/>
                <a:cs typeface="Times New Roman" pitchFamily="18" charset="0"/>
              </a:defRPr>
            </a:lvl1pPr>
          </a:lstStyle>
          <a:p>
            <a:endParaRPr lang="sv-SE"/>
          </a:p>
        </p:txBody>
      </p:sp>
      <p:sp>
        <p:nvSpPr>
          <p:cNvPr id="6" name="Platshållare för bildnummer 5"/>
          <p:cNvSpPr>
            <a:spLocks noGrp="1"/>
          </p:cNvSpPr>
          <p:nvPr>
            <p:ph type="sldNum" sz="quarter" idx="12"/>
          </p:nvPr>
        </p:nvSpPr>
        <p:spPr>
          <a:xfrm>
            <a:off x="8466514" y="6236"/>
            <a:ext cx="653935" cy="273844"/>
          </a:xfrm>
          <a:prstGeom prst="rect">
            <a:avLst/>
          </a:prstGeom>
        </p:spPr>
        <p:txBody>
          <a:bodyPr/>
          <a:lstStyle>
            <a:lvl1pPr algn="r">
              <a:defRPr sz="900">
                <a:solidFill>
                  <a:schemeClr val="bg1">
                    <a:lumMod val="65000"/>
                  </a:schemeClr>
                </a:solidFill>
                <a:latin typeface="Times New Roman" pitchFamily="18" charset="0"/>
                <a:cs typeface="Times New Roman" pitchFamily="18" charset="0"/>
              </a:defRPr>
            </a:lvl1pPr>
          </a:lstStyle>
          <a:p>
            <a:fld id="{D9AA0938-A5A2-874F-B97E-4FBB8AF2D7CB}" type="slidenum">
              <a:rPr lang="sv-SE" smtClean="0"/>
              <a:pPr/>
              <a:t>‹#›</a:t>
            </a:fld>
            <a:endParaRPr lang="sv-SE"/>
          </a:p>
        </p:txBody>
      </p:sp>
    </p:spTree>
    <p:extLst>
      <p:ext uri="{BB962C8B-B14F-4D97-AF65-F5344CB8AC3E}">
        <p14:creationId xmlns:p14="http://schemas.microsoft.com/office/powerpoint/2010/main" val="7144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95300" y="1528764"/>
            <a:ext cx="6686550" cy="2764631"/>
          </a:xfrm>
        </p:spPr>
        <p:txBody>
          <a:bodyPr/>
          <a:lstStyle>
            <a:lvl1pPr marL="0" indent="0">
              <a:spcBef>
                <a:spcPts val="0"/>
              </a:spcBef>
              <a:buFontTx/>
              <a:buNone/>
              <a:defRPr sz="1500"/>
            </a:lvl1pPr>
            <a:lvl2pPr marL="135000" indent="0">
              <a:spcBef>
                <a:spcPts val="0"/>
              </a:spcBef>
              <a:buFontTx/>
              <a:buNone/>
              <a:defRPr sz="1350"/>
            </a:lvl2pPr>
            <a:lvl3pPr marL="270000" indent="0">
              <a:spcBef>
                <a:spcPts val="0"/>
              </a:spcBef>
              <a:buFontTx/>
              <a:buNone/>
              <a:defRPr sz="1200"/>
            </a:lvl3pPr>
            <a:lvl4pPr marL="405000" indent="0">
              <a:spcBef>
                <a:spcPts val="0"/>
              </a:spcBef>
              <a:buFontTx/>
              <a:buNone/>
              <a:defRPr sz="1050"/>
            </a:lvl4pPr>
            <a:lvl5pPr marL="540000" indent="0">
              <a:spcBef>
                <a:spcPts val="0"/>
              </a:spcBef>
              <a:buFontTx/>
              <a:buNone/>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653685E-F25D-43F9-B8BD-B2DB4BA5D3C7}" type="datetime1">
              <a:rPr lang="sv-SE" smtClean="0"/>
              <a:pPr/>
              <a:t>2023-06-06</a:t>
            </a:fld>
            <a:endParaRPr lang="sv-SE"/>
          </a:p>
        </p:txBody>
      </p:sp>
      <p:sp>
        <p:nvSpPr>
          <p:cNvPr id="5" name="Platshållare för sidfot 4"/>
          <p:cNvSpPr>
            <a:spLocks noGrp="1"/>
          </p:cNvSpPr>
          <p:nvPr>
            <p:ph type="ftr" sz="quarter" idx="11"/>
          </p:nvPr>
        </p:nvSpPr>
        <p:spPr/>
        <p:txBody>
          <a:bodyPr/>
          <a:lstStyle/>
          <a:p>
            <a:endParaRPr lang="sv-SE"/>
          </a:p>
        </p:txBody>
      </p:sp>
      <p:sp>
        <p:nvSpPr>
          <p:cNvPr id="7" name="Platshållare för bildnummer 5"/>
          <p:cNvSpPr txBox="1">
            <a:spLocks/>
          </p:cNvSpPr>
          <p:nvPr userDrawn="1"/>
        </p:nvSpPr>
        <p:spPr>
          <a:xfrm>
            <a:off x="8466514" y="6236"/>
            <a:ext cx="653935" cy="273844"/>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9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sv-SE" sz="900" b="0" i="0" u="none" strike="noStrike" kern="1200" cap="none" spc="0" normalizeH="0" baseline="0" noProof="0">
              <a:ln>
                <a:noFill/>
              </a:ln>
              <a:solidFill>
                <a:schemeClr val="bg1">
                  <a:lumMod val="65000"/>
                </a:schemeClr>
              </a:solidFill>
              <a:effectLst/>
              <a:uLnTx/>
              <a:uFillTx/>
              <a:latin typeface="Times New Roman" pitchFamily="18" charset="0"/>
              <a:ea typeface="+mn-ea"/>
              <a:cs typeface="Times New Roman" pitchFamily="18" charset="0"/>
            </a:endParaRPr>
          </a:p>
        </p:txBody>
      </p:sp>
      <p:sp>
        <p:nvSpPr>
          <p:cNvPr id="8" name="Platshållare för rubrik 1"/>
          <p:cNvSpPr>
            <a:spLocks noGrp="1"/>
          </p:cNvSpPr>
          <p:nvPr>
            <p:ph type="title"/>
          </p:nvPr>
        </p:nvSpPr>
        <p:spPr>
          <a:xfrm>
            <a:off x="495300" y="357187"/>
            <a:ext cx="4724400" cy="1071563"/>
          </a:xfrm>
          <a:prstGeom prst="rect">
            <a:avLst/>
          </a:prstGeom>
        </p:spPr>
        <p:txBody>
          <a:bodyPr vert="horz" lIns="91440" tIns="45720" rIns="91440" bIns="45720" rtlCol="0" anchor="ctr">
            <a:noAutofit/>
          </a:bodyPr>
          <a:lstStyle>
            <a:lvl1pPr>
              <a:defRPr>
                <a:solidFill>
                  <a:schemeClr val="accent1"/>
                </a:solidFill>
              </a:defRPr>
            </a:lvl1pPr>
          </a:lstStyle>
          <a:p>
            <a:r>
              <a:rPr lang="sv-SE"/>
              <a:t>Klicka här för att ändra format</a:t>
            </a:r>
          </a:p>
        </p:txBody>
      </p:sp>
    </p:spTree>
    <p:extLst>
      <p:ext uri="{BB962C8B-B14F-4D97-AF65-F5344CB8AC3E}">
        <p14:creationId xmlns:p14="http://schemas.microsoft.com/office/powerpoint/2010/main" val="18356289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6" y="1889284"/>
            <a:ext cx="6903244"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7952830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_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6" y="1889284"/>
            <a:ext cx="6903244"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4521197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Rubrik med två innehåll - 16_9">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format</a:t>
            </a:r>
          </a:p>
        </p:txBody>
      </p:sp>
      <p:sp>
        <p:nvSpPr>
          <p:cNvPr id="10" name="Platshållare för innehåll 9"/>
          <p:cNvSpPr>
            <a:spLocks noGrp="1"/>
          </p:cNvSpPr>
          <p:nvPr>
            <p:ph sz="quarter" idx="18"/>
          </p:nvPr>
        </p:nvSpPr>
        <p:spPr>
          <a:xfrm>
            <a:off x="369095" y="1889284"/>
            <a:ext cx="4122000"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p:cNvSpPr>
            <a:spLocks noGrp="1"/>
          </p:cNvSpPr>
          <p:nvPr>
            <p:ph sz="quarter" idx="19"/>
          </p:nvPr>
        </p:nvSpPr>
        <p:spPr>
          <a:xfrm>
            <a:off x="4661783" y="1889522"/>
            <a:ext cx="4122000"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962324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Rubrik med två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solidFill>
                  <a:prstClr val="black"/>
                </a:solidFill>
              </a:rPr>
              <a:pPr/>
              <a:t>06/06/2023</a:t>
            </a:fld>
            <a:endParaRPr lang="sv-SE">
              <a:solidFill>
                <a:prstClr val="black"/>
              </a:solidFill>
            </a:endParaRPr>
          </a:p>
        </p:txBody>
      </p:sp>
      <p:sp>
        <p:nvSpPr>
          <p:cNvPr id="5" name="Platshållare för sidfot 4"/>
          <p:cNvSpPr>
            <a:spLocks noGrp="1"/>
          </p:cNvSpPr>
          <p:nvPr>
            <p:ph type="ftr" sz="quarter" idx="11"/>
          </p:nvPr>
        </p:nvSpPr>
        <p:spPr/>
        <p:txBody>
          <a:bodyPr/>
          <a:lstStyle/>
          <a:p>
            <a:r>
              <a:rPr lang="sv-SE">
                <a:solidFill>
                  <a:prstClr val="black"/>
                </a:solidFill>
              </a:rPr>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solidFill>
                  <a:prstClr val="black"/>
                </a:solidFill>
              </a:rPr>
              <a:pPr/>
              <a:t>‹#›</a:t>
            </a:fld>
            <a:endParaRPr lang="sv-SE">
              <a:solidFill>
                <a:prstClr val="black"/>
              </a:solidFill>
            </a:endParaRPr>
          </a:p>
        </p:txBody>
      </p:sp>
      <p:sp>
        <p:nvSpPr>
          <p:cNvPr id="3" name="Rubrik 2"/>
          <p:cNvSpPr>
            <a:spLocks noGrp="1"/>
          </p:cNvSpPr>
          <p:nvPr>
            <p:ph type="title"/>
          </p:nvPr>
        </p:nvSpPr>
        <p:spPr/>
        <p:txBody>
          <a:bodyPr/>
          <a:lstStyle/>
          <a:p>
            <a:r>
              <a:rPr lang="sv-SE"/>
              <a:t>Klicka här för att ändra format</a:t>
            </a:r>
          </a:p>
        </p:txBody>
      </p:sp>
      <p:sp>
        <p:nvSpPr>
          <p:cNvPr id="10" name="Platshållare för innehåll 9"/>
          <p:cNvSpPr>
            <a:spLocks noGrp="1"/>
          </p:cNvSpPr>
          <p:nvPr>
            <p:ph sz="quarter" idx="18"/>
          </p:nvPr>
        </p:nvSpPr>
        <p:spPr>
          <a:xfrm>
            <a:off x="369095" y="1889284"/>
            <a:ext cx="4122000"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p:cNvSpPr>
            <a:spLocks noGrp="1"/>
          </p:cNvSpPr>
          <p:nvPr>
            <p:ph sz="quarter" idx="19"/>
          </p:nvPr>
        </p:nvSpPr>
        <p:spPr>
          <a:xfrm>
            <a:off x="4661783" y="1889522"/>
            <a:ext cx="4122000"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831580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Rubrikbild - Grön - 16_9">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61954" y="275401"/>
            <a:ext cx="7287812" cy="974830"/>
          </a:xfrm>
        </p:spPr>
        <p:txBody>
          <a:bodyPr anchor="t" anchorCtr="0"/>
          <a:lstStyle>
            <a:lvl1pPr algn="l">
              <a:defRPr lang="sv-SE" sz="33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format</a:t>
            </a:r>
          </a:p>
        </p:txBody>
      </p:sp>
      <p:sp>
        <p:nvSpPr>
          <p:cNvPr id="3" name="Platshållare för datum 2"/>
          <p:cNvSpPr>
            <a:spLocks noGrp="1"/>
          </p:cNvSpPr>
          <p:nvPr>
            <p:ph type="dt" sz="half" idx="10"/>
          </p:nvPr>
        </p:nvSpPr>
        <p:spPr/>
        <p:txBody>
          <a:bodyPr/>
          <a:lstStyle>
            <a:lvl1pPr>
              <a:defRPr>
                <a:solidFill>
                  <a:schemeClr val="bg1"/>
                </a:solidFill>
              </a:defRPr>
            </a:lvl1pPr>
          </a:lstStyle>
          <a:p>
            <a:fld id="{E7080E2E-9FE7-4C82-9A4A-29573AB0D2F6}" type="datetime1">
              <a:rPr lang="en-GB" smtClean="0"/>
              <a:t>06/06/2023</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C391BAF9-092D-4242-8B30-59E09B4050DE}"/>
              </a:ext>
            </a:extLst>
          </p:cNvPr>
          <p:cNvPicPr>
            <a:picLocks noChangeAspect="1"/>
          </p:cNvPicPr>
          <p:nvPr userDrawn="1"/>
        </p:nvPicPr>
        <p:blipFill>
          <a:blip r:embed="rId2"/>
          <a:stretch>
            <a:fillRect/>
          </a:stretch>
        </p:blipFill>
        <p:spPr>
          <a:xfrm>
            <a:off x="8213021" y="4608538"/>
            <a:ext cx="770593" cy="345598"/>
          </a:xfrm>
          <a:prstGeom prst="rect">
            <a:avLst/>
          </a:prstGeom>
        </p:spPr>
      </p:pic>
    </p:spTree>
    <p:extLst>
      <p:ext uri="{BB962C8B-B14F-4D97-AF65-F5344CB8AC3E}">
        <p14:creationId xmlns:p14="http://schemas.microsoft.com/office/powerpoint/2010/main" val="1568821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 Innehåll.">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06/06/2023</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369094" y="276226"/>
            <a:ext cx="4122000" cy="413146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16"/>
          </p:nvPr>
        </p:nvSpPr>
        <p:spPr>
          <a:xfrm>
            <a:off x="4661783" y="276465"/>
            <a:ext cx="4122000" cy="413146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199219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6" y="1889284"/>
            <a:ext cx="7280671"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64982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sidfot 5"/>
          <p:cNvSpPr>
            <a:spLocks noGrp="1"/>
          </p:cNvSpPr>
          <p:nvPr>
            <p:ph type="ftr" sz="quarter" idx="10"/>
          </p:nvPr>
        </p:nvSpPr>
        <p:spPr/>
        <p:txBody>
          <a:bodyPr/>
          <a:lstStyle/>
          <a:p>
            <a:r>
              <a:rPr lang="sv-SE"/>
              <a:t>Presentationsnamn</a:t>
            </a:r>
            <a:endParaRPr lang="sv-SE" sz="800"/>
          </a:p>
        </p:txBody>
      </p:sp>
    </p:spTree>
    <p:extLst>
      <p:ext uri="{BB962C8B-B14F-4D97-AF65-F5344CB8AC3E}">
        <p14:creationId xmlns:p14="http://schemas.microsoft.com/office/powerpoint/2010/main" val="25948120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Bild helsid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258380" y="205741"/>
            <a:ext cx="8622273" cy="430875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5" name="Platshållare för datum 4"/>
          <p:cNvSpPr>
            <a:spLocks noGrp="1"/>
          </p:cNvSpPr>
          <p:nvPr>
            <p:ph type="dt" sz="half" idx="10"/>
          </p:nvPr>
        </p:nvSpPr>
        <p:spPr/>
        <p:txBody>
          <a:bodyPr/>
          <a:lstStyle/>
          <a:p>
            <a:fld id="{2A4132C6-89DE-4E57-A998-B3F30ED077F6}" type="datetime1">
              <a:rPr lang="sv-SE" smtClean="0"/>
              <a:pPr/>
              <a:t>2023-06-06</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nummer 5"/>
          <p:cNvSpPr txBox="1">
            <a:spLocks/>
          </p:cNvSpPr>
          <p:nvPr userDrawn="1"/>
        </p:nvSpPr>
        <p:spPr>
          <a:xfrm>
            <a:off x="8466514" y="6236"/>
            <a:ext cx="653935" cy="273844"/>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9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sv-SE" sz="900" b="0" i="0" u="none" strike="noStrike" kern="1200" cap="none" spc="0" normalizeH="0" baseline="0" noProof="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013154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Rubrik och innehåll - 16_9">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6" y="1889284"/>
            <a:ext cx="7280671"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51672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sidfot 4"/>
          <p:cNvSpPr>
            <a:spLocks noGrp="1"/>
          </p:cNvSpPr>
          <p:nvPr>
            <p:ph type="ftr" sz="quarter" idx="10"/>
          </p:nvPr>
        </p:nvSpPr>
        <p:spPr/>
        <p:txBody>
          <a:bodyPr/>
          <a:lstStyle/>
          <a:p>
            <a:r>
              <a:rPr lang="sv-SE"/>
              <a:t>Presentationsnamn</a:t>
            </a:r>
            <a:endParaRPr lang="sv-SE" sz="800"/>
          </a:p>
        </p:txBody>
      </p:sp>
    </p:spTree>
    <p:extLst>
      <p:ext uri="{BB962C8B-B14F-4D97-AF65-F5344CB8AC3E}">
        <p14:creationId xmlns:p14="http://schemas.microsoft.com/office/powerpoint/2010/main" val="402975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ed bildtext">
    <p:bg>
      <p:bgPr>
        <a:solidFill>
          <a:schemeClr val="bg1"/>
        </a:solidFill>
        <a:effectLst/>
      </p:bgPr>
    </p:bg>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1"/>
            <a:ext cx="9144000" cy="4657724"/>
          </a:xfrm>
        </p:spPr>
        <p:txBody>
          <a:bodyPr>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p>
        </p:txBody>
      </p:sp>
      <p:sp>
        <p:nvSpPr>
          <p:cNvPr id="8" name="Platshållare för sidfot 7"/>
          <p:cNvSpPr>
            <a:spLocks noGrp="1"/>
          </p:cNvSpPr>
          <p:nvPr>
            <p:ph type="ftr" sz="quarter" idx="10"/>
          </p:nvPr>
        </p:nvSpPr>
        <p:spPr/>
        <p:txBody>
          <a:bodyPr/>
          <a:lstStyle/>
          <a:p>
            <a:r>
              <a:rPr lang="sv-SE"/>
              <a:t>Presentationsnamn</a:t>
            </a:r>
            <a:endParaRPr lang="sv-SE" sz="800"/>
          </a:p>
        </p:txBody>
      </p:sp>
    </p:spTree>
    <p:extLst>
      <p:ext uri="{BB962C8B-B14F-4D97-AF65-F5344CB8AC3E}">
        <p14:creationId xmlns:p14="http://schemas.microsoft.com/office/powerpoint/2010/main" val="330441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06/06/2023</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6" y="1889284"/>
            <a:ext cx="7280671"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829991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image" Target="../media/image2.emf"/><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34" Type="http://schemas.openxmlformats.org/officeDocument/2006/relationships/theme" Target="../theme/theme3.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image" Target="../media/image2.emf"/><Relationship Id="rId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ktangel 6"/>
          <p:cNvSpPr/>
          <p:nvPr userDrawn="1"/>
        </p:nvSpPr>
        <p:spPr bwMode="black">
          <a:xfrm>
            <a:off x="0" y="4658400"/>
            <a:ext cx="9144000" cy="4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sv-SE" sz="1013"/>
          </a:p>
        </p:txBody>
      </p:sp>
      <p:sp>
        <p:nvSpPr>
          <p:cNvPr id="2" name="Platshållare för rubrik 1"/>
          <p:cNvSpPr>
            <a:spLocks noGrp="1"/>
          </p:cNvSpPr>
          <p:nvPr>
            <p:ph type="title"/>
          </p:nvPr>
        </p:nvSpPr>
        <p:spPr>
          <a:xfrm>
            <a:off x="432000" y="288000"/>
            <a:ext cx="8280000" cy="504000"/>
          </a:xfrm>
          <a:prstGeom prst="rect">
            <a:avLst/>
          </a:prstGeom>
        </p:spPr>
        <p:txBody>
          <a:bodyPr vert="horz" lIns="0" tIns="0" rIns="0" bIns="0" rtlCol="0" anchor="ctr">
            <a:noAutofit/>
          </a:bodyPr>
          <a:lstStyle/>
          <a:p>
            <a:r>
              <a:rPr lang="sv-SE" dirty="0"/>
              <a:t>Klicka här för att ändra format</a:t>
            </a:r>
          </a:p>
        </p:txBody>
      </p:sp>
      <p:sp>
        <p:nvSpPr>
          <p:cNvPr id="3" name="Platshållare för text 2"/>
          <p:cNvSpPr>
            <a:spLocks noGrp="1"/>
          </p:cNvSpPr>
          <p:nvPr>
            <p:ph type="body" idx="1"/>
          </p:nvPr>
        </p:nvSpPr>
        <p:spPr>
          <a:xfrm>
            <a:off x="432000" y="864000"/>
            <a:ext cx="8280000" cy="3708000"/>
          </a:xfrm>
          <a:prstGeom prst="rect">
            <a:avLst/>
          </a:prstGeom>
        </p:spPr>
        <p:txBody>
          <a:bodyPr vert="horz" lIns="0" tIns="0" rIns="0" bIns="0" rtlCol="0" anchor="t">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bwMode="white">
          <a:xfrm>
            <a:off x="432000" y="4757995"/>
            <a:ext cx="6750000" cy="270000"/>
          </a:xfrm>
          <a:prstGeom prst="rect">
            <a:avLst/>
          </a:prstGeom>
        </p:spPr>
        <p:txBody>
          <a:bodyPr vert="horz" lIns="0" tIns="0" rIns="0" bIns="0" rtlCol="0" anchor="ctr"/>
          <a:lstStyle>
            <a:lvl1pPr algn="l">
              <a:defRPr sz="900">
                <a:solidFill>
                  <a:schemeClr val="bg1"/>
                </a:solidFill>
              </a:defRPr>
            </a:lvl1pPr>
          </a:lstStyle>
          <a:p>
            <a:r>
              <a:rPr lang="sv-SE"/>
              <a:t>Presentationsnamn</a:t>
            </a:r>
            <a:endParaRPr lang="sv-SE" sz="800"/>
          </a:p>
        </p:txBody>
      </p:sp>
      <p:pic>
        <p:nvPicPr>
          <p:cNvPr id="10" name="Bildobjekt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23423" y="4791716"/>
            <a:ext cx="1080000" cy="214755"/>
          </a:xfrm>
          <a:prstGeom prst="rect">
            <a:avLst/>
          </a:prstGeom>
        </p:spPr>
      </p:pic>
    </p:spTree>
    <p:extLst>
      <p:ext uri="{BB962C8B-B14F-4D97-AF65-F5344CB8AC3E}">
        <p14:creationId xmlns:p14="http://schemas.microsoft.com/office/powerpoint/2010/main" val="3014639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Lst>
  <p:hf sldNum="0" hdr="0" ft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80000" indent="-18000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mn-lt"/>
          <a:ea typeface="+mn-ea"/>
          <a:cs typeface="+mn-cs"/>
        </a:defRPr>
      </a:lvl1pPr>
      <a:lvl2pPr marL="360000" indent="-18000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18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900000" indent="-10800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080000" indent="-10800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6pPr>
      <a:lvl7pPr marL="1260000" indent="-10800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7pPr>
      <a:lvl8pPr marL="1440000" indent="-10800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8pPr>
      <a:lvl9pPr marL="1656000" indent="-10800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1954" y="273845"/>
            <a:ext cx="7287812" cy="974829"/>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369094" y="1889285"/>
            <a:ext cx="7280672" cy="250790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61950" y="4677773"/>
            <a:ext cx="900000" cy="108000"/>
          </a:xfrm>
          <a:prstGeom prst="rect">
            <a:avLst/>
          </a:prstGeom>
        </p:spPr>
        <p:txBody>
          <a:bodyPr vert="horz" lIns="0" tIns="0" rIns="0" bIns="0" rtlCol="0" anchor="ctr"/>
          <a:lstStyle>
            <a:lvl1pPr algn="l">
              <a:lnSpc>
                <a:spcPct val="100000"/>
              </a:lnSpc>
              <a:defRPr sz="750" b="1">
                <a:solidFill>
                  <a:schemeClr val="tx1"/>
                </a:solidFill>
                <a:latin typeface="Arial" panose="020B0604020202020204" pitchFamily="34" charset="0"/>
                <a:cs typeface="Arial" panose="020B0604020202020204" pitchFamily="34" charset="0"/>
              </a:defRPr>
            </a:lvl1pPr>
          </a:lstStyle>
          <a:p>
            <a:fld id="{C860D557-8C78-4396-8E76-5AC33502253C}" type="datetime1">
              <a:rPr lang="en-GB" smtClean="0"/>
              <a:pPr/>
              <a:t>06/06/2023</a:t>
            </a:fld>
            <a:endParaRPr lang="sv-SE"/>
          </a:p>
        </p:txBody>
      </p:sp>
      <p:sp>
        <p:nvSpPr>
          <p:cNvPr id="5" name="Platshållare för sidfot 4"/>
          <p:cNvSpPr>
            <a:spLocks noGrp="1"/>
          </p:cNvSpPr>
          <p:nvPr>
            <p:ph type="ftr" sz="quarter" idx="3"/>
          </p:nvPr>
        </p:nvSpPr>
        <p:spPr>
          <a:xfrm>
            <a:off x="361950" y="4554003"/>
            <a:ext cx="3086100" cy="108000"/>
          </a:xfrm>
          <a:prstGeom prst="rect">
            <a:avLst/>
          </a:prstGeom>
        </p:spPr>
        <p:txBody>
          <a:bodyPr vert="horz" lIns="0" tIns="0" rIns="0" bIns="0" rtlCol="0" anchor="ctr"/>
          <a:lstStyle>
            <a:lvl1pPr algn="l">
              <a:lnSpc>
                <a:spcPct val="100000"/>
              </a:lnSpc>
              <a:defRPr sz="750" b="1">
                <a:solidFill>
                  <a:schemeClr val="tx1"/>
                </a:solidFill>
                <a:latin typeface="Arial" panose="020B0604020202020204" pitchFamily="34" charset="0"/>
                <a:cs typeface="Arial" panose="020B0604020202020204" pitchFamily="34" charset="0"/>
              </a:defRPr>
            </a:lvl1pPr>
          </a:lstStyle>
          <a:p>
            <a:r>
              <a:rPr lang="sv-SE" dirty="0"/>
              <a:t>Dokumentnamn</a:t>
            </a:r>
          </a:p>
        </p:txBody>
      </p:sp>
      <p:sp>
        <p:nvSpPr>
          <p:cNvPr id="6" name="Platshållare för bildnummer 5"/>
          <p:cNvSpPr>
            <a:spLocks noGrp="1"/>
          </p:cNvSpPr>
          <p:nvPr>
            <p:ph type="sldNum" sz="quarter" idx="4"/>
          </p:nvPr>
        </p:nvSpPr>
        <p:spPr>
          <a:xfrm>
            <a:off x="358775" y="4801544"/>
            <a:ext cx="540000" cy="108000"/>
          </a:xfrm>
          <a:prstGeom prst="rect">
            <a:avLst/>
          </a:prstGeom>
        </p:spPr>
        <p:txBody>
          <a:bodyPr vert="horz" lIns="0" tIns="0" rIns="0" bIns="0" rtlCol="0" anchor="ctr"/>
          <a:lstStyle>
            <a:lvl1pPr algn="l">
              <a:defRPr sz="750" b="1">
                <a:solidFill>
                  <a:schemeClr val="tx1"/>
                </a:solidFill>
                <a:latin typeface="Arial" panose="020B0604020202020204" pitchFamily="34" charset="0"/>
                <a:cs typeface="Arial" panose="020B0604020202020204" pitchFamily="34" charset="0"/>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536C53BE-3354-4DED-819E-0213B22BF64A}"/>
              </a:ext>
            </a:extLst>
          </p:cNvPr>
          <p:cNvPicPr>
            <a:picLocks noChangeAspect="1"/>
          </p:cNvPicPr>
          <p:nvPr userDrawn="1"/>
        </p:nvPicPr>
        <p:blipFill>
          <a:blip r:embed="rId21"/>
          <a:stretch>
            <a:fillRect/>
          </a:stretch>
        </p:blipFill>
        <p:spPr>
          <a:xfrm>
            <a:off x="8213021" y="4608538"/>
            <a:ext cx="770593" cy="345600"/>
          </a:xfrm>
          <a:prstGeom prst="rect">
            <a:avLst/>
          </a:prstGeom>
        </p:spPr>
      </p:pic>
    </p:spTree>
    <p:extLst>
      <p:ext uri="{BB962C8B-B14F-4D97-AF65-F5344CB8AC3E}">
        <p14:creationId xmlns:p14="http://schemas.microsoft.com/office/powerpoint/2010/main" val="120977446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Lst>
  <p:hf sldNum="0" hdr="0" ftr="0" dt="0"/>
  <p:txStyles>
    <p:titleStyle>
      <a:lvl1pPr algn="l" defTabSz="514350" rtl="0" eaLnBrk="1" latinLnBrk="0" hangingPunct="1">
        <a:lnSpc>
          <a:spcPct val="100000"/>
        </a:lnSpc>
        <a:spcBef>
          <a:spcPct val="0"/>
        </a:spcBef>
        <a:buNone/>
        <a:defRPr sz="3300" b="1"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198835" indent="-198835" algn="l" defTabSz="514350" rtl="0" eaLnBrk="1" latinLnBrk="0" hangingPunct="1">
        <a:lnSpc>
          <a:spcPct val="100000"/>
        </a:lnSpc>
        <a:spcBef>
          <a:spcPts val="563"/>
        </a:spcBef>
        <a:buClr>
          <a:schemeClr val="accent1"/>
        </a:buClr>
        <a:buSzPct val="10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1pPr>
      <a:lvl2pPr marL="405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2pPr>
      <a:lvl3pPr marL="540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3pPr>
      <a:lvl4pPr marL="675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4pPr>
      <a:lvl5pPr marL="810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v-S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79">
          <p15:clr>
            <a:srgbClr val="F26B43"/>
          </p15:clr>
        </p15:guide>
        <p15:guide id="3" pos="3840">
          <p15:clr>
            <a:srgbClr val="F26B43"/>
          </p15:clr>
        </p15:guide>
        <p15:guide id="9" pos="301">
          <p15:clr>
            <a:srgbClr val="F26B43"/>
          </p15:clr>
        </p15:guide>
        <p15:guide id="11" pos="6425">
          <p15:clr>
            <a:srgbClr val="F26B43"/>
          </p15:clr>
        </p15:guide>
        <p15:guide id="12" orient="horz" pos="1049">
          <p15:clr>
            <a:srgbClr val="F26B43"/>
          </p15:clr>
        </p15:guide>
        <p15:guide id="14" orient="horz" pos="4315">
          <p15:clr>
            <a:srgbClr val="F26B43"/>
          </p15:clr>
        </p15:guide>
        <p15:guide id="15" orient="horz" pos="3702">
          <p15:clr>
            <a:srgbClr val="F26B43"/>
          </p15:clr>
        </p15:guide>
        <p15:guide id="16" orient="horz" pos="3612">
          <p15:clr>
            <a:srgbClr val="F26B43"/>
          </p15:clr>
        </p15:guide>
        <p15:guide id="17">
          <p15:clr>
            <a:srgbClr val="F26B43"/>
          </p15:clr>
        </p15:guide>
        <p15:guide id="18" pos="7680">
          <p15:clr>
            <a:srgbClr val="F26B43"/>
          </p15:clr>
        </p15:guide>
        <p15:guide id="19" orient="horz" pos="232">
          <p15:clr>
            <a:srgbClr val="F26B43"/>
          </p15:clr>
        </p15:guide>
        <p15:guide id="20" orient="horz" pos="413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1954" y="273845"/>
            <a:ext cx="7287812" cy="974829"/>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369094" y="1889285"/>
            <a:ext cx="7280672" cy="250790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361950" y="4677773"/>
            <a:ext cx="900000" cy="108000"/>
          </a:xfrm>
          <a:prstGeom prst="rect">
            <a:avLst/>
          </a:prstGeom>
        </p:spPr>
        <p:txBody>
          <a:bodyPr vert="horz" lIns="0" tIns="0" rIns="0" bIns="0" rtlCol="0" anchor="ctr"/>
          <a:lstStyle>
            <a:lvl1pPr algn="l">
              <a:lnSpc>
                <a:spcPct val="100000"/>
              </a:lnSpc>
              <a:defRPr sz="750" b="1">
                <a:solidFill>
                  <a:schemeClr val="tx1"/>
                </a:solidFill>
                <a:latin typeface="Arial" panose="020B0604020202020204" pitchFamily="34" charset="0"/>
                <a:cs typeface="Arial" panose="020B0604020202020204" pitchFamily="34" charset="0"/>
              </a:defRPr>
            </a:lvl1pPr>
          </a:lstStyle>
          <a:p>
            <a:fld id="{C860D557-8C78-4396-8E76-5AC33502253C}" type="datetime1">
              <a:rPr lang="en-GB" smtClean="0"/>
              <a:pPr/>
              <a:t>06/06/2023</a:t>
            </a:fld>
            <a:endParaRPr lang="sv-SE"/>
          </a:p>
        </p:txBody>
      </p:sp>
      <p:sp>
        <p:nvSpPr>
          <p:cNvPr id="5" name="Platshållare för sidfot 4"/>
          <p:cNvSpPr>
            <a:spLocks noGrp="1"/>
          </p:cNvSpPr>
          <p:nvPr>
            <p:ph type="ftr" sz="quarter" idx="3"/>
          </p:nvPr>
        </p:nvSpPr>
        <p:spPr>
          <a:xfrm>
            <a:off x="361950" y="4554003"/>
            <a:ext cx="3086100" cy="108000"/>
          </a:xfrm>
          <a:prstGeom prst="rect">
            <a:avLst/>
          </a:prstGeom>
        </p:spPr>
        <p:txBody>
          <a:bodyPr vert="horz" lIns="0" tIns="0" rIns="0" bIns="0" rtlCol="0" anchor="ctr"/>
          <a:lstStyle>
            <a:lvl1pPr algn="l">
              <a:lnSpc>
                <a:spcPct val="100000"/>
              </a:lnSpc>
              <a:defRPr sz="750" b="1">
                <a:solidFill>
                  <a:schemeClr val="tx1"/>
                </a:solidFill>
                <a:latin typeface="Arial" panose="020B0604020202020204" pitchFamily="34" charset="0"/>
                <a:cs typeface="Arial" panose="020B0604020202020204" pitchFamily="34" charset="0"/>
              </a:defRPr>
            </a:lvl1pPr>
          </a:lstStyle>
          <a:p>
            <a:r>
              <a:rPr lang="sv-SE"/>
              <a:t>Dokumentnamn</a:t>
            </a:r>
          </a:p>
        </p:txBody>
      </p:sp>
      <p:sp>
        <p:nvSpPr>
          <p:cNvPr id="6" name="Platshållare för bildnummer 5"/>
          <p:cNvSpPr>
            <a:spLocks noGrp="1"/>
          </p:cNvSpPr>
          <p:nvPr>
            <p:ph type="sldNum" sz="quarter" idx="4"/>
          </p:nvPr>
        </p:nvSpPr>
        <p:spPr>
          <a:xfrm>
            <a:off x="358775" y="4801544"/>
            <a:ext cx="540000" cy="108000"/>
          </a:xfrm>
          <a:prstGeom prst="rect">
            <a:avLst/>
          </a:prstGeom>
        </p:spPr>
        <p:txBody>
          <a:bodyPr vert="horz" lIns="0" tIns="0" rIns="0" bIns="0" rtlCol="0" anchor="ctr"/>
          <a:lstStyle>
            <a:lvl1pPr algn="l">
              <a:defRPr sz="750" b="1">
                <a:solidFill>
                  <a:schemeClr val="tx1"/>
                </a:solidFill>
                <a:latin typeface="Arial" panose="020B0604020202020204" pitchFamily="34" charset="0"/>
                <a:cs typeface="Arial" panose="020B0604020202020204" pitchFamily="34" charset="0"/>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536C53BE-3354-4DED-819E-0213B22BF64A}"/>
              </a:ext>
            </a:extLst>
          </p:cNvPr>
          <p:cNvPicPr>
            <a:picLocks noChangeAspect="1"/>
          </p:cNvPicPr>
          <p:nvPr userDrawn="1"/>
        </p:nvPicPr>
        <p:blipFill>
          <a:blip r:embed="rId35"/>
          <a:stretch>
            <a:fillRect/>
          </a:stretch>
        </p:blipFill>
        <p:spPr>
          <a:xfrm>
            <a:off x="8213021" y="4608538"/>
            <a:ext cx="770593" cy="345600"/>
          </a:xfrm>
          <a:prstGeom prst="rect">
            <a:avLst/>
          </a:prstGeom>
        </p:spPr>
      </p:pic>
    </p:spTree>
    <p:extLst>
      <p:ext uri="{BB962C8B-B14F-4D97-AF65-F5344CB8AC3E}">
        <p14:creationId xmlns:p14="http://schemas.microsoft.com/office/powerpoint/2010/main" val="73136977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Lst>
  <p:hf sldNum="0" hdr="0" ftr="0" dt="0"/>
  <p:txStyles>
    <p:titleStyle>
      <a:lvl1pPr algn="l" defTabSz="514350" rtl="0" eaLnBrk="1" latinLnBrk="0" hangingPunct="1">
        <a:lnSpc>
          <a:spcPct val="100000"/>
        </a:lnSpc>
        <a:spcBef>
          <a:spcPct val="0"/>
        </a:spcBef>
        <a:buNone/>
        <a:defRPr sz="3300" b="1"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198835" indent="-198835" algn="l" defTabSz="514350" rtl="0" eaLnBrk="1" latinLnBrk="0" hangingPunct="1">
        <a:lnSpc>
          <a:spcPct val="100000"/>
        </a:lnSpc>
        <a:spcBef>
          <a:spcPts val="563"/>
        </a:spcBef>
        <a:buClr>
          <a:schemeClr val="accent1"/>
        </a:buClr>
        <a:buSzPct val="10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1pPr>
      <a:lvl2pPr marL="405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2pPr>
      <a:lvl3pPr marL="540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3pPr>
      <a:lvl4pPr marL="675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4pPr>
      <a:lvl5pPr marL="810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v-S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79">
          <p15:clr>
            <a:srgbClr val="F26B43"/>
          </p15:clr>
        </p15:guide>
        <p15:guide id="3" pos="3840">
          <p15:clr>
            <a:srgbClr val="F26B43"/>
          </p15:clr>
        </p15:guide>
        <p15:guide id="9" pos="301">
          <p15:clr>
            <a:srgbClr val="F26B43"/>
          </p15:clr>
        </p15:guide>
        <p15:guide id="11" pos="6425">
          <p15:clr>
            <a:srgbClr val="F26B43"/>
          </p15:clr>
        </p15:guide>
        <p15:guide id="12" orient="horz" pos="1049">
          <p15:clr>
            <a:srgbClr val="F26B43"/>
          </p15:clr>
        </p15:guide>
        <p15:guide id="14" orient="horz" pos="4315">
          <p15:clr>
            <a:srgbClr val="F26B43"/>
          </p15:clr>
        </p15:guide>
        <p15:guide id="15" orient="horz" pos="3702">
          <p15:clr>
            <a:srgbClr val="F26B43"/>
          </p15:clr>
        </p15:guide>
        <p15:guide id="16" orient="horz" pos="3612">
          <p15:clr>
            <a:srgbClr val="F26B43"/>
          </p15:clr>
        </p15:guide>
        <p15:guide id="17">
          <p15:clr>
            <a:srgbClr val="F26B43"/>
          </p15:clr>
        </p15:guide>
        <p15:guide id="18" pos="7680">
          <p15:clr>
            <a:srgbClr val="F26B43"/>
          </p15:clr>
        </p15:guide>
        <p15:guide id="19" orient="horz" pos="232">
          <p15:clr>
            <a:srgbClr val="F26B43"/>
          </p15:clr>
        </p15:guide>
        <p15:guide id="20" orient="horz" pos="413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 bild som visar person, inomhus, stående, klädd&#10;&#10;Automatiskt genererad beskrivning">
            <a:extLst>
              <a:ext uri="{FF2B5EF4-FFF2-40B4-BE49-F238E27FC236}">
                <a16:creationId xmlns:a16="http://schemas.microsoft.com/office/drawing/2014/main" id="{D8599F56-A85E-CD82-876F-D01569D87B2D}"/>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b="28417"/>
          <a:stretch/>
        </p:blipFill>
        <p:spPr bwMode="auto">
          <a:xfrm>
            <a:off x="365758" y="275400"/>
            <a:ext cx="8424000" cy="4025137"/>
          </a:xfrm>
          <a:prstGeom prst="rect">
            <a:avLst/>
          </a:prstGeom>
          <a:solidFill>
            <a:srgbClr val="FFFFFF"/>
          </a:solidFill>
        </p:spPr>
      </p:pic>
      <p:sp>
        <p:nvSpPr>
          <p:cNvPr id="3" name="textruta 1">
            <a:extLst>
              <a:ext uri="{FF2B5EF4-FFF2-40B4-BE49-F238E27FC236}">
                <a16:creationId xmlns:a16="http://schemas.microsoft.com/office/drawing/2014/main" id="{C71F4AA1-2A83-5B5D-B252-5EC3103A4CCF}"/>
              </a:ext>
            </a:extLst>
          </p:cNvPr>
          <p:cNvSpPr txBox="1"/>
          <p:nvPr/>
        </p:nvSpPr>
        <p:spPr>
          <a:xfrm>
            <a:off x="555909" y="2571750"/>
            <a:ext cx="4101817" cy="1477328"/>
          </a:xfrm>
          <a:prstGeom prst="rect">
            <a:avLst/>
          </a:prstGeom>
          <a:solidFill>
            <a:schemeClr val="bg2"/>
          </a:solidFill>
        </p:spPr>
        <p:txBody>
          <a:bodyPr wrap="square" rtlCol="0">
            <a:spAutoFit/>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sv-SE" sz="4500" b="1">
                <a:solidFill>
                  <a:srgbClr val="7930AE"/>
                </a:solidFill>
                <a:latin typeface="Times New Roman" pitchFamily="18" charset="0"/>
                <a:cs typeface="Times New Roman" pitchFamily="18" charset="0"/>
              </a:rPr>
              <a:t>En styrelse som </a:t>
            </a:r>
            <a:br>
              <a:rPr lang="sv-SE" sz="4500" b="1">
                <a:solidFill>
                  <a:srgbClr val="7930AE"/>
                </a:solidFill>
                <a:latin typeface="Times New Roman" pitchFamily="18" charset="0"/>
                <a:cs typeface="Times New Roman" pitchFamily="18" charset="0"/>
              </a:rPr>
            </a:br>
            <a:r>
              <a:rPr lang="sv-SE" sz="4500" b="1">
                <a:solidFill>
                  <a:srgbClr val="7930AE"/>
                </a:solidFill>
                <a:latin typeface="Times New Roman" pitchFamily="18" charset="0"/>
                <a:cs typeface="Times New Roman" pitchFamily="18" charset="0"/>
              </a:rPr>
              <a:t>gör skillnad</a:t>
            </a:r>
          </a:p>
        </p:txBody>
      </p:sp>
    </p:spTree>
    <p:extLst>
      <p:ext uri="{BB962C8B-B14F-4D97-AF65-F5344CB8AC3E}">
        <p14:creationId xmlns:p14="http://schemas.microsoft.com/office/powerpoint/2010/main" val="1261485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br>
              <a:rPr lang="sv-SE" dirty="0"/>
            </a:br>
            <a:r>
              <a:rPr lang="sv-SE" dirty="0"/>
              <a:t>Övning - Förhållningssätt</a:t>
            </a:r>
            <a:br>
              <a:rPr lang="sv-SE" dirty="0"/>
            </a:br>
            <a:endParaRPr lang="sv-SE" dirty="0"/>
          </a:p>
        </p:txBody>
      </p:sp>
      <p:sp>
        <p:nvSpPr>
          <p:cNvPr id="3" name="Platshållare för innehåll 2"/>
          <p:cNvSpPr>
            <a:spLocks noGrp="1"/>
          </p:cNvSpPr>
          <p:nvPr>
            <p:ph idx="1"/>
          </p:nvPr>
        </p:nvSpPr>
        <p:spPr/>
        <p:txBody>
          <a:bodyPr/>
          <a:lstStyle/>
          <a:p>
            <a:endParaRPr lang="sv-SE" dirty="0"/>
          </a:p>
          <a:p>
            <a:endParaRPr lang="sv-SE" dirty="0"/>
          </a:p>
          <a:p>
            <a:pPr>
              <a:buClrTx/>
            </a:pPr>
            <a:r>
              <a:rPr lang="sv-SE" sz="2400" dirty="0"/>
              <a:t>”Så här vill vi att det ska kännas när utbildningen är slut… </a:t>
            </a:r>
          </a:p>
          <a:p>
            <a:pPr>
              <a:buClrTx/>
            </a:pPr>
            <a:endParaRPr lang="sv-SE" sz="2400" dirty="0"/>
          </a:p>
          <a:p>
            <a:pPr>
              <a:buClrTx/>
            </a:pPr>
            <a:r>
              <a:rPr lang="sv-SE" sz="2400" dirty="0"/>
              <a:t>Det kommer att kännas så därför att vi har haft ett förhållningssätt som innebär (tre ord)… </a:t>
            </a:r>
          </a:p>
          <a:p>
            <a:pPr marL="0" indent="0">
              <a:buNone/>
            </a:pPr>
            <a:endParaRPr lang="sv-SE" dirty="0"/>
          </a:p>
        </p:txBody>
      </p:sp>
    </p:spTree>
    <p:extLst>
      <p:ext uri="{BB962C8B-B14F-4D97-AF65-F5344CB8AC3E}">
        <p14:creationId xmlns:p14="http://schemas.microsoft.com/office/powerpoint/2010/main" val="4045090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8E30AD-D6EE-B54B-A78C-6E03A161107F}"/>
              </a:ext>
            </a:extLst>
          </p:cNvPr>
          <p:cNvSpPr>
            <a:spLocks noGrp="1"/>
          </p:cNvSpPr>
          <p:nvPr>
            <p:ph type="title"/>
          </p:nvPr>
        </p:nvSpPr>
        <p:spPr>
          <a:xfrm>
            <a:off x="432000" y="1547999"/>
            <a:ext cx="8222143" cy="1023751"/>
          </a:xfrm>
        </p:spPr>
        <p:txBody>
          <a:bodyPr/>
          <a:lstStyle/>
          <a:p>
            <a:r>
              <a:rPr lang="sv-SE" dirty="0"/>
              <a:t>1. Idén i centrum</a:t>
            </a:r>
          </a:p>
        </p:txBody>
      </p:sp>
    </p:spTree>
    <p:extLst>
      <p:ext uri="{BB962C8B-B14F-4D97-AF65-F5344CB8AC3E}">
        <p14:creationId xmlns:p14="http://schemas.microsoft.com/office/powerpoint/2010/main" val="988579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Organisationens idé och huvudinriktning</a:t>
            </a:r>
          </a:p>
        </p:txBody>
      </p:sp>
      <p:sp>
        <p:nvSpPr>
          <p:cNvPr id="3" name="Platshållare för innehåll 2"/>
          <p:cNvSpPr>
            <a:spLocks noGrp="1"/>
          </p:cNvSpPr>
          <p:nvPr>
            <p:ph idx="1"/>
          </p:nvPr>
        </p:nvSpPr>
        <p:spPr/>
        <p:txBody>
          <a:bodyPr/>
          <a:lstStyle/>
          <a:p>
            <a:pPr lvl="0"/>
            <a:endParaRPr lang="sv-SE" dirty="0"/>
          </a:p>
          <a:p>
            <a:pPr marL="0" lvl="0" indent="0">
              <a:buNone/>
            </a:pPr>
            <a:r>
              <a:rPr lang="sv-SE" sz="2400" dirty="0"/>
              <a:t>Exempel på frågor att hålla sig uppdaterad i:</a:t>
            </a:r>
          </a:p>
          <a:p>
            <a:pPr marL="0" lvl="0" indent="0">
              <a:buNone/>
            </a:pPr>
            <a:endParaRPr lang="sv-SE" sz="2400" dirty="0"/>
          </a:p>
          <a:p>
            <a:pPr lvl="0">
              <a:buClrTx/>
            </a:pPr>
            <a:r>
              <a:rPr lang="sv-SE" sz="2400" dirty="0"/>
              <a:t>Verksamhetsidé</a:t>
            </a:r>
          </a:p>
          <a:p>
            <a:pPr lvl="0">
              <a:buClrTx/>
            </a:pPr>
            <a:r>
              <a:rPr lang="sv-SE" sz="2400" dirty="0"/>
              <a:t>Vision och inriktningsmål.</a:t>
            </a:r>
          </a:p>
          <a:p>
            <a:pPr lvl="0">
              <a:buClrTx/>
            </a:pPr>
            <a:r>
              <a:rPr lang="sv-SE" sz="2400" dirty="0"/>
              <a:t>Huvudstrategier och verksamhetsområden.</a:t>
            </a:r>
          </a:p>
          <a:p>
            <a:endParaRPr lang="sv-SE" sz="2400" dirty="0"/>
          </a:p>
        </p:txBody>
      </p:sp>
    </p:spTree>
    <p:extLst>
      <p:ext uri="{BB962C8B-B14F-4D97-AF65-F5344CB8AC3E}">
        <p14:creationId xmlns:p14="http://schemas.microsoft.com/office/powerpoint/2010/main" val="416167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Organisationens själ</a:t>
            </a:r>
          </a:p>
        </p:txBody>
      </p:sp>
      <p:sp>
        <p:nvSpPr>
          <p:cNvPr id="3" name="Ellips 2"/>
          <p:cNvSpPr/>
          <p:nvPr/>
        </p:nvSpPr>
        <p:spPr>
          <a:xfrm>
            <a:off x="1508760" y="1408176"/>
            <a:ext cx="3063240" cy="2560320"/>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dirty="0" err="1"/>
          </a:p>
        </p:txBody>
      </p:sp>
      <p:sp>
        <p:nvSpPr>
          <p:cNvPr id="4" name="Ellips 3"/>
          <p:cNvSpPr/>
          <p:nvPr/>
        </p:nvSpPr>
        <p:spPr>
          <a:xfrm>
            <a:off x="3654552" y="1408176"/>
            <a:ext cx="3063240" cy="2560320"/>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dirty="0" err="1"/>
          </a:p>
        </p:txBody>
      </p:sp>
      <p:sp useBgFill="1">
        <p:nvSpPr>
          <p:cNvPr id="6" name="Frihandsfigur 5"/>
          <p:cNvSpPr/>
          <p:nvPr/>
        </p:nvSpPr>
        <p:spPr>
          <a:xfrm>
            <a:off x="3842795" y="2106592"/>
            <a:ext cx="636608" cy="1342664"/>
          </a:xfrm>
          <a:custGeom>
            <a:avLst/>
            <a:gdLst>
              <a:gd name="connsiteX0" fmla="*/ 104172 w 636608"/>
              <a:gd name="connsiteY0" fmla="*/ 0 h 1342664"/>
              <a:gd name="connsiteX1" fmla="*/ 196770 w 636608"/>
              <a:gd name="connsiteY1" fmla="*/ 46299 h 1342664"/>
              <a:gd name="connsiteX2" fmla="*/ 219919 w 636608"/>
              <a:gd name="connsiteY2" fmla="*/ 69449 h 1342664"/>
              <a:gd name="connsiteX3" fmla="*/ 300942 w 636608"/>
              <a:gd name="connsiteY3" fmla="*/ 115747 h 1342664"/>
              <a:gd name="connsiteX4" fmla="*/ 324091 w 636608"/>
              <a:gd name="connsiteY4" fmla="*/ 138897 h 1342664"/>
              <a:gd name="connsiteX5" fmla="*/ 405114 w 636608"/>
              <a:gd name="connsiteY5" fmla="*/ 162046 h 1342664"/>
              <a:gd name="connsiteX6" fmla="*/ 486137 w 636608"/>
              <a:gd name="connsiteY6" fmla="*/ 185195 h 1342664"/>
              <a:gd name="connsiteX7" fmla="*/ 277792 w 636608"/>
              <a:gd name="connsiteY7" fmla="*/ 196770 h 1342664"/>
              <a:gd name="connsiteX8" fmla="*/ 173620 w 636608"/>
              <a:gd name="connsiteY8" fmla="*/ 231494 h 1342664"/>
              <a:gd name="connsiteX9" fmla="*/ 104172 w 636608"/>
              <a:gd name="connsiteY9" fmla="*/ 254643 h 1342664"/>
              <a:gd name="connsiteX10" fmla="*/ 23149 w 636608"/>
              <a:gd name="connsiteY10" fmla="*/ 277793 h 1342664"/>
              <a:gd name="connsiteX11" fmla="*/ 104172 w 636608"/>
              <a:gd name="connsiteY11" fmla="*/ 289367 h 1342664"/>
              <a:gd name="connsiteX12" fmla="*/ 162046 w 636608"/>
              <a:gd name="connsiteY12" fmla="*/ 300942 h 1342664"/>
              <a:gd name="connsiteX13" fmla="*/ 370390 w 636608"/>
              <a:gd name="connsiteY13" fmla="*/ 324092 h 1342664"/>
              <a:gd name="connsiteX14" fmla="*/ 439838 w 636608"/>
              <a:gd name="connsiteY14" fmla="*/ 335666 h 1342664"/>
              <a:gd name="connsiteX15" fmla="*/ 532435 w 636608"/>
              <a:gd name="connsiteY15" fmla="*/ 358816 h 1342664"/>
              <a:gd name="connsiteX16" fmla="*/ 439838 w 636608"/>
              <a:gd name="connsiteY16" fmla="*/ 428264 h 1342664"/>
              <a:gd name="connsiteX17" fmla="*/ 381964 w 636608"/>
              <a:gd name="connsiteY17" fmla="*/ 439838 h 1342664"/>
              <a:gd name="connsiteX18" fmla="*/ 335666 w 636608"/>
              <a:gd name="connsiteY18" fmla="*/ 462988 h 1342664"/>
              <a:gd name="connsiteX19" fmla="*/ 219919 w 636608"/>
              <a:gd name="connsiteY19" fmla="*/ 497712 h 1342664"/>
              <a:gd name="connsiteX20" fmla="*/ 104172 w 636608"/>
              <a:gd name="connsiteY20" fmla="*/ 520861 h 1342664"/>
              <a:gd name="connsiteX21" fmla="*/ 0 w 636608"/>
              <a:gd name="connsiteY21" fmla="*/ 544011 h 1342664"/>
              <a:gd name="connsiteX22" fmla="*/ 162046 w 636608"/>
              <a:gd name="connsiteY22" fmla="*/ 590309 h 1342664"/>
              <a:gd name="connsiteX23" fmla="*/ 370390 w 636608"/>
              <a:gd name="connsiteY23" fmla="*/ 636608 h 1342664"/>
              <a:gd name="connsiteX24" fmla="*/ 532435 w 636608"/>
              <a:gd name="connsiteY24" fmla="*/ 671332 h 1342664"/>
              <a:gd name="connsiteX25" fmla="*/ 590309 w 636608"/>
              <a:gd name="connsiteY25" fmla="*/ 694481 h 1342664"/>
              <a:gd name="connsiteX26" fmla="*/ 625033 w 636608"/>
              <a:gd name="connsiteY26" fmla="*/ 706056 h 1342664"/>
              <a:gd name="connsiteX27" fmla="*/ 636608 w 636608"/>
              <a:gd name="connsiteY27" fmla="*/ 740780 h 1342664"/>
              <a:gd name="connsiteX28" fmla="*/ 567159 w 636608"/>
              <a:gd name="connsiteY28" fmla="*/ 752355 h 1342664"/>
              <a:gd name="connsiteX29" fmla="*/ 497711 w 636608"/>
              <a:gd name="connsiteY29" fmla="*/ 775504 h 1342664"/>
              <a:gd name="connsiteX30" fmla="*/ 208344 w 636608"/>
              <a:gd name="connsiteY30" fmla="*/ 787079 h 1342664"/>
              <a:gd name="connsiteX31" fmla="*/ 243068 w 636608"/>
              <a:gd name="connsiteY31" fmla="*/ 798654 h 1342664"/>
              <a:gd name="connsiteX32" fmla="*/ 300942 w 636608"/>
              <a:gd name="connsiteY32" fmla="*/ 821803 h 1342664"/>
              <a:gd name="connsiteX33" fmla="*/ 347240 w 636608"/>
              <a:gd name="connsiteY33" fmla="*/ 833378 h 1342664"/>
              <a:gd name="connsiteX34" fmla="*/ 405114 w 636608"/>
              <a:gd name="connsiteY34" fmla="*/ 856527 h 1342664"/>
              <a:gd name="connsiteX35" fmla="*/ 474562 w 636608"/>
              <a:gd name="connsiteY35" fmla="*/ 879676 h 1342664"/>
              <a:gd name="connsiteX36" fmla="*/ 416689 w 636608"/>
              <a:gd name="connsiteY36" fmla="*/ 891251 h 1342664"/>
              <a:gd name="connsiteX37" fmla="*/ 312516 w 636608"/>
              <a:gd name="connsiteY37" fmla="*/ 914400 h 1342664"/>
              <a:gd name="connsiteX38" fmla="*/ 173620 w 636608"/>
              <a:gd name="connsiteY38" fmla="*/ 949124 h 1342664"/>
              <a:gd name="connsiteX39" fmla="*/ 208344 w 636608"/>
              <a:gd name="connsiteY39" fmla="*/ 960699 h 1342664"/>
              <a:gd name="connsiteX40" fmla="*/ 243068 w 636608"/>
              <a:gd name="connsiteY40" fmla="*/ 983849 h 1342664"/>
              <a:gd name="connsiteX41" fmla="*/ 312516 w 636608"/>
              <a:gd name="connsiteY41" fmla="*/ 1076446 h 1342664"/>
              <a:gd name="connsiteX42" fmla="*/ 324091 w 636608"/>
              <a:gd name="connsiteY42" fmla="*/ 1111170 h 1342664"/>
              <a:gd name="connsiteX43" fmla="*/ 289367 w 636608"/>
              <a:gd name="connsiteY43" fmla="*/ 1145894 h 1342664"/>
              <a:gd name="connsiteX44" fmla="*/ 196770 w 636608"/>
              <a:gd name="connsiteY44" fmla="*/ 1157469 h 1342664"/>
              <a:gd name="connsiteX45" fmla="*/ 208344 w 636608"/>
              <a:gd name="connsiteY45" fmla="*/ 1192193 h 1342664"/>
              <a:gd name="connsiteX46" fmla="*/ 289367 w 636608"/>
              <a:gd name="connsiteY46" fmla="*/ 1261641 h 1342664"/>
              <a:gd name="connsiteX47" fmla="*/ 266218 w 636608"/>
              <a:gd name="connsiteY47" fmla="*/ 1342664 h 1342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6608" h="1342664">
                <a:moveTo>
                  <a:pt x="104172" y="0"/>
                </a:moveTo>
                <a:cubicBezTo>
                  <a:pt x="149063" y="17957"/>
                  <a:pt x="162098" y="18561"/>
                  <a:pt x="196770" y="46299"/>
                </a:cubicBezTo>
                <a:cubicBezTo>
                  <a:pt x="205291" y="53116"/>
                  <a:pt x="210839" y="63396"/>
                  <a:pt x="219919" y="69449"/>
                </a:cubicBezTo>
                <a:cubicBezTo>
                  <a:pt x="291207" y="116975"/>
                  <a:pt x="241746" y="68390"/>
                  <a:pt x="300942" y="115747"/>
                </a:cubicBezTo>
                <a:cubicBezTo>
                  <a:pt x="309463" y="122564"/>
                  <a:pt x="314733" y="133282"/>
                  <a:pt x="324091" y="138897"/>
                </a:cubicBezTo>
                <a:cubicBezTo>
                  <a:pt x="336702" y="146464"/>
                  <a:pt x="395489" y="159296"/>
                  <a:pt x="405114" y="162046"/>
                </a:cubicBezTo>
                <a:cubicBezTo>
                  <a:pt x="521311" y="195246"/>
                  <a:pt x="341451" y="149026"/>
                  <a:pt x="486137" y="185195"/>
                </a:cubicBezTo>
                <a:cubicBezTo>
                  <a:pt x="416689" y="189053"/>
                  <a:pt x="346810" y="188143"/>
                  <a:pt x="277792" y="196770"/>
                </a:cubicBezTo>
                <a:cubicBezTo>
                  <a:pt x="277786" y="196771"/>
                  <a:pt x="190984" y="225706"/>
                  <a:pt x="173620" y="231494"/>
                </a:cubicBezTo>
                <a:lnTo>
                  <a:pt x="104172" y="254643"/>
                </a:lnTo>
                <a:cubicBezTo>
                  <a:pt x="46036" y="269177"/>
                  <a:pt x="72965" y="261187"/>
                  <a:pt x="23149" y="277793"/>
                </a:cubicBezTo>
                <a:cubicBezTo>
                  <a:pt x="50157" y="281651"/>
                  <a:pt x="77261" y="284882"/>
                  <a:pt x="104172" y="289367"/>
                </a:cubicBezTo>
                <a:cubicBezTo>
                  <a:pt x="123578" y="292601"/>
                  <a:pt x="142525" y="298502"/>
                  <a:pt x="162046" y="300942"/>
                </a:cubicBezTo>
                <a:cubicBezTo>
                  <a:pt x="425865" y="333920"/>
                  <a:pt x="177189" y="294369"/>
                  <a:pt x="370390" y="324092"/>
                </a:cubicBezTo>
                <a:cubicBezTo>
                  <a:pt x="393586" y="327661"/>
                  <a:pt x="416890" y="330749"/>
                  <a:pt x="439838" y="335666"/>
                </a:cubicBezTo>
                <a:cubicBezTo>
                  <a:pt x="470947" y="342332"/>
                  <a:pt x="532435" y="358816"/>
                  <a:pt x="532435" y="358816"/>
                </a:cubicBezTo>
                <a:cubicBezTo>
                  <a:pt x="531076" y="359903"/>
                  <a:pt x="457177" y="421762"/>
                  <a:pt x="439838" y="428264"/>
                </a:cubicBezTo>
                <a:cubicBezTo>
                  <a:pt x="421417" y="435172"/>
                  <a:pt x="401255" y="435980"/>
                  <a:pt x="381964" y="439838"/>
                </a:cubicBezTo>
                <a:cubicBezTo>
                  <a:pt x="366531" y="447555"/>
                  <a:pt x="351686" y="456580"/>
                  <a:pt x="335666" y="462988"/>
                </a:cubicBezTo>
                <a:cubicBezTo>
                  <a:pt x="302121" y="476406"/>
                  <a:pt x="256646" y="489842"/>
                  <a:pt x="219919" y="497712"/>
                </a:cubicBezTo>
                <a:cubicBezTo>
                  <a:pt x="181446" y="505956"/>
                  <a:pt x="142983" y="514392"/>
                  <a:pt x="104172" y="520861"/>
                </a:cubicBezTo>
                <a:cubicBezTo>
                  <a:pt x="22689" y="534442"/>
                  <a:pt x="56988" y="525014"/>
                  <a:pt x="0" y="544011"/>
                </a:cubicBezTo>
                <a:cubicBezTo>
                  <a:pt x="54015" y="559444"/>
                  <a:pt x="107207" y="578122"/>
                  <a:pt x="162046" y="590309"/>
                </a:cubicBezTo>
                <a:cubicBezTo>
                  <a:pt x="231494" y="605742"/>
                  <a:pt x="301985" y="617064"/>
                  <a:pt x="370390" y="636608"/>
                </a:cubicBezTo>
                <a:cubicBezTo>
                  <a:pt x="477645" y="667252"/>
                  <a:pt x="423607" y="655785"/>
                  <a:pt x="532435" y="671332"/>
                </a:cubicBezTo>
                <a:cubicBezTo>
                  <a:pt x="551726" y="679048"/>
                  <a:pt x="570855" y="687186"/>
                  <a:pt x="590309" y="694481"/>
                </a:cubicBezTo>
                <a:cubicBezTo>
                  <a:pt x="601733" y="698765"/>
                  <a:pt x="616406" y="697429"/>
                  <a:pt x="625033" y="706056"/>
                </a:cubicBezTo>
                <a:cubicBezTo>
                  <a:pt x="633660" y="714683"/>
                  <a:pt x="632750" y="729205"/>
                  <a:pt x="636608" y="740780"/>
                </a:cubicBezTo>
                <a:cubicBezTo>
                  <a:pt x="613458" y="744638"/>
                  <a:pt x="589927" y="746663"/>
                  <a:pt x="567159" y="752355"/>
                </a:cubicBezTo>
                <a:cubicBezTo>
                  <a:pt x="543486" y="758273"/>
                  <a:pt x="522093" y="774529"/>
                  <a:pt x="497711" y="775504"/>
                </a:cubicBezTo>
                <a:lnTo>
                  <a:pt x="208344" y="787079"/>
                </a:lnTo>
                <a:cubicBezTo>
                  <a:pt x="219919" y="790937"/>
                  <a:pt x="231644" y="794370"/>
                  <a:pt x="243068" y="798654"/>
                </a:cubicBezTo>
                <a:cubicBezTo>
                  <a:pt x="262522" y="805949"/>
                  <a:pt x="281231" y="815233"/>
                  <a:pt x="300942" y="821803"/>
                </a:cubicBezTo>
                <a:cubicBezTo>
                  <a:pt x="316033" y="826833"/>
                  <a:pt x="332149" y="828348"/>
                  <a:pt x="347240" y="833378"/>
                </a:cubicBezTo>
                <a:cubicBezTo>
                  <a:pt x="366951" y="839948"/>
                  <a:pt x="385588" y="849427"/>
                  <a:pt x="405114" y="856527"/>
                </a:cubicBezTo>
                <a:cubicBezTo>
                  <a:pt x="428046" y="864866"/>
                  <a:pt x="474562" y="879676"/>
                  <a:pt x="474562" y="879676"/>
                </a:cubicBezTo>
                <a:cubicBezTo>
                  <a:pt x="455271" y="883534"/>
                  <a:pt x="436254" y="889191"/>
                  <a:pt x="416689" y="891251"/>
                </a:cubicBezTo>
                <a:cubicBezTo>
                  <a:pt x="255157" y="908255"/>
                  <a:pt x="194226" y="890743"/>
                  <a:pt x="312516" y="914400"/>
                </a:cubicBezTo>
                <a:cubicBezTo>
                  <a:pt x="252686" y="974233"/>
                  <a:pt x="333141" y="903547"/>
                  <a:pt x="173620" y="949124"/>
                </a:cubicBezTo>
                <a:cubicBezTo>
                  <a:pt x="161889" y="952476"/>
                  <a:pt x="197431" y="955243"/>
                  <a:pt x="208344" y="960699"/>
                </a:cubicBezTo>
                <a:cubicBezTo>
                  <a:pt x="220786" y="966920"/>
                  <a:pt x="232205" y="975159"/>
                  <a:pt x="243068" y="983849"/>
                </a:cubicBezTo>
                <a:cubicBezTo>
                  <a:pt x="267999" y="1003794"/>
                  <a:pt x="305781" y="1056242"/>
                  <a:pt x="312516" y="1076446"/>
                </a:cubicBezTo>
                <a:lnTo>
                  <a:pt x="324091" y="1111170"/>
                </a:lnTo>
                <a:cubicBezTo>
                  <a:pt x="312516" y="1122745"/>
                  <a:pt x="304751" y="1140300"/>
                  <a:pt x="289367" y="1145894"/>
                </a:cubicBezTo>
                <a:cubicBezTo>
                  <a:pt x="260134" y="1156524"/>
                  <a:pt x="223777" y="1142036"/>
                  <a:pt x="196770" y="1157469"/>
                </a:cubicBezTo>
                <a:cubicBezTo>
                  <a:pt x="186177" y="1163522"/>
                  <a:pt x="201253" y="1182265"/>
                  <a:pt x="208344" y="1192193"/>
                </a:cubicBezTo>
                <a:cubicBezTo>
                  <a:pt x="233860" y="1227916"/>
                  <a:pt x="255999" y="1239396"/>
                  <a:pt x="289367" y="1261641"/>
                </a:cubicBezTo>
                <a:cubicBezTo>
                  <a:pt x="264998" y="1334749"/>
                  <a:pt x="266218" y="1306687"/>
                  <a:pt x="266218" y="1342664"/>
                </a:cubicBezTo>
              </a:path>
            </a:pathLst>
          </a:cu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4386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Idéburen organisation</a:t>
            </a:r>
          </a:p>
        </p:txBody>
      </p:sp>
      <p:sp>
        <p:nvSpPr>
          <p:cNvPr id="12" name="textruta 11"/>
          <p:cNvSpPr txBox="1"/>
          <p:nvPr/>
        </p:nvSpPr>
        <p:spPr>
          <a:xfrm>
            <a:off x="0" y="1412111"/>
            <a:ext cx="9144000" cy="2308324"/>
          </a:xfrm>
          <a:prstGeom prst="rect">
            <a:avLst/>
          </a:prstGeom>
          <a:noFill/>
        </p:spPr>
        <p:txBody>
          <a:bodyPr wrap="square" rtlCol="0">
            <a:spAutoFit/>
          </a:bodyPr>
          <a:lstStyle/>
          <a:p>
            <a:r>
              <a:rPr lang="sv-SE" sz="2000" dirty="0"/>
              <a:t>MÅL				Pengar 		Resurser		MEDEL</a:t>
            </a:r>
          </a:p>
          <a:p>
            <a:endParaRPr lang="sv-SE" sz="2000" dirty="0"/>
          </a:p>
          <a:p>
            <a:endParaRPr lang="sv-SE" sz="2000" dirty="0"/>
          </a:p>
          <a:p>
            <a:r>
              <a:rPr lang="sv-SE" sz="2400" dirty="0"/>
              <a:t>Vinstdrivande AB	</a:t>
            </a:r>
            <a:r>
              <a:rPr lang="sv-SE" sz="2000" dirty="0"/>
              <a:t>						</a:t>
            </a:r>
            <a:r>
              <a:rPr lang="sv-SE" sz="2400" dirty="0"/>
              <a:t>Idéburen </a:t>
            </a:r>
            <a:r>
              <a:rPr lang="sv-SE" sz="2400" dirty="0" err="1"/>
              <a:t>org</a:t>
            </a:r>
            <a:endParaRPr lang="sv-SE" sz="2400" dirty="0"/>
          </a:p>
          <a:p>
            <a:endParaRPr lang="sv-SE" sz="2000" dirty="0"/>
          </a:p>
          <a:p>
            <a:endParaRPr lang="sv-SE" sz="2000" dirty="0"/>
          </a:p>
          <a:p>
            <a:r>
              <a:rPr lang="sv-SE" sz="2000" dirty="0"/>
              <a:t>MEDEL			Affärsidé		Verksamhetsidé	MÅL	</a:t>
            </a:r>
          </a:p>
        </p:txBody>
      </p:sp>
      <p:sp>
        <p:nvSpPr>
          <p:cNvPr id="13" name="Upp 12"/>
          <p:cNvSpPr/>
          <p:nvPr/>
        </p:nvSpPr>
        <p:spPr>
          <a:xfrm>
            <a:off x="3217280" y="2060293"/>
            <a:ext cx="81023" cy="694481"/>
          </a:xfrm>
          <a:prstGeom prst="upArrow">
            <a:avLst/>
          </a:prstGeom>
          <a:solidFill>
            <a:schemeClr val="tx1"/>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dirty="0" err="1"/>
          </a:p>
        </p:txBody>
      </p:sp>
      <p:sp>
        <p:nvSpPr>
          <p:cNvPr id="14" name="Upp 13"/>
          <p:cNvSpPr/>
          <p:nvPr/>
        </p:nvSpPr>
        <p:spPr>
          <a:xfrm rot="10800000">
            <a:off x="5567423" y="2060293"/>
            <a:ext cx="81023" cy="694481"/>
          </a:xfrm>
          <a:prstGeom prst="upArrow">
            <a:avLst/>
          </a:prstGeom>
          <a:solidFill>
            <a:schemeClr val="accent1"/>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dirty="0" err="1"/>
          </a:p>
        </p:txBody>
      </p:sp>
    </p:spTree>
    <p:extLst>
      <p:ext uri="{BB962C8B-B14F-4D97-AF65-F5344CB8AC3E}">
        <p14:creationId xmlns:p14="http://schemas.microsoft.com/office/powerpoint/2010/main" val="3920287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FD6F14-D610-D84B-BDBF-0F17935139F2}"/>
              </a:ext>
            </a:extLst>
          </p:cNvPr>
          <p:cNvSpPr>
            <a:spLocks noGrp="1"/>
          </p:cNvSpPr>
          <p:nvPr>
            <p:ph type="title"/>
          </p:nvPr>
        </p:nvSpPr>
        <p:spPr/>
        <p:txBody>
          <a:bodyPr/>
          <a:lstStyle/>
          <a:p>
            <a:r>
              <a:rPr lang="sv-SE" dirty="0"/>
              <a:t>Checkfrågor</a:t>
            </a:r>
          </a:p>
        </p:txBody>
      </p:sp>
      <p:sp>
        <p:nvSpPr>
          <p:cNvPr id="3" name="Platshållare för innehåll 2">
            <a:extLst>
              <a:ext uri="{FF2B5EF4-FFF2-40B4-BE49-F238E27FC236}">
                <a16:creationId xmlns:a16="http://schemas.microsoft.com/office/drawing/2014/main" id="{B5D7FF3F-01E6-3B4F-A5A4-E1FCAA9E775E}"/>
              </a:ext>
            </a:extLst>
          </p:cNvPr>
          <p:cNvSpPr>
            <a:spLocks noGrp="1"/>
          </p:cNvSpPr>
          <p:nvPr>
            <p:ph sz="half" idx="1"/>
          </p:nvPr>
        </p:nvSpPr>
        <p:spPr>
          <a:xfrm>
            <a:off x="403513" y="792000"/>
            <a:ext cx="7865844" cy="3708000"/>
          </a:xfrm>
        </p:spPr>
        <p:txBody>
          <a:bodyPr/>
          <a:lstStyle/>
          <a:p>
            <a:pPr marL="0" indent="0">
              <a:buNone/>
            </a:pPr>
            <a:endParaRPr lang="sv-SE" dirty="0"/>
          </a:p>
          <a:p>
            <a:pPr marL="0" indent="0">
              <a:buNone/>
            </a:pPr>
            <a:endParaRPr lang="sv-SE" dirty="0"/>
          </a:p>
          <a:p>
            <a:pPr marL="0" indent="0">
              <a:buNone/>
            </a:pPr>
            <a:endParaRPr lang="sv-SE" dirty="0"/>
          </a:p>
          <a:p>
            <a:pPr marL="0" indent="0">
              <a:buNone/>
            </a:pPr>
            <a:r>
              <a:rPr lang="sv-SE" sz="2400" dirty="0"/>
              <a:t>Vilka dokument har ni i er organisation som tydliggör organisationens idé och huvudinriktning?</a:t>
            </a:r>
          </a:p>
          <a:p>
            <a:endParaRPr lang="sv-SE" dirty="0"/>
          </a:p>
          <a:p>
            <a:pPr marL="0" indent="0">
              <a:buNone/>
            </a:pPr>
            <a:endParaRPr lang="sv-SE" dirty="0"/>
          </a:p>
          <a:p>
            <a:pPr marL="0" indent="0">
              <a:buNone/>
            </a:pPr>
            <a:endParaRPr lang="sv-SE" dirty="0"/>
          </a:p>
          <a:p>
            <a:endParaRPr lang="sv-SE" dirty="0"/>
          </a:p>
        </p:txBody>
      </p:sp>
    </p:spTree>
    <p:extLst>
      <p:ext uri="{BB962C8B-B14F-4D97-AF65-F5344CB8AC3E}">
        <p14:creationId xmlns:p14="http://schemas.microsoft.com/office/powerpoint/2010/main" val="2822525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FD6F14-D610-D84B-BDBF-0F17935139F2}"/>
              </a:ext>
            </a:extLst>
          </p:cNvPr>
          <p:cNvSpPr>
            <a:spLocks noGrp="1"/>
          </p:cNvSpPr>
          <p:nvPr>
            <p:ph type="title"/>
          </p:nvPr>
        </p:nvSpPr>
        <p:spPr/>
        <p:txBody>
          <a:bodyPr/>
          <a:lstStyle/>
          <a:p>
            <a:r>
              <a:rPr lang="sv-SE" dirty="0"/>
              <a:t>Övning – engagemanget</a:t>
            </a:r>
          </a:p>
        </p:txBody>
      </p:sp>
      <p:sp>
        <p:nvSpPr>
          <p:cNvPr id="3" name="Platshållare för innehåll 2">
            <a:extLst>
              <a:ext uri="{FF2B5EF4-FFF2-40B4-BE49-F238E27FC236}">
                <a16:creationId xmlns:a16="http://schemas.microsoft.com/office/drawing/2014/main" id="{B5D7FF3F-01E6-3B4F-A5A4-E1FCAA9E775E}"/>
              </a:ext>
            </a:extLst>
          </p:cNvPr>
          <p:cNvSpPr>
            <a:spLocks noGrp="1"/>
          </p:cNvSpPr>
          <p:nvPr>
            <p:ph sz="half" idx="1"/>
          </p:nvPr>
        </p:nvSpPr>
        <p:spPr>
          <a:xfrm>
            <a:off x="403513" y="792000"/>
            <a:ext cx="7865844" cy="3708000"/>
          </a:xfrm>
        </p:spPr>
        <p:txBody>
          <a:bodyPr/>
          <a:lstStyle/>
          <a:p>
            <a:pPr marL="0" indent="0">
              <a:buNone/>
            </a:pPr>
            <a:endParaRPr lang="sv-SE" dirty="0"/>
          </a:p>
          <a:p>
            <a:pPr marL="0" indent="0">
              <a:buNone/>
            </a:pPr>
            <a:endParaRPr lang="sv-SE" dirty="0"/>
          </a:p>
          <a:p>
            <a:pPr marL="0" indent="0">
              <a:buNone/>
            </a:pPr>
            <a:endParaRPr lang="sv-SE" dirty="0"/>
          </a:p>
          <a:p>
            <a:pPr>
              <a:buClrTx/>
            </a:pPr>
            <a:r>
              <a:rPr lang="sv-SE" sz="2400" dirty="0"/>
              <a:t>Vad brinner du för?</a:t>
            </a:r>
          </a:p>
          <a:p>
            <a:pPr>
              <a:buClrTx/>
            </a:pPr>
            <a:r>
              <a:rPr lang="sv-SE" sz="2400" dirty="0"/>
              <a:t>Vad driver dig i ditt engagemang i organisationen? </a:t>
            </a:r>
          </a:p>
          <a:p>
            <a:pPr>
              <a:buClrTx/>
            </a:pPr>
            <a:r>
              <a:rPr lang="sv-SE" sz="2400" dirty="0"/>
              <a:t>Vad vill du åstadkomma i styrelsen?</a:t>
            </a:r>
          </a:p>
          <a:p>
            <a:pPr marL="0" indent="0">
              <a:buNone/>
            </a:pPr>
            <a:endParaRPr lang="sv-SE" dirty="0"/>
          </a:p>
          <a:p>
            <a:pPr marL="0" indent="0">
              <a:buNone/>
            </a:pPr>
            <a:endParaRPr lang="sv-SE" dirty="0"/>
          </a:p>
          <a:p>
            <a:endParaRPr lang="sv-SE" dirty="0"/>
          </a:p>
        </p:txBody>
      </p:sp>
    </p:spTree>
    <p:extLst>
      <p:ext uri="{BB962C8B-B14F-4D97-AF65-F5344CB8AC3E}">
        <p14:creationId xmlns:p14="http://schemas.microsoft.com/office/powerpoint/2010/main" val="2921672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022E66-1D3A-2642-80C9-DA2DBE615617}"/>
              </a:ext>
            </a:extLst>
          </p:cNvPr>
          <p:cNvSpPr>
            <a:spLocks noGrp="1"/>
          </p:cNvSpPr>
          <p:nvPr>
            <p:ph type="title"/>
          </p:nvPr>
        </p:nvSpPr>
        <p:spPr/>
        <p:txBody>
          <a:bodyPr/>
          <a:lstStyle/>
          <a:p>
            <a:r>
              <a:rPr lang="sv-SE" dirty="0"/>
              <a:t>Övning – Idén - Hissbudskapet</a:t>
            </a:r>
          </a:p>
        </p:txBody>
      </p:sp>
      <p:sp>
        <p:nvSpPr>
          <p:cNvPr id="3" name="Platshållare för innehåll 2">
            <a:extLst>
              <a:ext uri="{FF2B5EF4-FFF2-40B4-BE49-F238E27FC236}">
                <a16:creationId xmlns:a16="http://schemas.microsoft.com/office/drawing/2014/main" id="{3AE2C2C6-95B1-764D-80EC-11E3CB75A2EF}"/>
              </a:ext>
            </a:extLst>
          </p:cNvPr>
          <p:cNvSpPr>
            <a:spLocks noGrp="1"/>
          </p:cNvSpPr>
          <p:nvPr>
            <p:ph sz="half" idx="1"/>
          </p:nvPr>
        </p:nvSpPr>
        <p:spPr>
          <a:xfrm>
            <a:off x="432000" y="864000"/>
            <a:ext cx="8280000" cy="3708000"/>
          </a:xfrm>
        </p:spPr>
        <p:txBody>
          <a:bodyPr>
            <a:normAutofit/>
          </a:bodyPr>
          <a:lstStyle/>
          <a:p>
            <a:endParaRPr lang="sv-SE" dirty="0"/>
          </a:p>
          <a:p>
            <a:pPr marL="0" indent="0">
              <a:buNone/>
            </a:pPr>
            <a:r>
              <a:rPr lang="sv-SE" sz="2400" dirty="0"/>
              <a:t>Du står i hissen på köpcentret i din hemkommun. </a:t>
            </a:r>
          </a:p>
          <a:p>
            <a:pPr marL="0" indent="0">
              <a:buNone/>
            </a:pPr>
            <a:endParaRPr lang="sv-SE" sz="2400" dirty="0"/>
          </a:p>
          <a:p>
            <a:pPr marL="0" indent="0">
              <a:buNone/>
            </a:pPr>
            <a:r>
              <a:rPr lang="sv-SE" sz="2400" dirty="0"/>
              <a:t>En person i hissen tittar på dig och säger: ”Är inte du nyvald i styrelsen? Vad är innebär det egentligen och vad är poängen med styrelsen?” </a:t>
            </a:r>
          </a:p>
          <a:p>
            <a:pPr>
              <a:buFontTx/>
              <a:buChar char="-"/>
            </a:pPr>
            <a:endParaRPr lang="sv-SE" sz="2400" dirty="0"/>
          </a:p>
          <a:p>
            <a:pPr marL="0" indent="0">
              <a:buNone/>
            </a:pPr>
            <a:r>
              <a:rPr lang="sv-SE" sz="2400" dirty="0"/>
              <a:t>Vad svarar du på 10-20 sekunder? </a:t>
            </a:r>
          </a:p>
          <a:p>
            <a:endParaRPr lang="sv-SE" dirty="0"/>
          </a:p>
        </p:txBody>
      </p:sp>
    </p:spTree>
    <p:extLst>
      <p:ext uri="{BB962C8B-B14F-4D97-AF65-F5344CB8AC3E}">
        <p14:creationId xmlns:p14="http://schemas.microsoft.com/office/powerpoint/2010/main" val="2695068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8E30AD-D6EE-B54B-A78C-6E03A161107F}"/>
              </a:ext>
            </a:extLst>
          </p:cNvPr>
          <p:cNvSpPr>
            <a:spLocks noGrp="1"/>
          </p:cNvSpPr>
          <p:nvPr>
            <p:ph type="title"/>
          </p:nvPr>
        </p:nvSpPr>
        <p:spPr>
          <a:xfrm>
            <a:off x="432000" y="1547999"/>
            <a:ext cx="8222143" cy="1023751"/>
          </a:xfrm>
        </p:spPr>
        <p:txBody>
          <a:bodyPr/>
          <a:lstStyle/>
          <a:p>
            <a:r>
              <a:rPr lang="sv-SE" dirty="0"/>
              <a:t>2. En tydlig uppgift </a:t>
            </a:r>
          </a:p>
        </p:txBody>
      </p:sp>
    </p:spTree>
    <p:extLst>
      <p:ext uri="{BB962C8B-B14F-4D97-AF65-F5344CB8AC3E}">
        <p14:creationId xmlns:p14="http://schemas.microsoft.com/office/powerpoint/2010/main" val="904780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65E17A-29CA-DA46-BB2A-CD6C7D8CCE2E}"/>
              </a:ext>
            </a:extLst>
          </p:cNvPr>
          <p:cNvSpPr>
            <a:spLocks noGrp="1"/>
          </p:cNvSpPr>
          <p:nvPr>
            <p:ph type="title"/>
          </p:nvPr>
        </p:nvSpPr>
        <p:spPr>
          <a:xfrm>
            <a:off x="432000" y="314171"/>
            <a:ext cx="8280000" cy="504000"/>
          </a:xfrm>
        </p:spPr>
        <p:txBody>
          <a:bodyPr/>
          <a:lstStyle/>
          <a:p>
            <a:r>
              <a:rPr lang="sv-SE" dirty="0"/>
              <a:t>En tydlig uppgift!</a:t>
            </a:r>
          </a:p>
        </p:txBody>
      </p:sp>
      <p:sp>
        <p:nvSpPr>
          <p:cNvPr id="3" name="Platshållare för innehåll 2">
            <a:extLst>
              <a:ext uri="{FF2B5EF4-FFF2-40B4-BE49-F238E27FC236}">
                <a16:creationId xmlns:a16="http://schemas.microsoft.com/office/drawing/2014/main" id="{CAD73A9D-E339-8942-9166-CA52D8249A08}"/>
              </a:ext>
            </a:extLst>
          </p:cNvPr>
          <p:cNvSpPr>
            <a:spLocks noGrp="1"/>
          </p:cNvSpPr>
          <p:nvPr>
            <p:ph sz="half" idx="1"/>
          </p:nvPr>
        </p:nvSpPr>
        <p:spPr>
          <a:xfrm>
            <a:off x="432000" y="864000"/>
            <a:ext cx="8533096" cy="3708000"/>
          </a:xfrm>
        </p:spPr>
        <p:txBody>
          <a:bodyPr>
            <a:normAutofit/>
          </a:bodyPr>
          <a:lstStyle/>
          <a:p>
            <a:pPr marL="0" indent="0" algn="ctr">
              <a:buNone/>
            </a:pPr>
            <a:endParaRPr lang="sv-SE" i="1" dirty="0"/>
          </a:p>
        </p:txBody>
      </p:sp>
      <p:pic>
        <p:nvPicPr>
          <p:cNvPr id="6" name="Bildobjekt 5">
            <a:extLst>
              <a:ext uri="{FF2B5EF4-FFF2-40B4-BE49-F238E27FC236}">
                <a16:creationId xmlns:a16="http://schemas.microsoft.com/office/drawing/2014/main" id="{5D51D08B-6AC7-3E4D-8C3C-A8DAF1901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25" y="1447178"/>
            <a:ext cx="8315245" cy="2541643"/>
          </a:xfrm>
          <a:prstGeom prst="rect">
            <a:avLst/>
          </a:prstGeom>
        </p:spPr>
      </p:pic>
    </p:spTree>
    <p:extLst>
      <p:ext uri="{BB962C8B-B14F-4D97-AF65-F5344CB8AC3E}">
        <p14:creationId xmlns:p14="http://schemas.microsoft.com/office/powerpoint/2010/main" val="207111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040234C-FBD6-7176-E9D3-592B7F36FDAA}"/>
              </a:ext>
            </a:extLst>
          </p:cNvPr>
          <p:cNvSpPr>
            <a:spLocks noGrp="1"/>
          </p:cNvSpPr>
          <p:nvPr>
            <p:ph sz="quarter" idx="18"/>
          </p:nvPr>
        </p:nvSpPr>
        <p:spPr>
          <a:xfrm>
            <a:off x="394559" y="1501378"/>
            <a:ext cx="4122000" cy="2518410"/>
          </a:xfrm>
        </p:spPr>
        <p:txBody>
          <a:bodyPr/>
          <a:lstStyle/>
          <a:p>
            <a:r>
              <a:rPr lang="sv-SE" sz="2000" i="1" dirty="0">
                <a:solidFill>
                  <a:srgbClr val="210061"/>
                </a:solidFill>
                <a:latin typeface="Times New Roman" panose="02020603050405020304" pitchFamily="18" charset="0"/>
              </a:rPr>
              <a:t>En styrelse som gör skillnad </a:t>
            </a:r>
            <a:r>
              <a:rPr lang="sv-SE" sz="2000" dirty="0">
                <a:solidFill>
                  <a:srgbClr val="210061"/>
                </a:solidFill>
                <a:latin typeface="Times New Roman" panose="02020603050405020304" pitchFamily="18" charset="0"/>
              </a:rPr>
              <a:t>är en strategisk utbildning som ska bidra till att styrelsens arbete leder från idé till resultat.</a:t>
            </a:r>
            <a:endParaRPr lang="sv-SE" sz="2000" dirty="0"/>
          </a:p>
          <a:p>
            <a:endParaRPr lang="sv-SE" dirty="0"/>
          </a:p>
        </p:txBody>
      </p:sp>
      <p:sp>
        <p:nvSpPr>
          <p:cNvPr id="4" name="Rubrik 3">
            <a:extLst>
              <a:ext uri="{FF2B5EF4-FFF2-40B4-BE49-F238E27FC236}">
                <a16:creationId xmlns:a16="http://schemas.microsoft.com/office/drawing/2014/main" id="{665AE34A-A8C6-991B-061A-23894251AB18}"/>
              </a:ext>
            </a:extLst>
          </p:cNvPr>
          <p:cNvSpPr>
            <a:spLocks noGrp="1"/>
          </p:cNvSpPr>
          <p:nvPr>
            <p:ph type="title"/>
          </p:nvPr>
        </p:nvSpPr>
        <p:spPr/>
        <p:txBody>
          <a:bodyPr/>
          <a:lstStyle/>
          <a:p>
            <a:r>
              <a:rPr lang="sv-SE" dirty="0"/>
              <a:t>Syfte</a:t>
            </a:r>
          </a:p>
        </p:txBody>
      </p:sp>
      <p:grpSp>
        <p:nvGrpSpPr>
          <p:cNvPr id="6" name="Bild 15">
            <a:extLst>
              <a:ext uri="{FF2B5EF4-FFF2-40B4-BE49-F238E27FC236}">
                <a16:creationId xmlns:a16="http://schemas.microsoft.com/office/drawing/2014/main" id="{2931E8E1-3CC8-4F92-8283-B4D8920BFC44}"/>
              </a:ext>
            </a:extLst>
          </p:cNvPr>
          <p:cNvGrpSpPr/>
          <p:nvPr>
            <p:custDataLst>
              <p:tags r:id="rId1"/>
            </p:custDataLst>
          </p:nvPr>
        </p:nvGrpSpPr>
        <p:grpSpPr>
          <a:xfrm>
            <a:off x="5143500" y="1193007"/>
            <a:ext cx="3328669" cy="2906198"/>
            <a:chOff x="5900916" y="4804362"/>
            <a:chExt cx="2015700" cy="1833405"/>
          </a:xfrm>
        </p:grpSpPr>
        <p:sp>
          <p:nvSpPr>
            <p:cNvPr id="7" name="Frihandsfigur: Form 6">
              <a:extLst>
                <a:ext uri="{FF2B5EF4-FFF2-40B4-BE49-F238E27FC236}">
                  <a16:creationId xmlns:a16="http://schemas.microsoft.com/office/drawing/2014/main" id="{B533B1B6-7BA4-E8BD-D350-580A71B55AE4}"/>
                </a:ext>
              </a:extLst>
            </p:cNvPr>
            <p:cNvSpPr/>
            <p:nvPr/>
          </p:nvSpPr>
          <p:spPr>
            <a:xfrm>
              <a:off x="6945081" y="4804362"/>
              <a:ext cx="971534" cy="911248"/>
            </a:xfrm>
            <a:custGeom>
              <a:avLst/>
              <a:gdLst>
                <a:gd name="connsiteX0" fmla="*/ 971534 w 971534"/>
                <a:gd name="connsiteY0" fmla="*/ 438167 h 911248"/>
                <a:gd name="connsiteX1" fmla="*/ 455379 w 971534"/>
                <a:gd name="connsiteY1" fmla="*/ 909986 h 911248"/>
                <a:gd name="connsiteX2" fmla="*/ 431854 w 971534"/>
                <a:gd name="connsiteY2" fmla="*/ 802819 h 911248"/>
                <a:gd name="connsiteX3" fmla="*/ 356448 w 971534"/>
                <a:gd name="connsiteY3" fmla="*/ 787778 h 911248"/>
                <a:gd name="connsiteX4" fmla="*/ 72183 w 971534"/>
                <a:gd name="connsiteY4" fmla="*/ 623206 h 911248"/>
                <a:gd name="connsiteX5" fmla="*/ 139797 w 971534"/>
                <a:gd name="connsiteY5" fmla="*/ 109170 h 911248"/>
                <a:gd name="connsiteX6" fmla="*/ 441816 w 971534"/>
                <a:gd name="connsiteY6" fmla="*/ 771 h 911248"/>
                <a:gd name="connsiteX7" fmla="*/ 765043 w 971534"/>
                <a:gd name="connsiteY7" fmla="*/ 75092 h 911248"/>
                <a:gd name="connsiteX8" fmla="*/ 971534 w 971534"/>
                <a:gd name="connsiteY8" fmla="*/ 438167 h 91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34" h="911248">
                  <a:moveTo>
                    <a:pt x="971534" y="438167"/>
                  </a:moveTo>
                  <a:cubicBezTo>
                    <a:pt x="971534" y="851446"/>
                    <a:pt x="443542" y="922217"/>
                    <a:pt x="455379" y="909986"/>
                  </a:cubicBezTo>
                  <a:cubicBezTo>
                    <a:pt x="495967" y="872604"/>
                    <a:pt x="484920" y="819390"/>
                    <a:pt x="431854" y="802819"/>
                  </a:cubicBezTo>
                  <a:cubicBezTo>
                    <a:pt x="407541" y="795225"/>
                    <a:pt x="381550" y="792907"/>
                    <a:pt x="356448" y="787778"/>
                  </a:cubicBezTo>
                  <a:cubicBezTo>
                    <a:pt x="243363" y="764599"/>
                    <a:pt x="143298" y="717204"/>
                    <a:pt x="72183" y="623206"/>
                  </a:cubicBezTo>
                  <a:cubicBezTo>
                    <a:pt x="-46524" y="466228"/>
                    <a:pt x="-15257" y="236508"/>
                    <a:pt x="139797" y="109170"/>
                  </a:cubicBezTo>
                  <a:cubicBezTo>
                    <a:pt x="227582" y="37068"/>
                    <a:pt x="330556" y="5949"/>
                    <a:pt x="441816" y="771"/>
                  </a:cubicBezTo>
                  <a:cubicBezTo>
                    <a:pt x="556035" y="-4506"/>
                    <a:pt x="665372" y="16996"/>
                    <a:pt x="765043" y="75092"/>
                  </a:cubicBezTo>
                  <a:cubicBezTo>
                    <a:pt x="903674" y="155825"/>
                    <a:pt x="968871" y="279463"/>
                    <a:pt x="971534" y="438167"/>
                  </a:cubicBezTo>
                  <a:close/>
                </a:path>
              </a:pathLst>
            </a:custGeom>
            <a:solidFill>
              <a:srgbClr val="7930AB"/>
            </a:solidFill>
            <a:ln w="4914" cap="flat">
              <a:noFill/>
              <a:prstDash val="solid"/>
              <a:miter/>
            </a:ln>
          </p:spPr>
          <p:txBody>
            <a:bodyPr rtlCol="0" anchor="ctr"/>
            <a:lstStyle/>
            <a:p>
              <a:endParaRPr lang="en-US">
                <a:solidFill>
                  <a:prstClr val="black"/>
                </a:solidFill>
                <a:latin typeface="Arial"/>
              </a:endParaRPr>
            </a:p>
          </p:txBody>
        </p:sp>
        <p:grpSp>
          <p:nvGrpSpPr>
            <p:cNvPr id="8" name="Bild 15">
              <a:extLst>
                <a:ext uri="{FF2B5EF4-FFF2-40B4-BE49-F238E27FC236}">
                  <a16:creationId xmlns:a16="http://schemas.microsoft.com/office/drawing/2014/main" id="{E8053CF0-8F3D-314C-63D0-43B554F97DDD}"/>
                </a:ext>
              </a:extLst>
            </p:cNvPr>
            <p:cNvGrpSpPr/>
            <p:nvPr/>
          </p:nvGrpSpPr>
          <p:grpSpPr>
            <a:xfrm>
              <a:off x="5900916" y="4998901"/>
              <a:ext cx="987728" cy="1256163"/>
              <a:chOff x="5900916" y="4998901"/>
              <a:chExt cx="987728" cy="1256163"/>
            </a:xfrm>
          </p:grpSpPr>
          <p:sp>
            <p:nvSpPr>
              <p:cNvPr id="24" name="Frihandsfigur: Form 23">
                <a:extLst>
                  <a:ext uri="{FF2B5EF4-FFF2-40B4-BE49-F238E27FC236}">
                    <a16:creationId xmlns:a16="http://schemas.microsoft.com/office/drawing/2014/main" id="{AC02D0EA-E23D-AF9C-666B-87EE3F2000BA}"/>
                  </a:ext>
                </a:extLst>
              </p:cNvPr>
              <p:cNvSpPr/>
              <p:nvPr/>
            </p:nvSpPr>
            <p:spPr>
              <a:xfrm>
                <a:off x="5900916" y="4998901"/>
                <a:ext cx="987728" cy="1256163"/>
              </a:xfrm>
              <a:custGeom>
                <a:avLst/>
                <a:gdLst>
                  <a:gd name="connsiteX0" fmla="*/ 0 w 987728"/>
                  <a:gd name="connsiteY0" fmla="*/ 1013818 h 1256163"/>
                  <a:gd name="connsiteX1" fmla="*/ 0 w 987728"/>
                  <a:gd name="connsiteY1" fmla="*/ 0 h 1256163"/>
                  <a:gd name="connsiteX2" fmla="*/ 953256 w 987728"/>
                  <a:gd name="connsiteY2" fmla="*/ 0 h 1256163"/>
                  <a:gd name="connsiteX3" fmla="*/ 953256 w 987728"/>
                  <a:gd name="connsiteY3" fmla="*/ 859701 h 1256163"/>
                  <a:gd name="connsiteX4" fmla="*/ 987729 w 987728"/>
                  <a:gd name="connsiteY4" fmla="*/ 1256163 h 1256163"/>
                  <a:gd name="connsiteX5" fmla="*/ 242346 w 987728"/>
                  <a:gd name="connsiteY5" fmla="*/ 1256163 h 1256163"/>
                  <a:gd name="connsiteX6" fmla="*/ 242346 w 987728"/>
                  <a:gd name="connsiteY6" fmla="*/ 1013818 h 125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728" h="1256163">
                    <a:moveTo>
                      <a:pt x="0" y="1013818"/>
                    </a:moveTo>
                    <a:lnTo>
                      <a:pt x="0" y="0"/>
                    </a:lnTo>
                    <a:lnTo>
                      <a:pt x="953256" y="0"/>
                    </a:lnTo>
                    <a:lnTo>
                      <a:pt x="953256" y="859701"/>
                    </a:lnTo>
                    <a:lnTo>
                      <a:pt x="987729" y="1256163"/>
                    </a:lnTo>
                    <a:lnTo>
                      <a:pt x="242346" y="1256163"/>
                    </a:lnTo>
                    <a:lnTo>
                      <a:pt x="242346" y="1013818"/>
                    </a:lnTo>
                    <a:close/>
                  </a:path>
                </a:pathLst>
              </a:custGeom>
              <a:solidFill>
                <a:srgbClr val="00A88A"/>
              </a:solidFill>
              <a:ln w="4914" cap="flat">
                <a:noFill/>
                <a:prstDash val="solid"/>
                <a:miter/>
              </a:ln>
            </p:spPr>
            <p:txBody>
              <a:bodyPr rtlCol="0" anchor="ctr"/>
              <a:lstStyle/>
              <a:p>
                <a:endParaRPr lang="en-US">
                  <a:solidFill>
                    <a:prstClr val="black"/>
                  </a:solidFill>
                  <a:latin typeface="Arial"/>
                </a:endParaRPr>
              </a:p>
            </p:txBody>
          </p:sp>
          <p:sp>
            <p:nvSpPr>
              <p:cNvPr id="25" name="Frihandsfigur: Form 24">
                <a:extLst>
                  <a:ext uri="{FF2B5EF4-FFF2-40B4-BE49-F238E27FC236}">
                    <a16:creationId xmlns:a16="http://schemas.microsoft.com/office/drawing/2014/main" id="{D2E0015B-7025-3075-BF25-CA3387CAC4D6}"/>
                  </a:ext>
                </a:extLst>
              </p:cNvPr>
              <p:cNvSpPr/>
              <p:nvPr/>
            </p:nvSpPr>
            <p:spPr>
              <a:xfrm>
                <a:off x="5900916" y="6012718"/>
                <a:ext cx="242345" cy="242345"/>
              </a:xfrm>
              <a:custGeom>
                <a:avLst/>
                <a:gdLst>
                  <a:gd name="connsiteX0" fmla="*/ 0 w 242345"/>
                  <a:gd name="connsiteY0" fmla="*/ 0 h 242345"/>
                  <a:gd name="connsiteX1" fmla="*/ 242346 w 242345"/>
                  <a:gd name="connsiteY1" fmla="*/ 0 h 242345"/>
                  <a:gd name="connsiteX2" fmla="*/ 242346 w 242345"/>
                  <a:gd name="connsiteY2" fmla="*/ 242346 h 242345"/>
                  <a:gd name="connsiteX3" fmla="*/ 232778 w 242345"/>
                  <a:gd name="connsiteY3" fmla="*/ 242346 h 242345"/>
                  <a:gd name="connsiteX4" fmla="*/ 0 w 242345"/>
                  <a:gd name="connsiteY4" fmla="*/ 9568 h 242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45" h="242345">
                    <a:moveTo>
                      <a:pt x="0" y="0"/>
                    </a:moveTo>
                    <a:lnTo>
                      <a:pt x="242346" y="0"/>
                    </a:lnTo>
                    <a:lnTo>
                      <a:pt x="242346" y="242346"/>
                    </a:lnTo>
                    <a:lnTo>
                      <a:pt x="232778" y="242346"/>
                    </a:lnTo>
                    <a:lnTo>
                      <a:pt x="0" y="9568"/>
                    </a:lnTo>
                    <a:close/>
                  </a:path>
                </a:pathLst>
              </a:custGeom>
              <a:solidFill>
                <a:srgbClr val="0C605E"/>
              </a:solidFill>
              <a:ln w="4914" cap="flat">
                <a:noFill/>
                <a:prstDash val="solid"/>
                <a:miter/>
              </a:ln>
            </p:spPr>
            <p:txBody>
              <a:bodyPr rtlCol="0" anchor="ctr"/>
              <a:lstStyle/>
              <a:p>
                <a:endParaRPr lang="en-US">
                  <a:solidFill>
                    <a:prstClr val="black"/>
                  </a:solidFill>
                  <a:latin typeface="Arial"/>
                </a:endParaRPr>
              </a:p>
            </p:txBody>
          </p:sp>
        </p:grpSp>
        <p:grpSp>
          <p:nvGrpSpPr>
            <p:cNvPr id="9" name="Bild 15">
              <a:extLst>
                <a:ext uri="{FF2B5EF4-FFF2-40B4-BE49-F238E27FC236}">
                  <a16:creationId xmlns:a16="http://schemas.microsoft.com/office/drawing/2014/main" id="{5EB1FAF1-2D61-3F14-3F2E-4355D616CE14}"/>
                </a:ext>
              </a:extLst>
            </p:cNvPr>
            <p:cNvGrpSpPr/>
            <p:nvPr/>
          </p:nvGrpSpPr>
          <p:grpSpPr>
            <a:xfrm>
              <a:off x="5979232" y="6255064"/>
              <a:ext cx="1846788" cy="382703"/>
              <a:chOff x="5979232" y="6255064"/>
              <a:chExt cx="1846788" cy="382703"/>
            </a:xfrm>
          </p:grpSpPr>
          <p:grpSp>
            <p:nvGrpSpPr>
              <p:cNvPr id="16" name="Bild 15">
                <a:extLst>
                  <a:ext uri="{FF2B5EF4-FFF2-40B4-BE49-F238E27FC236}">
                    <a16:creationId xmlns:a16="http://schemas.microsoft.com/office/drawing/2014/main" id="{94EA7B15-7F17-08A7-4849-96AD4ADABA89}"/>
                  </a:ext>
                </a:extLst>
              </p:cNvPr>
              <p:cNvGrpSpPr/>
              <p:nvPr/>
            </p:nvGrpSpPr>
            <p:grpSpPr>
              <a:xfrm>
                <a:off x="5979232" y="6255064"/>
                <a:ext cx="1846788" cy="382703"/>
                <a:chOff x="5979232" y="6255064"/>
                <a:chExt cx="1846788" cy="382703"/>
              </a:xfrm>
            </p:grpSpPr>
            <p:grpSp>
              <p:nvGrpSpPr>
                <p:cNvPr id="20" name="Bild 15">
                  <a:extLst>
                    <a:ext uri="{FF2B5EF4-FFF2-40B4-BE49-F238E27FC236}">
                      <a16:creationId xmlns:a16="http://schemas.microsoft.com/office/drawing/2014/main" id="{2317A9CD-B3CA-2E8A-D5E5-7F7C803E6CC1}"/>
                    </a:ext>
                  </a:extLst>
                </p:cNvPr>
                <p:cNvGrpSpPr/>
                <p:nvPr/>
              </p:nvGrpSpPr>
              <p:grpSpPr>
                <a:xfrm>
                  <a:off x="7559410" y="6255064"/>
                  <a:ext cx="266609" cy="382702"/>
                  <a:chOff x="7559410" y="6255064"/>
                  <a:chExt cx="266609" cy="382702"/>
                </a:xfrm>
              </p:grpSpPr>
              <p:sp>
                <p:nvSpPr>
                  <p:cNvPr id="22" name="Frihandsfigur: Form 21">
                    <a:extLst>
                      <a:ext uri="{FF2B5EF4-FFF2-40B4-BE49-F238E27FC236}">
                        <a16:creationId xmlns:a16="http://schemas.microsoft.com/office/drawing/2014/main" id="{4C96C0DF-BDC4-2892-5F67-DE02D4A7D72E}"/>
                      </a:ext>
                    </a:extLst>
                  </p:cNvPr>
                  <p:cNvSpPr/>
                  <p:nvPr/>
                </p:nvSpPr>
                <p:spPr>
                  <a:xfrm>
                    <a:off x="7559410" y="6255064"/>
                    <a:ext cx="172117" cy="382702"/>
                  </a:xfrm>
                  <a:custGeom>
                    <a:avLst/>
                    <a:gdLst>
                      <a:gd name="connsiteX0" fmla="*/ 172118 w 172117"/>
                      <a:gd name="connsiteY0" fmla="*/ 259163 h 382702"/>
                      <a:gd name="connsiteX1" fmla="*/ 0 w 172117"/>
                      <a:gd name="connsiteY1" fmla="*/ 382703 h 382702"/>
                      <a:gd name="connsiteX2" fmla="*/ 0 w 172117"/>
                      <a:gd name="connsiteY2" fmla="*/ 0 h 382702"/>
                      <a:gd name="connsiteX3" fmla="*/ 172118 w 172117"/>
                      <a:gd name="connsiteY3" fmla="*/ 123540 h 382702"/>
                    </a:gdLst>
                    <a:ahLst/>
                    <a:cxnLst>
                      <a:cxn ang="0">
                        <a:pos x="connsiteX0" y="connsiteY0"/>
                      </a:cxn>
                      <a:cxn ang="0">
                        <a:pos x="connsiteX1" y="connsiteY1"/>
                      </a:cxn>
                      <a:cxn ang="0">
                        <a:pos x="connsiteX2" y="connsiteY2"/>
                      </a:cxn>
                      <a:cxn ang="0">
                        <a:pos x="connsiteX3" y="connsiteY3"/>
                      </a:cxn>
                    </a:cxnLst>
                    <a:rect l="l" t="t" r="r" b="b"/>
                    <a:pathLst>
                      <a:path w="172117" h="382702">
                        <a:moveTo>
                          <a:pt x="172118" y="259163"/>
                        </a:moveTo>
                        <a:lnTo>
                          <a:pt x="0" y="382703"/>
                        </a:lnTo>
                        <a:lnTo>
                          <a:pt x="0" y="0"/>
                        </a:lnTo>
                        <a:lnTo>
                          <a:pt x="172118" y="123540"/>
                        </a:lnTo>
                        <a:close/>
                      </a:path>
                    </a:pathLst>
                  </a:custGeom>
                  <a:solidFill>
                    <a:srgbClr val="D8CFC5"/>
                  </a:solidFill>
                  <a:ln w="4914" cap="flat">
                    <a:noFill/>
                    <a:prstDash val="solid"/>
                    <a:miter/>
                  </a:ln>
                </p:spPr>
                <p:txBody>
                  <a:bodyPr rtlCol="0" anchor="ctr"/>
                  <a:lstStyle/>
                  <a:p>
                    <a:endParaRPr lang="en-US">
                      <a:solidFill>
                        <a:prstClr val="black"/>
                      </a:solidFill>
                      <a:latin typeface="Arial"/>
                    </a:endParaRPr>
                  </a:p>
                </p:txBody>
              </p:sp>
              <p:sp>
                <p:nvSpPr>
                  <p:cNvPr id="23" name="Frihandsfigur: Form 22">
                    <a:extLst>
                      <a:ext uri="{FF2B5EF4-FFF2-40B4-BE49-F238E27FC236}">
                        <a16:creationId xmlns:a16="http://schemas.microsoft.com/office/drawing/2014/main" id="{92988F72-0FD0-7EA7-237A-AAD1BDAEEF63}"/>
                      </a:ext>
                    </a:extLst>
                  </p:cNvPr>
                  <p:cNvSpPr/>
                  <p:nvPr/>
                </p:nvSpPr>
                <p:spPr>
                  <a:xfrm>
                    <a:off x="7731527" y="6378604"/>
                    <a:ext cx="94492" cy="135622"/>
                  </a:xfrm>
                  <a:custGeom>
                    <a:avLst/>
                    <a:gdLst>
                      <a:gd name="connsiteX0" fmla="*/ 94492 w 94492"/>
                      <a:gd name="connsiteY0" fmla="*/ 67811 h 135622"/>
                      <a:gd name="connsiteX1" fmla="*/ 0 w 94492"/>
                      <a:gd name="connsiteY1" fmla="*/ 135623 h 135622"/>
                      <a:gd name="connsiteX2" fmla="*/ 0 w 94492"/>
                      <a:gd name="connsiteY2" fmla="*/ 0 h 135622"/>
                    </a:gdLst>
                    <a:ahLst/>
                    <a:cxnLst>
                      <a:cxn ang="0">
                        <a:pos x="connsiteX0" y="connsiteY0"/>
                      </a:cxn>
                      <a:cxn ang="0">
                        <a:pos x="connsiteX1" y="connsiteY1"/>
                      </a:cxn>
                      <a:cxn ang="0">
                        <a:pos x="connsiteX2" y="connsiteY2"/>
                      </a:cxn>
                    </a:cxnLst>
                    <a:rect l="l" t="t" r="r" b="b"/>
                    <a:pathLst>
                      <a:path w="94492" h="135622">
                        <a:moveTo>
                          <a:pt x="94492" y="67811"/>
                        </a:moveTo>
                        <a:lnTo>
                          <a:pt x="0" y="135623"/>
                        </a:lnTo>
                        <a:lnTo>
                          <a:pt x="0" y="0"/>
                        </a:lnTo>
                        <a:close/>
                      </a:path>
                    </a:pathLst>
                  </a:custGeom>
                  <a:solidFill>
                    <a:srgbClr val="5C1188"/>
                  </a:solidFill>
                  <a:ln w="4914" cap="flat">
                    <a:noFill/>
                    <a:prstDash val="solid"/>
                    <a:miter/>
                  </a:ln>
                </p:spPr>
                <p:txBody>
                  <a:bodyPr rtlCol="0" anchor="ctr"/>
                  <a:lstStyle/>
                  <a:p>
                    <a:endParaRPr lang="en-US">
                      <a:solidFill>
                        <a:prstClr val="black"/>
                      </a:solidFill>
                      <a:latin typeface="Arial"/>
                    </a:endParaRPr>
                  </a:p>
                </p:txBody>
              </p:sp>
            </p:grpSp>
            <p:sp>
              <p:nvSpPr>
                <p:cNvPr id="21" name="Frihandsfigur: Form 20">
                  <a:extLst>
                    <a:ext uri="{FF2B5EF4-FFF2-40B4-BE49-F238E27FC236}">
                      <a16:creationId xmlns:a16="http://schemas.microsoft.com/office/drawing/2014/main" id="{7076BBA4-1149-D581-1F03-D75C8E3A6DC3}"/>
                    </a:ext>
                  </a:extLst>
                </p:cNvPr>
                <p:cNvSpPr/>
                <p:nvPr/>
              </p:nvSpPr>
              <p:spPr>
                <a:xfrm>
                  <a:off x="5979232" y="6255064"/>
                  <a:ext cx="1580178" cy="382702"/>
                </a:xfrm>
                <a:custGeom>
                  <a:avLst/>
                  <a:gdLst>
                    <a:gd name="connsiteX0" fmla="*/ 0 w 1580178"/>
                    <a:gd name="connsiteY0" fmla="*/ 0 h 382702"/>
                    <a:gd name="connsiteX1" fmla="*/ 1580178 w 1580178"/>
                    <a:gd name="connsiteY1" fmla="*/ 0 h 382702"/>
                    <a:gd name="connsiteX2" fmla="*/ 1580178 w 1580178"/>
                    <a:gd name="connsiteY2" fmla="*/ 382703 h 382702"/>
                    <a:gd name="connsiteX3" fmla="*/ 0 w 1580178"/>
                    <a:gd name="connsiteY3" fmla="*/ 382703 h 382702"/>
                  </a:gdLst>
                  <a:ahLst/>
                  <a:cxnLst>
                    <a:cxn ang="0">
                      <a:pos x="connsiteX0" y="connsiteY0"/>
                    </a:cxn>
                    <a:cxn ang="0">
                      <a:pos x="connsiteX1" y="connsiteY1"/>
                    </a:cxn>
                    <a:cxn ang="0">
                      <a:pos x="connsiteX2" y="connsiteY2"/>
                    </a:cxn>
                    <a:cxn ang="0">
                      <a:pos x="connsiteX3" y="connsiteY3"/>
                    </a:cxn>
                  </a:cxnLst>
                  <a:rect l="l" t="t" r="r" b="b"/>
                  <a:pathLst>
                    <a:path w="1580178" h="382702">
                      <a:moveTo>
                        <a:pt x="0" y="0"/>
                      </a:moveTo>
                      <a:lnTo>
                        <a:pt x="1580178" y="0"/>
                      </a:lnTo>
                      <a:lnTo>
                        <a:pt x="1580178" y="382703"/>
                      </a:lnTo>
                      <a:lnTo>
                        <a:pt x="0" y="382703"/>
                      </a:lnTo>
                      <a:close/>
                    </a:path>
                  </a:pathLst>
                </a:custGeom>
                <a:solidFill>
                  <a:srgbClr val="B796CD"/>
                </a:solidFill>
                <a:ln w="4914" cap="flat">
                  <a:noFill/>
                  <a:prstDash val="solid"/>
                  <a:miter/>
                </a:ln>
              </p:spPr>
              <p:txBody>
                <a:bodyPr rtlCol="0" anchor="ctr"/>
                <a:lstStyle/>
                <a:p>
                  <a:endParaRPr lang="en-US">
                    <a:solidFill>
                      <a:prstClr val="black"/>
                    </a:solidFill>
                    <a:latin typeface="Arial"/>
                  </a:endParaRPr>
                </a:p>
              </p:txBody>
            </p:sp>
          </p:grpSp>
          <p:grpSp>
            <p:nvGrpSpPr>
              <p:cNvPr id="17" name="Bild 15">
                <a:extLst>
                  <a:ext uri="{FF2B5EF4-FFF2-40B4-BE49-F238E27FC236}">
                    <a16:creationId xmlns:a16="http://schemas.microsoft.com/office/drawing/2014/main" id="{8806D986-7BB1-FC03-C936-DA6BC66A0D70}"/>
                  </a:ext>
                </a:extLst>
              </p:cNvPr>
              <p:cNvGrpSpPr/>
              <p:nvPr/>
            </p:nvGrpSpPr>
            <p:grpSpPr>
              <a:xfrm>
                <a:off x="5979232" y="6377963"/>
                <a:ext cx="1580178" cy="136905"/>
                <a:chOff x="5979232" y="6377963"/>
                <a:chExt cx="1580178" cy="136905"/>
              </a:xfrm>
              <a:solidFill>
                <a:srgbClr val="5C1188"/>
              </a:solidFill>
            </p:grpSpPr>
            <p:sp>
              <p:nvSpPr>
                <p:cNvPr id="18" name="Frihandsfigur: Form 17">
                  <a:extLst>
                    <a:ext uri="{FF2B5EF4-FFF2-40B4-BE49-F238E27FC236}">
                      <a16:creationId xmlns:a16="http://schemas.microsoft.com/office/drawing/2014/main" id="{2A29CDD3-63E3-C82A-FCC8-0063290CB44E}"/>
                    </a:ext>
                  </a:extLst>
                </p:cNvPr>
                <p:cNvSpPr/>
                <p:nvPr/>
              </p:nvSpPr>
              <p:spPr>
                <a:xfrm>
                  <a:off x="5979232" y="6377963"/>
                  <a:ext cx="1580178" cy="9370"/>
                </a:xfrm>
                <a:custGeom>
                  <a:avLst/>
                  <a:gdLst>
                    <a:gd name="connsiteX0" fmla="*/ 0 w 1580178"/>
                    <a:gd name="connsiteY0" fmla="*/ 0 h 9370"/>
                    <a:gd name="connsiteX1" fmla="*/ 1580178 w 1580178"/>
                    <a:gd name="connsiteY1" fmla="*/ 0 h 9370"/>
                    <a:gd name="connsiteX2" fmla="*/ 1580178 w 1580178"/>
                    <a:gd name="connsiteY2" fmla="*/ 9370 h 9370"/>
                    <a:gd name="connsiteX3" fmla="*/ 0 w 1580178"/>
                    <a:gd name="connsiteY3" fmla="*/ 9370 h 9370"/>
                  </a:gdLst>
                  <a:ahLst/>
                  <a:cxnLst>
                    <a:cxn ang="0">
                      <a:pos x="connsiteX0" y="connsiteY0"/>
                    </a:cxn>
                    <a:cxn ang="0">
                      <a:pos x="connsiteX1" y="connsiteY1"/>
                    </a:cxn>
                    <a:cxn ang="0">
                      <a:pos x="connsiteX2" y="connsiteY2"/>
                    </a:cxn>
                    <a:cxn ang="0">
                      <a:pos x="connsiteX3" y="connsiteY3"/>
                    </a:cxn>
                  </a:cxnLst>
                  <a:rect l="l" t="t" r="r" b="b"/>
                  <a:pathLst>
                    <a:path w="1580178" h="9370">
                      <a:moveTo>
                        <a:pt x="0" y="0"/>
                      </a:moveTo>
                      <a:lnTo>
                        <a:pt x="1580178" y="0"/>
                      </a:lnTo>
                      <a:lnTo>
                        <a:pt x="1580178" y="9370"/>
                      </a:lnTo>
                      <a:lnTo>
                        <a:pt x="0" y="9370"/>
                      </a:lnTo>
                      <a:close/>
                    </a:path>
                  </a:pathLst>
                </a:custGeom>
                <a:solidFill>
                  <a:srgbClr val="5C1188"/>
                </a:solidFill>
                <a:ln w="4914" cap="flat">
                  <a:noFill/>
                  <a:prstDash val="solid"/>
                  <a:miter/>
                </a:ln>
              </p:spPr>
              <p:txBody>
                <a:bodyPr rtlCol="0" anchor="ctr"/>
                <a:lstStyle/>
                <a:p>
                  <a:endParaRPr lang="en-US">
                    <a:solidFill>
                      <a:prstClr val="black"/>
                    </a:solidFill>
                    <a:latin typeface="Arial"/>
                  </a:endParaRPr>
                </a:p>
              </p:txBody>
            </p:sp>
            <p:sp>
              <p:nvSpPr>
                <p:cNvPr id="19" name="Frihandsfigur: Form 18">
                  <a:extLst>
                    <a:ext uri="{FF2B5EF4-FFF2-40B4-BE49-F238E27FC236}">
                      <a16:creationId xmlns:a16="http://schemas.microsoft.com/office/drawing/2014/main" id="{DC7A10F1-0793-5AC7-3378-78C957D2A224}"/>
                    </a:ext>
                  </a:extLst>
                </p:cNvPr>
                <p:cNvSpPr/>
                <p:nvPr/>
              </p:nvSpPr>
              <p:spPr>
                <a:xfrm>
                  <a:off x="5979232" y="6505498"/>
                  <a:ext cx="1580178" cy="9370"/>
                </a:xfrm>
                <a:custGeom>
                  <a:avLst/>
                  <a:gdLst>
                    <a:gd name="connsiteX0" fmla="*/ 0 w 1580178"/>
                    <a:gd name="connsiteY0" fmla="*/ 0 h 9370"/>
                    <a:gd name="connsiteX1" fmla="*/ 1580178 w 1580178"/>
                    <a:gd name="connsiteY1" fmla="*/ 0 h 9370"/>
                    <a:gd name="connsiteX2" fmla="*/ 1580178 w 1580178"/>
                    <a:gd name="connsiteY2" fmla="*/ 9370 h 9370"/>
                    <a:gd name="connsiteX3" fmla="*/ 0 w 1580178"/>
                    <a:gd name="connsiteY3" fmla="*/ 9370 h 9370"/>
                  </a:gdLst>
                  <a:ahLst/>
                  <a:cxnLst>
                    <a:cxn ang="0">
                      <a:pos x="connsiteX0" y="connsiteY0"/>
                    </a:cxn>
                    <a:cxn ang="0">
                      <a:pos x="connsiteX1" y="connsiteY1"/>
                    </a:cxn>
                    <a:cxn ang="0">
                      <a:pos x="connsiteX2" y="connsiteY2"/>
                    </a:cxn>
                    <a:cxn ang="0">
                      <a:pos x="connsiteX3" y="connsiteY3"/>
                    </a:cxn>
                  </a:cxnLst>
                  <a:rect l="l" t="t" r="r" b="b"/>
                  <a:pathLst>
                    <a:path w="1580178" h="9370">
                      <a:moveTo>
                        <a:pt x="0" y="0"/>
                      </a:moveTo>
                      <a:lnTo>
                        <a:pt x="1580178" y="0"/>
                      </a:lnTo>
                      <a:lnTo>
                        <a:pt x="1580178" y="9370"/>
                      </a:lnTo>
                      <a:lnTo>
                        <a:pt x="0" y="9370"/>
                      </a:lnTo>
                      <a:close/>
                    </a:path>
                  </a:pathLst>
                </a:custGeom>
                <a:solidFill>
                  <a:srgbClr val="5C1188"/>
                </a:solidFill>
                <a:ln w="4914" cap="flat">
                  <a:noFill/>
                  <a:prstDash val="solid"/>
                  <a:miter/>
                </a:ln>
              </p:spPr>
              <p:txBody>
                <a:bodyPr rtlCol="0" anchor="ctr"/>
                <a:lstStyle/>
                <a:p>
                  <a:endParaRPr lang="en-US">
                    <a:solidFill>
                      <a:prstClr val="black"/>
                    </a:solidFill>
                    <a:latin typeface="Arial"/>
                  </a:endParaRPr>
                </a:p>
              </p:txBody>
            </p:sp>
          </p:grpSp>
        </p:grpSp>
        <p:sp>
          <p:nvSpPr>
            <p:cNvPr id="10" name="Frihandsfigur: Form 9">
              <a:extLst>
                <a:ext uri="{FF2B5EF4-FFF2-40B4-BE49-F238E27FC236}">
                  <a16:creationId xmlns:a16="http://schemas.microsoft.com/office/drawing/2014/main" id="{6A55FD56-3909-69F0-7AEB-1836397F691B}"/>
                </a:ext>
              </a:extLst>
            </p:cNvPr>
            <p:cNvSpPr/>
            <p:nvPr/>
          </p:nvSpPr>
          <p:spPr>
            <a:xfrm>
              <a:off x="6392659" y="5325727"/>
              <a:ext cx="900732" cy="929336"/>
            </a:xfrm>
            <a:custGeom>
              <a:avLst/>
              <a:gdLst>
                <a:gd name="connsiteX0" fmla="*/ 900733 w 900732"/>
                <a:gd name="connsiteY0" fmla="*/ 254182 h 929336"/>
                <a:gd name="connsiteX1" fmla="*/ 886233 w 900732"/>
                <a:gd name="connsiteY1" fmla="*/ 222717 h 929336"/>
                <a:gd name="connsiteX2" fmla="*/ 830012 w 900732"/>
                <a:gd name="connsiteY2" fmla="*/ 167975 h 929336"/>
                <a:gd name="connsiteX3" fmla="*/ 860687 w 900732"/>
                <a:gd name="connsiteY3" fmla="*/ 121617 h 929336"/>
                <a:gd name="connsiteX4" fmla="*/ 814181 w 900732"/>
                <a:gd name="connsiteY4" fmla="*/ 71658 h 929336"/>
                <a:gd name="connsiteX5" fmla="*/ 814625 w 900732"/>
                <a:gd name="connsiteY5" fmla="*/ 69488 h 929336"/>
                <a:gd name="connsiteX6" fmla="*/ 757318 w 900732"/>
                <a:gd name="connsiteY6" fmla="*/ 10406 h 929336"/>
                <a:gd name="connsiteX7" fmla="*/ 700011 w 900732"/>
                <a:gd name="connsiteY7" fmla="*/ 69488 h 929336"/>
                <a:gd name="connsiteX8" fmla="*/ 708839 w 900732"/>
                <a:gd name="connsiteY8" fmla="*/ 111260 h 929336"/>
                <a:gd name="connsiteX9" fmla="*/ 734139 w 900732"/>
                <a:gd name="connsiteY9" fmla="*/ 146966 h 929336"/>
                <a:gd name="connsiteX10" fmla="*/ 734139 w 900732"/>
                <a:gd name="connsiteY10" fmla="*/ 158901 h 929336"/>
                <a:gd name="connsiteX11" fmla="*/ 720823 w 900732"/>
                <a:gd name="connsiteY11" fmla="*/ 158901 h 929336"/>
                <a:gd name="connsiteX12" fmla="*/ 477442 w 900732"/>
                <a:gd name="connsiteY12" fmla="*/ 158901 h 929336"/>
                <a:gd name="connsiteX13" fmla="*/ 477442 w 900732"/>
                <a:gd name="connsiteY13" fmla="*/ 132960 h 929336"/>
                <a:gd name="connsiteX14" fmla="*/ 497415 w 900732"/>
                <a:gd name="connsiteY14" fmla="*/ 100854 h 929336"/>
                <a:gd name="connsiteX15" fmla="*/ 506243 w 900732"/>
                <a:gd name="connsiteY15" fmla="*/ 59082 h 929336"/>
                <a:gd name="connsiteX16" fmla="*/ 448936 w 900732"/>
                <a:gd name="connsiteY16" fmla="*/ 0 h 929336"/>
                <a:gd name="connsiteX17" fmla="*/ 391629 w 900732"/>
                <a:gd name="connsiteY17" fmla="*/ 59082 h 929336"/>
                <a:gd name="connsiteX18" fmla="*/ 400457 w 900732"/>
                <a:gd name="connsiteY18" fmla="*/ 100854 h 929336"/>
                <a:gd name="connsiteX19" fmla="*/ 425757 w 900732"/>
                <a:gd name="connsiteY19" fmla="*/ 136560 h 929336"/>
                <a:gd name="connsiteX20" fmla="*/ 425757 w 900732"/>
                <a:gd name="connsiteY20" fmla="*/ 158950 h 929336"/>
                <a:gd name="connsiteX21" fmla="*/ 179811 w 900732"/>
                <a:gd name="connsiteY21" fmla="*/ 158950 h 929336"/>
                <a:gd name="connsiteX22" fmla="*/ 162353 w 900732"/>
                <a:gd name="connsiteY22" fmla="*/ 158950 h 929336"/>
                <a:gd name="connsiteX23" fmla="*/ 162353 w 900732"/>
                <a:gd name="connsiteY23" fmla="*/ 133009 h 929336"/>
                <a:gd name="connsiteX24" fmla="*/ 164769 w 900732"/>
                <a:gd name="connsiteY24" fmla="*/ 130888 h 929336"/>
                <a:gd name="connsiteX25" fmla="*/ 183313 w 900732"/>
                <a:gd name="connsiteY25" fmla="*/ 110915 h 929336"/>
                <a:gd name="connsiteX26" fmla="*/ 191993 w 900732"/>
                <a:gd name="connsiteY26" fmla="*/ 59674 h 929336"/>
                <a:gd name="connsiteX27" fmla="*/ 196037 w 900732"/>
                <a:gd name="connsiteY27" fmla="*/ 59723 h 929336"/>
                <a:gd name="connsiteX28" fmla="*/ 190168 w 900732"/>
                <a:gd name="connsiteY28" fmla="*/ 18790 h 929336"/>
                <a:gd name="connsiteX29" fmla="*/ 147410 w 900732"/>
                <a:gd name="connsiteY29" fmla="*/ 986 h 929336"/>
                <a:gd name="connsiteX30" fmla="*/ 147410 w 900732"/>
                <a:gd name="connsiteY30" fmla="*/ 986 h 929336"/>
                <a:gd name="connsiteX31" fmla="*/ 133897 w 900732"/>
                <a:gd name="connsiteY31" fmla="*/ 0 h 929336"/>
                <a:gd name="connsiteX32" fmla="*/ 85418 w 900732"/>
                <a:gd name="connsiteY32" fmla="*/ 100854 h 929336"/>
                <a:gd name="connsiteX33" fmla="*/ 110718 w 900732"/>
                <a:gd name="connsiteY33" fmla="*/ 136560 h 929336"/>
                <a:gd name="connsiteX34" fmla="*/ 110718 w 900732"/>
                <a:gd name="connsiteY34" fmla="*/ 159049 h 929336"/>
                <a:gd name="connsiteX35" fmla="*/ 14499 w 900732"/>
                <a:gd name="connsiteY35" fmla="*/ 222717 h 929336"/>
                <a:gd name="connsiteX36" fmla="*/ 0 w 900732"/>
                <a:gd name="connsiteY36" fmla="*/ 288803 h 929336"/>
                <a:gd name="connsiteX37" fmla="*/ 0 w 900732"/>
                <a:gd name="connsiteY37" fmla="*/ 414414 h 929336"/>
                <a:gd name="connsiteX38" fmla="*/ 43942 w 900732"/>
                <a:gd name="connsiteY38" fmla="*/ 516106 h 929336"/>
                <a:gd name="connsiteX39" fmla="*/ 43942 w 900732"/>
                <a:gd name="connsiteY39" fmla="*/ 929288 h 929336"/>
                <a:gd name="connsiteX40" fmla="*/ 129507 w 900732"/>
                <a:gd name="connsiteY40" fmla="*/ 929288 h 929336"/>
                <a:gd name="connsiteX41" fmla="*/ 139174 w 900732"/>
                <a:gd name="connsiteY41" fmla="*/ 544119 h 929336"/>
                <a:gd name="connsiteX42" fmla="*/ 191450 w 900732"/>
                <a:gd name="connsiteY42" fmla="*/ 705831 h 929336"/>
                <a:gd name="connsiteX43" fmla="*/ 181044 w 900732"/>
                <a:gd name="connsiteY43" fmla="*/ 929337 h 929336"/>
                <a:gd name="connsiteX44" fmla="*/ 264686 w 900732"/>
                <a:gd name="connsiteY44" fmla="*/ 929337 h 929336"/>
                <a:gd name="connsiteX45" fmla="*/ 273268 w 900732"/>
                <a:gd name="connsiteY45" fmla="*/ 700356 h 929336"/>
                <a:gd name="connsiteX46" fmla="*/ 234356 w 900732"/>
                <a:gd name="connsiteY46" fmla="*/ 513049 h 929336"/>
                <a:gd name="connsiteX47" fmla="*/ 234356 w 900732"/>
                <a:gd name="connsiteY47" fmla="*/ 225627 h 929336"/>
                <a:gd name="connsiteX48" fmla="*/ 320563 w 900732"/>
                <a:gd name="connsiteY48" fmla="*/ 225627 h 929336"/>
                <a:gd name="connsiteX49" fmla="*/ 309664 w 900732"/>
                <a:gd name="connsiteY49" fmla="*/ 414414 h 929336"/>
                <a:gd name="connsiteX50" fmla="*/ 353606 w 900732"/>
                <a:gd name="connsiteY50" fmla="*/ 516106 h 929336"/>
                <a:gd name="connsiteX51" fmla="*/ 353606 w 900732"/>
                <a:gd name="connsiteY51" fmla="*/ 929288 h 929336"/>
                <a:gd name="connsiteX52" fmla="*/ 406967 w 900732"/>
                <a:gd name="connsiteY52" fmla="*/ 929288 h 929336"/>
                <a:gd name="connsiteX53" fmla="*/ 448838 w 900732"/>
                <a:gd name="connsiteY53" fmla="*/ 595705 h 929336"/>
                <a:gd name="connsiteX54" fmla="*/ 490708 w 900732"/>
                <a:gd name="connsiteY54" fmla="*/ 929288 h 929336"/>
                <a:gd name="connsiteX55" fmla="*/ 544069 w 900732"/>
                <a:gd name="connsiteY55" fmla="*/ 929288 h 929336"/>
                <a:gd name="connsiteX56" fmla="*/ 544069 w 900732"/>
                <a:gd name="connsiteY56" fmla="*/ 516106 h 929336"/>
                <a:gd name="connsiteX57" fmla="*/ 588011 w 900732"/>
                <a:gd name="connsiteY57" fmla="*/ 414414 h 929336"/>
                <a:gd name="connsiteX58" fmla="*/ 577112 w 900732"/>
                <a:gd name="connsiteY58" fmla="*/ 225627 h 929336"/>
                <a:gd name="connsiteX59" fmla="*/ 666081 w 900732"/>
                <a:gd name="connsiteY59" fmla="*/ 225627 h 929336"/>
                <a:gd name="connsiteX60" fmla="*/ 666081 w 900732"/>
                <a:gd name="connsiteY60" fmla="*/ 929288 h 929336"/>
                <a:gd name="connsiteX61" fmla="*/ 733991 w 900732"/>
                <a:gd name="connsiteY61" fmla="*/ 929288 h 929336"/>
                <a:gd name="connsiteX62" fmla="*/ 757170 w 900732"/>
                <a:gd name="connsiteY62" fmla="*/ 536080 h 929336"/>
                <a:gd name="connsiteX63" fmla="*/ 803232 w 900732"/>
                <a:gd name="connsiteY63" fmla="*/ 929288 h 929336"/>
                <a:gd name="connsiteX64" fmla="*/ 900535 w 900732"/>
                <a:gd name="connsiteY64" fmla="*/ 929288 h 929336"/>
                <a:gd name="connsiteX65" fmla="*/ 856594 w 900732"/>
                <a:gd name="connsiteY65" fmla="*/ 516106 h 929336"/>
                <a:gd name="connsiteX66" fmla="*/ 900535 w 900732"/>
                <a:gd name="connsiteY66" fmla="*/ 414414 h 929336"/>
                <a:gd name="connsiteX67" fmla="*/ 900535 w 900732"/>
                <a:gd name="connsiteY67" fmla="*/ 254182 h 9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00732" h="929336">
                  <a:moveTo>
                    <a:pt x="900733" y="254182"/>
                  </a:moveTo>
                  <a:lnTo>
                    <a:pt x="886233" y="222717"/>
                  </a:lnTo>
                  <a:cubicBezTo>
                    <a:pt x="874693" y="197664"/>
                    <a:pt x="854424" y="178480"/>
                    <a:pt x="830012" y="167975"/>
                  </a:cubicBezTo>
                  <a:cubicBezTo>
                    <a:pt x="848062" y="160331"/>
                    <a:pt x="860687" y="142429"/>
                    <a:pt x="860687" y="121617"/>
                  </a:cubicBezTo>
                  <a:cubicBezTo>
                    <a:pt x="860687" y="95133"/>
                    <a:pt x="840171" y="73631"/>
                    <a:pt x="814181" y="71658"/>
                  </a:cubicBezTo>
                  <a:lnTo>
                    <a:pt x="814625" y="69488"/>
                  </a:lnTo>
                  <a:cubicBezTo>
                    <a:pt x="814625" y="30675"/>
                    <a:pt x="789966" y="10406"/>
                    <a:pt x="757318" y="10406"/>
                  </a:cubicBezTo>
                  <a:cubicBezTo>
                    <a:pt x="724719" y="10406"/>
                    <a:pt x="700011" y="30675"/>
                    <a:pt x="700011" y="69488"/>
                  </a:cubicBezTo>
                  <a:lnTo>
                    <a:pt x="708839" y="111260"/>
                  </a:lnTo>
                  <a:cubicBezTo>
                    <a:pt x="708839" y="111260"/>
                    <a:pt x="714214" y="135426"/>
                    <a:pt x="734139" y="146966"/>
                  </a:cubicBezTo>
                  <a:lnTo>
                    <a:pt x="734139" y="158901"/>
                  </a:lnTo>
                  <a:lnTo>
                    <a:pt x="720823" y="158901"/>
                  </a:lnTo>
                  <a:lnTo>
                    <a:pt x="477442" y="158901"/>
                  </a:lnTo>
                  <a:lnTo>
                    <a:pt x="477442" y="132960"/>
                  </a:lnTo>
                  <a:cubicBezTo>
                    <a:pt x="493026" y="120630"/>
                    <a:pt x="497415" y="100854"/>
                    <a:pt x="497415" y="100854"/>
                  </a:cubicBezTo>
                  <a:lnTo>
                    <a:pt x="506243" y="59082"/>
                  </a:lnTo>
                  <a:cubicBezTo>
                    <a:pt x="506243" y="20269"/>
                    <a:pt x="481584" y="0"/>
                    <a:pt x="448936" y="0"/>
                  </a:cubicBezTo>
                  <a:cubicBezTo>
                    <a:pt x="416288" y="0"/>
                    <a:pt x="391629" y="20269"/>
                    <a:pt x="391629" y="59082"/>
                  </a:cubicBezTo>
                  <a:lnTo>
                    <a:pt x="400457" y="100854"/>
                  </a:lnTo>
                  <a:cubicBezTo>
                    <a:pt x="400457" y="100854"/>
                    <a:pt x="405833" y="125020"/>
                    <a:pt x="425757" y="136560"/>
                  </a:cubicBezTo>
                  <a:lnTo>
                    <a:pt x="425757" y="158950"/>
                  </a:lnTo>
                  <a:lnTo>
                    <a:pt x="179811" y="158950"/>
                  </a:lnTo>
                  <a:lnTo>
                    <a:pt x="162353" y="158950"/>
                  </a:lnTo>
                  <a:lnTo>
                    <a:pt x="162353" y="133009"/>
                  </a:lnTo>
                  <a:cubicBezTo>
                    <a:pt x="163191" y="132319"/>
                    <a:pt x="163980" y="131628"/>
                    <a:pt x="164769" y="130888"/>
                  </a:cubicBezTo>
                  <a:cubicBezTo>
                    <a:pt x="174189" y="128521"/>
                    <a:pt x="181636" y="120828"/>
                    <a:pt x="183313" y="110915"/>
                  </a:cubicBezTo>
                  <a:lnTo>
                    <a:pt x="191993" y="59674"/>
                  </a:lnTo>
                  <a:cubicBezTo>
                    <a:pt x="194458" y="59723"/>
                    <a:pt x="196037" y="59723"/>
                    <a:pt x="196037" y="59723"/>
                  </a:cubicBezTo>
                  <a:cubicBezTo>
                    <a:pt x="196037" y="59723"/>
                    <a:pt x="198305" y="34818"/>
                    <a:pt x="190168" y="18790"/>
                  </a:cubicBezTo>
                  <a:cubicBezTo>
                    <a:pt x="180600" y="0"/>
                    <a:pt x="147410" y="986"/>
                    <a:pt x="147410" y="986"/>
                  </a:cubicBezTo>
                  <a:lnTo>
                    <a:pt x="147410" y="986"/>
                  </a:lnTo>
                  <a:cubicBezTo>
                    <a:pt x="143267" y="345"/>
                    <a:pt x="138779" y="0"/>
                    <a:pt x="133897" y="0"/>
                  </a:cubicBezTo>
                  <a:cubicBezTo>
                    <a:pt x="48972" y="0"/>
                    <a:pt x="85418" y="100854"/>
                    <a:pt x="85418" y="100854"/>
                  </a:cubicBezTo>
                  <a:cubicBezTo>
                    <a:pt x="85418" y="100854"/>
                    <a:pt x="90793" y="125020"/>
                    <a:pt x="110718" y="136560"/>
                  </a:cubicBezTo>
                  <a:lnTo>
                    <a:pt x="110718" y="159049"/>
                  </a:lnTo>
                  <a:cubicBezTo>
                    <a:pt x="69291" y="160380"/>
                    <a:pt x="31958" y="184891"/>
                    <a:pt x="14499" y="222717"/>
                  </a:cubicBezTo>
                  <a:cubicBezTo>
                    <a:pt x="4932" y="243431"/>
                    <a:pt x="0" y="265969"/>
                    <a:pt x="0" y="288803"/>
                  </a:cubicBezTo>
                  <a:lnTo>
                    <a:pt x="0" y="414414"/>
                  </a:lnTo>
                  <a:cubicBezTo>
                    <a:pt x="0" y="452931"/>
                    <a:pt x="15930" y="489722"/>
                    <a:pt x="43942" y="516106"/>
                  </a:cubicBezTo>
                  <a:lnTo>
                    <a:pt x="43942" y="929288"/>
                  </a:lnTo>
                  <a:lnTo>
                    <a:pt x="129507" y="929288"/>
                  </a:lnTo>
                  <a:lnTo>
                    <a:pt x="139174" y="544119"/>
                  </a:lnTo>
                  <a:lnTo>
                    <a:pt x="191450" y="705831"/>
                  </a:lnTo>
                  <a:lnTo>
                    <a:pt x="181044" y="929337"/>
                  </a:lnTo>
                  <a:lnTo>
                    <a:pt x="264686" y="929337"/>
                  </a:lnTo>
                  <a:lnTo>
                    <a:pt x="273268" y="700356"/>
                  </a:lnTo>
                  <a:lnTo>
                    <a:pt x="234356" y="513049"/>
                  </a:lnTo>
                  <a:lnTo>
                    <a:pt x="234356" y="225627"/>
                  </a:lnTo>
                  <a:lnTo>
                    <a:pt x="320563" y="225627"/>
                  </a:lnTo>
                  <a:lnTo>
                    <a:pt x="309664" y="414414"/>
                  </a:lnTo>
                  <a:cubicBezTo>
                    <a:pt x="309664" y="452931"/>
                    <a:pt x="325593" y="489722"/>
                    <a:pt x="353606" y="516106"/>
                  </a:cubicBezTo>
                  <a:lnTo>
                    <a:pt x="353606" y="929288"/>
                  </a:lnTo>
                  <a:lnTo>
                    <a:pt x="406967" y="929288"/>
                  </a:lnTo>
                  <a:lnTo>
                    <a:pt x="448838" y="595705"/>
                  </a:lnTo>
                  <a:lnTo>
                    <a:pt x="490708" y="929288"/>
                  </a:lnTo>
                  <a:lnTo>
                    <a:pt x="544069" y="929288"/>
                  </a:lnTo>
                  <a:lnTo>
                    <a:pt x="544069" y="516106"/>
                  </a:lnTo>
                  <a:cubicBezTo>
                    <a:pt x="572131" y="489722"/>
                    <a:pt x="588011" y="452931"/>
                    <a:pt x="588011" y="414414"/>
                  </a:cubicBezTo>
                  <a:lnTo>
                    <a:pt x="577112" y="225627"/>
                  </a:lnTo>
                  <a:lnTo>
                    <a:pt x="666081" y="225627"/>
                  </a:lnTo>
                  <a:lnTo>
                    <a:pt x="666081" y="929288"/>
                  </a:lnTo>
                  <a:lnTo>
                    <a:pt x="733991" y="929288"/>
                  </a:lnTo>
                  <a:lnTo>
                    <a:pt x="757170" y="536080"/>
                  </a:lnTo>
                  <a:lnTo>
                    <a:pt x="803232" y="929288"/>
                  </a:lnTo>
                  <a:lnTo>
                    <a:pt x="900535" y="929288"/>
                  </a:lnTo>
                  <a:lnTo>
                    <a:pt x="856594" y="516106"/>
                  </a:lnTo>
                  <a:cubicBezTo>
                    <a:pt x="884655" y="489722"/>
                    <a:pt x="900535" y="452931"/>
                    <a:pt x="900535" y="414414"/>
                  </a:cubicBezTo>
                  <a:lnTo>
                    <a:pt x="900535" y="254182"/>
                  </a:lnTo>
                  <a:close/>
                </a:path>
              </a:pathLst>
            </a:custGeom>
            <a:solidFill>
              <a:srgbClr val="F7C600"/>
            </a:solidFill>
            <a:ln w="4914" cap="flat">
              <a:noFill/>
              <a:prstDash val="solid"/>
              <a:miter/>
            </a:ln>
          </p:spPr>
          <p:txBody>
            <a:bodyPr rtlCol="0" anchor="ctr"/>
            <a:lstStyle/>
            <a:p>
              <a:endParaRPr lang="en-US">
                <a:solidFill>
                  <a:prstClr val="black"/>
                </a:solidFill>
                <a:latin typeface="Arial"/>
              </a:endParaRPr>
            </a:p>
          </p:txBody>
        </p:sp>
        <p:grpSp>
          <p:nvGrpSpPr>
            <p:cNvPr id="11" name="Bild 15">
              <a:extLst>
                <a:ext uri="{FF2B5EF4-FFF2-40B4-BE49-F238E27FC236}">
                  <a16:creationId xmlns:a16="http://schemas.microsoft.com/office/drawing/2014/main" id="{23F79F17-4AE8-0C24-FB60-E6F2FFC384AF}"/>
                </a:ext>
              </a:extLst>
            </p:cNvPr>
            <p:cNvGrpSpPr/>
            <p:nvPr/>
          </p:nvGrpSpPr>
          <p:grpSpPr>
            <a:xfrm>
              <a:off x="7208122" y="5151538"/>
              <a:ext cx="465802" cy="91434"/>
              <a:chOff x="7208122" y="5151538"/>
              <a:chExt cx="465802" cy="91434"/>
            </a:xfrm>
            <a:solidFill>
              <a:srgbClr val="FFFFFF"/>
            </a:solidFill>
          </p:grpSpPr>
          <p:sp>
            <p:nvSpPr>
              <p:cNvPr id="12" name="Frihandsfigur: Form 11">
                <a:extLst>
                  <a:ext uri="{FF2B5EF4-FFF2-40B4-BE49-F238E27FC236}">
                    <a16:creationId xmlns:a16="http://schemas.microsoft.com/office/drawing/2014/main" id="{416A37C9-E42B-37EC-2DAC-0DBA1EDC414E}"/>
                  </a:ext>
                </a:extLst>
              </p:cNvPr>
              <p:cNvSpPr/>
              <p:nvPr/>
            </p:nvSpPr>
            <p:spPr>
              <a:xfrm>
                <a:off x="7208122" y="5151538"/>
                <a:ext cx="91434" cy="91434"/>
              </a:xfrm>
              <a:custGeom>
                <a:avLst/>
                <a:gdLst>
                  <a:gd name="connsiteX0" fmla="*/ 91434 w 91434"/>
                  <a:gd name="connsiteY0" fmla="*/ 45717 h 91434"/>
                  <a:gd name="connsiteX1" fmla="*/ 45717 w 91434"/>
                  <a:gd name="connsiteY1" fmla="*/ 91434 h 91434"/>
                  <a:gd name="connsiteX2" fmla="*/ 0 w 91434"/>
                  <a:gd name="connsiteY2" fmla="*/ 45717 h 91434"/>
                  <a:gd name="connsiteX3" fmla="*/ 45717 w 91434"/>
                  <a:gd name="connsiteY3" fmla="*/ 0 h 91434"/>
                  <a:gd name="connsiteX4" fmla="*/ 91434 w 91434"/>
                  <a:gd name="connsiteY4" fmla="*/ 45717 h 91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4" h="91434">
                    <a:moveTo>
                      <a:pt x="91434" y="45717"/>
                    </a:moveTo>
                    <a:cubicBezTo>
                      <a:pt x="91434" y="70966"/>
                      <a:pt x="70966" y="91434"/>
                      <a:pt x="45717" y="91434"/>
                    </a:cubicBezTo>
                    <a:cubicBezTo>
                      <a:pt x="20468" y="91434"/>
                      <a:pt x="0" y="70966"/>
                      <a:pt x="0" y="45717"/>
                    </a:cubicBezTo>
                    <a:cubicBezTo>
                      <a:pt x="0" y="20468"/>
                      <a:pt x="20468" y="0"/>
                      <a:pt x="45717" y="0"/>
                    </a:cubicBezTo>
                    <a:cubicBezTo>
                      <a:pt x="70966" y="0"/>
                      <a:pt x="91434" y="20468"/>
                      <a:pt x="91434" y="45717"/>
                    </a:cubicBezTo>
                    <a:close/>
                  </a:path>
                </a:pathLst>
              </a:custGeom>
              <a:solidFill>
                <a:srgbClr val="FFFFFF"/>
              </a:solidFill>
              <a:ln w="4914" cap="flat">
                <a:noFill/>
                <a:prstDash val="solid"/>
                <a:miter/>
              </a:ln>
            </p:spPr>
            <p:txBody>
              <a:bodyPr rtlCol="0" anchor="ctr"/>
              <a:lstStyle/>
              <a:p>
                <a:endParaRPr lang="en-US">
                  <a:solidFill>
                    <a:prstClr val="black"/>
                  </a:solidFill>
                  <a:latin typeface="Arial"/>
                </a:endParaRPr>
              </a:p>
            </p:txBody>
          </p:sp>
          <p:sp>
            <p:nvSpPr>
              <p:cNvPr id="13" name="Frihandsfigur: Form 12">
                <a:extLst>
                  <a:ext uri="{FF2B5EF4-FFF2-40B4-BE49-F238E27FC236}">
                    <a16:creationId xmlns:a16="http://schemas.microsoft.com/office/drawing/2014/main" id="{F0B12530-ED19-FC78-2E19-58E1CF4BCA84}"/>
                  </a:ext>
                </a:extLst>
              </p:cNvPr>
              <p:cNvSpPr/>
              <p:nvPr/>
            </p:nvSpPr>
            <p:spPr>
              <a:xfrm>
                <a:off x="7332895" y="5151538"/>
                <a:ext cx="91434" cy="91434"/>
              </a:xfrm>
              <a:custGeom>
                <a:avLst/>
                <a:gdLst>
                  <a:gd name="connsiteX0" fmla="*/ 91434 w 91434"/>
                  <a:gd name="connsiteY0" fmla="*/ 45717 h 91434"/>
                  <a:gd name="connsiteX1" fmla="*/ 45717 w 91434"/>
                  <a:gd name="connsiteY1" fmla="*/ 91434 h 91434"/>
                  <a:gd name="connsiteX2" fmla="*/ 0 w 91434"/>
                  <a:gd name="connsiteY2" fmla="*/ 45717 h 91434"/>
                  <a:gd name="connsiteX3" fmla="*/ 45717 w 91434"/>
                  <a:gd name="connsiteY3" fmla="*/ 0 h 91434"/>
                  <a:gd name="connsiteX4" fmla="*/ 91434 w 91434"/>
                  <a:gd name="connsiteY4" fmla="*/ 45717 h 91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4" h="91434">
                    <a:moveTo>
                      <a:pt x="91434" y="45717"/>
                    </a:moveTo>
                    <a:cubicBezTo>
                      <a:pt x="91434" y="70966"/>
                      <a:pt x="70966" y="91434"/>
                      <a:pt x="45717" y="91434"/>
                    </a:cubicBezTo>
                    <a:cubicBezTo>
                      <a:pt x="20468" y="91434"/>
                      <a:pt x="0" y="70966"/>
                      <a:pt x="0" y="45717"/>
                    </a:cubicBezTo>
                    <a:cubicBezTo>
                      <a:pt x="0" y="20468"/>
                      <a:pt x="20468" y="0"/>
                      <a:pt x="45717" y="0"/>
                    </a:cubicBezTo>
                    <a:cubicBezTo>
                      <a:pt x="70966" y="0"/>
                      <a:pt x="91434" y="20468"/>
                      <a:pt x="91434" y="45717"/>
                    </a:cubicBezTo>
                    <a:close/>
                  </a:path>
                </a:pathLst>
              </a:custGeom>
              <a:solidFill>
                <a:srgbClr val="FFFFFF"/>
              </a:solidFill>
              <a:ln w="4914" cap="flat">
                <a:noFill/>
                <a:prstDash val="solid"/>
                <a:miter/>
              </a:ln>
            </p:spPr>
            <p:txBody>
              <a:bodyPr rtlCol="0" anchor="ctr"/>
              <a:lstStyle/>
              <a:p>
                <a:endParaRPr lang="en-US">
                  <a:solidFill>
                    <a:prstClr val="black"/>
                  </a:solidFill>
                  <a:latin typeface="Arial"/>
                </a:endParaRPr>
              </a:p>
            </p:txBody>
          </p:sp>
          <p:sp>
            <p:nvSpPr>
              <p:cNvPr id="14" name="Frihandsfigur: Form 13">
                <a:extLst>
                  <a:ext uri="{FF2B5EF4-FFF2-40B4-BE49-F238E27FC236}">
                    <a16:creationId xmlns:a16="http://schemas.microsoft.com/office/drawing/2014/main" id="{7E80B6C4-6DB4-537E-0A20-FC676FC0F978}"/>
                  </a:ext>
                </a:extLst>
              </p:cNvPr>
              <p:cNvSpPr/>
              <p:nvPr/>
            </p:nvSpPr>
            <p:spPr>
              <a:xfrm>
                <a:off x="7457717" y="5151538"/>
                <a:ext cx="91434" cy="91434"/>
              </a:xfrm>
              <a:custGeom>
                <a:avLst/>
                <a:gdLst>
                  <a:gd name="connsiteX0" fmla="*/ 91434 w 91434"/>
                  <a:gd name="connsiteY0" fmla="*/ 45717 h 91434"/>
                  <a:gd name="connsiteX1" fmla="*/ 45717 w 91434"/>
                  <a:gd name="connsiteY1" fmla="*/ 91434 h 91434"/>
                  <a:gd name="connsiteX2" fmla="*/ 0 w 91434"/>
                  <a:gd name="connsiteY2" fmla="*/ 45717 h 91434"/>
                  <a:gd name="connsiteX3" fmla="*/ 45717 w 91434"/>
                  <a:gd name="connsiteY3" fmla="*/ 0 h 91434"/>
                  <a:gd name="connsiteX4" fmla="*/ 91434 w 91434"/>
                  <a:gd name="connsiteY4" fmla="*/ 45717 h 91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4" h="91434">
                    <a:moveTo>
                      <a:pt x="91434" y="45717"/>
                    </a:moveTo>
                    <a:cubicBezTo>
                      <a:pt x="91434" y="70966"/>
                      <a:pt x="70966" y="91434"/>
                      <a:pt x="45717" y="91434"/>
                    </a:cubicBezTo>
                    <a:cubicBezTo>
                      <a:pt x="20468" y="91434"/>
                      <a:pt x="0" y="70966"/>
                      <a:pt x="0" y="45717"/>
                    </a:cubicBezTo>
                    <a:cubicBezTo>
                      <a:pt x="0" y="20468"/>
                      <a:pt x="20468" y="0"/>
                      <a:pt x="45717" y="0"/>
                    </a:cubicBezTo>
                    <a:cubicBezTo>
                      <a:pt x="70966" y="0"/>
                      <a:pt x="91434" y="20468"/>
                      <a:pt x="91434" y="45717"/>
                    </a:cubicBezTo>
                    <a:close/>
                  </a:path>
                </a:pathLst>
              </a:custGeom>
              <a:solidFill>
                <a:srgbClr val="FFFFFF"/>
              </a:solidFill>
              <a:ln w="4914" cap="flat">
                <a:noFill/>
                <a:prstDash val="solid"/>
                <a:miter/>
              </a:ln>
            </p:spPr>
            <p:txBody>
              <a:bodyPr rtlCol="0" anchor="ctr"/>
              <a:lstStyle/>
              <a:p>
                <a:endParaRPr lang="en-US">
                  <a:solidFill>
                    <a:prstClr val="black"/>
                  </a:solidFill>
                  <a:latin typeface="Arial"/>
                </a:endParaRPr>
              </a:p>
            </p:txBody>
          </p:sp>
          <p:sp>
            <p:nvSpPr>
              <p:cNvPr id="15" name="Frihandsfigur: Form 14">
                <a:extLst>
                  <a:ext uri="{FF2B5EF4-FFF2-40B4-BE49-F238E27FC236}">
                    <a16:creationId xmlns:a16="http://schemas.microsoft.com/office/drawing/2014/main" id="{DDE21EEA-D78D-A3F9-57D6-C0D2FA9EDBC1}"/>
                  </a:ext>
                </a:extLst>
              </p:cNvPr>
              <p:cNvSpPr/>
              <p:nvPr/>
            </p:nvSpPr>
            <p:spPr>
              <a:xfrm>
                <a:off x="7582490" y="5151538"/>
                <a:ext cx="91434" cy="91434"/>
              </a:xfrm>
              <a:custGeom>
                <a:avLst/>
                <a:gdLst>
                  <a:gd name="connsiteX0" fmla="*/ 91434 w 91434"/>
                  <a:gd name="connsiteY0" fmla="*/ 45717 h 91434"/>
                  <a:gd name="connsiteX1" fmla="*/ 45717 w 91434"/>
                  <a:gd name="connsiteY1" fmla="*/ 91434 h 91434"/>
                  <a:gd name="connsiteX2" fmla="*/ 0 w 91434"/>
                  <a:gd name="connsiteY2" fmla="*/ 45717 h 91434"/>
                  <a:gd name="connsiteX3" fmla="*/ 45717 w 91434"/>
                  <a:gd name="connsiteY3" fmla="*/ 0 h 91434"/>
                  <a:gd name="connsiteX4" fmla="*/ 91434 w 91434"/>
                  <a:gd name="connsiteY4" fmla="*/ 45717 h 91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4" h="91434">
                    <a:moveTo>
                      <a:pt x="91434" y="45717"/>
                    </a:moveTo>
                    <a:cubicBezTo>
                      <a:pt x="91434" y="70966"/>
                      <a:pt x="70966" y="91434"/>
                      <a:pt x="45717" y="91434"/>
                    </a:cubicBezTo>
                    <a:cubicBezTo>
                      <a:pt x="20468" y="91434"/>
                      <a:pt x="0" y="70966"/>
                      <a:pt x="0" y="45717"/>
                    </a:cubicBezTo>
                    <a:cubicBezTo>
                      <a:pt x="0" y="20468"/>
                      <a:pt x="20468" y="0"/>
                      <a:pt x="45717" y="0"/>
                    </a:cubicBezTo>
                    <a:cubicBezTo>
                      <a:pt x="70966" y="0"/>
                      <a:pt x="91434" y="20468"/>
                      <a:pt x="91434" y="45717"/>
                    </a:cubicBezTo>
                    <a:close/>
                  </a:path>
                </a:pathLst>
              </a:custGeom>
              <a:solidFill>
                <a:srgbClr val="FFFFFF"/>
              </a:solidFill>
              <a:ln w="4914" cap="flat">
                <a:noFill/>
                <a:prstDash val="solid"/>
                <a:miter/>
              </a:ln>
            </p:spPr>
            <p:txBody>
              <a:bodyPr rtlCol="0" anchor="ctr"/>
              <a:lstStyle/>
              <a:p>
                <a:endParaRPr lang="en-US">
                  <a:solidFill>
                    <a:prstClr val="black"/>
                  </a:solidFill>
                  <a:latin typeface="Arial"/>
                </a:endParaRPr>
              </a:p>
            </p:txBody>
          </p:sp>
        </p:grpSp>
      </p:grpSp>
    </p:spTree>
    <p:extLst>
      <p:ext uri="{BB962C8B-B14F-4D97-AF65-F5344CB8AC3E}">
        <p14:creationId xmlns:p14="http://schemas.microsoft.com/office/powerpoint/2010/main" val="720115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355D58-4680-B44C-9FE7-BF6DB17CB8D6}"/>
              </a:ext>
            </a:extLst>
          </p:cNvPr>
          <p:cNvSpPr>
            <a:spLocks noGrp="1"/>
          </p:cNvSpPr>
          <p:nvPr>
            <p:ph type="title"/>
          </p:nvPr>
        </p:nvSpPr>
        <p:spPr>
          <a:xfrm>
            <a:off x="138702" y="1167895"/>
            <a:ext cx="8280000" cy="504000"/>
          </a:xfrm>
        </p:spPr>
        <p:txBody>
          <a:bodyPr/>
          <a:lstStyle/>
          <a:p>
            <a:pPr algn="ctr"/>
            <a:br>
              <a:rPr lang="sv-SE" dirty="0"/>
            </a:br>
            <a:br>
              <a:rPr lang="sv-SE" dirty="0"/>
            </a:br>
            <a:endParaRPr lang="sv-SE" dirty="0"/>
          </a:p>
        </p:txBody>
      </p:sp>
      <p:sp>
        <p:nvSpPr>
          <p:cNvPr id="7" name="Ellips 6">
            <a:extLst>
              <a:ext uri="{FF2B5EF4-FFF2-40B4-BE49-F238E27FC236}">
                <a16:creationId xmlns:a16="http://schemas.microsoft.com/office/drawing/2014/main" id="{A5B92B79-8FDB-9A49-B536-38B48D6E9985}"/>
              </a:ext>
            </a:extLst>
          </p:cNvPr>
          <p:cNvSpPr/>
          <p:nvPr/>
        </p:nvSpPr>
        <p:spPr>
          <a:xfrm>
            <a:off x="5250652" y="966159"/>
            <a:ext cx="2713687" cy="2729732"/>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a:solidFill>
                  <a:schemeClr val="tx1"/>
                </a:solidFill>
              </a:rPr>
              <a:t>Utveckla</a:t>
            </a:r>
          </a:p>
        </p:txBody>
      </p:sp>
      <p:sp>
        <p:nvSpPr>
          <p:cNvPr id="9" name="Ellips 8">
            <a:extLst>
              <a:ext uri="{FF2B5EF4-FFF2-40B4-BE49-F238E27FC236}">
                <a16:creationId xmlns:a16="http://schemas.microsoft.com/office/drawing/2014/main" id="{30BFF24D-0680-164F-98A5-40B8502E989E}"/>
              </a:ext>
            </a:extLst>
          </p:cNvPr>
          <p:cNvSpPr/>
          <p:nvPr/>
        </p:nvSpPr>
        <p:spPr>
          <a:xfrm>
            <a:off x="2851489" y="966159"/>
            <a:ext cx="2853526" cy="2729732"/>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a:solidFill>
                  <a:schemeClr val="tx1"/>
                </a:solidFill>
              </a:rPr>
              <a:t>Leda</a:t>
            </a:r>
          </a:p>
        </p:txBody>
      </p:sp>
      <p:sp>
        <p:nvSpPr>
          <p:cNvPr id="10" name="Ellips 9">
            <a:extLst>
              <a:ext uri="{FF2B5EF4-FFF2-40B4-BE49-F238E27FC236}">
                <a16:creationId xmlns:a16="http://schemas.microsoft.com/office/drawing/2014/main" id="{4368F37E-D091-D149-85EA-8563D73FFD43}"/>
              </a:ext>
            </a:extLst>
          </p:cNvPr>
          <p:cNvSpPr/>
          <p:nvPr/>
        </p:nvSpPr>
        <p:spPr>
          <a:xfrm>
            <a:off x="592165" y="966159"/>
            <a:ext cx="2713687" cy="2729732"/>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a:solidFill>
                  <a:schemeClr val="tx1"/>
                </a:solidFill>
              </a:rPr>
              <a:t>Företräda</a:t>
            </a:r>
          </a:p>
        </p:txBody>
      </p:sp>
    </p:spTree>
    <p:extLst>
      <p:ext uri="{BB962C8B-B14F-4D97-AF65-F5344CB8AC3E}">
        <p14:creationId xmlns:p14="http://schemas.microsoft.com/office/powerpoint/2010/main" val="351572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C2E5EE-D2E5-4549-8F31-C9EF5217F366}"/>
              </a:ext>
            </a:extLst>
          </p:cNvPr>
          <p:cNvSpPr>
            <a:spLocks noGrp="1"/>
          </p:cNvSpPr>
          <p:nvPr>
            <p:ph type="title"/>
          </p:nvPr>
        </p:nvSpPr>
        <p:spPr/>
        <p:txBody>
          <a:bodyPr/>
          <a:lstStyle/>
          <a:p>
            <a:r>
              <a:rPr lang="sv-SE" dirty="0"/>
              <a:t>Övning – Företräda - Leda - Utveckla </a:t>
            </a:r>
          </a:p>
        </p:txBody>
      </p:sp>
      <p:sp>
        <p:nvSpPr>
          <p:cNvPr id="3" name="Platshållare för innehåll 2">
            <a:extLst>
              <a:ext uri="{FF2B5EF4-FFF2-40B4-BE49-F238E27FC236}">
                <a16:creationId xmlns:a16="http://schemas.microsoft.com/office/drawing/2014/main" id="{465CAD08-58B6-6541-BBFC-6D76CB0BFA01}"/>
              </a:ext>
            </a:extLst>
          </p:cNvPr>
          <p:cNvSpPr>
            <a:spLocks noGrp="1"/>
          </p:cNvSpPr>
          <p:nvPr>
            <p:ph sz="half" idx="1"/>
          </p:nvPr>
        </p:nvSpPr>
        <p:spPr>
          <a:xfrm>
            <a:off x="432000" y="864000"/>
            <a:ext cx="8280000" cy="3708000"/>
          </a:xfrm>
        </p:spPr>
        <p:txBody>
          <a:bodyPr>
            <a:normAutofit lnSpcReduction="10000"/>
          </a:bodyPr>
          <a:lstStyle/>
          <a:p>
            <a:pPr marL="0" indent="0">
              <a:buNone/>
            </a:pPr>
            <a:endParaRPr lang="sv-SE" dirty="0"/>
          </a:p>
          <a:p>
            <a:pPr>
              <a:buFontTx/>
              <a:buChar char="-"/>
            </a:pPr>
            <a:r>
              <a:rPr lang="sv-SE" sz="2400" dirty="0"/>
              <a:t>Är det någon av uppgifterna </a:t>
            </a:r>
          </a:p>
          <a:p>
            <a:pPr marL="0" indent="0">
              <a:buNone/>
            </a:pPr>
            <a:r>
              <a:rPr lang="sv-SE" sz="2400" dirty="0"/>
              <a:t>som styrelsen bör ägna större </a:t>
            </a:r>
          </a:p>
          <a:p>
            <a:pPr marL="0" indent="0">
              <a:buNone/>
            </a:pPr>
            <a:r>
              <a:rPr lang="sv-SE" sz="2400" dirty="0"/>
              <a:t>uppmärksamhet åt i nuläget? </a:t>
            </a:r>
          </a:p>
          <a:p>
            <a:pPr marL="0" indent="0">
              <a:buNone/>
            </a:pPr>
            <a:r>
              <a:rPr lang="sv-SE" sz="2400" dirty="0"/>
              <a:t>Varför?</a:t>
            </a:r>
            <a:br>
              <a:rPr lang="sv-SE" sz="2400" dirty="0"/>
            </a:br>
            <a:endParaRPr lang="sv-SE" sz="2400" dirty="0"/>
          </a:p>
          <a:p>
            <a:pPr>
              <a:buFontTx/>
              <a:buChar char="-"/>
            </a:pPr>
            <a:r>
              <a:rPr lang="sv-SE" sz="2400" dirty="0"/>
              <a:t>Hur ska det kunna </a:t>
            </a:r>
          </a:p>
          <a:p>
            <a:pPr marL="0" indent="0">
              <a:buNone/>
            </a:pPr>
            <a:r>
              <a:rPr lang="sv-SE" sz="2400" dirty="0"/>
              <a:t>åstadkommas? </a:t>
            </a:r>
            <a:br>
              <a:rPr lang="sv-SE" sz="2400" dirty="0"/>
            </a:br>
            <a:endParaRPr lang="sv-SE" sz="2400" dirty="0"/>
          </a:p>
          <a:p>
            <a:pPr marL="0" indent="0">
              <a:buNone/>
            </a:pPr>
            <a:r>
              <a:rPr lang="sv-SE" sz="2400" dirty="0"/>
              <a:t>- Vem/vilka ansvarar? </a:t>
            </a:r>
          </a:p>
          <a:p>
            <a:endParaRPr lang="sv-SE" dirty="0"/>
          </a:p>
        </p:txBody>
      </p:sp>
      <p:pic>
        <p:nvPicPr>
          <p:cNvPr id="6" name="Bildobjekt 5">
            <a:extLst>
              <a:ext uri="{FF2B5EF4-FFF2-40B4-BE49-F238E27FC236}">
                <a16:creationId xmlns:a16="http://schemas.microsoft.com/office/drawing/2014/main" id="{D5CA08EC-9633-5847-B8C5-197701329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279" y="1155940"/>
            <a:ext cx="4617721" cy="3416060"/>
          </a:xfrm>
          <a:prstGeom prst="rect">
            <a:avLst/>
          </a:prstGeom>
        </p:spPr>
      </p:pic>
    </p:spTree>
    <p:extLst>
      <p:ext uri="{BB962C8B-B14F-4D97-AF65-F5344CB8AC3E}">
        <p14:creationId xmlns:p14="http://schemas.microsoft.com/office/powerpoint/2010/main" val="190567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6BC76C-6554-5046-B810-24030A830274}"/>
              </a:ext>
            </a:extLst>
          </p:cNvPr>
          <p:cNvSpPr>
            <a:spLocks noGrp="1"/>
          </p:cNvSpPr>
          <p:nvPr>
            <p:ph type="title"/>
          </p:nvPr>
        </p:nvSpPr>
        <p:spPr/>
        <p:txBody>
          <a:bodyPr/>
          <a:lstStyle/>
          <a:p>
            <a:r>
              <a:rPr lang="sv-SE" sz="3600" dirty="0"/>
              <a:t>Checkfrågor:</a:t>
            </a:r>
            <a:endParaRPr lang="sv-SE" dirty="0"/>
          </a:p>
        </p:txBody>
      </p:sp>
      <p:sp>
        <p:nvSpPr>
          <p:cNvPr id="3" name="Platshållare för innehåll 2">
            <a:extLst>
              <a:ext uri="{FF2B5EF4-FFF2-40B4-BE49-F238E27FC236}">
                <a16:creationId xmlns:a16="http://schemas.microsoft.com/office/drawing/2014/main" id="{C56ED6CE-A73C-1D4A-9F12-64EEA233D6BC}"/>
              </a:ext>
            </a:extLst>
          </p:cNvPr>
          <p:cNvSpPr>
            <a:spLocks noGrp="1"/>
          </p:cNvSpPr>
          <p:nvPr>
            <p:ph sz="half" idx="1"/>
          </p:nvPr>
        </p:nvSpPr>
        <p:spPr>
          <a:xfrm>
            <a:off x="431999" y="864000"/>
            <a:ext cx="8279999" cy="3708000"/>
          </a:xfrm>
        </p:spPr>
        <p:txBody>
          <a:bodyPr>
            <a:normAutofit/>
          </a:bodyPr>
          <a:lstStyle/>
          <a:p>
            <a:pPr marL="0" indent="0">
              <a:buNone/>
            </a:pPr>
            <a:endParaRPr lang="sv-SE" sz="2400" dirty="0"/>
          </a:p>
          <a:p>
            <a:pPr marL="0" indent="0">
              <a:buNone/>
            </a:pPr>
            <a:r>
              <a:rPr lang="sv-SE" sz="2400" dirty="0"/>
              <a:t>1. Vilken är styrelsens uppgift i er organisation? Var finns uppgiften formulerad?</a:t>
            </a:r>
          </a:p>
          <a:p>
            <a:endParaRPr lang="sv-SE" sz="2400" dirty="0"/>
          </a:p>
          <a:p>
            <a:pPr marL="0" indent="0">
              <a:buNone/>
            </a:pPr>
            <a:r>
              <a:rPr lang="sv-SE" sz="2400" dirty="0"/>
              <a:t>2. Vad säger inriktningsdokument och verksamhetsplaner? Vad ska styrelsen åstadkomma?</a:t>
            </a:r>
          </a:p>
          <a:p>
            <a:pPr marL="0" indent="0">
              <a:buNone/>
            </a:pPr>
            <a:endParaRPr lang="sv-SE" sz="2400" dirty="0"/>
          </a:p>
          <a:p>
            <a:pPr marL="0" indent="0">
              <a:buNone/>
            </a:pPr>
            <a:r>
              <a:rPr lang="sv-SE" sz="2400" dirty="0"/>
              <a:t>3. Vilka resurser finns, ekonomiskt och personellt (anställda och förtroendevalda)? </a:t>
            </a:r>
          </a:p>
          <a:p>
            <a:endParaRPr lang="sv-SE" dirty="0"/>
          </a:p>
        </p:txBody>
      </p:sp>
    </p:spTree>
    <p:extLst>
      <p:ext uri="{BB962C8B-B14F-4D97-AF65-F5344CB8AC3E}">
        <p14:creationId xmlns:p14="http://schemas.microsoft.com/office/powerpoint/2010/main" val="1283705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8E30AD-D6EE-B54B-A78C-6E03A161107F}"/>
              </a:ext>
            </a:extLst>
          </p:cNvPr>
          <p:cNvSpPr>
            <a:spLocks noGrp="1"/>
          </p:cNvSpPr>
          <p:nvPr>
            <p:ph type="title"/>
          </p:nvPr>
        </p:nvSpPr>
        <p:spPr>
          <a:xfrm>
            <a:off x="432000" y="1547999"/>
            <a:ext cx="8222143" cy="1023751"/>
          </a:xfrm>
        </p:spPr>
        <p:txBody>
          <a:bodyPr/>
          <a:lstStyle/>
          <a:p>
            <a:r>
              <a:rPr lang="sv-SE" dirty="0"/>
              <a:t>3. Ett gemensamt ansvar </a:t>
            </a:r>
          </a:p>
        </p:txBody>
      </p:sp>
    </p:spTree>
    <p:extLst>
      <p:ext uri="{BB962C8B-B14F-4D97-AF65-F5344CB8AC3E}">
        <p14:creationId xmlns:p14="http://schemas.microsoft.com/office/powerpoint/2010/main" val="2455970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D1A6C6-07AF-A04E-BDE1-A04F0D57EA79}"/>
              </a:ext>
            </a:extLst>
          </p:cNvPr>
          <p:cNvSpPr>
            <a:spLocks noGrp="1"/>
          </p:cNvSpPr>
          <p:nvPr>
            <p:ph type="title"/>
          </p:nvPr>
        </p:nvSpPr>
        <p:spPr/>
        <p:txBody>
          <a:bodyPr/>
          <a:lstStyle/>
          <a:p>
            <a:r>
              <a:rPr lang="sv-SE" dirty="0"/>
              <a:t>Övning – Styrelsens juridiska ansvar</a:t>
            </a:r>
          </a:p>
        </p:txBody>
      </p:sp>
      <p:sp>
        <p:nvSpPr>
          <p:cNvPr id="3" name="Platshållare för innehåll 2">
            <a:extLst>
              <a:ext uri="{FF2B5EF4-FFF2-40B4-BE49-F238E27FC236}">
                <a16:creationId xmlns:a16="http://schemas.microsoft.com/office/drawing/2014/main" id="{6BB5B463-4FF2-FF47-8655-93A6B97B5E7B}"/>
              </a:ext>
            </a:extLst>
          </p:cNvPr>
          <p:cNvSpPr>
            <a:spLocks noGrp="1"/>
          </p:cNvSpPr>
          <p:nvPr>
            <p:ph sz="half" idx="1"/>
          </p:nvPr>
        </p:nvSpPr>
        <p:spPr>
          <a:xfrm>
            <a:off x="432000" y="864000"/>
            <a:ext cx="8279999" cy="3708000"/>
          </a:xfrm>
        </p:spPr>
        <p:txBody>
          <a:bodyPr>
            <a:normAutofit/>
          </a:bodyPr>
          <a:lstStyle/>
          <a:p>
            <a:pPr marL="0" indent="0">
              <a:buNone/>
            </a:pPr>
            <a:br>
              <a:rPr lang="sv-SE" dirty="0"/>
            </a:br>
            <a:endParaRPr lang="sv-SE" dirty="0"/>
          </a:p>
          <a:p>
            <a:pPr>
              <a:buClrTx/>
            </a:pPr>
            <a:r>
              <a:rPr lang="sv-SE" sz="2400" dirty="0"/>
              <a:t>Ta del av texten i materialet</a:t>
            </a:r>
          </a:p>
          <a:p>
            <a:pPr>
              <a:buClrTx/>
            </a:pPr>
            <a:endParaRPr lang="sv-SE" sz="2400" dirty="0"/>
          </a:p>
          <a:p>
            <a:pPr>
              <a:buClrTx/>
            </a:pPr>
            <a:r>
              <a:rPr lang="sv-SE" sz="2400" dirty="0"/>
              <a:t>Punkta gemensamt ner sådant som det är viktigt att styrelsen går vidare med/tar reda på för att känna sig trygga. </a:t>
            </a:r>
          </a:p>
          <a:p>
            <a:pPr marL="0" indent="0" algn="ctr">
              <a:buNone/>
            </a:pPr>
            <a:endParaRPr lang="sv-SE" sz="4400" dirty="0"/>
          </a:p>
        </p:txBody>
      </p:sp>
    </p:spTree>
    <p:extLst>
      <p:ext uri="{BB962C8B-B14F-4D97-AF65-F5344CB8AC3E}">
        <p14:creationId xmlns:p14="http://schemas.microsoft.com/office/powerpoint/2010/main" val="916528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8E30AD-D6EE-B54B-A78C-6E03A161107F}"/>
              </a:ext>
            </a:extLst>
          </p:cNvPr>
          <p:cNvSpPr>
            <a:spLocks noGrp="1"/>
          </p:cNvSpPr>
          <p:nvPr>
            <p:ph type="title"/>
          </p:nvPr>
        </p:nvSpPr>
        <p:spPr>
          <a:xfrm>
            <a:off x="432000" y="1547999"/>
            <a:ext cx="8222143" cy="1023751"/>
          </a:xfrm>
        </p:spPr>
        <p:txBody>
          <a:bodyPr/>
          <a:lstStyle/>
          <a:p>
            <a:r>
              <a:rPr lang="sv-SE" dirty="0"/>
              <a:t>4. Klara roller</a:t>
            </a:r>
          </a:p>
        </p:txBody>
      </p:sp>
    </p:spTree>
    <p:extLst>
      <p:ext uri="{BB962C8B-B14F-4D97-AF65-F5344CB8AC3E}">
        <p14:creationId xmlns:p14="http://schemas.microsoft.com/office/powerpoint/2010/main" val="2262668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89BC6D-2D3D-104F-8020-C1C97612498F}"/>
              </a:ext>
            </a:extLst>
          </p:cNvPr>
          <p:cNvSpPr>
            <a:spLocks noGrp="1"/>
          </p:cNvSpPr>
          <p:nvPr>
            <p:ph type="title"/>
          </p:nvPr>
        </p:nvSpPr>
        <p:spPr/>
        <p:txBody>
          <a:bodyPr/>
          <a:lstStyle/>
          <a:p>
            <a:r>
              <a:rPr lang="sv-SE" dirty="0"/>
              <a:t>Checkfrågor</a:t>
            </a:r>
          </a:p>
        </p:txBody>
      </p:sp>
      <p:sp>
        <p:nvSpPr>
          <p:cNvPr id="3" name="Platshållare för innehåll 2">
            <a:extLst>
              <a:ext uri="{FF2B5EF4-FFF2-40B4-BE49-F238E27FC236}">
                <a16:creationId xmlns:a16="http://schemas.microsoft.com/office/drawing/2014/main" id="{13545387-5AE7-3E4A-9C8C-146ABA36D51D}"/>
              </a:ext>
            </a:extLst>
          </p:cNvPr>
          <p:cNvSpPr>
            <a:spLocks noGrp="1"/>
          </p:cNvSpPr>
          <p:nvPr>
            <p:ph sz="half" idx="1"/>
          </p:nvPr>
        </p:nvSpPr>
        <p:spPr>
          <a:xfrm>
            <a:off x="432000" y="864000"/>
            <a:ext cx="8280000" cy="3708000"/>
          </a:xfrm>
        </p:spPr>
        <p:txBody>
          <a:bodyPr>
            <a:normAutofit/>
          </a:bodyPr>
          <a:lstStyle/>
          <a:p>
            <a:pPr marL="0" indent="0">
              <a:buNone/>
            </a:pPr>
            <a:endParaRPr lang="sv-SE" dirty="0"/>
          </a:p>
          <a:p>
            <a:pPr marL="0" indent="0">
              <a:buNone/>
            </a:pPr>
            <a:r>
              <a:rPr lang="sv-SE" sz="2400" dirty="0"/>
              <a:t>1. Vilka olika roller har ni i styrelsen?</a:t>
            </a:r>
          </a:p>
          <a:p>
            <a:pPr marL="0" indent="0">
              <a:buNone/>
            </a:pPr>
            <a:endParaRPr lang="sv-SE" sz="2400" dirty="0"/>
          </a:p>
          <a:p>
            <a:pPr marL="0" indent="0">
              <a:buNone/>
            </a:pPr>
            <a:r>
              <a:rPr lang="sv-SE" sz="2400" dirty="0"/>
              <a:t>2. Finns det formulerat i några dokument vilka roller som ska finnas?</a:t>
            </a:r>
          </a:p>
          <a:p>
            <a:pPr marL="0" indent="0">
              <a:buNone/>
            </a:pPr>
            <a:endParaRPr lang="sv-SE" sz="2400" dirty="0"/>
          </a:p>
          <a:p>
            <a:pPr marL="0" indent="0">
              <a:buNone/>
            </a:pPr>
            <a:r>
              <a:rPr lang="sv-SE" sz="2400" dirty="0"/>
              <a:t>3. Hur ser rollfördelning mellan styrelse och kansli ut? Finns det några dokument som beskriver detta?</a:t>
            </a:r>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308449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494135-0A5B-BF48-86F5-63AC4B9B14F3}"/>
              </a:ext>
            </a:extLst>
          </p:cNvPr>
          <p:cNvSpPr>
            <a:spLocks noGrp="1"/>
          </p:cNvSpPr>
          <p:nvPr>
            <p:ph type="title"/>
          </p:nvPr>
        </p:nvSpPr>
        <p:spPr/>
        <p:txBody>
          <a:bodyPr/>
          <a:lstStyle/>
          <a:p>
            <a:r>
              <a:rPr lang="sv-SE" dirty="0"/>
              <a:t>… ytterligare roller</a:t>
            </a:r>
          </a:p>
        </p:txBody>
      </p:sp>
      <p:sp>
        <p:nvSpPr>
          <p:cNvPr id="3" name="Platshållare för innehåll 2">
            <a:extLst>
              <a:ext uri="{FF2B5EF4-FFF2-40B4-BE49-F238E27FC236}">
                <a16:creationId xmlns:a16="http://schemas.microsoft.com/office/drawing/2014/main" id="{9AFFB4DB-9BE1-8643-B838-38EE8DD18229}"/>
              </a:ext>
            </a:extLst>
          </p:cNvPr>
          <p:cNvSpPr>
            <a:spLocks noGrp="1"/>
          </p:cNvSpPr>
          <p:nvPr>
            <p:ph sz="half" idx="1"/>
          </p:nvPr>
        </p:nvSpPr>
        <p:spPr>
          <a:xfrm>
            <a:off x="860612" y="1237128"/>
            <a:ext cx="7150326" cy="3334871"/>
          </a:xfrm>
        </p:spPr>
        <p:txBody>
          <a:bodyPr>
            <a:normAutofit/>
          </a:bodyPr>
          <a:lstStyle/>
          <a:p>
            <a:pPr>
              <a:buClrTx/>
            </a:pPr>
            <a:r>
              <a:rPr lang="sv-SE" sz="2400" dirty="0"/>
              <a:t>Mötesordförande</a:t>
            </a:r>
          </a:p>
          <a:p>
            <a:pPr>
              <a:buClrTx/>
            </a:pPr>
            <a:r>
              <a:rPr lang="sv-SE" sz="2400" dirty="0" err="1"/>
              <a:t>Stämningsunderlättare</a:t>
            </a:r>
            <a:endParaRPr lang="sv-SE" sz="2400" dirty="0"/>
          </a:p>
          <a:p>
            <a:pPr>
              <a:buClrTx/>
            </a:pPr>
            <a:r>
              <a:rPr lang="sv-SE" sz="2400" dirty="0"/>
              <a:t>Tidshållare </a:t>
            </a:r>
          </a:p>
          <a:p>
            <a:pPr>
              <a:buClrTx/>
            </a:pPr>
            <a:r>
              <a:rPr lang="sv-SE" sz="2400" dirty="0"/>
              <a:t>”Gör vi det vi ska”</a:t>
            </a:r>
          </a:p>
          <a:p>
            <a:pPr>
              <a:buClrTx/>
            </a:pPr>
            <a:r>
              <a:rPr lang="sv-SE" sz="2400" dirty="0"/>
              <a:t>Förtrycksobservatör/Ingripare</a:t>
            </a:r>
          </a:p>
          <a:p>
            <a:pPr>
              <a:buClrTx/>
            </a:pPr>
            <a:r>
              <a:rPr lang="sv-SE" sz="2400" dirty="0" err="1"/>
              <a:t>Guldkornsfinnare</a:t>
            </a:r>
            <a:endParaRPr lang="sv-SE" sz="2400" dirty="0"/>
          </a:p>
        </p:txBody>
      </p:sp>
    </p:spTree>
    <p:extLst>
      <p:ext uri="{BB962C8B-B14F-4D97-AF65-F5344CB8AC3E}">
        <p14:creationId xmlns:p14="http://schemas.microsoft.com/office/powerpoint/2010/main" val="84901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976DFF-88EC-CF49-93D5-D5992D80E2D6}"/>
              </a:ext>
            </a:extLst>
          </p:cNvPr>
          <p:cNvSpPr>
            <a:spLocks noGrp="1"/>
          </p:cNvSpPr>
          <p:nvPr>
            <p:ph type="title"/>
          </p:nvPr>
        </p:nvSpPr>
        <p:spPr/>
        <p:txBody>
          <a:bodyPr/>
          <a:lstStyle/>
          <a:p>
            <a:r>
              <a:rPr lang="sv-SE" dirty="0"/>
              <a:t>Övning – förväntningar</a:t>
            </a:r>
          </a:p>
        </p:txBody>
      </p:sp>
      <p:sp>
        <p:nvSpPr>
          <p:cNvPr id="3" name="Platshållare för innehåll 2">
            <a:extLst>
              <a:ext uri="{FF2B5EF4-FFF2-40B4-BE49-F238E27FC236}">
                <a16:creationId xmlns:a16="http://schemas.microsoft.com/office/drawing/2014/main" id="{394273BF-A312-9D49-9AC7-5D8F1892E5C6}"/>
              </a:ext>
            </a:extLst>
          </p:cNvPr>
          <p:cNvSpPr>
            <a:spLocks noGrp="1"/>
          </p:cNvSpPr>
          <p:nvPr>
            <p:ph sz="half" idx="1"/>
          </p:nvPr>
        </p:nvSpPr>
        <p:spPr>
          <a:xfrm>
            <a:off x="432000" y="1201090"/>
            <a:ext cx="8026200" cy="3361765"/>
          </a:xfrm>
        </p:spPr>
        <p:txBody>
          <a:bodyPr>
            <a:normAutofit/>
          </a:bodyPr>
          <a:lstStyle/>
          <a:p>
            <a:pPr marL="457200" indent="-457200">
              <a:buClrTx/>
              <a:buFont typeface="+mj-lt"/>
              <a:buAutoNum type="arabicPeriod"/>
            </a:pPr>
            <a:r>
              <a:rPr lang="sv-SE" sz="2400" dirty="0"/>
              <a:t>Lista vilka olika roller ni har i styrelsen</a:t>
            </a:r>
          </a:p>
          <a:p>
            <a:pPr marL="457200" indent="-457200">
              <a:buClrTx/>
              <a:buFont typeface="+mj-lt"/>
              <a:buAutoNum type="arabicPeriod"/>
            </a:pPr>
            <a:endParaRPr lang="sv-SE" sz="2400" dirty="0"/>
          </a:p>
          <a:p>
            <a:pPr marL="457200" indent="-457200">
              <a:buClrTx/>
              <a:buFont typeface="+mj-lt"/>
              <a:buAutoNum type="arabicPeriod"/>
            </a:pPr>
            <a:r>
              <a:rPr lang="sv-SE" sz="2400" dirty="0"/>
              <a:t>Skriv ner era förväntningar på </a:t>
            </a:r>
            <a:r>
              <a:rPr lang="sv-SE" sz="2400" dirty="0" err="1"/>
              <a:t>resp</a:t>
            </a:r>
            <a:r>
              <a:rPr lang="sv-SE" sz="2400" dirty="0"/>
              <a:t> roll</a:t>
            </a:r>
          </a:p>
          <a:p>
            <a:pPr marL="457200" indent="-457200">
              <a:buClrTx/>
              <a:buFont typeface="+mj-lt"/>
              <a:buAutoNum type="arabicPeriod"/>
            </a:pPr>
            <a:endParaRPr lang="sv-SE" sz="2400" dirty="0"/>
          </a:p>
          <a:p>
            <a:pPr marL="457200" indent="-457200">
              <a:buClrTx/>
              <a:buFont typeface="+mj-lt"/>
              <a:buAutoNum type="arabicPeriod"/>
            </a:pPr>
            <a:r>
              <a:rPr lang="sv-SE" sz="2400" dirty="0"/>
              <a:t>Gå igenom gemensamt och låt var och en kommentera</a:t>
            </a:r>
          </a:p>
          <a:p>
            <a:pPr marL="457200" indent="-457200">
              <a:buClrTx/>
              <a:buFont typeface="+mj-lt"/>
              <a:buAutoNum type="arabicPeriod"/>
            </a:pPr>
            <a:endParaRPr lang="sv-SE" sz="2400" dirty="0"/>
          </a:p>
          <a:p>
            <a:pPr marL="457200" indent="-457200">
              <a:buClrTx/>
              <a:buFont typeface="+mj-lt"/>
              <a:buAutoNum type="arabicPeriod"/>
            </a:pPr>
            <a:r>
              <a:rPr lang="sv-SE" sz="2400" dirty="0"/>
              <a:t>Rollinnehavarna uttrycker sina förväntningar på sig själv</a:t>
            </a:r>
          </a:p>
          <a:p>
            <a:pPr>
              <a:buFont typeface="Wingdings" panose="05000000000000000000" pitchFamily="2" charset="2"/>
              <a:buChar char="§"/>
            </a:pPr>
            <a:endParaRPr lang="sv-SE" dirty="0"/>
          </a:p>
          <a:p>
            <a:pPr>
              <a:buFont typeface="Wingdings" panose="05000000000000000000" pitchFamily="2" charset="2"/>
              <a:buChar char="§"/>
            </a:pPr>
            <a:endParaRPr lang="sv-SE" dirty="0"/>
          </a:p>
        </p:txBody>
      </p:sp>
    </p:spTree>
    <p:extLst>
      <p:ext uri="{BB962C8B-B14F-4D97-AF65-F5344CB8AC3E}">
        <p14:creationId xmlns:p14="http://schemas.microsoft.com/office/powerpoint/2010/main" val="2607632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E79573-6EF6-7E4F-A2AB-C4A80BEEA62F}"/>
              </a:ext>
            </a:extLst>
          </p:cNvPr>
          <p:cNvSpPr>
            <a:spLocks noGrp="1"/>
          </p:cNvSpPr>
          <p:nvPr>
            <p:ph type="title"/>
          </p:nvPr>
        </p:nvSpPr>
        <p:spPr/>
        <p:txBody>
          <a:bodyPr/>
          <a:lstStyle/>
          <a:p>
            <a:r>
              <a:rPr lang="sv-SE" dirty="0"/>
              <a:t>Rollfördelning styrelse-kansli </a:t>
            </a:r>
          </a:p>
        </p:txBody>
      </p:sp>
      <p:sp>
        <p:nvSpPr>
          <p:cNvPr id="3" name="Platshållare för innehåll 2">
            <a:extLst>
              <a:ext uri="{FF2B5EF4-FFF2-40B4-BE49-F238E27FC236}">
                <a16:creationId xmlns:a16="http://schemas.microsoft.com/office/drawing/2014/main" id="{9A895B8E-1EFD-2346-AB48-828CC27BC854}"/>
              </a:ext>
            </a:extLst>
          </p:cNvPr>
          <p:cNvSpPr>
            <a:spLocks noGrp="1"/>
          </p:cNvSpPr>
          <p:nvPr>
            <p:ph sz="half" idx="1"/>
          </p:nvPr>
        </p:nvSpPr>
        <p:spPr>
          <a:xfrm>
            <a:off x="431999" y="864000"/>
            <a:ext cx="7578939" cy="3708000"/>
          </a:xfrm>
        </p:spPr>
        <p:txBody>
          <a:bodyPr>
            <a:normAutofit/>
          </a:bodyPr>
          <a:lstStyle/>
          <a:p>
            <a:pPr lvl="0">
              <a:buClr>
                <a:srgbClr val="AF1432"/>
              </a:buClr>
            </a:pPr>
            <a:endParaRPr lang="sv-SE" dirty="0">
              <a:solidFill>
                <a:prstClr val="black"/>
              </a:solidFill>
            </a:endParaRPr>
          </a:p>
          <a:p>
            <a:pPr lvl="0">
              <a:buClrTx/>
            </a:pPr>
            <a:r>
              <a:rPr lang="sv-SE" dirty="0">
                <a:solidFill>
                  <a:prstClr val="black"/>
                </a:solidFill>
              </a:rPr>
              <a:t>Styrelsen: oftast VAD som skall göras</a:t>
            </a:r>
          </a:p>
          <a:p>
            <a:pPr lvl="0">
              <a:buClrTx/>
            </a:pPr>
            <a:r>
              <a:rPr lang="sv-SE" dirty="0">
                <a:solidFill>
                  <a:prstClr val="black"/>
                </a:solidFill>
              </a:rPr>
              <a:t>Kansliet: oftast HUR skall beslutet verkställas</a:t>
            </a:r>
          </a:p>
          <a:p>
            <a:pPr lvl="0">
              <a:buClr>
                <a:srgbClr val="AF1432"/>
              </a:buClr>
            </a:pPr>
            <a:endParaRPr lang="sv-SE" dirty="0">
              <a:solidFill>
                <a:prstClr val="black"/>
              </a:solidFill>
            </a:endParaRPr>
          </a:p>
          <a:p>
            <a:pPr lvl="0">
              <a:buClr>
                <a:srgbClr val="AF1432"/>
              </a:buClr>
            </a:pPr>
            <a:endParaRPr lang="sv-SE" dirty="0">
              <a:solidFill>
                <a:prstClr val="black"/>
              </a:solidFill>
            </a:endParaRPr>
          </a:p>
          <a:p>
            <a:endParaRPr lang="sv-SE" dirty="0"/>
          </a:p>
        </p:txBody>
      </p:sp>
      <p:graphicFrame>
        <p:nvGraphicFramePr>
          <p:cNvPr id="4" name="Diagram 3"/>
          <p:cNvGraphicFramePr/>
          <p:nvPr>
            <p:extLst>
              <p:ext uri="{D42A27DB-BD31-4B8C-83A1-F6EECF244321}">
                <p14:modId xmlns:p14="http://schemas.microsoft.com/office/powerpoint/2010/main" val="3065763617"/>
              </p:ext>
            </p:extLst>
          </p:nvPr>
        </p:nvGraphicFramePr>
        <p:xfrm>
          <a:off x="559904" y="2311400"/>
          <a:ext cx="6096000" cy="226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371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1844088-6268-9542-BA58-D2DCB0AF5D8C}"/>
              </a:ext>
            </a:extLst>
          </p:cNvPr>
          <p:cNvSpPr>
            <a:spLocks noGrp="1"/>
          </p:cNvSpPr>
          <p:nvPr>
            <p:ph sz="quarter" idx="13"/>
          </p:nvPr>
        </p:nvSpPr>
        <p:spPr>
          <a:xfrm>
            <a:off x="369095" y="1696402"/>
            <a:ext cx="4305979" cy="2711291"/>
          </a:xfrm>
        </p:spPr>
        <p:txBody>
          <a:bodyPr>
            <a:normAutofit lnSpcReduction="10000"/>
          </a:bodyPr>
          <a:lstStyle/>
          <a:p>
            <a:pPr marL="0" indent="0" fontAlgn="base">
              <a:buNone/>
            </a:pPr>
            <a:r>
              <a:rPr lang="sv-SE" sz="2000" b="1" dirty="0">
                <a:solidFill>
                  <a:srgbClr val="210061"/>
                </a:solidFill>
                <a:latin typeface="Times New Roman" panose="02020603050405020304" pitchFamily="18" charset="0"/>
              </a:rPr>
              <a:t>Utbildningen ska:</a:t>
            </a:r>
            <a:r>
              <a:rPr lang="en-US" sz="2000" dirty="0">
                <a:solidFill>
                  <a:srgbClr val="000000"/>
                </a:solidFill>
                <a:latin typeface="Times New Roman" panose="02020603050405020304" pitchFamily="18" charset="0"/>
              </a:rPr>
              <a:t>​</a:t>
            </a:r>
            <a:endParaRPr lang="sv-SE" sz="2000" dirty="0">
              <a:solidFill>
                <a:srgbClr val="000000"/>
              </a:solidFill>
              <a:latin typeface="Segoe UI" panose="020B0502040204020203" pitchFamily="34" charset="0"/>
            </a:endParaRPr>
          </a:p>
          <a:p>
            <a:pPr algn="l" rtl="0" fontAlgn="base"/>
            <a:r>
              <a:rPr lang="sv-SE" sz="2000" dirty="0">
                <a:solidFill>
                  <a:srgbClr val="210061"/>
                </a:solidFill>
                <a:latin typeface="Times New Roman" panose="02020603050405020304" pitchFamily="18" charset="0"/>
              </a:rPr>
              <a:t>ge kunskap som gör att styrelsen bidrar till Visions utveckling</a:t>
            </a:r>
            <a:r>
              <a:rPr lang="en-US" sz="2000" dirty="0">
                <a:solidFill>
                  <a:srgbClr val="000000"/>
                </a:solidFill>
                <a:latin typeface="Times New Roman" panose="02020603050405020304" pitchFamily="18" charset="0"/>
              </a:rPr>
              <a:t>​</a:t>
            </a:r>
            <a:endParaRPr lang="sv-SE" sz="2000" dirty="0">
              <a:solidFill>
                <a:srgbClr val="000000"/>
              </a:solidFill>
              <a:latin typeface="Segoe UI" panose="020B0502040204020203" pitchFamily="34" charset="0"/>
            </a:endParaRPr>
          </a:p>
          <a:p>
            <a:pPr algn="l" rtl="0" fontAlgn="base"/>
            <a:r>
              <a:rPr lang="sv-SE" sz="2000" dirty="0">
                <a:solidFill>
                  <a:srgbClr val="210061"/>
                </a:solidFill>
                <a:latin typeface="Times New Roman" panose="02020603050405020304" pitchFamily="18" charset="0"/>
              </a:rPr>
              <a:t>leda till ett väl fungerande styrelsearbete med tydliga roller för  styrelseledamöterna</a:t>
            </a:r>
            <a:r>
              <a:rPr lang="en-US" sz="2000" dirty="0">
                <a:solidFill>
                  <a:srgbClr val="000000"/>
                </a:solidFill>
                <a:latin typeface="Times New Roman" panose="02020603050405020304" pitchFamily="18" charset="0"/>
              </a:rPr>
              <a:t>​</a:t>
            </a:r>
            <a:endParaRPr lang="sv-SE" sz="2000" dirty="0">
              <a:solidFill>
                <a:srgbClr val="000000"/>
              </a:solidFill>
              <a:latin typeface="Segoe UI" panose="020B0502040204020203" pitchFamily="34" charset="0"/>
            </a:endParaRPr>
          </a:p>
          <a:p>
            <a:pPr algn="l" rtl="0" fontAlgn="base"/>
            <a:r>
              <a:rPr lang="sv-SE" sz="2000" dirty="0">
                <a:solidFill>
                  <a:srgbClr val="210061"/>
                </a:solidFill>
                <a:latin typeface="Times New Roman" panose="02020603050405020304" pitchFamily="18" charset="0"/>
              </a:rPr>
              <a:t>bidra till en väl fungerande verksamhetsplanering för vad som ska åstadkommas under året</a:t>
            </a:r>
            <a:endParaRPr lang="en-US" sz="2000" dirty="0">
              <a:solidFill>
                <a:srgbClr val="000000"/>
              </a:solidFill>
              <a:latin typeface="Segoe UI" panose="020B0502040204020203" pitchFamily="34" charset="0"/>
            </a:endParaRPr>
          </a:p>
          <a:p>
            <a:endParaRPr lang="sv-SE" dirty="0"/>
          </a:p>
        </p:txBody>
      </p:sp>
      <p:sp>
        <p:nvSpPr>
          <p:cNvPr id="3" name="Rubrik 2">
            <a:extLst>
              <a:ext uri="{FF2B5EF4-FFF2-40B4-BE49-F238E27FC236}">
                <a16:creationId xmlns:a16="http://schemas.microsoft.com/office/drawing/2014/main" id="{B6B9E7D2-6460-EFC1-3D63-DC303AC84700}"/>
              </a:ext>
            </a:extLst>
          </p:cNvPr>
          <p:cNvSpPr>
            <a:spLocks noGrp="1"/>
          </p:cNvSpPr>
          <p:nvPr>
            <p:ph type="title"/>
          </p:nvPr>
        </p:nvSpPr>
        <p:spPr/>
        <p:txBody>
          <a:bodyPr/>
          <a:lstStyle/>
          <a:p>
            <a:r>
              <a:rPr lang="sv-SE" dirty="0"/>
              <a:t>Mål</a:t>
            </a:r>
          </a:p>
        </p:txBody>
      </p:sp>
      <p:grpSp>
        <p:nvGrpSpPr>
          <p:cNvPr id="4" name="Bild 14">
            <a:extLst>
              <a:ext uri="{FF2B5EF4-FFF2-40B4-BE49-F238E27FC236}">
                <a16:creationId xmlns:a16="http://schemas.microsoft.com/office/drawing/2014/main" id="{C897E885-D38B-B79A-E8F4-8D9E127B0B3A}"/>
              </a:ext>
            </a:extLst>
          </p:cNvPr>
          <p:cNvGrpSpPr/>
          <p:nvPr>
            <p:custDataLst>
              <p:tags r:id="rId1"/>
            </p:custDataLst>
          </p:nvPr>
        </p:nvGrpSpPr>
        <p:grpSpPr>
          <a:xfrm>
            <a:off x="5093494" y="1564481"/>
            <a:ext cx="2850356" cy="2843213"/>
            <a:chOff x="3300045" y="4810143"/>
            <a:chExt cx="2038316" cy="1827388"/>
          </a:xfrm>
        </p:grpSpPr>
        <p:sp>
          <p:nvSpPr>
            <p:cNvPr id="5" name="Frihandsfigur: Form 4">
              <a:extLst>
                <a:ext uri="{FF2B5EF4-FFF2-40B4-BE49-F238E27FC236}">
                  <a16:creationId xmlns:a16="http://schemas.microsoft.com/office/drawing/2014/main" id="{AE55FE9E-AF9F-D3FC-3A61-FF234D4DD785}"/>
                </a:ext>
              </a:extLst>
            </p:cNvPr>
            <p:cNvSpPr/>
            <p:nvPr/>
          </p:nvSpPr>
          <p:spPr>
            <a:xfrm>
              <a:off x="3300045" y="4810143"/>
              <a:ext cx="2038316" cy="1827388"/>
            </a:xfrm>
            <a:custGeom>
              <a:avLst/>
              <a:gdLst>
                <a:gd name="connsiteX0" fmla="*/ 1356032 w 2038316"/>
                <a:gd name="connsiteY0" fmla="*/ 845200 h 1827388"/>
                <a:gd name="connsiteX1" fmla="*/ 1349870 w 2038316"/>
                <a:gd name="connsiteY1" fmla="*/ 183677 h 1827388"/>
                <a:gd name="connsiteX2" fmla="*/ 1162751 w 2038316"/>
                <a:gd name="connsiteY2" fmla="*/ 8 h 1827388"/>
                <a:gd name="connsiteX3" fmla="*/ 183677 w 2038316"/>
                <a:gd name="connsiteY3" fmla="*/ 9078 h 1827388"/>
                <a:gd name="connsiteX4" fmla="*/ 8 w 2038316"/>
                <a:gd name="connsiteY4" fmla="*/ 196247 h 1827388"/>
                <a:gd name="connsiteX5" fmla="*/ 5627 w 2038316"/>
                <a:gd name="connsiteY5" fmla="*/ 803054 h 1827388"/>
                <a:gd name="connsiteX6" fmla="*/ 192747 w 2038316"/>
                <a:gd name="connsiteY6" fmla="*/ 986722 h 1827388"/>
                <a:gd name="connsiteX7" fmla="*/ 682284 w 2038316"/>
                <a:gd name="connsiteY7" fmla="*/ 982187 h 1827388"/>
                <a:gd name="connsiteX8" fmla="*/ 688445 w 2038316"/>
                <a:gd name="connsiteY8" fmla="*/ 1643711 h 1827388"/>
                <a:gd name="connsiteX9" fmla="*/ 875565 w 2038316"/>
                <a:gd name="connsiteY9" fmla="*/ 1827379 h 1827388"/>
                <a:gd name="connsiteX10" fmla="*/ 1854638 w 2038316"/>
                <a:gd name="connsiteY10" fmla="*/ 1818309 h 1827388"/>
                <a:gd name="connsiteX11" fmla="*/ 2038307 w 2038316"/>
                <a:gd name="connsiteY11" fmla="*/ 1631190 h 1827388"/>
                <a:gd name="connsiteX12" fmla="*/ 2032589 w 2038316"/>
                <a:gd name="connsiteY12" fmla="*/ 1017285 h 1827388"/>
                <a:gd name="connsiteX13" fmla="*/ 1852617 w 2038316"/>
                <a:gd name="connsiteY13" fmla="*/ 840665 h 1827388"/>
                <a:gd name="connsiteX14" fmla="*/ 1356032 w 2038316"/>
                <a:gd name="connsiteY14" fmla="*/ 845200 h 182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8316" h="1827388">
                  <a:moveTo>
                    <a:pt x="1356032" y="845200"/>
                  </a:moveTo>
                  <a:lnTo>
                    <a:pt x="1349870" y="183677"/>
                  </a:lnTo>
                  <a:cubicBezTo>
                    <a:pt x="1348933" y="81293"/>
                    <a:pt x="1265183" y="-929"/>
                    <a:pt x="1162751" y="8"/>
                  </a:cubicBezTo>
                  <a:lnTo>
                    <a:pt x="183677" y="9078"/>
                  </a:lnTo>
                  <a:cubicBezTo>
                    <a:pt x="81293" y="10064"/>
                    <a:pt x="-929" y="93814"/>
                    <a:pt x="8" y="196247"/>
                  </a:cubicBezTo>
                  <a:lnTo>
                    <a:pt x="5627" y="803054"/>
                  </a:lnTo>
                  <a:cubicBezTo>
                    <a:pt x="6564" y="905437"/>
                    <a:pt x="90363" y="987708"/>
                    <a:pt x="192747" y="986722"/>
                  </a:cubicBezTo>
                  <a:lnTo>
                    <a:pt x="682284" y="982187"/>
                  </a:lnTo>
                  <a:lnTo>
                    <a:pt x="688445" y="1643711"/>
                  </a:lnTo>
                  <a:cubicBezTo>
                    <a:pt x="689382" y="1746094"/>
                    <a:pt x="773181" y="1828365"/>
                    <a:pt x="875565" y="1827379"/>
                  </a:cubicBezTo>
                  <a:lnTo>
                    <a:pt x="1854638" y="1818309"/>
                  </a:lnTo>
                  <a:cubicBezTo>
                    <a:pt x="1957022" y="1817373"/>
                    <a:pt x="2039293" y="1733573"/>
                    <a:pt x="2038307" y="1631190"/>
                  </a:cubicBezTo>
                  <a:lnTo>
                    <a:pt x="2032589" y="1017285"/>
                  </a:lnTo>
                  <a:cubicBezTo>
                    <a:pt x="2031653" y="918796"/>
                    <a:pt x="1951107" y="839728"/>
                    <a:pt x="1852617" y="840665"/>
                  </a:cubicBezTo>
                  <a:lnTo>
                    <a:pt x="1356032" y="845200"/>
                  </a:lnTo>
                  <a:close/>
                </a:path>
              </a:pathLst>
            </a:custGeom>
            <a:solidFill>
              <a:srgbClr val="87D8C8"/>
            </a:solidFill>
            <a:ln w="4924" cap="flat">
              <a:noFill/>
              <a:prstDash val="solid"/>
              <a:miter/>
            </a:ln>
          </p:spPr>
          <p:txBody>
            <a:bodyPr rtlCol="0" anchor="ctr"/>
            <a:lstStyle/>
            <a:p>
              <a:endParaRPr lang="en-US">
                <a:solidFill>
                  <a:prstClr val="black"/>
                </a:solidFill>
                <a:latin typeface="Arial"/>
              </a:endParaRPr>
            </a:p>
          </p:txBody>
        </p:sp>
        <p:grpSp>
          <p:nvGrpSpPr>
            <p:cNvPr id="6" name="Bild 14">
              <a:extLst>
                <a:ext uri="{FF2B5EF4-FFF2-40B4-BE49-F238E27FC236}">
                  <a16:creationId xmlns:a16="http://schemas.microsoft.com/office/drawing/2014/main" id="{1E89D462-729B-751C-7336-C76D8E8D552B}"/>
                </a:ext>
              </a:extLst>
            </p:cNvPr>
            <p:cNvGrpSpPr/>
            <p:nvPr/>
          </p:nvGrpSpPr>
          <p:grpSpPr>
            <a:xfrm>
              <a:off x="4417741" y="5010382"/>
              <a:ext cx="511669" cy="1426812"/>
              <a:chOff x="4417741" y="5010382"/>
              <a:chExt cx="511669" cy="1426812"/>
            </a:xfrm>
          </p:grpSpPr>
          <p:sp>
            <p:nvSpPr>
              <p:cNvPr id="17" name="Frihandsfigur: Form 16">
                <a:extLst>
                  <a:ext uri="{FF2B5EF4-FFF2-40B4-BE49-F238E27FC236}">
                    <a16:creationId xmlns:a16="http://schemas.microsoft.com/office/drawing/2014/main" id="{4BD2FD69-EFF2-E0CB-543A-6727238A05CF}"/>
                  </a:ext>
                </a:extLst>
              </p:cNvPr>
              <p:cNvSpPr/>
              <p:nvPr/>
            </p:nvSpPr>
            <p:spPr>
              <a:xfrm>
                <a:off x="4417741" y="5622956"/>
                <a:ext cx="511669" cy="814238"/>
              </a:xfrm>
              <a:custGeom>
                <a:avLst/>
                <a:gdLst>
                  <a:gd name="connsiteX0" fmla="*/ 94644 w 511669"/>
                  <a:gd name="connsiteY0" fmla="*/ 189831 h 814238"/>
                  <a:gd name="connsiteX1" fmla="*/ 0 w 511669"/>
                  <a:gd name="connsiteY1" fmla="*/ 299361 h 814238"/>
                  <a:gd name="connsiteX2" fmla="*/ 0 w 511669"/>
                  <a:gd name="connsiteY2" fmla="*/ 708204 h 814238"/>
                  <a:gd name="connsiteX3" fmla="*/ 53829 w 511669"/>
                  <a:gd name="connsiteY3" fmla="*/ 761047 h 814238"/>
                  <a:gd name="connsiteX4" fmla="*/ 105834 w 511669"/>
                  <a:gd name="connsiteY4" fmla="*/ 717077 h 814238"/>
                  <a:gd name="connsiteX5" fmla="*/ 105982 w 511669"/>
                  <a:gd name="connsiteY5" fmla="*/ 733837 h 814238"/>
                  <a:gd name="connsiteX6" fmla="*/ 159811 w 511669"/>
                  <a:gd name="connsiteY6" fmla="*/ 786680 h 814238"/>
                  <a:gd name="connsiteX7" fmla="*/ 211815 w 511669"/>
                  <a:gd name="connsiteY7" fmla="*/ 742710 h 814238"/>
                  <a:gd name="connsiteX8" fmla="*/ 211963 w 511669"/>
                  <a:gd name="connsiteY8" fmla="*/ 761393 h 814238"/>
                  <a:gd name="connsiteX9" fmla="*/ 265792 w 511669"/>
                  <a:gd name="connsiteY9" fmla="*/ 814236 h 814238"/>
                  <a:gd name="connsiteX10" fmla="*/ 318635 w 511669"/>
                  <a:gd name="connsiteY10" fmla="*/ 760407 h 814238"/>
                  <a:gd name="connsiteX11" fmla="*/ 318438 w 511669"/>
                  <a:gd name="connsiteY11" fmla="*/ 741724 h 814238"/>
                  <a:gd name="connsiteX12" fmla="*/ 371232 w 511669"/>
                  <a:gd name="connsiteY12" fmla="*/ 784708 h 814238"/>
                  <a:gd name="connsiteX13" fmla="*/ 424075 w 511669"/>
                  <a:gd name="connsiteY13" fmla="*/ 730880 h 814238"/>
                  <a:gd name="connsiteX14" fmla="*/ 424075 w 511669"/>
                  <a:gd name="connsiteY14" fmla="*/ 299263 h 814238"/>
                  <a:gd name="connsiteX15" fmla="*/ 511670 w 511669"/>
                  <a:gd name="connsiteY15" fmla="*/ 299263 h 814238"/>
                  <a:gd name="connsiteX16" fmla="*/ 427032 w 511669"/>
                  <a:gd name="connsiteY16" fmla="*/ 189732 h 814238"/>
                  <a:gd name="connsiteX17" fmla="*/ 425159 w 511669"/>
                  <a:gd name="connsiteY17" fmla="*/ 0 h 814238"/>
                  <a:gd name="connsiteX18" fmla="*/ 94447 w 511669"/>
                  <a:gd name="connsiteY18" fmla="*/ 0 h 814238"/>
                  <a:gd name="connsiteX19" fmla="*/ 94447 w 511669"/>
                  <a:gd name="connsiteY19" fmla="*/ 189831 h 81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1669" h="814238">
                    <a:moveTo>
                      <a:pt x="94644" y="189831"/>
                    </a:moveTo>
                    <a:lnTo>
                      <a:pt x="0" y="299361"/>
                    </a:lnTo>
                    <a:lnTo>
                      <a:pt x="0" y="708204"/>
                    </a:lnTo>
                    <a:cubicBezTo>
                      <a:pt x="296" y="737682"/>
                      <a:pt x="24400" y="761343"/>
                      <a:pt x="53829" y="761047"/>
                    </a:cubicBezTo>
                    <a:cubicBezTo>
                      <a:pt x="79905" y="760801"/>
                      <a:pt x="101397" y="741872"/>
                      <a:pt x="105834" y="717077"/>
                    </a:cubicBezTo>
                    <a:lnTo>
                      <a:pt x="105982" y="733837"/>
                    </a:lnTo>
                    <a:cubicBezTo>
                      <a:pt x="106277" y="763315"/>
                      <a:pt x="130382" y="786976"/>
                      <a:pt x="159811" y="786680"/>
                    </a:cubicBezTo>
                    <a:cubicBezTo>
                      <a:pt x="185887" y="786434"/>
                      <a:pt x="207379" y="767505"/>
                      <a:pt x="211815" y="742710"/>
                    </a:cubicBezTo>
                    <a:lnTo>
                      <a:pt x="211963" y="761393"/>
                    </a:lnTo>
                    <a:cubicBezTo>
                      <a:pt x="212259" y="790870"/>
                      <a:pt x="236364" y="814531"/>
                      <a:pt x="265792" y="814236"/>
                    </a:cubicBezTo>
                    <a:cubicBezTo>
                      <a:pt x="295270" y="813940"/>
                      <a:pt x="318931" y="789835"/>
                      <a:pt x="318635" y="760407"/>
                    </a:cubicBezTo>
                    <a:lnTo>
                      <a:pt x="318438" y="741724"/>
                    </a:lnTo>
                    <a:cubicBezTo>
                      <a:pt x="323318" y="766420"/>
                      <a:pt x="345155" y="784955"/>
                      <a:pt x="371232" y="784708"/>
                    </a:cubicBezTo>
                    <a:cubicBezTo>
                      <a:pt x="400709" y="784413"/>
                      <a:pt x="424370" y="760308"/>
                      <a:pt x="424075" y="730880"/>
                    </a:cubicBezTo>
                    <a:lnTo>
                      <a:pt x="424075" y="299263"/>
                    </a:lnTo>
                    <a:lnTo>
                      <a:pt x="511670" y="299263"/>
                    </a:lnTo>
                    <a:lnTo>
                      <a:pt x="427032" y="189732"/>
                    </a:lnTo>
                    <a:lnTo>
                      <a:pt x="425159" y="0"/>
                    </a:lnTo>
                    <a:lnTo>
                      <a:pt x="94447" y="0"/>
                    </a:lnTo>
                    <a:lnTo>
                      <a:pt x="94447" y="189831"/>
                    </a:lnTo>
                    <a:close/>
                  </a:path>
                </a:pathLst>
              </a:custGeom>
              <a:solidFill>
                <a:srgbClr val="B796CD"/>
              </a:solidFill>
              <a:ln w="4924" cap="flat">
                <a:noFill/>
                <a:prstDash val="solid"/>
                <a:miter/>
              </a:ln>
            </p:spPr>
            <p:txBody>
              <a:bodyPr rtlCol="0" anchor="ctr"/>
              <a:lstStyle/>
              <a:p>
                <a:endParaRPr lang="en-US">
                  <a:solidFill>
                    <a:prstClr val="black"/>
                  </a:solidFill>
                  <a:latin typeface="Arial"/>
                </a:endParaRPr>
              </a:p>
            </p:txBody>
          </p:sp>
          <p:sp>
            <p:nvSpPr>
              <p:cNvPr id="18" name="Frihandsfigur: Form 17">
                <a:extLst>
                  <a:ext uri="{FF2B5EF4-FFF2-40B4-BE49-F238E27FC236}">
                    <a16:creationId xmlns:a16="http://schemas.microsoft.com/office/drawing/2014/main" id="{E8F332B2-BAF6-BB7E-283F-FFA0EADE1F00}"/>
                  </a:ext>
                </a:extLst>
              </p:cNvPr>
              <p:cNvSpPr/>
              <p:nvPr/>
            </p:nvSpPr>
            <p:spPr>
              <a:xfrm>
                <a:off x="4512385" y="5010382"/>
                <a:ext cx="326571" cy="188499"/>
              </a:xfrm>
              <a:custGeom>
                <a:avLst/>
                <a:gdLst>
                  <a:gd name="connsiteX0" fmla="*/ 0 w 326571"/>
                  <a:gd name="connsiteY0" fmla="*/ 0 h 188499"/>
                  <a:gd name="connsiteX1" fmla="*/ 326572 w 326571"/>
                  <a:gd name="connsiteY1" fmla="*/ 0 h 188499"/>
                  <a:gd name="connsiteX2" fmla="*/ 326572 w 326571"/>
                  <a:gd name="connsiteY2" fmla="*/ 188500 h 188499"/>
                  <a:gd name="connsiteX3" fmla="*/ 0 w 326571"/>
                  <a:gd name="connsiteY3" fmla="*/ 188500 h 188499"/>
                </a:gdLst>
                <a:ahLst/>
                <a:cxnLst>
                  <a:cxn ang="0">
                    <a:pos x="connsiteX0" y="connsiteY0"/>
                  </a:cxn>
                  <a:cxn ang="0">
                    <a:pos x="connsiteX1" y="connsiteY1"/>
                  </a:cxn>
                  <a:cxn ang="0">
                    <a:pos x="connsiteX2" y="connsiteY2"/>
                  </a:cxn>
                  <a:cxn ang="0">
                    <a:pos x="connsiteX3" y="connsiteY3"/>
                  </a:cxn>
                </a:cxnLst>
                <a:rect l="l" t="t" r="r" b="b"/>
                <a:pathLst>
                  <a:path w="326571" h="188499">
                    <a:moveTo>
                      <a:pt x="0" y="0"/>
                    </a:moveTo>
                    <a:lnTo>
                      <a:pt x="326572" y="0"/>
                    </a:lnTo>
                    <a:lnTo>
                      <a:pt x="326572" y="188500"/>
                    </a:lnTo>
                    <a:lnTo>
                      <a:pt x="0" y="188500"/>
                    </a:lnTo>
                    <a:close/>
                  </a:path>
                </a:pathLst>
              </a:custGeom>
              <a:solidFill>
                <a:srgbClr val="B595C0"/>
              </a:solidFill>
              <a:ln w="4924" cap="flat">
                <a:noFill/>
                <a:prstDash val="solid"/>
                <a:miter/>
              </a:ln>
            </p:spPr>
            <p:txBody>
              <a:bodyPr rtlCol="0" anchor="ctr"/>
              <a:lstStyle/>
              <a:p>
                <a:endParaRPr lang="en-US">
                  <a:solidFill>
                    <a:prstClr val="black"/>
                  </a:solidFill>
                  <a:latin typeface="Arial"/>
                </a:endParaRPr>
              </a:p>
            </p:txBody>
          </p:sp>
        </p:grpSp>
        <p:grpSp>
          <p:nvGrpSpPr>
            <p:cNvPr id="7" name="Bild 14">
              <a:extLst>
                <a:ext uri="{FF2B5EF4-FFF2-40B4-BE49-F238E27FC236}">
                  <a16:creationId xmlns:a16="http://schemas.microsoft.com/office/drawing/2014/main" id="{347E9D61-B95F-7D8F-384D-2BEB7483A8C6}"/>
                </a:ext>
              </a:extLst>
            </p:cNvPr>
            <p:cNvGrpSpPr/>
            <p:nvPr/>
          </p:nvGrpSpPr>
          <p:grpSpPr>
            <a:xfrm>
              <a:off x="3603650" y="5827624"/>
              <a:ext cx="1426812" cy="511669"/>
              <a:chOff x="3603650" y="5827624"/>
              <a:chExt cx="1426812" cy="511669"/>
            </a:xfrm>
          </p:grpSpPr>
          <p:sp>
            <p:nvSpPr>
              <p:cNvPr id="15" name="Frihandsfigur: Form 14">
                <a:extLst>
                  <a:ext uri="{FF2B5EF4-FFF2-40B4-BE49-F238E27FC236}">
                    <a16:creationId xmlns:a16="http://schemas.microsoft.com/office/drawing/2014/main" id="{87DE0971-A8C7-E90B-3C6A-5C49FD232E52}"/>
                  </a:ext>
                </a:extLst>
              </p:cNvPr>
              <p:cNvSpPr/>
              <p:nvPr/>
            </p:nvSpPr>
            <p:spPr>
              <a:xfrm>
                <a:off x="3603650" y="5827624"/>
                <a:ext cx="814139" cy="511669"/>
              </a:xfrm>
              <a:custGeom>
                <a:avLst/>
                <a:gdLst>
                  <a:gd name="connsiteX0" fmla="*/ 624408 w 814139"/>
                  <a:gd name="connsiteY0" fmla="*/ 94644 h 511669"/>
                  <a:gd name="connsiteX1" fmla="*/ 514877 w 814139"/>
                  <a:gd name="connsiteY1" fmla="*/ 0 h 511669"/>
                  <a:gd name="connsiteX2" fmla="*/ 106034 w 814139"/>
                  <a:gd name="connsiteY2" fmla="*/ 0 h 511669"/>
                  <a:gd name="connsiteX3" fmla="*/ 53191 w 814139"/>
                  <a:gd name="connsiteY3" fmla="*/ 53829 h 511669"/>
                  <a:gd name="connsiteX4" fmla="*/ 97161 w 814139"/>
                  <a:gd name="connsiteY4" fmla="*/ 105834 h 511669"/>
                  <a:gd name="connsiteX5" fmla="*/ 80401 w 814139"/>
                  <a:gd name="connsiteY5" fmla="*/ 105982 h 511669"/>
                  <a:gd name="connsiteX6" fmla="*/ 27558 w 814139"/>
                  <a:gd name="connsiteY6" fmla="*/ 159811 h 511669"/>
                  <a:gd name="connsiteX7" fmla="*/ 71528 w 814139"/>
                  <a:gd name="connsiteY7" fmla="*/ 211816 h 511669"/>
                  <a:gd name="connsiteX8" fmla="*/ 52846 w 814139"/>
                  <a:gd name="connsiteY8" fmla="*/ 211963 h 511669"/>
                  <a:gd name="connsiteX9" fmla="*/ 3 w 814139"/>
                  <a:gd name="connsiteY9" fmla="*/ 265792 h 511669"/>
                  <a:gd name="connsiteX10" fmla="*/ 53832 w 814139"/>
                  <a:gd name="connsiteY10" fmla="*/ 318635 h 511669"/>
                  <a:gd name="connsiteX11" fmla="*/ 72514 w 814139"/>
                  <a:gd name="connsiteY11" fmla="*/ 318438 h 511669"/>
                  <a:gd name="connsiteX12" fmla="*/ 29530 w 814139"/>
                  <a:gd name="connsiteY12" fmla="*/ 371232 h 511669"/>
                  <a:gd name="connsiteX13" fmla="*/ 83359 w 814139"/>
                  <a:gd name="connsiteY13" fmla="*/ 424075 h 511669"/>
                  <a:gd name="connsiteX14" fmla="*/ 514975 w 814139"/>
                  <a:gd name="connsiteY14" fmla="*/ 424075 h 511669"/>
                  <a:gd name="connsiteX15" fmla="*/ 514975 w 814139"/>
                  <a:gd name="connsiteY15" fmla="*/ 511670 h 511669"/>
                  <a:gd name="connsiteX16" fmla="*/ 624506 w 814139"/>
                  <a:gd name="connsiteY16" fmla="*/ 427032 h 511669"/>
                  <a:gd name="connsiteX17" fmla="*/ 814139 w 814139"/>
                  <a:gd name="connsiteY17" fmla="*/ 425159 h 511669"/>
                  <a:gd name="connsiteX18" fmla="*/ 814139 w 814139"/>
                  <a:gd name="connsiteY18" fmla="*/ 94447 h 511669"/>
                  <a:gd name="connsiteX19" fmla="*/ 624408 w 814139"/>
                  <a:gd name="connsiteY19" fmla="*/ 94447 h 51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4139" h="511669">
                    <a:moveTo>
                      <a:pt x="624408" y="94644"/>
                    </a:moveTo>
                    <a:lnTo>
                      <a:pt x="514877" y="0"/>
                    </a:lnTo>
                    <a:lnTo>
                      <a:pt x="106034" y="0"/>
                    </a:lnTo>
                    <a:cubicBezTo>
                      <a:pt x="76556" y="296"/>
                      <a:pt x="52895" y="24400"/>
                      <a:pt x="53191" y="53829"/>
                    </a:cubicBezTo>
                    <a:cubicBezTo>
                      <a:pt x="53437" y="79905"/>
                      <a:pt x="72366" y="101397"/>
                      <a:pt x="97161" y="105834"/>
                    </a:cubicBezTo>
                    <a:lnTo>
                      <a:pt x="80401" y="105982"/>
                    </a:lnTo>
                    <a:cubicBezTo>
                      <a:pt x="50923" y="106277"/>
                      <a:pt x="27262" y="130382"/>
                      <a:pt x="27558" y="159811"/>
                    </a:cubicBezTo>
                    <a:cubicBezTo>
                      <a:pt x="27804" y="185887"/>
                      <a:pt x="46733" y="207379"/>
                      <a:pt x="71528" y="211816"/>
                    </a:cubicBezTo>
                    <a:lnTo>
                      <a:pt x="52846" y="211963"/>
                    </a:lnTo>
                    <a:cubicBezTo>
                      <a:pt x="23368" y="212259"/>
                      <a:pt x="-293" y="236364"/>
                      <a:pt x="3" y="265792"/>
                    </a:cubicBezTo>
                    <a:cubicBezTo>
                      <a:pt x="299" y="295270"/>
                      <a:pt x="24403" y="318931"/>
                      <a:pt x="53832" y="318635"/>
                    </a:cubicBezTo>
                    <a:lnTo>
                      <a:pt x="72514" y="318438"/>
                    </a:lnTo>
                    <a:cubicBezTo>
                      <a:pt x="47818" y="323318"/>
                      <a:pt x="29283" y="345155"/>
                      <a:pt x="29530" y="371232"/>
                    </a:cubicBezTo>
                    <a:cubicBezTo>
                      <a:pt x="29825" y="400710"/>
                      <a:pt x="53930" y="424371"/>
                      <a:pt x="83359" y="424075"/>
                    </a:cubicBezTo>
                    <a:lnTo>
                      <a:pt x="514975" y="424075"/>
                    </a:lnTo>
                    <a:lnTo>
                      <a:pt x="514975" y="511670"/>
                    </a:lnTo>
                    <a:lnTo>
                      <a:pt x="624506" y="427032"/>
                    </a:lnTo>
                    <a:lnTo>
                      <a:pt x="814139" y="425159"/>
                    </a:lnTo>
                    <a:lnTo>
                      <a:pt x="814139" y="94447"/>
                    </a:lnTo>
                    <a:lnTo>
                      <a:pt x="624408" y="94447"/>
                    </a:lnTo>
                    <a:close/>
                  </a:path>
                </a:pathLst>
              </a:custGeom>
              <a:solidFill>
                <a:srgbClr val="FFF288"/>
              </a:solidFill>
              <a:ln w="4924" cap="flat">
                <a:noFill/>
                <a:prstDash val="solid"/>
                <a:miter/>
              </a:ln>
            </p:spPr>
            <p:txBody>
              <a:bodyPr rtlCol="0" anchor="ctr"/>
              <a:lstStyle/>
              <a:p>
                <a:endParaRPr lang="en-US">
                  <a:solidFill>
                    <a:prstClr val="black"/>
                  </a:solidFill>
                  <a:latin typeface="Arial"/>
                </a:endParaRPr>
              </a:p>
            </p:txBody>
          </p:sp>
          <p:sp>
            <p:nvSpPr>
              <p:cNvPr id="16" name="Frihandsfigur: Form 15">
                <a:extLst>
                  <a:ext uri="{FF2B5EF4-FFF2-40B4-BE49-F238E27FC236}">
                    <a16:creationId xmlns:a16="http://schemas.microsoft.com/office/drawing/2014/main" id="{7D2FD331-D71D-5497-C82A-B6155E09CBBB}"/>
                  </a:ext>
                </a:extLst>
              </p:cNvPr>
              <p:cNvSpPr/>
              <p:nvPr/>
            </p:nvSpPr>
            <p:spPr>
              <a:xfrm>
                <a:off x="4841963" y="5922269"/>
                <a:ext cx="188499" cy="326571"/>
              </a:xfrm>
              <a:custGeom>
                <a:avLst/>
                <a:gdLst>
                  <a:gd name="connsiteX0" fmla="*/ 0 w 188499"/>
                  <a:gd name="connsiteY0" fmla="*/ 0 h 326571"/>
                  <a:gd name="connsiteX1" fmla="*/ 188499 w 188499"/>
                  <a:gd name="connsiteY1" fmla="*/ 0 h 326571"/>
                  <a:gd name="connsiteX2" fmla="*/ 188499 w 188499"/>
                  <a:gd name="connsiteY2" fmla="*/ 326572 h 326571"/>
                  <a:gd name="connsiteX3" fmla="*/ 0 w 188499"/>
                  <a:gd name="connsiteY3" fmla="*/ 326572 h 326571"/>
                </a:gdLst>
                <a:ahLst/>
                <a:cxnLst>
                  <a:cxn ang="0">
                    <a:pos x="connsiteX0" y="connsiteY0"/>
                  </a:cxn>
                  <a:cxn ang="0">
                    <a:pos x="connsiteX1" y="connsiteY1"/>
                  </a:cxn>
                  <a:cxn ang="0">
                    <a:pos x="connsiteX2" y="connsiteY2"/>
                  </a:cxn>
                  <a:cxn ang="0">
                    <a:pos x="connsiteX3" y="connsiteY3"/>
                  </a:cxn>
                </a:cxnLst>
                <a:rect l="l" t="t" r="r" b="b"/>
                <a:pathLst>
                  <a:path w="188499" h="326571">
                    <a:moveTo>
                      <a:pt x="0" y="0"/>
                    </a:moveTo>
                    <a:lnTo>
                      <a:pt x="188499" y="0"/>
                    </a:lnTo>
                    <a:lnTo>
                      <a:pt x="188499" y="326572"/>
                    </a:lnTo>
                    <a:lnTo>
                      <a:pt x="0" y="326572"/>
                    </a:lnTo>
                    <a:close/>
                  </a:path>
                </a:pathLst>
              </a:custGeom>
              <a:solidFill>
                <a:srgbClr val="FFDF5F"/>
              </a:solidFill>
              <a:ln w="4924" cap="flat">
                <a:noFill/>
                <a:prstDash val="solid"/>
                <a:miter/>
              </a:ln>
            </p:spPr>
            <p:txBody>
              <a:bodyPr rtlCol="0" anchor="ctr"/>
              <a:lstStyle/>
              <a:p>
                <a:endParaRPr lang="en-US">
                  <a:solidFill>
                    <a:prstClr val="black"/>
                  </a:solidFill>
                  <a:latin typeface="Arial"/>
                </a:endParaRPr>
              </a:p>
            </p:txBody>
          </p:sp>
        </p:grpSp>
        <p:grpSp>
          <p:nvGrpSpPr>
            <p:cNvPr id="8" name="Bild 14">
              <a:extLst>
                <a:ext uri="{FF2B5EF4-FFF2-40B4-BE49-F238E27FC236}">
                  <a16:creationId xmlns:a16="http://schemas.microsoft.com/office/drawing/2014/main" id="{72C30811-D7F5-682F-F2E0-DD60552A18BE}"/>
                </a:ext>
              </a:extLst>
            </p:cNvPr>
            <p:cNvGrpSpPr/>
            <p:nvPr/>
          </p:nvGrpSpPr>
          <p:grpSpPr>
            <a:xfrm>
              <a:off x="3600449" y="5013485"/>
              <a:ext cx="1426762" cy="1426812"/>
              <a:chOff x="3600449" y="5013485"/>
              <a:chExt cx="1426762" cy="1426812"/>
            </a:xfrm>
          </p:grpSpPr>
          <p:grpSp>
            <p:nvGrpSpPr>
              <p:cNvPr id="9" name="Bild 14">
                <a:extLst>
                  <a:ext uri="{FF2B5EF4-FFF2-40B4-BE49-F238E27FC236}">
                    <a16:creationId xmlns:a16="http://schemas.microsoft.com/office/drawing/2014/main" id="{5CD81B26-A5E5-217F-12F6-FFFA97636BB5}"/>
                  </a:ext>
                </a:extLst>
              </p:cNvPr>
              <p:cNvGrpSpPr/>
              <p:nvPr/>
            </p:nvGrpSpPr>
            <p:grpSpPr>
              <a:xfrm>
                <a:off x="3701304" y="5013485"/>
                <a:ext cx="511867" cy="1426812"/>
                <a:chOff x="3701304" y="5013485"/>
                <a:chExt cx="511867" cy="1426812"/>
              </a:xfrm>
            </p:grpSpPr>
            <p:sp>
              <p:nvSpPr>
                <p:cNvPr id="13" name="Frihandsfigur: Form 12">
                  <a:extLst>
                    <a:ext uri="{FF2B5EF4-FFF2-40B4-BE49-F238E27FC236}">
                      <a16:creationId xmlns:a16="http://schemas.microsoft.com/office/drawing/2014/main" id="{986F0688-9901-F429-9E21-2E67792378D1}"/>
                    </a:ext>
                  </a:extLst>
                </p:cNvPr>
                <p:cNvSpPr/>
                <p:nvPr/>
              </p:nvSpPr>
              <p:spPr>
                <a:xfrm>
                  <a:off x="3701304" y="5013485"/>
                  <a:ext cx="511867" cy="814238"/>
                </a:xfrm>
                <a:custGeom>
                  <a:avLst/>
                  <a:gdLst>
                    <a:gd name="connsiteX0" fmla="*/ 417223 w 511867"/>
                    <a:gd name="connsiteY0" fmla="*/ 624408 h 814238"/>
                    <a:gd name="connsiteX1" fmla="*/ 511867 w 511867"/>
                    <a:gd name="connsiteY1" fmla="*/ 514877 h 814238"/>
                    <a:gd name="connsiteX2" fmla="*/ 511867 w 511867"/>
                    <a:gd name="connsiteY2" fmla="*/ 106034 h 814238"/>
                    <a:gd name="connsiteX3" fmla="*/ 458038 w 511867"/>
                    <a:gd name="connsiteY3" fmla="*/ 53191 h 814238"/>
                    <a:gd name="connsiteX4" fmla="*/ 406033 w 511867"/>
                    <a:gd name="connsiteY4" fmla="*/ 97161 h 814238"/>
                    <a:gd name="connsiteX5" fmla="*/ 405885 w 511867"/>
                    <a:gd name="connsiteY5" fmla="*/ 80401 h 814238"/>
                    <a:gd name="connsiteX6" fmla="*/ 352056 w 511867"/>
                    <a:gd name="connsiteY6" fmla="*/ 27558 h 814238"/>
                    <a:gd name="connsiteX7" fmla="*/ 300051 w 511867"/>
                    <a:gd name="connsiteY7" fmla="*/ 71528 h 814238"/>
                    <a:gd name="connsiteX8" fmla="*/ 299904 w 511867"/>
                    <a:gd name="connsiteY8" fmla="*/ 52846 h 814238"/>
                    <a:gd name="connsiteX9" fmla="*/ 246075 w 511867"/>
                    <a:gd name="connsiteY9" fmla="*/ 3 h 814238"/>
                    <a:gd name="connsiteX10" fmla="*/ 193232 w 511867"/>
                    <a:gd name="connsiteY10" fmla="*/ 53832 h 814238"/>
                    <a:gd name="connsiteX11" fmla="*/ 193429 w 511867"/>
                    <a:gd name="connsiteY11" fmla="*/ 72514 h 814238"/>
                    <a:gd name="connsiteX12" fmla="*/ 140635 w 511867"/>
                    <a:gd name="connsiteY12" fmla="*/ 29530 h 814238"/>
                    <a:gd name="connsiteX13" fmla="*/ 87792 w 511867"/>
                    <a:gd name="connsiteY13" fmla="*/ 83359 h 814238"/>
                    <a:gd name="connsiteX14" fmla="*/ 87792 w 511867"/>
                    <a:gd name="connsiteY14" fmla="*/ 514975 h 814238"/>
                    <a:gd name="connsiteX15" fmla="*/ 0 w 511867"/>
                    <a:gd name="connsiteY15" fmla="*/ 514975 h 814238"/>
                    <a:gd name="connsiteX16" fmla="*/ 84637 w 511867"/>
                    <a:gd name="connsiteY16" fmla="*/ 624506 h 814238"/>
                    <a:gd name="connsiteX17" fmla="*/ 86511 w 511867"/>
                    <a:gd name="connsiteY17" fmla="*/ 814238 h 814238"/>
                    <a:gd name="connsiteX18" fmla="*/ 417223 w 511867"/>
                    <a:gd name="connsiteY18" fmla="*/ 814238 h 814238"/>
                    <a:gd name="connsiteX19" fmla="*/ 417223 w 511867"/>
                    <a:gd name="connsiteY19" fmla="*/ 624408 h 81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1867" h="814238">
                      <a:moveTo>
                        <a:pt x="417223" y="624408"/>
                      </a:moveTo>
                      <a:lnTo>
                        <a:pt x="511867" y="514877"/>
                      </a:lnTo>
                      <a:lnTo>
                        <a:pt x="511867" y="106034"/>
                      </a:lnTo>
                      <a:cubicBezTo>
                        <a:pt x="511571" y="76556"/>
                        <a:pt x="487467" y="52895"/>
                        <a:pt x="458038" y="53191"/>
                      </a:cubicBezTo>
                      <a:cubicBezTo>
                        <a:pt x="431962" y="53437"/>
                        <a:pt x="410470" y="72366"/>
                        <a:pt x="406033" y="97161"/>
                      </a:cubicBezTo>
                      <a:lnTo>
                        <a:pt x="405885" y="80401"/>
                      </a:lnTo>
                      <a:cubicBezTo>
                        <a:pt x="405589" y="50923"/>
                        <a:pt x="381485" y="27262"/>
                        <a:pt x="352056" y="27558"/>
                      </a:cubicBezTo>
                      <a:cubicBezTo>
                        <a:pt x="325980" y="27804"/>
                        <a:pt x="304488" y="46733"/>
                        <a:pt x="300051" y="71528"/>
                      </a:cubicBezTo>
                      <a:lnTo>
                        <a:pt x="299904" y="52846"/>
                      </a:lnTo>
                      <a:cubicBezTo>
                        <a:pt x="299608" y="23368"/>
                        <a:pt x="275503" y="-293"/>
                        <a:pt x="246075" y="3"/>
                      </a:cubicBezTo>
                      <a:cubicBezTo>
                        <a:pt x="216597" y="299"/>
                        <a:pt x="192936" y="24403"/>
                        <a:pt x="193232" y="53832"/>
                      </a:cubicBezTo>
                      <a:lnTo>
                        <a:pt x="193429" y="72514"/>
                      </a:lnTo>
                      <a:cubicBezTo>
                        <a:pt x="188549" y="47818"/>
                        <a:pt x="166712" y="29283"/>
                        <a:pt x="140635" y="29530"/>
                      </a:cubicBezTo>
                      <a:cubicBezTo>
                        <a:pt x="111158" y="29826"/>
                        <a:pt x="87497" y="53930"/>
                        <a:pt x="87792" y="83359"/>
                      </a:cubicBezTo>
                      <a:lnTo>
                        <a:pt x="87792" y="514975"/>
                      </a:lnTo>
                      <a:lnTo>
                        <a:pt x="0" y="514975"/>
                      </a:lnTo>
                      <a:lnTo>
                        <a:pt x="84637" y="624506"/>
                      </a:lnTo>
                      <a:lnTo>
                        <a:pt x="86511" y="814238"/>
                      </a:lnTo>
                      <a:lnTo>
                        <a:pt x="417223" y="814238"/>
                      </a:lnTo>
                      <a:lnTo>
                        <a:pt x="417223" y="624408"/>
                      </a:lnTo>
                      <a:close/>
                    </a:path>
                  </a:pathLst>
                </a:custGeom>
                <a:solidFill>
                  <a:srgbClr val="0C605E"/>
                </a:solidFill>
                <a:ln w="4924" cap="flat">
                  <a:noFill/>
                  <a:prstDash val="solid"/>
                  <a:miter/>
                </a:ln>
              </p:spPr>
              <p:txBody>
                <a:bodyPr rtlCol="0" anchor="ctr"/>
                <a:lstStyle/>
                <a:p>
                  <a:endParaRPr lang="en-US">
                    <a:solidFill>
                      <a:prstClr val="black"/>
                    </a:solidFill>
                    <a:latin typeface="Arial"/>
                  </a:endParaRPr>
                </a:p>
              </p:txBody>
            </p:sp>
            <p:sp>
              <p:nvSpPr>
                <p:cNvPr id="14" name="Frihandsfigur: Form 13">
                  <a:extLst>
                    <a:ext uri="{FF2B5EF4-FFF2-40B4-BE49-F238E27FC236}">
                      <a16:creationId xmlns:a16="http://schemas.microsoft.com/office/drawing/2014/main" id="{F022A8B3-1CC8-E43F-5BE1-0DAED6C18274}"/>
                    </a:ext>
                  </a:extLst>
                </p:cNvPr>
                <p:cNvSpPr/>
                <p:nvPr/>
              </p:nvSpPr>
              <p:spPr>
                <a:xfrm>
                  <a:off x="3791955" y="6251798"/>
                  <a:ext cx="326571" cy="188499"/>
                </a:xfrm>
                <a:custGeom>
                  <a:avLst/>
                  <a:gdLst>
                    <a:gd name="connsiteX0" fmla="*/ 0 w 326571"/>
                    <a:gd name="connsiteY0" fmla="*/ 0 h 188499"/>
                    <a:gd name="connsiteX1" fmla="*/ 326572 w 326571"/>
                    <a:gd name="connsiteY1" fmla="*/ 0 h 188499"/>
                    <a:gd name="connsiteX2" fmla="*/ 326572 w 326571"/>
                    <a:gd name="connsiteY2" fmla="*/ 188500 h 188499"/>
                    <a:gd name="connsiteX3" fmla="*/ 0 w 326571"/>
                    <a:gd name="connsiteY3" fmla="*/ 188500 h 188499"/>
                  </a:gdLst>
                  <a:ahLst/>
                  <a:cxnLst>
                    <a:cxn ang="0">
                      <a:pos x="connsiteX0" y="connsiteY0"/>
                    </a:cxn>
                    <a:cxn ang="0">
                      <a:pos x="connsiteX1" y="connsiteY1"/>
                    </a:cxn>
                    <a:cxn ang="0">
                      <a:pos x="connsiteX2" y="connsiteY2"/>
                    </a:cxn>
                    <a:cxn ang="0">
                      <a:pos x="connsiteX3" y="connsiteY3"/>
                    </a:cxn>
                  </a:cxnLst>
                  <a:rect l="l" t="t" r="r" b="b"/>
                  <a:pathLst>
                    <a:path w="326571" h="188499">
                      <a:moveTo>
                        <a:pt x="0" y="0"/>
                      </a:moveTo>
                      <a:lnTo>
                        <a:pt x="326572" y="0"/>
                      </a:lnTo>
                      <a:lnTo>
                        <a:pt x="326572" y="188500"/>
                      </a:lnTo>
                      <a:lnTo>
                        <a:pt x="0" y="188500"/>
                      </a:lnTo>
                      <a:close/>
                    </a:path>
                  </a:pathLst>
                </a:custGeom>
                <a:solidFill>
                  <a:srgbClr val="009B83"/>
                </a:solidFill>
                <a:ln w="4924" cap="flat">
                  <a:noFill/>
                  <a:prstDash val="solid"/>
                  <a:miter/>
                </a:ln>
              </p:spPr>
              <p:txBody>
                <a:bodyPr rtlCol="0" anchor="ctr"/>
                <a:lstStyle/>
                <a:p>
                  <a:endParaRPr lang="en-US">
                    <a:solidFill>
                      <a:prstClr val="black"/>
                    </a:solidFill>
                    <a:latin typeface="Arial"/>
                  </a:endParaRPr>
                </a:p>
              </p:txBody>
            </p:sp>
          </p:grpSp>
          <p:grpSp>
            <p:nvGrpSpPr>
              <p:cNvPr id="10" name="Bild 14">
                <a:extLst>
                  <a:ext uri="{FF2B5EF4-FFF2-40B4-BE49-F238E27FC236}">
                    <a16:creationId xmlns:a16="http://schemas.microsoft.com/office/drawing/2014/main" id="{9F96F5FA-46F1-6921-BA36-02589EAA25E0}"/>
                  </a:ext>
                </a:extLst>
              </p:cNvPr>
              <p:cNvGrpSpPr/>
              <p:nvPr/>
            </p:nvGrpSpPr>
            <p:grpSpPr>
              <a:xfrm>
                <a:off x="3600449" y="5111188"/>
                <a:ext cx="1426762" cy="511817"/>
                <a:chOff x="3600449" y="5111188"/>
                <a:chExt cx="1426762" cy="511817"/>
              </a:xfrm>
              <a:solidFill>
                <a:srgbClr val="5C1188"/>
              </a:solidFill>
            </p:grpSpPr>
            <p:sp>
              <p:nvSpPr>
                <p:cNvPr id="11" name="Frihandsfigur: Form 10">
                  <a:extLst>
                    <a:ext uri="{FF2B5EF4-FFF2-40B4-BE49-F238E27FC236}">
                      <a16:creationId xmlns:a16="http://schemas.microsoft.com/office/drawing/2014/main" id="{96FC7F18-2646-9E09-0227-708AF3D784F3}"/>
                    </a:ext>
                  </a:extLst>
                </p:cNvPr>
                <p:cNvSpPr/>
                <p:nvPr/>
              </p:nvSpPr>
              <p:spPr>
                <a:xfrm>
                  <a:off x="4213073" y="5111188"/>
                  <a:ext cx="814139" cy="511817"/>
                </a:xfrm>
                <a:custGeom>
                  <a:avLst/>
                  <a:gdLst>
                    <a:gd name="connsiteX0" fmla="*/ 189732 w 814139"/>
                    <a:gd name="connsiteY0" fmla="*/ 417174 h 511817"/>
                    <a:gd name="connsiteX1" fmla="*/ 299263 w 814139"/>
                    <a:gd name="connsiteY1" fmla="*/ 511818 h 511817"/>
                    <a:gd name="connsiteX2" fmla="*/ 708106 w 814139"/>
                    <a:gd name="connsiteY2" fmla="*/ 511818 h 511817"/>
                    <a:gd name="connsiteX3" fmla="*/ 760949 w 814139"/>
                    <a:gd name="connsiteY3" fmla="*/ 457989 h 511817"/>
                    <a:gd name="connsiteX4" fmla="*/ 716979 w 814139"/>
                    <a:gd name="connsiteY4" fmla="*/ 405984 h 511817"/>
                    <a:gd name="connsiteX5" fmla="*/ 733739 w 814139"/>
                    <a:gd name="connsiteY5" fmla="*/ 405836 h 511817"/>
                    <a:gd name="connsiteX6" fmla="*/ 786581 w 814139"/>
                    <a:gd name="connsiteY6" fmla="*/ 352007 h 511817"/>
                    <a:gd name="connsiteX7" fmla="*/ 742611 w 814139"/>
                    <a:gd name="connsiteY7" fmla="*/ 300002 h 511817"/>
                    <a:gd name="connsiteX8" fmla="*/ 761294 w 814139"/>
                    <a:gd name="connsiteY8" fmla="*/ 299854 h 511817"/>
                    <a:gd name="connsiteX9" fmla="*/ 814137 w 814139"/>
                    <a:gd name="connsiteY9" fmla="*/ 246026 h 511817"/>
                    <a:gd name="connsiteX10" fmla="*/ 760308 w 814139"/>
                    <a:gd name="connsiteY10" fmla="*/ 193183 h 511817"/>
                    <a:gd name="connsiteX11" fmla="*/ 741626 w 814139"/>
                    <a:gd name="connsiteY11" fmla="*/ 193380 h 511817"/>
                    <a:gd name="connsiteX12" fmla="*/ 784610 w 814139"/>
                    <a:gd name="connsiteY12" fmla="*/ 140586 h 511817"/>
                    <a:gd name="connsiteX13" fmla="*/ 730781 w 814139"/>
                    <a:gd name="connsiteY13" fmla="*/ 87743 h 511817"/>
                    <a:gd name="connsiteX14" fmla="*/ 299164 w 814139"/>
                    <a:gd name="connsiteY14" fmla="*/ 87743 h 511817"/>
                    <a:gd name="connsiteX15" fmla="*/ 299164 w 814139"/>
                    <a:gd name="connsiteY15" fmla="*/ 0 h 511817"/>
                    <a:gd name="connsiteX16" fmla="*/ 189633 w 814139"/>
                    <a:gd name="connsiteY16" fmla="*/ 84637 h 511817"/>
                    <a:gd name="connsiteX17" fmla="*/ 0 w 814139"/>
                    <a:gd name="connsiteY17" fmla="*/ 86511 h 511817"/>
                    <a:gd name="connsiteX18" fmla="*/ 0 w 814139"/>
                    <a:gd name="connsiteY18" fmla="*/ 417223 h 511817"/>
                    <a:gd name="connsiteX19" fmla="*/ 189732 w 814139"/>
                    <a:gd name="connsiteY19" fmla="*/ 417223 h 51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4139" h="511817">
                      <a:moveTo>
                        <a:pt x="189732" y="417174"/>
                      </a:moveTo>
                      <a:lnTo>
                        <a:pt x="299263" y="511818"/>
                      </a:lnTo>
                      <a:lnTo>
                        <a:pt x="708106" y="511818"/>
                      </a:lnTo>
                      <a:cubicBezTo>
                        <a:pt x="737583" y="511522"/>
                        <a:pt x="761244" y="487417"/>
                        <a:pt x="760949" y="457989"/>
                      </a:cubicBezTo>
                      <a:cubicBezTo>
                        <a:pt x="760702" y="431913"/>
                        <a:pt x="741773" y="410420"/>
                        <a:pt x="716979" y="405984"/>
                      </a:cubicBezTo>
                      <a:lnTo>
                        <a:pt x="733739" y="405836"/>
                      </a:lnTo>
                      <a:cubicBezTo>
                        <a:pt x="763216" y="405540"/>
                        <a:pt x="786877" y="381436"/>
                        <a:pt x="786581" y="352007"/>
                      </a:cubicBezTo>
                      <a:cubicBezTo>
                        <a:pt x="786335" y="325931"/>
                        <a:pt x="767406" y="304439"/>
                        <a:pt x="742611" y="300002"/>
                      </a:cubicBezTo>
                      <a:lnTo>
                        <a:pt x="761294" y="299854"/>
                      </a:lnTo>
                      <a:cubicBezTo>
                        <a:pt x="790772" y="299559"/>
                        <a:pt x="814432" y="275454"/>
                        <a:pt x="814137" y="246026"/>
                      </a:cubicBezTo>
                      <a:cubicBezTo>
                        <a:pt x="813841" y="216548"/>
                        <a:pt x="789736" y="192887"/>
                        <a:pt x="760308" y="193183"/>
                      </a:cubicBezTo>
                      <a:lnTo>
                        <a:pt x="741626" y="193380"/>
                      </a:lnTo>
                      <a:cubicBezTo>
                        <a:pt x="766322" y="188500"/>
                        <a:pt x="784856" y="166662"/>
                        <a:pt x="784610" y="140586"/>
                      </a:cubicBezTo>
                      <a:cubicBezTo>
                        <a:pt x="784314" y="111108"/>
                        <a:pt x="760209" y="87447"/>
                        <a:pt x="730781" y="87743"/>
                      </a:cubicBezTo>
                      <a:lnTo>
                        <a:pt x="299164" y="87743"/>
                      </a:lnTo>
                      <a:lnTo>
                        <a:pt x="299164" y="0"/>
                      </a:lnTo>
                      <a:lnTo>
                        <a:pt x="189633" y="84637"/>
                      </a:lnTo>
                      <a:lnTo>
                        <a:pt x="0" y="86511"/>
                      </a:lnTo>
                      <a:lnTo>
                        <a:pt x="0" y="417223"/>
                      </a:lnTo>
                      <a:lnTo>
                        <a:pt x="189732" y="417223"/>
                      </a:lnTo>
                      <a:close/>
                    </a:path>
                  </a:pathLst>
                </a:custGeom>
                <a:solidFill>
                  <a:srgbClr val="5C1188"/>
                </a:solidFill>
                <a:ln w="4924" cap="flat">
                  <a:noFill/>
                  <a:prstDash val="solid"/>
                  <a:miter/>
                </a:ln>
              </p:spPr>
              <p:txBody>
                <a:bodyPr rtlCol="0" anchor="ctr"/>
                <a:lstStyle/>
                <a:p>
                  <a:endParaRPr lang="en-US">
                    <a:solidFill>
                      <a:prstClr val="black"/>
                    </a:solidFill>
                    <a:latin typeface="Arial"/>
                  </a:endParaRPr>
                </a:p>
              </p:txBody>
            </p:sp>
            <p:sp>
              <p:nvSpPr>
                <p:cNvPr id="12" name="Frihandsfigur: Form 11">
                  <a:extLst>
                    <a:ext uri="{FF2B5EF4-FFF2-40B4-BE49-F238E27FC236}">
                      <a16:creationId xmlns:a16="http://schemas.microsoft.com/office/drawing/2014/main" id="{D38257F9-A8A6-7FE8-10D6-137D79E9E0FF}"/>
                    </a:ext>
                  </a:extLst>
                </p:cNvPr>
                <p:cNvSpPr/>
                <p:nvPr/>
              </p:nvSpPr>
              <p:spPr>
                <a:xfrm>
                  <a:off x="3600449" y="5201839"/>
                  <a:ext cx="188499" cy="326571"/>
                </a:xfrm>
                <a:custGeom>
                  <a:avLst/>
                  <a:gdLst>
                    <a:gd name="connsiteX0" fmla="*/ 0 w 188499"/>
                    <a:gd name="connsiteY0" fmla="*/ 0 h 326571"/>
                    <a:gd name="connsiteX1" fmla="*/ 188500 w 188499"/>
                    <a:gd name="connsiteY1" fmla="*/ 0 h 326571"/>
                    <a:gd name="connsiteX2" fmla="*/ 188500 w 188499"/>
                    <a:gd name="connsiteY2" fmla="*/ 326572 h 326571"/>
                    <a:gd name="connsiteX3" fmla="*/ 0 w 188499"/>
                    <a:gd name="connsiteY3" fmla="*/ 326572 h 326571"/>
                  </a:gdLst>
                  <a:ahLst/>
                  <a:cxnLst>
                    <a:cxn ang="0">
                      <a:pos x="connsiteX0" y="connsiteY0"/>
                    </a:cxn>
                    <a:cxn ang="0">
                      <a:pos x="connsiteX1" y="connsiteY1"/>
                    </a:cxn>
                    <a:cxn ang="0">
                      <a:pos x="connsiteX2" y="connsiteY2"/>
                    </a:cxn>
                    <a:cxn ang="0">
                      <a:pos x="connsiteX3" y="connsiteY3"/>
                    </a:cxn>
                  </a:cxnLst>
                  <a:rect l="l" t="t" r="r" b="b"/>
                  <a:pathLst>
                    <a:path w="188499" h="326571">
                      <a:moveTo>
                        <a:pt x="0" y="0"/>
                      </a:moveTo>
                      <a:lnTo>
                        <a:pt x="188500" y="0"/>
                      </a:lnTo>
                      <a:lnTo>
                        <a:pt x="188500" y="326572"/>
                      </a:lnTo>
                      <a:lnTo>
                        <a:pt x="0" y="326572"/>
                      </a:lnTo>
                      <a:close/>
                    </a:path>
                  </a:pathLst>
                </a:custGeom>
                <a:solidFill>
                  <a:srgbClr val="5C1188"/>
                </a:solidFill>
                <a:ln w="4924" cap="flat">
                  <a:noFill/>
                  <a:prstDash val="solid"/>
                  <a:miter/>
                </a:ln>
              </p:spPr>
              <p:txBody>
                <a:bodyPr rtlCol="0" anchor="ctr"/>
                <a:lstStyle/>
                <a:p>
                  <a:endParaRPr lang="en-US">
                    <a:solidFill>
                      <a:prstClr val="black"/>
                    </a:solidFill>
                    <a:latin typeface="Arial"/>
                  </a:endParaRPr>
                </a:p>
              </p:txBody>
            </p:sp>
          </p:grpSp>
        </p:grpSp>
      </p:grpSp>
    </p:spTree>
    <p:extLst>
      <p:ext uri="{BB962C8B-B14F-4D97-AF65-F5344CB8AC3E}">
        <p14:creationId xmlns:p14="http://schemas.microsoft.com/office/powerpoint/2010/main" val="4009013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9DA506-6C77-C24A-9B15-A72E58D3B19A}"/>
              </a:ext>
            </a:extLst>
          </p:cNvPr>
          <p:cNvSpPr>
            <a:spLocks noGrp="1"/>
          </p:cNvSpPr>
          <p:nvPr>
            <p:ph type="title"/>
          </p:nvPr>
        </p:nvSpPr>
        <p:spPr/>
        <p:txBody>
          <a:bodyPr/>
          <a:lstStyle/>
          <a:p>
            <a:r>
              <a:rPr lang="sv-SE" dirty="0"/>
              <a:t>Övning – Rollfördelning styrelse-kansli </a:t>
            </a:r>
            <a:br>
              <a:rPr lang="sv-SE" dirty="0"/>
            </a:br>
            <a:endParaRPr lang="sv-SE" dirty="0"/>
          </a:p>
        </p:txBody>
      </p:sp>
      <p:sp>
        <p:nvSpPr>
          <p:cNvPr id="3" name="Platshållare för innehåll 2">
            <a:extLst>
              <a:ext uri="{FF2B5EF4-FFF2-40B4-BE49-F238E27FC236}">
                <a16:creationId xmlns:a16="http://schemas.microsoft.com/office/drawing/2014/main" id="{06CBF2A4-C973-3242-8343-1BDE573C19E8}"/>
              </a:ext>
            </a:extLst>
          </p:cNvPr>
          <p:cNvSpPr>
            <a:spLocks noGrp="1"/>
          </p:cNvSpPr>
          <p:nvPr>
            <p:ph sz="half" idx="1"/>
          </p:nvPr>
        </p:nvSpPr>
        <p:spPr>
          <a:xfrm>
            <a:off x="431999" y="864000"/>
            <a:ext cx="3381049" cy="3708000"/>
          </a:xfrm>
        </p:spPr>
        <p:txBody>
          <a:bodyPr>
            <a:normAutofit/>
          </a:bodyPr>
          <a:lstStyle/>
          <a:p>
            <a:pPr marL="0" indent="0">
              <a:buNone/>
            </a:pPr>
            <a:r>
              <a:rPr lang="sv-SE" dirty="0"/>
              <a:t>Var ligger ansvaret för de olika typerna av frågor?</a:t>
            </a:r>
          </a:p>
        </p:txBody>
      </p:sp>
      <p:pic>
        <p:nvPicPr>
          <p:cNvPr id="6" name="Bildobjekt 5">
            <a:extLst>
              <a:ext uri="{FF2B5EF4-FFF2-40B4-BE49-F238E27FC236}">
                <a16:creationId xmlns:a16="http://schemas.microsoft.com/office/drawing/2014/main" id="{98D23E4B-D3BB-F544-9C87-CCB64B061D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2464" y="753523"/>
            <a:ext cx="4913096" cy="3928953"/>
          </a:xfrm>
          <a:prstGeom prst="rect">
            <a:avLst/>
          </a:prstGeom>
        </p:spPr>
      </p:pic>
    </p:spTree>
    <p:extLst>
      <p:ext uri="{BB962C8B-B14F-4D97-AF65-F5344CB8AC3E}">
        <p14:creationId xmlns:p14="http://schemas.microsoft.com/office/powerpoint/2010/main" val="1140274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3452CF-0F8D-7F43-887E-44E28B4D305F}"/>
              </a:ext>
            </a:extLst>
          </p:cNvPr>
          <p:cNvSpPr>
            <a:spLocks noGrp="1"/>
          </p:cNvSpPr>
          <p:nvPr>
            <p:ph type="title"/>
          </p:nvPr>
        </p:nvSpPr>
        <p:spPr/>
        <p:txBody>
          <a:bodyPr/>
          <a:lstStyle/>
          <a:p>
            <a:r>
              <a:rPr lang="sv-SE" dirty="0"/>
              <a:t>Övning – Rollförtydligaren</a:t>
            </a:r>
          </a:p>
        </p:txBody>
      </p:sp>
      <p:sp>
        <p:nvSpPr>
          <p:cNvPr id="3" name="Platshållare för innehåll 2">
            <a:extLst>
              <a:ext uri="{FF2B5EF4-FFF2-40B4-BE49-F238E27FC236}">
                <a16:creationId xmlns:a16="http://schemas.microsoft.com/office/drawing/2014/main" id="{722C30A2-0616-534F-8805-DB1940843BE6}"/>
              </a:ext>
            </a:extLst>
          </p:cNvPr>
          <p:cNvSpPr>
            <a:spLocks noGrp="1"/>
          </p:cNvSpPr>
          <p:nvPr>
            <p:ph sz="half" idx="1"/>
          </p:nvPr>
        </p:nvSpPr>
        <p:spPr>
          <a:xfrm>
            <a:off x="431999" y="864000"/>
            <a:ext cx="7578939" cy="3708000"/>
          </a:xfrm>
        </p:spPr>
        <p:txBody>
          <a:bodyPr/>
          <a:lstStyle/>
          <a:p>
            <a:pPr marL="0" lvl="0" indent="0">
              <a:lnSpc>
                <a:spcPct val="100000"/>
              </a:lnSpc>
              <a:spcBef>
                <a:spcPts val="0"/>
              </a:spcBef>
              <a:buClrTx/>
              <a:buNone/>
              <a:defRPr/>
            </a:pPr>
            <a:endParaRPr lang="sv-SE" sz="2800" dirty="0">
              <a:solidFill>
                <a:prstClr val="black"/>
              </a:solidFill>
            </a:endParaRPr>
          </a:p>
          <a:p>
            <a:pPr marL="0" lvl="0" indent="0">
              <a:lnSpc>
                <a:spcPct val="100000"/>
              </a:lnSpc>
              <a:spcBef>
                <a:spcPts val="0"/>
              </a:spcBef>
              <a:buClrTx/>
              <a:buNone/>
              <a:defRPr/>
            </a:pPr>
            <a:r>
              <a:rPr lang="sv-SE" sz="2400" dirty="0">
                <a:solidFill>
                  <a:prstClr val="black"/>
                </a:solidFill>
              </a:rPr>
              <a:t>Vad behöver </a:t>
            </a:r>
          </a:p>
          <a:p>
            <a:pPr marL="0" lvl="0" indent="0">
              <a:lnSpc>
                <a:spcPct val="100000"/>
              </a:lnSpc>
              <a:spcBef>
                <a:spcPts val="0"/>
              </a:spcBef>
              <a:buClrTx/>
              <a:buNone/>
              <a:defRPr/>
            </a:pPr>
            <a:r>
              <a:rPr lang="sv-SE" sz="2400" dirty="0">
                <a:solidFill>
                  <a:prstClr val="black"/>
                </a:solidFill>
              </a:rPr>
              <a:t>förtydligas för en </a:t>
            </a:r>
          </a:p>
          <a:p>
            <a:pPr marL="0" lvl="0" indent="0">
              <a:lnSpc>
                <a:spcPct val="100000"/>
              </a:lnSpc>
              <a:spcBef>
                <a:spcPts val="0"/>
              </a:spcBef>
              <a:buClrTx/>
              <a:buNone/>
              <a:defRPr/>
            </a:pPr>
            <a:r>
              <a:rPr lang="sv-SE" sz="2400" dirty="0">
                <a:solidFill>
                  <a:prstClr val="black"/>
                </a:solidFill>
              </a:rPr>
              <a:t>klar rollfördelning?</a:t>
            </a:r>
          </a:p>
          <a:p>
            <a:endParaRPr lang="sv-SE" dirty="0"/>
          </a:p>
        </p:txBody>
      </p:sp>
      <p:pic>
        <p:nvPicPr>
          <p:cNvPr id="6" name="Bildobjekt 5">
            <a:extLst>
              <a:ext uri="{FF2B5EF4-FFF2-40B4-BE49-F238E27FC236}">
                <a16:creationId xmlns:a16="http://schemas.microsoft.com/office/drawing/2014/main" id="{EE8BA6DD-61A9-EC4C-A5E1-5C5A0273F7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7595" y="936000"/>
            <a:ext cx="3472069" cy="3708000"/>
          </a:xfrm>
          <a:prstGeom prst="rect">
            <a:avLst/>
          </a:prstGeom>
        </p:spPr>
      </p:pic>
    </p:spTree>
    <p:extLst>
      <p:ext uri="{BB962C8B-B14F-4D97-AF65-F5344CB8AC3E}">
        <p14:creationId xmlns:p14="http://schemas.microsoft.com/office/powerpoint/2010/main" val="1921373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8E30AD-D6EE-B54B-A78C-6E03A161107F}"/>
              </a:ext>
            </a:extLst>
          </p:cNvPr>
          <p:cNvSpPr>
            <a:spLocks noGrp="1"/>
          </p:cNvSpPr>
          <p:nvPr>
            <p:ph type="title"/>
          </p:nvPr>
        </p:nvSpPr>
        <p:spPr>
          <a:xfrm>
            <a:off x="432000" y="1547999"/>
            <a:ext cx="8222143" cy="1023751"/>
          </a:xfrm>
        </p:spPr>
        <p:txBody>
          <a:bodyPr/>
          <a:lstStyle/>
          <a:p>
            <a:r>
              <a:rPr lang="sv-SE" dirty="0"/>
              <a:t>5.Fungerande arbetssätt </a:t>
            </a:r>
          </a:p>
        </p:txBody>
      </p:sp>
    </p:spTree>
    <p:extLst>
      <p:ext uri="{BB962C8B-B14F-4D97-AF65-F5344CB8AC3E}">
        <p14:creationId xmlns:p14="http://schemas.microsoft.com/office/powerpoint/2010/main" val="3350309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Planeringscykel</a:t>
            </a:r>
          </a:p>
        </p:txBody>
      </p:sp>
      <p:sp>
        <p:nvSpPr>
          <p:cNvPr id="3" name="Platshållare för innehåll 2"/>
          <p:cNvSpPr>
            <a:spLocks noGrp="1"/>
          </p:cNvSpPr>
          <p:nvPr>
            <p:ph idx="1"/>
          </p:nvPr>
        </p:nvSpPr>
        <p:spPr/>
        <p:txBody>
          <a:bodyPr>
            <a:normAutofit/>
          </a:bodyPr>
          <a:lstStyle/>
          <a:p>
            <a:endParaRPr lang="sv-SE" b="1" dirty="0"/>
          </a:p>
          <a:p>
            <a:pPr marL="0" indent="0">
              <a:buNone/>
            </a:pPr>
            <a:endParaRPr lang="sv-SE" dirty="0"/>
          </a:p>
        </p:txBody>
      </p:sp>
      <p:graphicFrame>
        <p:nvGraphicFramePr>
          <p:cNvPr id="4" name="Diagram 3"/>
          <p:cNvGraphicFramePr/>
          <p:nvPr>
            <p:extLst>
              <p:ext uri="{D42A27DB-BD31-4B8C-83A1-F6EECF244321}">
                <p14:modId xmlns:p14="http://schemas.microsoft.com/office/powerpoint/2010/main" val="305988443"/>
              </p:ext>
            </p:extLst>
          </p:nvPr>
        </p:nvGraphicFramePr>
        <p:xfrm>
          <a:off x="1333500" y="177801"/>
          <a:ext cx="7200900" cy="4394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ruta 4"/>
          <p:cNvSpPr txBox="1"/>
          <p:nvPr/>
        </p:nvSpPr>
        <p:spPr>
          <a:xfrm>
            <a:off x="5562600" y="468835"/>
            <a:ext cx="2146300" cy="400110"/>
          </a:xfrm>
          <a:prstGeom prst="rect">
            <a:avLst/>
          </a:prstGeom>
          <a:noFill/>
        </p:spPr>
        <p:txBody>
          <a:bodyPr wrap="square" rtlCol="0">
            <a:spAutoFit/>
          </a:bodyPr>
          <a:lstStyle/>
          <a:p>
            <a:r>
              <a:rPr lang="sv-SE" sz="2000" dirty="0"/>
              <a:t>Ide och inriktning</a:t>
            </a:r>
          </a:p>
        </p:txBody>
      </p:sp>
      <p:sp>
        <p:nvSpPr>
          <p:cNvPr id="6" name="textruta 5"/>
          <p:cNvSpPr txBox="1"/>
          <p:nvPr/>
        </p:nvSpPr>
        <p:spPr>
          <a:xfrm>
            <a:off x="800100" y="1349715"/>
            <a:ext cx="2146300" cy="400110"/>
          </a:xfrm>
          <a:prstGeom prst="rect">
            <a:avLst/>
          </a:prstGeom>
          <a:noFill/>
        </p:spPr>
        <p:txBody>
          <a:bodyPr wrap="square" rtlCol="0">
            <a:spAutoFit/>
          </a:bodyPr>
          <a:lstStyle/>
          <a:p>
            <a:r>
              <a:rPr lang="sv-SE" sz="2000" dirty="0"/>
              <a:t>Uppföljning</a:t>
            </a:r>
          </a:p>
        </p:txBody>
      </p:sp>
      <p:sp>
        <p:nvSpPr>
          <p:cNvPr id="7" name="textruta 6"/>
          <p:cNvSpPr txBox="1"/>
          <p:nvPr/>
        </p:nvSpPr>
        <p:spPr>
          <a:xfrm>
            <a:off x="800100" y="2945335"/>
            <a:ext cx="2146300" cy="400110"/>
          </a:xfrm>
          <a:prstGeom prst="rect">
            <a:avLst/>
          </a:prstGeom>
          <a:noFill/>
        </p:spPr>
        <p:txBody>
          <a:bodyPr wrap="square" rtlCol="0">
            <a:spAutoFit/>
          </a:bodyPr>
          <a:lstStyle/>
          <a:p>
            <a:r>
              <a:rPr lang="sv-SE" sz="2000" dirty="0"/>
              <a:t>Genomförande</a:t>
            </a:r>
          </a:p>
        </p:txBody>
      </p:sp>
      <p:sp>
        <p:nvSpPr>
          <p:cNvPr id="8" name="textruta 7"/>
          <p:cNvSpPr txBox="1"/>
          <p:nvPr/>
        </p:nvSpPr>
        <p:spPr>
          <a:xfrm>
            <a:off x="1651200" y="4007835"/>
            <a:ext cx="2920800" cy="400110"/>
          </a:xfrm>
          <a:prstGeom prst="rect">
            <a:avLst/>
          </a:prstGeom>
          <a:noFill/>
        </p:spPr>
        <p:txBody>
          <a:bodyPr wrap="square" rtlCol="0">
            <a:spAutoFit/>
          </a:bodyPr>
          <a:lstStyle/>
          <a:p>
            <a:r>
              <a:rPr lang="sv-SE" sz="2000" dirty="0"/>
              <a:t>Planering och budget</a:t>
            </a:r>
          </a:p>
        </p:txBody>
      </p:sp>
      <p:sp>
        <p:nvSpPr>
          <p:cNvPr id="9" name="textruta 8"/>
          <p:cNvSpPr txBox="1"/>
          <p:nvPr/>
        </p:nvSpPr>
        <p:spPr>
          <a:xfrm>
            <a:off x="6934200" y="2945335"/>
            <a:ext cx="2146300" cy="400110"/>
          </a:xfrm>
          <a:prstGeom prst="rect">
            <a:avLst/>
          </a:prstGeom>
          <a:noFill/>
        </p:spPr>
        <p:txBody>
          <a:bodyPr wrap="square" rtlCol="0">
            <a:spAutoFit/>
          </a:bodyPr>
          <a:lstStyle/>
          <a:p>
            <a:r>
              <a:rPr lang="sv-SE" sz="2000" dirty="0"/>
              <a:t>Mål</a:t>
            </a:r>
          </a:p>
        </p:txBody>
      </p:sp>
      <p:sp>
        <p:nvSpPr>
          <p:cNvPr id="10" name="textruta 9"/>
          <p:cNvSpPr txBox="1"/>
          <p:nvPr/>
        </p:nvSpPr>
        <p:spPr>
          <a:xfrm>
            <a:off x="6934200" y="1349715"/>
            <a:ext cx="2146300" cy="400110"/>
          </a:xfrm>
          <a:prstGeom prst="rect">
            <a:avLst/>
          </a:prstGeom>
          <a:noFill/>
        </p:spPr>
        <p:txBody>
          <a:bodyPr wrap="square" rtlCol="0">
            <a:spAutoFit/>
          </a:bodyPr>
          <a:lstStyle/>
          <a:p>
            <a:r>
              <a:rPr lang="sv-SE" sz="2000" dirty="0"/>
              <a:t>Nuläge</a:t>
            </a:r>
          </a:p>
        </p:txBody>
      </p:sp>
    </p:spTree>
    <p:extLst>
      <p:ext uri="{BB962C8B-B14F-4D97-AF65-F5344CB8AC3E}">
        <p14:creationId xmlns:p14="http://schemas.microsoft.com/office/powerpoint/2010/main" val="3887141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2000" y="463640"/>
            <a:ext cx="8280000" cy="521544"/>
          </a:xfrm>
        </p:spPr>
        <p:txBody>
          <a:bodyPr/>
          <a:lstStyle/>
          <a:p>
            <a:r>
              <a:rPr lang="sv-SE" dirty="0"/>
              <a:t>Checkfrågor:</a:t>
            </a:r>
            <a:br>
              <a:rPr lang="sv-SE" dirty="0"/>
            </a:br>
            <a:endParaRPr lang="sv-SE" dirty="0"/>
          </a:p>
        </p:txBody>
      </p:sp>
      <p:sp>
        <p:nvSpPr>
          <p:cNvPr id="3" name="Platshållare för innehåll 2"/>
          <p:cNvSpPr>
            <a:spLocks noGrp="1"/>
          </p:cNvSpPr>
          <p:nvPr>
            <p:ph idx="1"/>
          </p:nvPr>
        </p:nvSpPr>
        <p:spPr>
          <a:xfrm>
            <a:off x="432000" y="1185972"/>
            <a:ext cx="8280000" cy="3708000"/>
          </a:xfrm>
        </p:spPr>
        <p:txBody>
          <a:bodyPr/>
          <a:lstStyle/>
          <a:p>
            <a:pPr marL="0" indent="0">
              <a:buNone/>
            </a:pPr>
            <a:r>
              <a:rPr lang="sv-SE" sz="2400" dirty="0"/>
              <a:t>1. Hur sker arbetet med att planera verksamhetsåret? Finns det en arbetsordning/årscykel för styrelsen?</a:t>
            </a:r>
          </a:p>
          <a:p>
            <a:endParaRPr lang="sv-SE" sz="2400" dirty="0"/>
          </a:p>
          <a:p>
            <a:pPr marL="0" indent="0">
              <a:buNone/>
            </a:pPr>
            <a:r>
              <a:rPr lang="sv-SE" sz="2400" dirty="0"/>
              <a:t>2. Hur sker uppföljning och utvärdering av arbetet? På vilket sätt tas de lärdomar som gjorts tillvara i kommande verksamhetsplanering?</a:t>
            </a:r>
          </a:p>
          <a:p>
            <a:endParaRPr lang="sv-SE" dirty="0"/>
          </a:p>
        </p:txBody>
      </p:sp>
    </p:spTree>
    <p:extLst>
      <p:ext uri="{BB962C8B-B14F-4D97-AF65-F5344CB8AC3E}">
        <p14:creationId xmlns:p14="http://schemas.microsoft.com/office/powerpoint/2010/main" val="902904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 - årscykel</a:t>
            </a:r>
          </a:p>
        </p:txBody>
      </p:sp>
      <p:sp>
        <p:nvSpPr>
          <p:cNvPr id="3" name="Platshållare för innehåll 2"/>
          <p:cNvSpPr>
            <a:spLocks noGrp="1"/>
          </p:cNvSpPr>
          <p:nvPr>
            <p:ph idx="1"/>
          </p:nvPr>
        </p:nvSpPr>
        <p:spPr/>
        <p:txBody>
          <a:bodyPr/>
          <a:lstStyle/>
          <a:p>
            <a:pPr marL="0" indent="0">
              <a:buNone/>
            </a:pPr>
            <a:endParaRPr lang="sv-SE" dirty="0"/>
          </a:p>
          <a:p>
            <a:pPr marL="0" indent="0">
              <a:buNone/>
            </a:pPr>
            <a:r>
              <a:rPr lang="sv-SE" sz="2400" dirty="0"/>
              <a:t>Hur ser styrelsens årscykel ut?</a:t>
            </a:r>
          </a:p>
          <a:p>
            <a:pPr marL="0" indent="0">
              <a:buNone/>
            </a:pPr>
            <a:endParaRPr lang="sv-SE" sz="2400" dirty="0"/>
          </a:p>
          <a:p>
            <a:pPr>
              <a:buClrTx/>
            </a:pPr>
            <a:r>
              <a:rPr lang="sv-SE" sz="2400" dirty="0"/>
              <a:t>Fungerar den bra? Om inte vad behövs utvecklas och förändras?</a:t>
            </a:r>
          </a:p>
          <a:p>
            <a:pPr>
              <a:buClrTx/>
            </a:pPr>
            <a:r>
              <a:rPr lang="sv-SE" sz="2400" dirty="0"/>
              <a:t>Saknas årscykel? Hur behöver den se ut för att kunna vara ett stöd?</a:t>
            </a:r>
          </a:p>
        </p:txBody>
      </p:sp>
    </p:spTree>
    <p:extLst>
      <p:ext uri="{BB962C8B-B14F-4D97-AF65-F5344CB8AC3E}">
        <p14:creationId xmlns:p14="http://schemas.microsoft.com/office/powerpoint/2010/main" val="1237864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 - </a:t>
            </a:r>
            <a:r>
              <a:rPr lang="sv-SE" dirty="0" err="1"/>
              <a:t>Nöhra</a:t>
            </a:r>
            <a:endParaRPr lang="sv-SE" dirty="0"/>
          </a:p>
        </p:txBody>
      </p:sp>
      <p:sp>
        <p:nvSpPr>
          <p:cNvPr id="3" name="Platshållare för innehåll 2"/>
          <p:cNvSpPr>
            <a:spLocks noGrp="1"/>
          </p:cNvSpPr>
          <p:nvPr>
            <p:ph idx="1"/>
          </p:nvPr>
        </p:nvSpPr>
        <p:spPr>
          <a:xfrm>
            <a:off x="432000" y="1076615"/>
            <a:ext cx="8280000" cy="3708000"/>
          </a:xfrm>
        </p:spPr>
        <p:txBody>
          <a:bodyPr/>
          <a:lstStyle/>
          <a:p>
            <a:pPr marL="0" indent="0">
              <a:buNone/>
            </a:pPr>
            <a:r>
              <a:rPr lang="sv-SE" sz="2400" dirty="0"/>
              <a:t>1.Nuläge - Hur är det nu? </a:t>
            </a:r>
          </a:p>
          <a:p>
            <a:pPr marL="0" indent="0">
              <a:buNone/>
            </a:pPr>
            <a:br>
              <a:rPr lang="sv-SE" sz="2400" dirty="0"/>
            </a:br>
            <a:r>
              <a:rPr lang="sv-SE" sz="2400" dirty="0"/>
              <a:t>2.Önskat läge - Hur ser det önskade läget ut? </a:t>
            </a:r>
          </a:p>
          <a:p>
            <a:pPr marL="0" indent="0">
              <a:buNone/>
            </a:pPr>
            <a:br>
              <a:rPr lang="sv-SE" sz="2400" dirty="0"/>
            </a:br>
            <a:r>
              <a:rPr lang="sv-SE" sz="2400" dirty="0"/>
              <a:t>3.Hinder - Vad hindrar er? </a:t>
            </a:r>
          </a:p>
          <a:p>
            <a:pPr marL="0" indent="0">
              <a:buNone/>
            </a:pPr>
            <a:br>
              <a:rPr lang="sv-SE" sz="2400" dirty="0"/>
            </a:br>
            <a:r>
              <a:rPr lang="sv-SE" sz="2400" dirty="0"/>
              <a:t>4.Resurser - Vilka resurser finns? </a:t>
            </a:r>
          </a:p>
          <a:p>
            <a:pPr marL="0" indent="0">
              <a:buNone/>
            </a:pPr>
            <a:br>
              <a:rPr lang="sv-SE" sz="2400" dirty="0"/>
            </a:br>
            <a:r>
              <a:rPr lang="sv-SE" sz="2400" dirty="0"/>
              <a:t>5.Aktiviteter - Vad behöver göras?</a:t>
            </a:r>
          </a:p>
          <a:p>
            <a:endParaRPr lang="sv-SE" dirty="0"/>
          </a:p>
        </p:txBody>
      </p:sp>
    </p:spTree>
    <p:extLst>
      <p:ext uri="{BB962C8B-B14F-4D97-AF65-F5344CB8AC3E}">
        <p14:creationId xmlns:p14="http://schemas.microsoft.com/office/powerpoint/2010/main" val="80031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2000" y="288518"/>
            <a:ext cx="8280000" cy="504000"/>
          </a:xfrm>
        </p:spPr>
        <p:txBody>
          <a:bodyPr/>
          <a:lstStyle/>
          <a:p>
            <a:r>
              <a:rPr lang="sv-SE" dirty="0"/>
              <a:t>Övning - vill, kan, bör </a:t>
            </a:r>
          </a:p>
        </p:txBody>
      </p:sp>
      <p:sp>
        <p:nvSpPr>
          <p:cNvPr id="4" name="Ellips 3"/>
          <p:cNvSpPr/>
          <p:nvPr/>
        </p:nvSpPr>
        <p:spPr>
          <a:xfrm>
            <a:off x="1426464" y="1261872"/>
            <a:ext cx="2240280" cy="2185416"/>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dirty="0" err="1"/>
          </a:p>
        </p:txBody>
      </p:sp>
      <p:sp>
        <p:nvSpPr>
          <p:cNvPr id="5" name="Ellips 4"/>
          <p:cNvSpPr/>
          <p:nvPr/>
        </p:nvSpPr>
        <p:spPr>
          <a:xfrm>
            <a:off x="2278380" y="2164080"/>
            <a:ext cx="2240280" cy="2185416"/>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dirty="0" err="1"/>
          </a:p>
        </p:txBody>
      </p:sp>
      <p:sp>
        <p:nvSpPr>
          <p:cNvPr id="6" name="Ellips 5"/>
          <p:cNvSpPr/>
          <p:nvPr/>
        </p:nvSpPr>
        <p:spPr>
          <a:xfrm>
            <a:off x="3112008" y="1261872"/>
            <a:ext cx="2240280" cy="2185416"/>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dirty="0" err="1"/>
          </a:p>
        </p:txBody>
      </p:sp>
      <p:sp>
        <p:nvSpPr>
          <p:cNvPr id="7" name="textruta 6"/>
          <p:cNvSpPr txBox="1"/>
          <p:nvPr/>
        </p:nvSpPr>
        <p:spPr>
          <a:xfrm>
            <a:off x="1965960" y="1966498"/>
            <a:ext cx="804672" cy="400110"/>
          </a:xfrm>
          <a:prstGeom prst="rect">
            <a:avLst/>
          </a:prstGeom>
          <a:noFill/>
        </p:spPr>
        <p:txBody>
          <a:bodyPr wrap="square" rtlCol="0">
            <a:spAutoFit/>
          </a:bodyPr>
          <a:lstStyle/>
          <a:p>
            <a:r>
              <a:rPr lang="sv-SE" sz="2000" b="1" dirty="0"/>
              <a:t>Vill</a:t>
            </a:r>
          </a:p>
        </p:txBody>
      </p:sp>
      <p:sp>
        <p:nvSpPr>
          <p:cNvPr id="9" name="textruta 8"/>
          <p:cNvSpPr txBox="1"/>
          <p:nvPr/>
        </p:nvSpPr>
        <p:spPr>
          <a:xfrm>
            <a:off x="3184752" y="3556977"/>
            <a:ext cx="804672" cy="400110"/>
          </a:xfrm>
          <a:prstGeom prst="rect">
            <a:avLst/>
          </a:prstGeom>
          <a:noFill/>
        </p:spPr>
        <p:txBody>
          <a:bodyPr wrap="square" rtlCol="0">
            <a:spAutoFit/>
          </a:bodyPr>
          <a:lstStyle/>
          <a:p>
            <a:r>
              <a:rPr lang="sv-SE" sz="2000" b="1" dirty="0"/>
              <a:t>Bör</a:t>
            </a:r>
          </a:p>
        </p:txBody>
      </p:sp>
      <p:sp>
        <p:nvSpPr>
          <p:cNvPr id="10" name="textruta 9"/>
          <p:cNvSpPr txBox="1"/>
          <p:nvPr/>
        </p:nvSpPr>
        <p:spPr>
          <a:xfrm>
            <a:off x="4268724" y="1969066"/>
            <a:ext cx="804672" cy="400110"/>
          </a:xfrm>
          <a:prstGeom prst="rect">
            <a:avLst/>
          </a:prstGeom>
          <a:noFill/>
        </p:spPr>
        <p:txBody>
          <a:bodyPr wrap="square" rtlCol="0">
            <a:spAutoFit/>
          </a:bodyPr>
          <a:lstStyle/>
          <a:p>
            <a:r>
              <a:rPr lang="sv-SE" sz="2000" b="1" dirty="0"/>
              <a:t>Kan</a:t>
            </a:r>
          </a:p>
        </p:txBody>
      </p:sp>
      <p:sp>
        <p:nvSpPr>
          <p:cNvPr id="11" name="Frihandsfigur 10"/>
          <p:cNvSpPr/>
          <p:nvPr/>
        </p:nvSpPr>
        <p:spPr>
          <a:xfrm>
            <a:off x="3236976" y="2276856"/>
            <a:ext cx="320040" cy="566928"/>
          </a:xfrm>
          <a:custGeom>
            <a:avLst/>
            <a:gdLst>
              <a:gd name="connsiteX0" fmla="*/ 320040 w 320040"/>
              <a:gd name="connsiteY0" fmla="*/ 0 h 566928"/>
              <a:gd name="connsiteX1" fmla="*/ 137160 w 320040"/>
              <a:gd name="connsiteY1" fmla="*/ 9144 h 566928"/>
              <a:gd name="connsiteX2" fmla="*/ 27432 w 320040"/>
              <a:gd name="connsiteY2" fmla="*/ 27432 h 566928"/>
              <a:gd name="connsiteX3" fmla="*/ 82296 w 320040"/>
              <a:gd name="connsiteY3" fmla="*/ 45720 h 566928"/>
              <a:gd name="connsiteX4" fmla="*/ 137160 w 320040"/>
              <a:gd name="connsiteY4" fmla="*/ 54864 h 566928"/>
              <a:gd name="connsiteX5" fmla="*/ 201168 w 320040"/>
              <a:gd name="connsiteY5" fmla="*/ 64008 h 566928"/>
              <a:gd name="connsiteX6" fmla="*/ 237744 w 320040"/>
              <a:gd name="connsiteY6" fmla="*/ 73152 h 566928"/>
              <a:gd name="connsiteX7" fmla="*/ 292608 w 320040"/>
              <a:gd name="connsiteY7" fmla="*/ 91440 h 566928"/>
              <a:gd name="connsiteX8" fmla="*/ 265176 w 320040"/>
              <a:gd name="connsiteY8" fmla="*/ 109728 h 566928"/>
              <a:gd name="connsiteX9" fmla="*/ 0 w 320040"/>
              <a:gd name="connsiteY9" fmla="*/ 137160 h 566928"/>
              <a:gd name="connsiteX10" fmla="*/ 54864 w 320040"/>
              <a:gd name="connsiteY10" fmla="*/ 146304 h 566928"/>
              <a:gd name="connsiteX11" fmla="*/ 91440 w 320040"/>
              <a:gd name="connsiteY11" fmla="*/ 155448 h 566928"/>
              <a:gd name="connsiteX12" fmla="*/ 228600 w 320040"/>
              <a:gd name="connsiteY12" fmla="*/ 173736 h 566928"/>
              <a:gd name="connsiteX13" fmla="*/ 265176 w 320040"/>
              <a:gd name="connsiteY13" fmla="*/ 182880 h 566928"/>
              <a:gd name="connsiteX14" fmla="*/ 164592 w 320040"/>
              <a:gd name="connsiteY14" fmla="*/ 210312 h 566928"/>
              <a:gd name="connsiteX15" fmla="*/ 137160 w 320040"/>
              <a:gd name="connsiteY15" fmla="*/ 228600 h 566928"/>
              <a:gd name="connsiteX16" fmla="*/ 82296 w 320040"/>
              <a:gd name="connsiteY16" fmla="*/ 246888 h 566928"/>
              <a:gd name="connsiteX17" fmla="*/ 128016 w 320040"/>
              <a:gd name="connsiteY17" fmla="*/ 256032 h 566928"/>
              <a:gd name="connsiteX18" fmla="*/ 192024 w 320040"/>
              <a:gd name="connsiteY18" fmla="*/ 265176 h 566928"/>
              <a:gd name="connsiteX19" fmla="*/ 219456 w 320040"/>
              <a:gd name="connsiteY19" fmla="*/ 274320 h 566928"/>
              <a:gd name="connsiteX20" fmla="*/ 265176 w 320040"/>
              <a:gd name="connsiteY20" fmla="*/ 283464 h 566928"/>
              <a:gd name="connsiteX21" fmla="*/ 292608 w 320040"/>
              <a:gd name="connsiteY21" fmla="*/ 301752 h 566928"/>
              <a:gd name="connsiteX22" fmla="*/ 246888 w 320040"/>
              <a:gd name="connsiteY22" fmla="*/ 320040 h 566928"/>
              <a:gd name="connsiteX23" fmla="*/ 210312 w 320040"/>
              <a:gd name="connsiteY23" fmla="*/ 338328 h 566928"/>
              <a:gd name="connsiteX24" fmla="*/ 155448 w 320040"/>
              <a:gd name="connsiteY24" fmla="*/ 347472 h 566928"/>
              <a:gd name="connsiteX25" fmla="*/ 128016 w 320040"/>
              <a:gd name="connsiteY25" fmla="*/ 356616 h 566928"/>
              <a:gd name="connsiteX26" fmla="*/ 201168 w 320040"/>
              <a:gd name="connsiteY26" fmla="*/ 365760 h 566928"/>
              <a:gd name="connsiteX27" fmla="*/ 228600 w 320040"/>
              <a:gd name="connsiteY27" fmla="*/ 374904 h 566928"/>
              <a:gd name="connsiteX28" fmla="*/ 219456 w 320040"/>
              <a:gd name="connsiteY28" fmla="*/ 402336 h 566928"/>
              <a:gd name="connsiteX29" fmla="*/ 155448 w 320040"/>
              <a:gd name="connsiteY29" fmla="*/ 429768 h 566928"/>
              <a:gd name="connsiteX30" fmla="*/ 100584 w 320040"/>
              <a:gd name="connsiteY30" fmla="*/ 448056 h 566928"/>
              <a:gd name="connsiteX31" fmla="*/ 128016 w 320040"/>
              <a:gd name="connsiteY31" fmla="*/ 466344 h 566928"/>
              <a:gd name="connsiteX32" fmla="*/ 155448 w 320040"/>
              <a:gd name="connsiteY32" fmla="*/ 475488 h 566928"/>
              <a:gd name="connsiteX33" fmla="*/ 164592 w 320040"/>
              <a:gd name="connsiteY33" fmla="*/ 502920 h 566928"/>
              <a:gd name="connsiteX34" fmla="*/ 137160 w 320040"/>
              <a:gd name="connsiteY34" fmla="*/ 521208 h 566928"/>
              <a:gd name="connsiteX35" fmla="*/ 201168 w 320040"/>
              <a:gd name="connsiteY35" fmla="*/ 548640 h 566928"/>
              <a:gd name="connsiteX36" fmla="*/ 173736 w 320040"/>
              <a:gd name="connsiteY36" fmla="*/ 566928 h 5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0040" h="566928">
                <a:moveTo>
                  <a:pt x="320040" y="0"/>
                </a:moveTo>
                <a:lnTo>
                  <a:pt x="137160" y="9144"/>
                </a:lnTo>
                <a:cubicBezTo>
                  <a:pt x="59931" y="14470"/>
                  <a:pt x="75934" y="11265"/>
                  <a:pt x="27432" y="27432"/>
                </a:cubicBezTo>
                <a:cubicBezTo>
                  <a:pt x="45720" y="33528"/>
                  <a:pt x="63281" y="42551"/>
                  <a:pt x="82296" y="45720"/>
                </a:cubicBezTo>
                <a:lnTo>
                  <a:pt x="137160" y="54864"/>
                </a:lnTo>
                <a:cubicBezTo>
                  <a:pt x="158462" y="58141"/>
                  <a:pt x="179963" y="60153"/>
                  <a:pt x="201168" y="64008"/>
                </a:cubicBezTo>
                <a:cubicBezTo>
                  <a:pt x="213533" y="66256"/>
                  <a:pt x="225707" y="69541"/>
                  <a:pt x="237744" y="73152"/>
                </a:cubicBezTo>
                <a:cubicBezTo>
                  <a:pt x="256208" y="78691"/>
                  <a:pt x="292608" y="91440"/>
                  <a:pt x="292608" y="91440"/>
                </a:cubicBezTo>
                <a:cubicBezTo>
                  <a:pt x="283464" y="97536"/>
                  <a:pt x="275972" y="107672"/>
                  <a:pt x="265176" y="109728"/>
                </a:cubicBezTo>
                <a:cubicBezTo>
                  <a:pt x="224991" y="117382"/>
                  <a:pt x="59279" y="131771"/>
                  <a:pt x="0" y="137160"/>
                </a:cubicBezTo>
                <a:cubicBezTo>
                  <a:pt x="18288" y="140208"/>
                  <a:pt x="36684" y="142668"/>
                  <a:pt x="54864" y="146304"/>
                </a:cubicBezTo>
                <a:cubicBezTo>
                  <a:pt x="67187" y="148769"/>
                  <a:pt x="79117" y="152983"/>
                  <a:pt x="91440" y="155448"/>
                </a:cubicBezTo>
                <a:cubicBezTo>
                  <a:pt x="142746" y="165709"/>
                  <a:pt x="173704" y="167636"/>
                  <a:pt x="228600" y="173736"/>
                </a:cubicBezTo>
                <a:cubicBezTo>
                  <a:pt x="240792" y="176784"/>
                  <a:pt x="272147" y="172423"/>
                  <a:pt x="265176" y="182880"/>
                </a:cubicBezTo>
                <a:cubicBezTo>
                  <a:pt x="258037" y="193589"/>
                  <a:pt x="178851" y="207460"/>
                  <a:pt x="164592" y="210312"/>
                </a:cubicBezTo>
                <a:cubicBezTo>
                  <a:pt x="155448" y="216408"/>
                  <a:pt x="147203" y="224137"/>
                  <a:pt x="137160" y="228600"/>
                </a:cubicBezTo>
                <a:cubicBezTo>
                  <a:pt x="119544" y="236429"/>
                  <a:pt x="82296" y="246888"/>
                  <a:pt x="82296" y="246888"/>
                </a:cubicBezTo>
                <a:cubicBezTo>
                  <a:pt x="97536" y="249936"/>
                  <a:pt x="112686" y="253477"/>
                  <a:pt x="128016" y="256032"/>
                </a:cubicBezTo>
                <a:cubicBezTo>
                  <a:pt x="149275" y="259575"/>
                  <a:pt x="170890" y="260949"/>
                  <a:pt x="192024" y="265176"/>
                </a:cubicBezTo>
                <a:cubicBezTo>
                  <a:pt x="201475" y="267066"/>
                  <a:pt x="210105" y="271982"/>
                  <a:pt x="219456" y="274320"/>
                </a:cubicBezTo>
                <a:cubicBezTo>
                  <a:pt x="234534" y="278089"/>
                  <a:pt x="249936" y="280416"/>
                  <a:pt x="265176" y="283464"/>
                </a:cubicBezTo>
                <a:cubicBezTo>
                  <a:pt x="274320" y="289560"/>
                  <a:pt x="297523" y="291922"/>
                  <a:pt x="292608" y="301752"/>
                </a:cubicBezTo>
                <a:cubicBezTo>
                  <a:pt x="285267" y="316433"/>
                  <a:pt x="261887" y="313374"/>
                  <a:pt x="246888" y="320040"/>
                </a:cubicBezTo>
                <a:cubicBezTo>
                  <a:pt x="234432" y="325576"/>
                  <a:pt x="223368" y="334411"/>
                  <a:pt x="210312" y="338328"/>
                </a:cubicBezTo>
                <a:cubicBezTo>
                  <a:pt x="192554" y="343656"/>
                  <a:pt x="173547" y="343450"/>
                  <a:pt x="155448" y="347472"/>
                </a:cubicBezTo>
                <a:cubicBezTo>
                  <a:pt x="146039" y="349563"/>
                  <a:pt x="137160" y="353568"/>
                  <a:pt x="128016" y="356616"/>
                </a:cubicBezTo>
                <a:cubicBezTo>
                  <a:pt x="152400" y="359664"/>
                  <a:pt x="176991" y="361364"/>
                  <a:pt x="201168" y="365760"/>
                </a:cubicBezTo>
                <a:cubicBezTo>
                  <a:pt x="210651" y="367484"/>
                  <a:pt x="224289" y="366283"/>
                  <a:pt x="228600" y="374904"/>
                </a:cubicBezTo>
                <a:cubicBezTo>
                  <a:pt x="232911" y="383525"/>
                  <a:pt x="225477" y="394810"/>
                  <a:pt x="219456" y="402336"/>
                </a:cubicBezTo>
                <a:cubicBezTo>
                  <a:pt x="202658" y="423333"/>
                  <a:pt x="178567" y="422832"/>
                  <a:pt x="155448" y="429768"/>
                </a:cubicBezTo>
                <a:cubicBezTo>
                  <a:pt x="136984" y="435307"/>
                  <a:pt x="100584" y="448056"/>
                  <a:pt x="100584" y="448056"/>
                </a:cubicBezTo>
                <a:cubicBezTo>
                  <a:pt x="109728" y="454152"/>
                  <a:pt x="118186" y="461429"/>
                  <a:pt x="128016" y="466344"/>
                </a:cubicBezTo>
                <a:cubicBezTo>
                  <a:pt x="136637" y="470655"/>
                  <a:pt x="148632" y="468672"/>
                  <a:pt x="155448" y="475488"/>
                </a:cubicBezTo>
                <a:cubicBezTo>
                  <a:pt x="162264" y="482304"/>
                  <a:pt x="161544" y="493776"/>
                  <a:pt x="164592" y="502920"/>
                </a:cubicBezTo>
                <a:cubicBezTo>
                  <a:pt x="155448" y="509016"/>
                  <a:pt x="137160" y="510218"/>
                  <a:pt x="137160" y="521208"/>
                </a:cubicBezTo>
                <a:cubicBezTo>
                  <a:pt x="137160" y="536995"/>
                  <a:pt x="197258" y="547662"/>
                  <a:pt x="201168" y="548640"/>
                </a:cubicBezTo>
                <a:cubicBezTo>
                  <a:pt x="170844" y="558748"/>
                  <a:pt x="173736" y="548145"/>
                  <a:pt x="173736" y="566928"/>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06660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 - målpromenaden</a:t>
            </a:r>
          </a:p>
        </p:txBody>
      </p:sp>
      <p:sp>
        <p:nvSpPr>
          <p:cNvPr id="3" name="Platshållare för innehåll 2"/>
          <p:cNvSpPr>
            <a:spLocks noGrp="1"/>
          </p:cNvSpPr>
          <p:nvPr>
            <p:ph idx="1"/>
          </p:nvPr>
        </p:nvSpPr>
        <p:spPr>
          <a:xfrm>
            <a:off x="432000" y="1102373"/>
            <a:ext cx="8280000" cy="3708000"/>
          </a:xfrm>
        </p:spPr>
        <p:txBody>
          <a:bodyPr>
            <a:normAutofit/>
          </a:bodyPr>
          <a:lstStyle/>
          <a:p>
            <a:pPr marL="457200" indent="-457200">
              <a:buClrTx/>
              <a:buFont typeface="+mj-lt"/>
              <a:buAutoNum type="arabicPeriod"/>
            </a:pPr>
            <a:r>
              <a:rPr lang="sv-SE" sz="2400" dirty="0"/>
              <a:t>Vilka är våra gemensamma målbilder?</a:t>
            </a:r>
          </a:p>
          <a:p>
            <a:pPr marL="457200" indent="-457200">
              <a:buClrTx/>
              <a:buFont typeface="+mj-lt"/>
              <a:buAutoNum type="arabicPeriod"/>
            </a:pPr>
            <a:endParaRPr lang="sv-SE" sz="2400" dirty="0"/>
          </a:p>
          <a:p>
            <a:pPr marL="457200" indent="-457200">
              <a:buClrTx/>
              <a:buFont typeface="+mj-lt"/>
              <a:buAutoNum type="arabicPeriod"/>
            </a:pPr>
            <a:r>
              <a:rPr lang="sv-SE" sz="2400" dirty="0"/>
              <a:t>Vad har vi åstadkommit vid mandatperiodens slut?</a:t>
            </a:r>
          </a:p>
          <a:p>
            <a:pPr marL="457200" indent="-457200">
              <a:buClrTx/>
              <a:buFont typeface="+mj-lt"/>
              <a:buAutoNum type="arabicPeriod"/>
            </a:pPr>
            <a:endParaRPr lang="sv-SE" sz="2400" dirty="0"/>
          </a:p>
          <a:p>
            <a:pPr marL="457200" indent="-457200">
              <a:buClrTx/>
              <a:buFont typeface="+mj-lt"/>
              <a:buAutoNum type="arabicPeriod"/>
            </a:pPr>
            <a:r>
              <a:rPr lang="sv-SE" sz="2400" dirty="0"/>
              <a:t>Börja i slutet av mandatperioden och gå bakåt några år i taget.</a:t>
            </a:r>
          </a:p>
          <a:p>
            <a:pPr marL="457200" indent="-457200">
              <a:buClrTx/>
              <a:buFont typeface="+mj-lt"/>
              <a:buAutoNum type="arabicPeriod"/>
            </a:pPr>
            <a:endParaRPr lang="sv-SE" sz="2400" dirty="0"/>
          </a:p>
          <a:p>
            <a:pPr marL="457200" indent="-457200">
              <a:buClrTx/>
              <a:buFont typeface="+mj-lt"/>
              <a:buAutoNum type="arabicPeriod"/>
            </a:pPr>
            <a:r>
              <a:rPr lang="sv-SE" sz="2400" dirty="0"/>
              <a:t>Summera tillsammans</a:t>
            </a:r>
          </a:p>
        </p:txBody>
      </p:sp>
    </p:spTree>
    <p:extLst>
      <p:ext uri="{BB962C8B-B14F-4D97-AF65-F5344CB8AC3E}">
        <p14:creationId xmlns:p14="http://schemas.microsoft.com/office/powerpoint/2010/main" val="3843080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Strategiskt och operativt</a:t>
            </a:r>
          </a:p>
        </p:txBody>
      </p:sp>
      <p:sp>
        <p:nvSpPr>
          <p:cNvPr id="3" name="Platshållare för innehåll 2"/>
          <p:cNvSpPr>
            <a:spLocks noGrp="1"/>
          </p:cNvSpPr>
          <p:nvPr>
            <p:ph idx="1"/>
          </p:nvPr>
        </p:nvSpPr>
        <p:spPr/>
        <p:txBody>
          <a:bodyPr/>
          <a:lstStyle/>
          <a:p>
            <a:endParaRPr lang="sv-SE" i="1" dirty="0"/>
          </a:p>
          <a:p>
            <a:pPr>
              <a:buClrTx/>
            </a:pPr>
            <a:r>
              <a:rPr lang="sv-SE" sz="2400" dirty="0"/>
              <a:t>Strategisk: Att göra vägval och planera verksamhet för att långsiktiga resultat ska uppnås.</a:t>
            </a:r>
          </a:p>
          <a:p>
            <a:pPr>
              <a:buClrTx/>
            </a:pPr>
            <a:endParaRPr lang="sv-SE" sz="2400" dirty="0"/>
          </a:p>
          <a:p>
            <a:pPr>
              <a:buClrTx/>
            </a:pPr>
            <a:r>
              <a:rPr lang="sv-SE" sz="2400" dirty="0"/>
              <a:t>Operativ: Praktiskt genomförande av planer</a:t>
            </a:r>
          </a:p>
          <a:p>
            <a:endParaRPr lang="sv-SE" dirty="0"/>
          </a:p>
        </p:txBody>
      </p:sp>
    </p:spTree>
    <p:extLst>
      <p:ext uri="{BB962C8B-B14F-4D97-AF65-F5344CB8AC3E}">
        <p14:creationId xmlns:p14="http://schemas.microsoft.com/office/powerpoint/2010/main" val="2843718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Din roll under</a:t>
            </a:r>
            <a:br>
              <a:rPr lang="sv-SE"/>
            </a:br>
            <a:r>
              <a:rPr lang="sv-SE"/>
              <a:t>utbildningen</a:t>
            </a:r>
          </a:p>
        </p:txBody>
      </p:sp>
      <p:sp>
        <p:nvSpPr>
          <p:cNvPr id="3" name="Platshållare för innehåll 2"/>
          <p:cNvSpPr>
            <a:spLocks noGrp="1"/>
          </p:cNvSpPr>
          <p:nvPr>
            <p:ph sz="quarter" idx="18"/>
          </p:nvPr>
        </p:nvSpPr>
        <p:spPr>
          <a:xfrm>
            <a:off x="446430" y="2248010"/>
            <a:ext cx="4122000" cy="2518410"/>
          </a:xfrm>
        </p:spPr>
        <p:txBody>
          <a:bodyPr>
            <a:normAutofit/>
          </a:bodyPr>
          <a:lstStyle/>
          <a:p>
            <a:pPr>
              <a:lnSpc>
                <a:spcPts val="2625"/>
              </a:lnSpc>
            </a:pPr>
            <a:r>
              <a:rPr lang="sv-SE" sz="2000" dirty="0">
                <a:solidFill>
                  <a:schemeClr val="tx2"/>
                </a:solidFill>
                <a:latin typeface="+mj-lt"/>
              </a:rPr>
              <a:t>Delta aktivt</a:t>
            </a:r>
            <a:r>
              <a:rPr lang="en-US" sz="2000" dirty="0">
                <a:solidFill>
                  <a:schemeClr val="tx2"/>
                </a:solidFill>
                <a:latin typeface="+mj-lt"/>
              </a:rPr>
              <a:t> – din </a:t>
            </a:r>
            <a:r>
              <a:rPr lang="en-US" sz="2000" dirty="0" err="1">
                <a:solidFill>
                  <a:schemeClr val="tx2"/>
                </a:solidFill>
                <a:latin typeface="+mj-lt"/>
              </a:rPr>
              <a:t>utveckling</a:t>
            </a:r>
            <a:r>
              <a:rPr lang="en-US" sz="2000" dirty="0">
                <a:solidFill>
                  <a:schemeClr val="tx2"/>
                </a:solidFill>
                <a:latin typeface="+mj-lt"/>
              </a:rPr>
              <a:t> </a:t>
            </a:r>
          </a:p>
          <a:p>
            <a:pPr>
              <a:lnSpc>
                <a:spcPts val="2625"/>
              </a:lnSpc>
            </a:pPr>
            <a:r>
              <a:rPr lang="sv-SE" sz="2000" dirty="0">
                <a:solidFill>
                  <a:schemeClr val="tx2"/>
                </a:solidFill>
                <a:latin typeface="+mj-lt"/>
              </a:rPr>
              <a:t>Ta ansvar för ditt lärande</a:t>
            </a:r>
          </a:p>
          <a:p>
            <a:pPr>
              <a:lnSpc>
                <a:spcPts val="2625"/>
              </a:lnSpc>
            </a:pPr>
            <a:r>
              <a:rPr lang="sv-SE" sz="2000" dirty="0">
                <a:solidFill>
                  <a:schemeClr val="tx2"/>
                </a:solidFill>
                <a:latin typeface="+mj-lt"/>
              </a:rPr>
              <a:t>Bidra till andras lärande</a:t>
            </a:r>
          </a:p>
          <a:p>
            <a:pPr>
              <a:lnSpc>
                <a:spcPts val="2625"/>
              </a:lnSpc>
            </a:pPr>
            <a:r>
              <a:rPr lang="sv-SE" sz="2000" dirty="0">
                <a:solidFill>
                  <a:schemeClr val="tx2"/>
                </a:solidFill>
                <a:latin typeface="+mj-lt"/>
              </a:rPr>
              <a:t>Våga utmana dig själv</a:t>
            </a:r>
          </a:p>
        </p:txBody>
      </p:sp>
      <p:pic>
        <p:nvPicPr>
          <p:cNvPr id="7" name="Platshållare för innehåll 4"/>
          <p:cNvPicPr>
            <a:picLocks noGrp="1" noChangeAspect="1"/>
          </p:cNvPicPr>
          <p:nvPr>
            <p:ph sz="quarter" idx="19"/>
          </p:nvPr>
        </p:nvPicPr>
        <p:blipFill>
          <a:blip r:embed="rId2" cstate="print">
            <a:extLst>
              <a:ext uri="{28A0092B-C50C-407E-A947-70E740481C1C}">
                <a14:useLocalDpi xmlns:a14="http://schemas.microsoft.com/office/drawing/2010/main" val="0"/>
              </a:ext>
            </a:extLst>
          </a:blip>
          <a:stretch>
            <a:fillRect/>
          </a:stretch>
        </p:blipFill>
        <p:spPr>
          <a:xfrm>
            <a:off x="4652906" y="1143746"/>
            <a:ext cx="3261807" cy="3454433"/>
          </a:xfrm>
        </p:spPr>
      </p:pic>
    </p:spTree>
    <p:extLst>
      <p:ext uri="{BB962C8B-B14F-4D97-AF65-F5344CB8AC3E}">
        <p14:creationId xmlns:p14="http://schemas.microsoft.com/office/powerpoint/2010/main" val="2795463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Samtal</a:t>
            </a:r>
          </a:p>
        </p:txBody>
      </p:sp>
      <p:sp>
        <p:nvSpPr>
          <p:cNvPr id="3" name="Platshållare för innehåll 2"/>
          <p:cNvSpPr>
            <a:spLocks noGrp="1"/>
          </p:cNvSpPr>
          <p:nvPr>
            <p:ph idx="1"/>
          </p:nvPr>
        </p:nvSpPr>
        <p:spPr/>
        <p:txBody>
          <a:bodyPr/>
          <a:lstStyle/>
          <a:p>
            <a:pPr>
              <a:buClrTx/>
            </a:pPr>
            <a:r>
              <a:rPr lang="sv-SE" sz="2400" dirty="0"/>
              <a:t>Hur förhåller sig styrelsen till begreppen strategisk och operativ?</a:t>
            </a:r>
          </a:p>
          <a:p>
            <a:pPr>
              <a:buClrTx/>
            </a:pPr>
            <a:r>
              <a:rPr lang="sv-SE" sz="2400" dirty="0"/>
              <a:t>Ge exempel på strategiskt respektive operativt arbete utifrån uppdraget?</a:t>
            </a:r>
          </a:p>
          <a:p>
            <a:pPr>
              <a:buClrTx/>
            </a:pPr>
            <a:r>
              <a:rPr lang="sv-SE" sz="2400" dirty="0"/>
              <a:t>Hur ser fördelningen ut mellan det strategiska och det operativa? Vad anser ni om den fördelningen?</a:t>
            </a:r>
          </a:p>
          <a:p>
            <a:pPr>
              <a:buClrTx/>
            </a:pPr>
            <a:r>
              <a:rPr lang="sv-SE" sz="2400" dirty="0"/>
              <a:t>Hur kan man tänka strategiskt även kring mer operativa uppgifter?</a:t>
            </a:r>
          </a:p>
          <a:p>
            <a:pPr>
              <a:buClrTx/>
            </a:pPr>
            <a:r>
              <a:rPr lang="sv-SE" sz="2400" dirty="0"/>
              <a:t>Samla ihop i storgrupp </a:t>
            </a:r>
          </a:p>
          <a:p>
            <a:endParaRPr lang="sv-SE" dirty="0"/>
          </a:p>
        </p:txBody>
      </p:sp>
    </p:spTree>
    <p:extLst>
      <p:ext uri="{BB962C8B-B14F-4D97-AF65-F5344CB8AC3E}">
        <p14:creationId xmlns:p14="http://schemas.microsoft.com/office/powerpoint/2010/main" val="3000084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Styrelsens möten - dagordning</a:t>
            </a:r>
          </a:p>
        </p:txBody>
      </p:sp>
      <p:sp>
        <p:nvSpPr>
          <p:cNvPr id="3" name="Platshållare för innehåll 2"/>
          <p:cNvSpPr>
            <a:spLocks noGrp="1"/>
          </p:cNvSpPr>
          <p:nvPr>
            <p:ph idx="1"/>
          </p:nvPr>
        </p:nvSpPr>
        <p:spPr/>
        <p:txBody>
          <a:bodyPr>
            <a:normAutofit/>
          </a:bodyPr>
          <a:lstStyle/>
          <a:p>
            <a:pPr marL="0" indent="0">
              <a:buNone/>
            </a:pPr>
            <a:endParaRPr lang="sv-SE" dirty="0"/>
          </a:p>
          <a:p>
            <a:pPr marL="0" indent="0">
              <a:buNone/>
            </a:pPr>
            <a:r>
              <a:rPr lang="sv-SE" dirty="0"/>
              <a:t>1. </a:t>
            </a:r>
            <a:r>
              <a:rPr lang="sv-SE" sz="2400" dirty="0"/>
              <a:t>Öppnande</a:t>
            </a:r>
          </a:p>
          <a:p>
            <a:pPr marL="0" indent="0">
              <a:buNone/>
            </a:pPr>
            <a:r>
              <a:rPr lang="sv-SE" sz="2400" dirty="0"/>
              <a:t>2. Aktuellt läge i verksamheten</a:t>
            </a:r>
          </a:p>
          <a:p>
            <a:pPr marL="0" indent="0">
              <a:buNone/>
            </a:pPr>
            <a:r>
              <a:rPr lang="sv-SE" sz="2400" dirty="0"/>
              <a:t>3. Utvecklingsärenden Strategier och vägval.</a:t>
            </a:r>
          </a:p>
          <a:p>
            <a:pPr marL="0" indent="0">
              <a:buNone/>
            </a:pPr>
            <a:r>
              <a:rPr lang="sv-SE" sz="2400" dirty="0"/>
              <a:t>4. Beslutsärenden</a:t>
            </a:r>
          </a:p>
          <a:p>
            <a:pPr marL="0" indent="0">
              <a:buNone/>
            </a:pPr>
            <a:r>
              <a:rPr lang="sv-SE" sz="2400" dirty="0"/>
              <a:t>5. Temaärenden</a:t>
            </a:r>
          </a:p>
          <a:p>
            <a:pPr marL="0" indent="0">
              <a:buNone/>
            </a:pPr>
            <a:r>
              <a:rPr lang="sv-SE" sz="2400" dirty="0"/>
              <a:t>6. Avslutning</a:t>
            </a:r>
          </a:p>
          <a:p>
            <a:endParaRPr lang="sv-SE" dirty="0"/>
          </a:p>
        </p:txBody>
      </p:sp>
    </p:spTree>
    <p:extLst>
      <p:ext uri="{BB962C8B-B14F-4D97-AF65-F5344CB8AC3E}">
        <p14:creationId xmlns:p14="http://schemas.microsoft.com/office/powerpoint/2010/main" val="1363232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 – Vår dagordning </a:t>
            </a:r>
          </a:p>
        </p:txBody>
      </p:sp>
      <p:sp>
        <p:nvSpPr>
          <p:cNvPr id="3" name="Platshållare för innehåll 2"/>
          <p:cNvSpPr>
            <a:spLocks noGrp="1"/>
          </p:cNvSpPr>
          <p:nvPr>
            <p:ph idx="1"/>
          </p:nvPr>
        </p:nvSpPr>
        <p:spPr>
          <a:xfrm>
            <a:off x="432000" y="1377494"/>
            <a:ext cx="8280000" cy="3708000"/>
          </a:xfrm>
        </p:spPr>
        <p:txBody>
          <a:bodyPr/>
          <a:lstStyle/>
          <a:p>
            <a:pPr marL="0" indent="0">
              <a:buNone/>
            </a:pPr>
            <a:r>
              <a:rPr lang="sv-SE" dirty="0"/>
              <a:t>Värdera och utvärdera er befintliga dagordning.</a:t>
            </a:r>
          </a:p>
          <a:p>
            <a:endParaRPr lang="sv-SE" dirty="0"/>
          </a:p>
          <a:p>
            <a:pPr>
              <a:buClrTx/>
            </a:pPr>
            <a:r>
              <a:rPr lang="sv-SE" dirty="0"/>
              <a:t>Finns tid för strategiska diskussioner?</a:t>
            </a:r>
          </a:p>
          <a:p>
            <a:pPr>
              <a:buClrTx/>
            </a:pPr>
            <a:r>
              <a:rPr lang="sv-SE" dirty="0"/>
              <a:t>Disponeras tiden på ett bra sätt?</a:t>
            </a:r>
          </a:p>
          <a:p>
            <a:pPr>
              <a:buClrTx/>
            </a:pPr>
            <a:r>
              <a:rPr lang="sv-SE" dirty="0"/>
              <a:t>Är det något som behöver utvecklas i dagordningen?</a:t>
            </a:r>
          </a:p>
        </p:txBody>
      </p:sp>
    </p:spTree>
    <p:extLst>
      <p:ext uri="{BB962C8B-B14F-4D97-AF65-F5344CB8AC3E}">
        <p14:creationId xmlns:p14="http://schemas.microsoft.com/office/powerpoint/2010/main" val="3735682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Olika beslutsformer:</a:t>
            </a:r>
          </a:p>
        </p:txBody>
      </p:sp>
      <p:sp>
        <p:nvSpPr>
          <p:cNvPr id="3" name="Platshållare för innehåll 2"/>
          <p:cNvSpPr>
            <a:spLocks noGrp="1"/>
          </p:cNvSpPr>
          <p:nvPr>
            <p:ph idx="1"/>
          </p:nvPr>
        </p:nvSpPr>
        <p:spPr>
          <a:xfrm>
            <a:off x="432000" y="1092600"/>
            <a:ext cx="8280000" cy="3517500"/>
          </a:xfrm>
        </p:spPr>
        <p:txBody>
          <a:bodyPr>
            <a:normAutofit lnSpcReduction="10000"/>
          </a:bodyPr>
          <a:lstStyle/>
          <a:p>
            <a:pPr>
              <a:buClrTx/>
            </a:pPr>
            <a:r>
              <a:rPr lang="sv-SE" sz="2400" dirty="0"/>
              <a:t>Majoritetsbeslut</a:t>
            </a:r>
          </a:p>
          <a:p>
            <a:pPr>
              <a:buClrTx/>
            </a:pPr>
            <a:endParaRPr lang="sv-SE" sz="2400" dirty="0"/>
          </a:p>
          <a:p>
            <a:pPr>
              <a:buClrTx/>
            </a:pPr>
            <a:r>
              <a:rPr lang="sv-SE" sz="2400" dirty="0"/>
              <a:t>Enkel majoritet</a:t>
            </a:r>
          </a:p>
          <a:p>
            <a:pPr>
              <a:buClrTx/>
            </a:pPr>
            <a:endParaRPr lang="sv-SE" sz="2400" dirty="0"/>
          </a:p>
          <a:p>
            <a:pPr>
              <a:buClrTx/>
            </a:pPr>
            <a:r>
              <a:rPr lang="sv-SE" sz="2400" dirty="0"/>
              <a:t>Absolut majoritet</a:t>
            </a:r>
          </a:p>
          <a:p>
            <a:pPr>
              <a:buClrTx/>
            </a:pPr>
            <a:endParaRPr lang="sv-SE" sz="2400" dirty="0"/>
          </a:p>
          <a:p>
            <a:pPr>
              <a:buClrTx/>
            </a:pPr>
            <a:r>
              <a:rPr lang="sv-SE" sz="2400" dirty="0"/>
              <a:t>Kvalificerad majoritet</a:t>
            </a:r>
          </a:p>
          <a:p>
            <a:pPr>
              <a:buClrTx/>
            </a:pPr>
            <a:endParaRPr lang="sv-SE" sz="2400" dirty="0"/>
          </a:p>
          <a:p>
            <a:pPr>
              <a:buClrTx/>
            </a:pPr>
            <a:r>
              <a:rPr lang="sv-SE" sz="2400" dirty="0"/>
              <a:t>Konsensusbeslut</a:t>
            </a:r>
          </a:p>
        </p:txBody>
      </p:sp>
    </p:spTree>
    <p:extLst>
      <p:ext uri="{BB962C8B-B14F-4D97-AF65-F5344CB8AC3E}">
        <p14:creationId xmlns:p14="http://schemas.microsoft.com/office/powerpoint/2010/main" val="1260297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Checkfrågor:</a:t>
            </a:r>
          </a:p>
        </p:txBody>
      </p:sp>
      <p:sp>
        <p:nvSpPr>
          <p:cNvPr id="3" name="Platshållare för innehåll 2"/>
          <p:cNvSpPr>
            <a:spLocks noGrp="1"/>
          </p:cNvSpPr>
          <p:nvPr>
            <p:ph idx="1"/>
          </p:nvPr>
        </p:nvSpPr>
        <p:spPr>
          <a:xfrm>
            <a:off x="432000" y="1403252"/>
            <a:ext cx="8280000" cy="3708000"/>
          </a:xfrm>
        </p:spPr>
        <p:txBody>
          <a:bodyPr/>
          <a:lstStyle/>
          <a:p>
            <a:pPr marL="514350" indent="-514350">
              <a:buClrTx/>
              <a:buAutoNum type="arabicPeriod"/>
            </a:pPr>
            <a:r>
              <a:rPr lang="sv-SE" sz="2400" dirty="0"/>
              <a:t>Vad säger stadgarna om beslutsmässighet vid styrelsens sammanträden?</a:t>
            </a:r>
          </a:p>
          <a:p>
            <a:pPr marL="457200" indent="-457200">
              <a:buClrTx/>
              <a:buFont typeface="+mj-lt"/>
              <a:buAutoNum type="arabicPeriod"/>
            </a:pPr>
            <a:endParaRPr lang="sv-SE" sz="2400" dirty="0"/>
          </a:p>
          <a:p>
            <a:pPr marL="457200" indent="-457200">
              <a:buClrTx/>
              <a:buFont typeface="+mj-lt"/>
              <a:buAutoNum type="arabicPeriod"/>
            </a:pPr>
            <a:r>
              <a:rPr lang="sv-SE" sz="2400" dirty="0"/>
              <a:t>Finns det i övrigt något i stadgarna som säger hur styrelsen ska arbeta?</a:t>
            </a:r>
          </a:p>
          <a:p>
            <a:endParaRPr lang="sv-SE" dirty="0"/>
          </a:p>
        </p:txBody>
      </p:sp>
    </p:spTree>
    <p:extLst>
      <p:ext uri="{BB962C8B-B14F-4D97-AF65-F5344CB8AC3E}">
        <p14:creationId xmlns:p14="http://schemas.microsoft.com/office/powerpoint/2010/main" val="3715082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Möteskvalitet</a:t>
            </a:r>
          </a:p>
        </p:txBody>
      </p:sp>
      <p:sp>
        <p:nvSpPr>
          <p:cNvPr id="3" name="Platshållare för innehåll 2"/>
          <p:cNvSpPr>
            <a:spLocks noGrp="1"/>
          </p:cNvSpPr>
          <p:nvPr>
            <p:ph idx="1"/>
          </p:nvPr>
        </p:nvSpPr>
        <p:spPr>
          <a:xfrm>
            <a:off x="432000" y="1147500"/>
            <a:ext cx="8280000" cy="3708000"/>
          </a:xfrm>
        </p:spPr>
        <p:txBody>
          <a:bodyPr>
            <a:normAutofit/>
          </a:bodyPr>
          <a:lstStyle/>
          <a:p>
            <a:pPr>
              <a:buClrTx/>
            </a:pPr>
            <a:r>
              <a:rPr lang="sv-SE" sz="2400" dirty="0"/>
              <a:t>Riktning </a:t>
            </a:r>
          </a:p>
          <a:p>
            <a:pPr marL="0" indent="0">
              <a:buClrTx/>
              <a:buNone/>
            </a:pPr>
            <a:endParaRPr lang="sv-SE" sz="2400" dirty="0"/>
          </a:p>
          <a:p>
            <a:pPr>
              <a:buClrTx/>
            </a:pPr>
            <a:r>
              <a:rPr lang="sv-SE" sz="2400" dirty="0"/>
              <a:t>Förståelse </a:t>
            </a:r>
          </a:p>
          <a:p>
            <a:pPr marL="0" indent="0">
              <a:buClrTx/>
              <a:buNone/>
            </a:pPr>
            <a:endParaRPr lang="sv-SE" sz="2400" dirty="0"/>
          </a:p>
          <a:p>
            <a:pPr>
              <a:buClrTx/>
            </a:pPr>
            <a:r>
              <a:rPr lang="sv-SE" sz="2400" dirty="0"/>
              <a:t>Fortsättning </a:t>
            </a:r>
          </a:p>
          <a:p>
            <a:pPr marL="0" indent="0">
              <a:buClrTx/>
              <a:buNone/>
            </a:pPr>
            <a:endParaRPr lang="sv-SE" sz="2400" dirty="0"/>
          </a:p>
          <a:p>
            <a:pPr>
              <a:buClrTx/>
            </a:pPr>
            <a:r>
              <a:rPr lang="sv-SE" sz="2400" dirty="0"/>
              <a:t>Inspiration</a:t>
            </a:r>
          </a:p>
        </p:txBody>
      </p:sp>
    </p:spTree>
    <p:extLst>
      <p:ext uri="{BB962C8B-B14F-4D97-AF65-F5344CB8AC3E}">
        <p14:creationId xmlns:p14="http://schemas.microsoft.com/office/powerpoint/2010/main" val="810089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 – Mötestest </a:t>
            </a:r>
          </a:p>
        </p:txBody>
      </p:sp>
      <p:sp>
        <p:nvSpPr>
          <p:cNvPr id="3" name="Platshållare för innehåll 2"/>
          <p:cNvSpPr>
            <a:spLocks noGrp="1"/>
          </p:cNvSpPr>
          <p:nvPr>
            <p:ph idx="1"/>
          </p:nvPr>
        </p:nvSpPr>
        <p:spPr>
          <a:xfrm>
            <a:off x="432000" y="1276124"/>
            <a:ext cx="8280000" cy="3708000"/>
          </a:xfrm>
        </p:spPr>
        <p:txBody>
          <a:bodyPr/>
          <a:lstStyle/>
          <a:p>
            <a:pPr marL="0" indent="0">
              <a:buNone/>
            </a:pPr>
            <a:r>
              <a:rPr lang="sv-SE" sz="2400" dirty="0"/>
              <a:t>Hur är det med mötena i styrelsen?</a:t>
            </a:r>
          </a:p>
          <a:p>
            <a:pPr marL="0" indent="0">
              <a:buNone/>
            </a:pPr>
            <a:endParaRPr lang="sv-SE" sz="2400" dirty="0"/>
          </a:p>
          <a:p>
            <a:pPr marL="0" indent="0">
              <a:buNone/>
            </a:pPr>
            <a:r>
              <a:rPr lang="sv-SE" sz="2400" dirty="0"/>
              <a:t>Svara på frågorna i mötestestet och prioritera vilka tre saker som är mest angelägna för att förbättra kvaliteten.</a:t>
            </a:r>
          </a:p>
          <a:p>
            <a:endParaRPr lang="sv-SE" dirty="0"/>
          </a:p>
          <a:p>
            <a:endParaRPr lang="sv-SE" dirty="0"/>
          </a:p>
        </p:txBody>
      </p:sp>
    </p:spTree>
    <p:extLst>
      <p:ext uri="{BB962C8B-B14F-4D97-AF65-F5344CB8AC3E}">
        <p14:creationId xmlns:p14="http://schemas.microsoft.com/office/powerpoint/2010/main" val="436100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 - Självskattning</a:t>
            </a:r>
          </a:p>
        </p:txBody>
      </p:sp>
      <p:sp>
        <p:nvSpPr>
          <p:cNvPr id="3" name="Platshållare för innehåll 2"/>
          <p:cNvSpPr>
            <a:spLocks noGrp="1"/>
          </p:cNvSpPr>
          <p:nvPr>
            <p:ph idx="1"/>
          </p:nvPr>
        </p:nvSpPr>
        <p:spPr/>
        <p:txBody>
          <a:bodyPr/>
          <a:lstStyle/>
          <a:p>
            <a:pPr marL="0" indent="0">
              <a:buNone/>
            </a:pPr>
            <a:endParaRPr lang="sv-SE" dirty="0"/>
          </a:p>
          <a:p>
            <a:pPr marL="0" indent="0">
              <a:buNone/>
            </a:pPr>
            <a:r>
              <a:rPr lang="sv-SE" sz="2400" dirty="0"/>
              <a:t>Skatta dig själv som mötesdeltagare och ta ställning till tre personliga utvecklingsområden.</a:t>
            </a:r>
          </a:p>
        </p:txBody>
      </p:sp>
    </p:spTree>
    <p:extLst>
      <p:ext uri="{BB962C8B-B14F-4D97-AF65-F5344CB8AC3E}">
        <p14:creationId xmlns:p14="http://schemas.microsoft.com/office/powerpoint/2010/main" val="2397105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8E30AD-D6EE-B54B-A78C-6E03A161107F}"/>
              </a:ext>
            </a:extLst>
          </p:cNvPr>
          <p:cNvSpPr>
            <a:spLocks noGrp="1"/>
          </p:cNvSpPr>
          <p:nvPr>
            <p:ph type="title"/>
          </p:nvPr>
        </p:nvSpPr>
        <p:spPr>
          <a:xfrm>
            <a:off x="432000" y="1547999"/>
            <a:ext cx="8222143" cy="1023751"/>
          </a:xfrm>
        </p:spPr>
        <p:txBody>
          <a:bodyPr/>
          <a:lstStyle/>
          <a:p>
            <a:r>
              <a:rPr lang="sv-SE" dirty="0"/>
              <a:t>6. Kommunicera Idén och resultatet </a:t>
            </a:r>
          </a:p>
        </p:txBody>
      </p:sp>
    </p:spTree>
    <p:extLst>
      <p:ext uri="{BB962C8B-B14F-4D97-AF65-F5344CB8AC3E}">
        <p14:creationId xmlns:p14="http://schemas.microsoft.com/office/powerpoint/2010/main" val="3420666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7555D4-FC79-AA4E-9BEF-10BBF3000E8D}"/>
              </a:ext>
            </a:extLst>
          </p:cNvPr>
          <p:cNvSpPr>
            <a:spLocks noGrp="1"/>
          </p:cNvSpPr>
          <p:nvPr>
            <p:ph type="title"/>
          </p:nvPr>
        </p:nvSpPr>
        <p:spPr/>
        <p:txBody>
          <a:bodyPr/>
          <a:lstStyle/>
          <a:p>
            <a:r>
              <a:rPr lang="sv-SE" dirty="0"/>
              <a:t>Kommunicera idén och resultaten</a:t>
            </a:r>
          </a:p>
        </p:txBody>
      </p:sp>
      <p:sp>
        <p:nvSpPr>
          <p:cNvPr id="3" name="Platshållare för innehåll 2">
            <a:extLst>
              <a:ext uri="{FF2B5EF4-FFF2-40B4-BE49-F238E27FC236}">
                <a16:creationId xmlns:a16="http://schemas.microsoft.com/office/drawing/2014/main" id="{EA016254-8800-7F4C-B1B3-E17F687E500C}"/>
              </a:ext>
            </a:extLst>
          </p:cNvPr>
          <p:cNvSpPr>
            <a:spLocks noGrp="1"/>
          </p:cNvSpPr>
          <p:nvPr>
            <p:ph sz="half" idx="1"/>
          </p:nvPr>
        </p:nvSpPr>
        <p:spPr>
          <a:xfrm>
            <a:off x="432001" y="792000"/>
            <a:ext cx="8279999" cy="3708000"/>
          </a:xfrm>
        </p:spPr>
        <p:txBody>
          <a:bodyPr>
            <a:normAutofit/>
          </a:bodyPr>
          <a:lstStyle/>
          <a:p>
            <a:pPr marL="0" indent="0">
              <a:buNone/>
            </a:pPr>
            <a:endParaRPr lang="sv-SE" dirty="0"/>
          </a:p>
          <a:p>
            <a:pPr marL="0" indent="0">
              <a:buNone/>
            </a:pPr>
            <a:endParaRPr lang="sv-SE" dirty="0"/>
          </a:p>
          <a:p>
            <a:pPr marL="0" indent="0">
              <a:lnSpc>
                <a:spcPct val="150000"/>
              </a:lnSpc>
              <a:buNone/>
            </a:pPr>
            <a:r>
              <a:rPr lang="sv-SE" sz="2400" dirty="0"/>
              <a:t>”kommunikation” kommer ursprungligen från latinets </a:t>
            </a:r>
            <a:r>
              <a:rPr lang="sv-SE" sz="2400" dirty="0" err="1"/>
              <a:t>communis</a:t>
            </a:r>
            <a:r>
              <a:rPr lang="sv-SE" sz="2400" dirty="0"/>
              <a:t>, som betyder att göra något gemensamt genom </a:t>
            </a:r>
            <a:r>
              <a:rPr lang="sv-SE" sz="2400" i="1" dirty="0" err="1"/>
              <a:t>communicare</a:t>
            </a:r>
            <a:r>
              <a:rPr lang="sv-SE" sz="2400" dirty="0"/>
              <a:t>, det vill säga genom att meddela.</a:t>
            </a:r>
          </a:p>
          <a:p>
            <a:pPr marL="0" indent="0">
              <a:buNone/>
            </a:pPr>
            <a:endParaRPr lang="sv-SE" sz="2400" dirty="0"/>
          </a:p>
          <a:p>
            <a:pPr marL="0" indent="0">
              <a:buNone/>
            </a:pPr>
            <a:endParaRPr lang="sv-SE" dirty="0"/>
          </a:p>
        </p:txBody>
      </p:sp>
    </p:spTree>
    <p:extLst>
      <p:ext uri="{BB962C8B-B14F-4D97-AF65-F5344CB8AC3E}">
        <p14:creationId xmlns:p14="http://schemas.microsoft.com/office/powerpoint/2010/main" val="93000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En styrelse som gör skillnad</a:t>
            </a:r>
          </a:p>
        </p:txBody>
      </p:sp>
      <p:sp>
        <p:nvSpPr>
          <p:cNvPr id="8" name="Underrubrik 7"/>
          <p:cNvSpPr>
            <a:spLocks noGrp="1"/>
          </p:cNvSpPr>
          <p:nvPr>
            <p:ph type="subTitle" idx="1"/>
          </p:nvPr>
        </p:nvSpPr>
        <p:spPr/>
        <p:txBody>
          <a:bodyPr/>
          <a:lstStyle/>
          <a:p>
            <a:r>
              <a:rPr lang="sv-SE" dirty="0"/>
              <a:t>Inkluderar referensmaterial från Vision fackförbund</a:t>
            </a:r>
          </a:p>
        </p:txBody>
      </p:sp>
      <p:pic>
        <p:nvPicPr>
          <p:cNvPr id="2" name="Platshållare för bild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2" r="42"/>
          <a:stretch>
            <a:fillRect/>
          </a:stretch>
        </p:blipFill>
        <p:spPr>
          <a:xfrm>
            <a:off x="0" y="19049"/>
            <a:ext cx="9144000" cy="3556800"/>
          </a:xfrm>
        </p:spPr>
      </p:pic>
    </p:spTree>
    <p:extLst>
      <p:ext uri="{BB962C8B-B14F-4D97-AF65-F5344CB8AC3E}">
        <p14:creationId xmlns:p14="http://schemas.microsoft.com/office/powerpoint/2010/main" val="4073191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Kommunicera</a:t>
            </a:r>
          </a:p>
        </p:txBody>
      </p:sp>
      <p:sp>
        <p:nvSpPr>
          <p:cNvPr id="3" name="Platshållare för innehåll 2"/>
          <p:cNvSpPr>
            <a:spLocks noGrp="1"/>
          </p:cNvSpPr>
          <p:nvPr>
            <p:ph idx="1"/>
          </p:nvPr>
        </p:nvSpPr>
        <p:spPr/>
        <p:txBody>
          <a:bodyPr/>
          <a:lstStyle/>
          <a:p>
            <a:pPr>
              <a:lnSpc>
                <a:spcPct val="150000"/>
              </a:lnSpc>
              <a:buClrTx/>
            </a:pPr>
            <a:r>
              <a:rPr lang="sv-SE" dirty="0"/>
              <a:t>Styrelsen skall gå från idé till resultat</a:t>
            </a:r>
          </a:p>
          <a:p>
            <a:pPr>
              <a:lnSpc>
                <a:spcPct val="150000"/>
              </a:lnSpc>
              <a:buClrTx/>
            </a:pPr>
            <a:r>
              <a:rPr lang="sv-SE" dirty="0"/>
              <a:t>Idén, strategin, målen och resultatet är en gemensam angelägenhet</a:t>
            </a:r>
          </a:p>
          <a:p>
            <a:pPr>
              <a:lnSpc>
                <a:spcPct val="150000"/>
              </a:lnSpc>
              <a:buClrTx/>
            </a:pPr>
            <a:r>
              <a:rPr lang="sv-SE" dirty="0"/>
              <a:t>Nyckeln är kommunikation!</a:t>
            </a:r>
          </a:p>
          <a:p>
            <a:pPr>
              <a:lnSpc>
                <a:spcPct val="150000"/>
              </a:lnSpc>
              <a:buClrTx/>
            </a:pPr>
            <a:r>
              <a:rPr lang="sv-SE" dirty="0"/>
              <a:t>Välj kanaler som är relevanta.</a:t>
            </a:r>
          </a:p>
          <a:p>
            <a:pPr>
              <a:lnSpc>
                <a:spcPct val="150000"/>
              </a:lnSpc>
              <a:buClrTx/>
            </a:pPr>
            <a:r>
              <a:rPr lang="sv-SE" dirty="0"/>
              <a:t>Vilka är era viktigaste målgrupper?</a:t>
            </a:r>
          </a:p>
          <a:p>
            <a:pPr>
              <a:lnSpc>
                <a:spcPct val="150000"/>
              </a:lnSpc>
              <a:buClrTx/>
            </a:pPr>
            <a:r>
              <a:rPr lang="sv-SE" dirty="0"/>
              <a:t>Kommunikationsplan</a:t>
            </a:r>
          </a:p>
        </p:txBody>
      </p:sp>
    </p:spTree>
    <p:extLst>
      <p:ext uri="{BB962C8B-B14F-4D97-AF65-F5344CB8AC3E}">
        <p14:creationId xmlns:p14="http://schemas.microsoft.com/office/powerpoint/2010/main" val="155554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 – Bilden av organisationen </a:t>
            </a:r>
            <a:br>
              <a:rPr lang="sv-SE" dirty="0"/>
            </a:br>
            <a:endParaRPr lang="sv-SE" dirty="0"/>
          </a:p>
        </p:txBody>
      </p:sp>
      <p:sp>
        <p:nvSpPr>
          <p:cNvPr id="3" name="Platshållare för innehåll 2"/>
          <p:cNvSpPr>
            <a:spLocks noGrp="1"/>
          </p:cNvSpPr>
          <p:nvPr>
            <p:ph idx="1"/>
          </p:nvPr>
        </p:nvSpPr>
        <p:spPr/>
        <p:txBody>
          <a:bodyPr>
            <a:normAutofit/>
          </a:bodyPr>
          <a:lstStyle/>
          <a:p>
            <a:pPr marL="0" indent="0">
              <a:buNone/>
            </a:pPr>
            <a:r>
              <a:rPr lang="sv-SE" sz="2400" dirty="0"/>
              <a:t>Hur uppfattas organisationen idag och hur vill vi uppfattas?</a:t>
            </a:r>
          </a:p>
          <a:p>
            <a:pPr marL="0" indent="0">
              <a:buNone/>
            </a:pPr>
            <a:endParaRPr lang="sv-SE" sz="2400" dirty="0"/>
          </a:p>
        </p:txBody>
      </p:sp>
      <p:graphicFrame>
        <p:nvGraphicFramePr>
          <p:cNvPr id="4" name="Tabell 3"/>
          <p:cNvGraphicFramePr>
            <a:graphicFrameLocks noGrp="1"/>
          </p:cNvGraphicFramePr>
          <p:nvPr>
            <p:extLst>
              <p:ext uri="{D42A27DB-BD31-4B8C-83A1-F6EECF244321}">
                <p14:modId xmlns:p14="http://schemas.microsoft.com/office/powerpoint/2010/main" val="2184287388"/>
              </p:ext>
            </p:extLst>
          </p:nvPr>
        </p:nvGraphicFramePr>
        <p:xfrm>
          <a:off x="502920" y="1536192"/>
          <a:ext cx="7498080" cy="2400780"/>
        </p:xfrm>
        <a:graphic>
          <a:graphicData uri="http://schemas.openxmlformats.org/drawingml/2006/table">
            <a:tbl>
              <a:tblPr firstRow="1" firstCol="1" bandRow="1">
                <a:tableStyleId>{93296810-A885-4BE3-A3E7-6D5BEEA58F35}</a:tableStyleId>
              </a:tblPr>
              <a:tblGrid>
                <a:gridCol w="2853118">
                  <a:extLst>
                    <a:ext uri="{9D8B030D-6E8A-4147-A177-3AD203B41FA5}">
                      <a16:colId xmlns:a16="http://schemas.microsoft.com/office/drawing/2014/main" val="20000"/>
                    </a:ext>
                  </a:extLst>
                </a:gridCol>
                <a:gridCol w="2362891">
                  <a:extLst>
                    <a:ext uri="{9D8B030D-6E8A-4147-A177-3AD203B41FA5}">
                      <a16:colId xmlns:a16="http://schemas.microsoft.com/office/drawing/2014/main" val="20001"/>
                    </a:ext>
                  </a:extLst>
                </a:gridCol>
                <a:gridCol w="2282071">
                  <a:extLst>
                    <a:ext uri="{9D8B030D-6E8A-4147-A177-3AD203B41FA5}">
                      <a16:colId xmlns:a16="http://schemas.microsoft.com/office/drawing/2014/main" val="20002"/>
                    </a:ext>
                  </a:extLst>
                </a:gridCol>
              </a:tblGrid>
              <a:tr h="626413">
                <a:tc>
                  <a:txBody>
                    <a:bodyPr/>
                    <a:lstStyle/>
                    <a:p>
                      <a:pPr>
                        <a:lnSpc>
                          <a:spcPct val="107000"/>
                        </a:lnSpc>
                        <a:spcAft>
                          <a:spcPts val="0"/>
                        </a:spcAft>
                      </a:pPr>
                      <a:r>
                        <a:rPr lang="sv-SE" sz="1800" dirty="0">
                          <a:effectLst/>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800" dirty="0">
                          <a:effectLst/>
                        </a:rPr>
                        <a:t>Hur uppfattas vi idag?</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800" dirty="0">
                          <a:effectLst/>
                        </a:rPr>
                        <a:t>Hur vill vi uppfattas i framtiden?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05132">
                <a:tc>
                  <a:txBody>
                    <a:bodyPr/>
                    <a:lstStyle/>
                    <a:p>
                      <a:pPr>
                        <a:lnSpc>
                          <a:spcPct val="107000"/>
                        </a:lnSpc>
                        <a:spcAft>
                          <a:spcPts val="0"/>
                        </a:spcAft>
                      </a:pPr>
                      <a:r>
                        <a:rPr lang="sv-SE" sz="1800" dirty="0">
                          <a:effectLst/>
                        </a:rPr>
                        <a:t>Aktiva och medlemmar</a:t>
                      </a:r>
                    </a:p>
                    <a:p>
                      <a:pPr>
                        <a:lnSpc>
                          <a:spcPct val="107000"/>
                        </a:lnSpc>
                        <a:spcAft>
                          <a:spcPts val="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400" dirty="0">
                          <a:effectLst/>
                        </a:rPr>
                        <a:t>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05132">
                <a:tc>
                  <a:txBody>
                    <a:bodyPr/>
                    <a:lstStyle/>
                    <a:p>
                      <a:pPr>
                        <a:lnSpc>
                          <a:spcPct val="107000"/>
                        </a:lnSpc>
                        <a:spcAft>
                          <a:spcPts val="0"/>
                        </a:spcAft>
                      </a:pPr>
                      <a:r>
                        <a:rPr lang="sv-SE" sz="1800" dirty="0">
                          <a:effectLst/>
                        </a:rPr>
                        <a:t>Allmänhet och media</a:t>
                      </a:r>
                    </a:p>
                    <a:p>
                      <a:pPr>
                        <a:lnSpc>
                          <a:spcPct val="107000"/>
                        </a:lnSpc>
                        <a:spcAft>
                          <a:spcPts val="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800" dirty="0">
                          <a:effectLst/>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400" dirty="0">
                          <a:effectLst/>
                        </a:rPr>
                        <a:t>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26413">
                <a:tc>
                  <a:txBody>
                    <a:bodyPr/>
                    <a:lstStyle/>
                    <a:p>
                      <a:pPr>
                        <a:lnSpc>
                          <a:spcPct val="107000"/>
                        </a:lnSpc>
                        <a:spcAft>
                          <a:spcPts val="0"/>
                        </a:spcAft>
                      </a:pPr>
                      <a:r>
                        <a:rPr lang="sv-SE" sz="1800" dirty="0">
                          <a:effectLst/>
                        </a:rPr>
                        <a:t>Politiker och beslutsfattare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800" dirty="0">
                          <a:effectLst/>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400" dirty="0">
                          <a:effectLst/>
                        </a:rPr>
                        <a:t>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38248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 – Styrelsens kommunikation </a:t>
            </a:r>
          </a:p>
        </p:txBody>
      </p:sp>
      <p:sp>
        <p:nvSpPr>
          <p:cNvPr id="3" name="Platshållare för innehåll 2"/>
          <p:cNvSpPr>
            <a:spLocks noGrp="1"/>
          </p:cNvSpPr>
          <p:nvPr>
            <p:ph idx="1"/>
          </p:nvPr>
        </p:nvSpPr>
        <p:spPr>
          <a:xfrm>
            <a:off x="432000" y="1089494"/>
            <a:ext cx="8280000" cy="3708000"/>
          </a:xfrm>
        </p:spPr>
        <p:txBody>
          <a:bodyPr>
            <a:normAutofit/>
          </a:bodyPr>
          <a:lstStyle/>
          <a:p>
            <a:pPr>
              <a:buClrTx/>
            </a:pPr>
            <a:r>
              <a:rPr lang="sv-SE" sz="2400" dirty="0"/>
              <a:t>Vilka är de viktigaste målgrupperna?</a:t>
            </a:r>
          </a:p>
          <a:p>
            <a:pPr>
              <a:buClrTx/>
            </a:pPr>
            <a:endParaRPr lang="sv-SE" sz="2400" dirty="0"/>
          </a:p>
          <a:p>
            <a:pPr>
              <a:buClrTx/>
            </a:pPr>
            <a:r>
              <a:rPr lang="sv-SE" sz="2400" dirty="0"/>
              <a:t>Hur ska kommunikationen organiseras?</a:t>
            </a:r>
          </a:p>
          <a:p>
            <a:pPr>
              <a:buClrTx/>
            </a:pPr>
            <a:endParaRPr lang="sv-SE" sz="2400" dirty="0"/>
          </a:p>
          <a:p>
            <a:pPr>
              <a:buClrTx/>
            </a:pPr>
            <a:r>
              <a:rPr lang="sv-SE" sz="2400" dirty="0"/>
              <a:t>Vid vilka faser är det särskilt viktigt med kommunikation?</a:t>
            </a:r>
          </a:p>
          <a:p>
            <a:pPr>
              <a:buClrTx/>
            </a:pPr>
            <a:endParaRPr lang="sv-SE" sz="2400" dirty="0"/>
          </a:p>
          <a:p>
            <a:pPr>
              <a:buClrTx/>
            </a:pPr>
            <a:r>
              <a:rPr lang="sv-SE" sz="2400" dirty="0"/>
              <a:t>Summera slutsatserna i en kommunikationsplan</a:t>
            </a:r>
          </a:p>
        </p:txBody>
      </p:sp>
    </p:spTree>
    <p:extLst>
      <p:ext uri="{BB962C8B-B14F-4D97-AF65-F5344CB8AC3E}">
        <p14:creationId xmlns:p14="http://schemas.microsoft.com/office/powerpoint/2010/main" val="214984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prstClr val="black"/>
                </a:solidFill>
              </a:rPr>
              <a:t>Summering: Hur går styrelsen vidare?</a:t>
            </a:r>
            <a:endParaRPr lang="sv-SE" dirty="0"/>
          </a:p>
        </p:txBody>
      </p:sp>
      <p:sp>
        <p:nvSpPr>
          <p:cNvPr id="3" name="Platshållare för innehåll 2"/>
          <p:cNvSpPr>
            <a:spLocks noGrp="1"/>
          </p:cNvSpPr>
          <p:nvPr>
            <p:ph sz="half" idx="1"/>
          </p:nvPr>
        </p:nvSpPr>
        <p:spPr>
          <a:xfrm>
            <a:off x="432000" y="864000"/>
            <a:ext cx="8410248" cy="3708000"/>
          </a:xfrm>
        </p:spPr>
        <p:txBody>
          <a:bodyPr>
            <a:normAutofit/>
          </a:bodyPr>
          <a:lstStyle/>
          <a:p>
            <a:pPr marL="457200" lvl="0" indent="-457200">
              <a:buClrTx/>
              <a:buFont typeface="+mj-lt"/>
              <a:buAutoNum type="arabicPeriod"/>
            </a:pPr>
            <a:endParaRPr lang="sv-SE" sz="2400" dirty="0">
              <a:solidFill>
                <a:prstClr val="black"/>
              </a:solidFill>
            </a:endParaRPr>
          </a:p>
          <a:p>
            <a:pPr marL="457200" lvl="0" indent="-457200">
              <a:buClrTx/>
              <a:buFont typeface="+mj-lt"/>
              <a:buAutoNum type="arabicPeriod"/>
            </a:pPr>
            <a:r>
              <a:rPr lang="sv-SE" sz="2400" dirty="0">
                <a:solidFill>
                  <a:prstClr val="black"/>
                </a:solidFill>
              </a:rPr>
              <a:t>Idén i centrum</a:t>
            </a:r>
          </a:p>
          <a:p>
            <a:pPr marL="457200" lvl="0" indent="-457200">
              <a:buClrTx/>
              <a:buFont typeface="+mj-lt"/>
              <a:buAutoNum type="arabicPeriod"/>
            </a:pPr>
            <a:r>
              <a:rPr lang="sv-SE" sz="2400" dirty="0">
                <a:solidFill>
                  <a:prstClr val="black"/>
                </a:solidFill>
              </a:rPr>
              <a:t>En tydlig uppgift </a:t>
            </a:r>
          </a:p>
          <a:p>
            <a:pPr marL="457200" lvl="0" indent="-457200">
              <a:buClrTx/>
              <a:buFont typeface="+mj-lt"/>
              <a:buAutoNum type="arabicPeriod"/>
            </a:pPr>
            <a:r>
              <a:rPr lang="sv-SE" sz="2400" dirty="0">
                <a:solidFill>
                  <a:prstClr val="black"/>
                </a:solidFill>
              </a:rPr>
              <a:t>Ett gemensamt ansvar</a:t>
            </a:r>
          </a:p>
          <a:p>
            <a:pPr marL="457200" lvl="0" indent="-457200">
              <a:buClrTx/>
              <a:buFont typeface="+mj-lt"/>
              <a:buAutoNum type="arabicPeriod"/>
            </a:pPr>
            <a:r>
              <a:rPr lang="sv-SE" sz="2400" dirty="0">
                <a:solidFill>
                  <a:prstClr val="black"/>
                </a:solidFill>
              </a:rPr>
              <a:t>Klara roller</a:t>
            </a:r>
          </a:p>
          <a:p>
            <a:pPr marL="457200" lvl="0" indent="-457200">
              <a:buClrTx/>
              <a:buFont typeface="+mj-lt"/>
              <a:buAutoNum type="arabicPeriod"/>
            </a:pPr>
            <a:r>
              <a:rPr lang="sv-SE" sz="2400" dirty="0">
                <a:solidFill>
                  <a:prstClr val="black"/>
                </a:solidFill>
              </a:rPr>
              <a:t>Fungerande arbetssätt</a:t>
            </a:r>
          </a:p>
          <a:p>
            <a:pPr marL="457200" indent="-457200">
              <a:buClrTx/>
              <a:buFont typeface="+mj-lt"/>
              <a:buAutoNum type="arabicPeriod"/>
            </a:pPr>
            <a:r>
              <a:rPr lang="sv-SE" sz="2400" dirty="0">
                <a:solidFill>
                  <a:prstClr val="black"/>
                </a:solidFill>
              </a:rPr>
              <a:t>Kommunicera idén och resultaten</a:t>
            </a:r>
          </a:p>
          <a:p>
            <a:endParaRPr lang="sv-SE" sz="2400" dirty="0"/>
          </a:p>
        </p:txBody>
      </p:sp>
    </p:spTree>
    <p:extLst>
      <p:ext uri="{BB962C8B-B14F-4D97-AF65-F5344CB8AC3E}">
        <p14:creationId xmlns:p14="http://schemas.microsoft.com/office/powerpoint/2010/main" val="3240565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E5E99D-4E64-B345-BB4D-FAA613B4759E}"/>
              </a:ext>
            </a:extLst>
          </p:cNvPr>
          <p:cNvSpPr>
            <a:spLocks noGrp="1"/>
          </p:cNvSpPr>
          <p:nvPr>
            <p:ph type="title"/>
          </p:nvPr>
        </p:nvSpPr>
        <p:spPr/>
        <p:txBody>
          <a:bodyPr/>
          <a:lstStyle/>
          <a:p>
            <a:r>
              <a:rPr lang="sv-SE" dirty="0"/>
              <a:t>Övning – Handlingsplan</a:t>
            </a:r>
          </a:p>
        </p:txBody>
      </p:sp>
      <p:sp>
        <p:nvSpPr>
          <p:cNvPr id="3" name="Platshållare för innehåll 2">
            <a:extLst>
              <a:ext uri="{FF2B5EF4-FFF2-40B4-BE49-F238E27FC236}">
                <a16:creationId xmlns:a16="http://schemas.microsoft.com/office/drawing/2014/main" id="{63819EE2-94F3-9A48-8126-FB9A336420E8}"/>
              </a:ext>
            </a:extLst>
          </p:cNvPr>
          <p:cNvSpPr>
            <a:spLocks noGrp="1"/>
          </p:cNvSpPr>
          <p:nvPr>
            <p:ph sz="half" idx="1"/>
          </p:nvPr>
        </p:nvSpPr>
        <p:spPr>
          <a:xfrm>
            <a:off x="431999" y="864000"/>
            <a:ext cx="8279999" cy="3708000"/>
          </a:xfrm>
        </p:spPr>
        <p:txBody>
          <a:bodyPr>
            <a:normAutofit lnSpcReduction="10000"/>
          </a:bodyPr>
          <a:lstStyle/>
          <a:p>
            <a:pPr marL="0" indent="0">
              <a:lnSpc>
                <a:spcPct val="150000"/>
              </a:lnSpc>
              <a:buNone/>
            </a:pPr>
            <a:endParaRPr lang="sv-SE" dirty="0"/>
          </a:p>
          <a:p>
            <a:pPr marL="0" indent="0">
              <a:lnSpc>
                <a:spcPct val="100000"/>
              </a:lnSpc>
              <a:buNone/>
            </a:pPr>
            <a:r>
              <a:rPr lang="sv-SE" sz="2400" dirty="0"/>
              <a:t>Det är nu dags att summera vad som återstår att ta itu med och göra en handlingsplan:</a:t>
            </a:r>
          </a:p>
          <a:p>
            <a:pPr>
              <a:lnSpc>
                <a:spcPct val="150000"/>
              </a:lnSpc>
              <a:buClrTx/>
            </a:pPr>
            <a:r>
              <a:rPr lang="sv-SE" sz="2400" dirty="0"/>
              <a:t> Vilka övergripande frågor utifrån materialet behöver ni arbeta med? </a:t>
            </a:r>
          </a:p>
          <a:p>
            <a:pPr>
              <a:lnSpc>
                <a:spcPct val="150000"/>
              </a:lnSpc>
              <a:buClrTx/>
            </a:pPr>
            <a:r>
              <a:rPr lang="sv-SE" sz="2400" dirty="0"/>
              <a:t> När ska detta göras? </a:t>
            </a:r>
          </a:p>
          <a:p>
            <a:pPr>
              <a:lnSpc>
                <a:spcPct val="150000"/>
              </a:lnSpc>
              <a:buClrTx/>
            </a:pPr>
            <a:r>
              <a:rPr lang="sv-SE" sz="2400" dirty="0"/>
              <a:t> Vem ansvarar för detta? </a:t>
            </a:r>
          </a:p>
          <a:p>
            <a:endParaRPr lang="sv-SE" dirty="0"/>
          </a:p>
        </p:txBody>
      </p:sp>
    </p:spTree>
    <p:extLst>
      <p:ext uri="{BB962C8B-B14F-4D97-AF65-F5344CB8AC3E}">
        <p14:creationId xmlns:p14="http://schemas.microsoft.com/office/powerpoint/2010/main" val="1868880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C8D99D-D1C8-FF43-A55E-920F0FB9AC54}"/>
              </a:ext>
            </a:extLst>
          </p:cNvPr>
          <p:cNvSpPr>
            <a:spLocks noGrp="1"/>
          </p:cNvSpPr>
          <p:nvPr>
            <p:ph type="title"/>
          </p:nvPr>
        </p:nvSpPr>
        <p:spPr/>
        <p:txBody>
          <a:bodyPr/>
          <a:lstStyle/>
          <a:p>
            <a:r>
              <a:rPr lang="sv-SE" dirty="0"/>
              <a:t>Dina mål med styrelsearbetet</a:t>
            </a:r>
          </a:p>
        </p:txBody>
      </p:sp>
      <p:sp>
        <p:nvSpPr>
          <p:cNvPr id="3" name="Platshållare för innehåll 2">
            <a:extLst>
              <a:ext uri="{FF2B5EF4-FFF2-40B4-BE49-F238E27FC236}">
                <a16:creationId xmlns:a16="http://schemas.microsoft.com/office/drawing/2014/main" id="{FDC23FFF-74C4-2D4A-B8D5-F3E989CDA325}"/>
              </a:ext>
            </a:extLst>
          </p:cNvPr>
          <p:cNvSpPr>
            <a:spLocks noGrp="1"/>
          </p:cNvSpPr>
          <p:nvPr>
            <p:ph idx="1"/>
          </p:nvPr>
        </p:nvSpPr>
        <p:spPr/>
        <p:txBody>
          <a:bodyPr/>
          <a:lstStyle/>
          <a:p>
            <a:pPr marL="0" indent="0">
              <a:buNone/>
            </a:pPr>
            <a:endParaRPr lang="sv-SE" dirty="0"/>
          </a:p>
          <a:p>
            <a:pPr marL="0" indent="0">
              <a:buNone/>
            </a:pPr>
            <a:endParaRPr lang="sv-SE" dirty="0"/>
          </a:p>
          <a:p>
            <a:pPr marL="0" indent="0">
              <a:lnSpc>
                <a:spcPct val="200000"/>
              </a:lnSpc>
              <a:buNone/>
            </a:pPr>
            <a:r>
              <a:rPr lang="sv-SE" sz="2400" dirty="0"/>
              <a:t>Vad är dina personliga mål med styrelsens arbete under kommande mandatperiod?</a:t>
            </a:r>
          </a:p>
        </p:txBody>
      </p:sp>
      <p:graphicFrame>
        <p:nvGraphicFramePr>
          <p:cNvPr id="5" name="Diagram 4"/>
          <p:cNvGraphicFramePr/>
          <p:nvPr>
            <p:extLst>
              <p:ext uri="{D42A27DB-BD31-4B8C-83A1-F6EECF244321}">
                <p14:modId xmlns:p14="http://schemas.microsoft.com/office/powerpoint/2010/main" val="1877716482"/>
              </p:ext>
            </p:extLst>
          </p:nvPr>
        </p:nvGraphicFramePr>
        <p:xfrm>
          <a:off x="3521413" y="2412460"/>
          <a:ext cx="3638144" cy="2052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2195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8E30AD-D6EE-B54B-A78C-6E03A161107F}"/>
              </a:ext>
            </a:extLst>
          </p:cNvPr>
          <p:cNvSpPr>
            <a:spLocks noGrp="1"/>
          </p:cNvSpPr>
          <p:nvPr>
            <p:ph type="title"/>
          </p:nvPr>
        </p:nvSpPr>
        <p:spPr>
          <a:xfrm>
            <a:off x="432000" y="1547999"/>
            <a:ext cx="8280000" cy="2472671"/>
          </a:xfrm>
        </p:spPr>
        <p:txBody>
          <a:bodyPr/>
          <a:lstStyle/>
          <a:p>
            <a:br>
              <a:rPr lang="sv-SE" dirty="0"/>
            </a:br>
            <a:r>
              <a:rPr lang="sv-SE" dirty="0"/>
              <a:t>Sensus.se</a:t>
            </a:r>
            <a:br>
              <a:rPr lang="sv-SE" dirty="0"/>
            </a:br>
            <a:br>
              <a:rPr lang="sv-SE" dirty="0"/>
            </a:br>
            <a:br>
              <a:rPr lang="sv-SE" dirty="0"/>
            </a:br>
            <a:endParaRPr lang="sv-SE" dirty="0"/>
          </a:p>
        </p:txBody>
      </p:sp>
    </p:spTree>
    <p:extLst>
      <p:ext uri="{BB962C8B-B14F-4D97-AF65-F5344CB8AC3E}">
        <p14:creationId xmlns:p14="http://schemas.microsoft.com/office/powerpoint/2010/main" val="1428800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a:xfrm>
            <a:off x="361953" y="1977391"/>
            <a:ext cx="4487632" cy="2460633"/>
          </a:xfrm>
        </p:spPr>
        <p:txBody>
          <a:bodyPr>
            <a:normAutofit fontScale="92500" lnSpcReduction="10000"/>
          </a:bodyPr>
          <a:lstStyle/>
          <a:p>
            <a:pPr marL="0" indent="0" fontAlgn="ctr">
              <a:buNone/>
            </a:pPr>
            <a:endParaRPr lang="sv-SE" i="1" dirty="0"/>
          </a:p>
          <a:p>
            <a:pPr marL="0" indent="0" fontAlgn="ctr">
              <a:buNone/>
            </a:pPr>
            <a:endParaRPr lang="sv-SE" sz="1800" i="1" dirty="0">
              <a:solidFill>
                <a:schemeClr val="tx2"/>
              </a:solidFill>
              <a:latin typeface="+mj-lt"/>
            </a:endParaRPr>
          </a:p>
          <a:p>
            <a:pPr lvl="0" fontAlgn="ctr"/>
            <a:r>
              <a:rPr lang="sv-SE" sz="1800" dirty="0">
                <a:solidFill>
                  <a:schemeClr val="tx2"/>
                </a:solidFill>
                <a:latin typeface="+mj-lt"/>
              </a:rPr>
              <a:t>Vi gör vår del för att uppfylla målen i                Agenda 2030</a:t>
            </a:r>
          </a:p>
          <a:p>
            <a:pPr lvl="0" fontAlgn="ctr"/>
            <a:r>
              <a:rPr lang="sv-SE" sz="1800" dirty="0">
                <a:solidFill>
                  <a:schemeClr val="tx2"/>
                </a:solidFill>
                <a:latin typeface="+mj-lt"/>
              </a:rPr>
              <a:t>Roller: Fackförbund i Sverige och globalt,                  samt arbetsgivare</a:t>
            </a:r>
          </a:p>
          <a:p>
            <a:pPr lvl="0" fontAlgn="ctr"/>
            <a:r>
              <a:rPr lang="sv-SE" sz="1800" dirty="0">
                <a:solidFill>
                  <a:schemeClr val="tx2"/>
                </a:solidFill>
                <a:latin typeface="+mj-lt"/>
              </a:rPr>
              <a:t>Vi försöker aktivt att minska våra klimatförstörande utsläpp </a:t>
            </a:r>
          </a:p>
          <a:p>
            <a:pPr lvl="0" fontAlgn="ctr"/>
            <a:r>
              <a:rPr lang="sv-SE" sz="1800" dirty="0">
                <a:solidFill>
                  <a:schemeClr val="tx2"/>
                </a:solidFill>
                <a:latin typeface="+mj-lt"/>
              </a:rPr>
              <a:t>Vi har initierat en ny facklig roll, klimatombud</a:t>
            </a:r>
          </a:p>
          <a:p>
            <a:pPr marL="0" indent="0">
              <a:buNone/>
            </a:pPr>
            <a:endParaRPr lang="sv-SE" dirty="0"/>
          </a:p>
        </p:txBody>
      </p:sp>
      <p:sp>
        <p:nvSpPr>
          <p:cNvPr id="3" name="Rubrik 2"/>
          <p:cNvSpPr>
            <a:spLocks noGrp="1"/>
          </p:cNvSpPr>
          <p:nvPr>
            <p:ph type="title"/>
          </p:nvPr>
        </p:nvSpPr>
        <p:spPr/>
        <p:txBody>
          <a:bodyPr/>
          <a:lstStyle/>
          <a:p>
            <a:r>
              <a:rPr lang="sv-SE"/>
              <a:t>Vision är en </a:t>
            </a:r>
            <a:br>
              <a:rPr lang="sv-SE"/>
            </a:br>
            <a:r>
              <a:rPr lang="sv-SE"/>
              <a:t>Fair Union</a:t>
            </a:r>
          </a:p>
        </p:txBody>
      </p:sp>
      <p:pic>
        <p:nvPicPr>
          <p:cNvPr id="7" name="Bildobjekt 6">
            <a:extLst>
              <a:ext uri="{FF2B5EF4-FFF2-40B4-BE49-F238E27FC236}">
                <a16:creationId xmlns:a16="http://schemas.microsoft.com/office/drawing/2014/main" id="{488C57D5-74AF-404D-806A-53F464DAA9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4246" y="1853442"/>
            <a:ext cx="2708530" cy="2708530"/>
          </a:xfrm>
          <a:prstGeom prst="rect">
            <a:avLst/>
          </a:prstGeom>
        </p:spPr>
      </p:pic>
    </p:spTree>
    <p:extLst>
      <p:ext uri="{BB962C8B-B14F-4D97-AF65-F5344CB8AC3E}">
        <p14:creationId xmlns:p14="http://schemas.microsoft.com/office/powerpoint/2010/main" val="2196880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1B730AA-A400-4EA8-9500-58A5D41A9C6C}"/>
              </a:ext>
            </a:extLst>
          </p:cNvPr>
          <p:cNvPicPr>
            <a:picLocks noChangeAspect="1"/>
          </p:cNvPicPr>
          <p:nvPr/>
        </p:nvPicPr>
        <p:blipFill>
          <a:blip r:embed="rId3"/>
          <a:stretch>
            <a:fillRect/>
          </a:stretch>
        </p:blipFill>
        <p:spPr>
          <a:xfrm>
            <a:off x="634482" y="186612"/>
            <a:ext cx="7875036" cy="4429707"/>
          </a:xfrm>
          <a:prstGeom prst="rect">
            <a:avLst/>
          </a:prstGeom>
        </p:spPr>
      </p:pic>
    </p:spTree>
    <p:extLst>
      <p:ext uri="{BB962C8B-B14F-4D97-AF65-F5344CB8AC3E}">
        <p14:creationId xmlns:p14="http://schemas.microsoft.com/office/powerpoint/2010/main" val="431779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FE19E9F-2314-4556-BE07-E68A6AA45597}"/>
              </a:ext>
            </a:extLst>
          </p:cNvPr>
          <p:cNvPicPr>
            <a:picLocks noChangeAspect="1"/>
          </p:cNvPicPr>
          <p:nvPr/>
        </p:nvPicPr>
        <p:blipFill>
          <a:blip r:embed="rId3"/>
          <a:stretch>
            <a:fillRect/>
          </a:stretch>
        </p:blipFill>
        <p:spPr>
          <a:xfrm>
            <a:off x="298579" y="0"/>
            <a:ext cx="8136294" cy="4576666"/>
          </a:xfrm>
          <a:prstGeom prst="rect">
            <a:avLst/>
          </a:prstGeom>
        </p:spPr>
      </p:pic>
    </p:spTree>
    <p:extLst>
      <p:ext uri="{BB962C8B-B14F-4D97-AF65-F5344CB8AC3E}">
        <p14:creationId xmlns:p14="http://schemas.microsoft.com/office/powerpoint/2010/main" val="3578606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8E30AD-D6EE-B54B-A78C-6E03A161107F}"/>
              </a:ext>
            </a:extLst>
          </p:cNvPr>
          <p:cNvSpPr>
            <a:spLocks noGrp="1"/>
          </p:cNvSpPr>
          <p:nvPr>
            <p:ph type="title"/>
          </p:nvPr>
        </p:nvSpPr>
        <p:spPr>
          <a:xfrm>
            <a:off x="432000" y="1547999"/>
            <a:ext cx="8222143" cy="1023751"/>
          </a:xfrm>
        </p:spPr>
        <p:txBody>
          <a:bodyPr/>
          <a:lstStyle/>
          <a:p>
            <a:r>
              <a:rPr lang="sv-SE" dirty="0"/>
              <a:t>1. Inledning</a:t>
            </a:r>
          </a:p>
        </p:txBody>
      </p:sp>
    </p:spTree>
    <p:extLst>
      <p:ext uri="{BB962C8B-B14F-4D97-AF65-F5344CB8AC3E}">
        <p14:creationId xmlns:p14="http://schemas.microsoft.com/office/powerpoint/2010/main" val="37919218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7342ABE-29D2-43D9-93FC-0A483B8BA8BC}"/>
              </a:ext>
            </a:extLst>
          </p:cNvPr>
          <p:cNvPicPr>
            <a:picLocks noChangeAspect="1"/>
          </p:cNvPicPr>
          <p:nvPr/>
        </p:nvPicPr>
        <p:blipFill>
          <a:blip r:embed="rId3"/>
          <a:stretch>
            <a:fillRect/>
          </a:stretch>
        </p:blipFill>
        <p:spPr>
          <a:xfrm>
            <a:off x="298580" y="130629"/>
            <a:ext cx="8072015" cy="4540508"/>
          </a:xfrm>
          <a:prstGeom prst="rect">
            <a:avLst/>
          </a:prstGeom>
        </p:spPr>
      </p:pic>
    </p:spTree>
    <p:extLst>
      <p:ext uri="{BB962C8B-B14F-4D97-AF65-F5344CB8AC3E}">
        <p14:creationId xmlns:p14="http://schemas.microsoft.com/office/powerpoint/2010/main" val="26137275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3" descr="En bild som visar diagram&#10;&#10;Automatiskt genererad beskrivning">
            <a:extLst>
              <a:ext uri="{FF2B5EF4-FFF2-40B4-BE49-F238E27FC236}">
                <a16:creationId xmlns:a16="http://schemas.microsoft.com/office/drawing/2014/main" id="{9D768BB3-1794-1A34-686E-59B7868F1B2E}"/>
              </a:ext>
            </a:extLst>
          </p:cNvPr>
          <p:cNvPicPr>
            <a:picLocks noChangeAspect="1"/>
          </p:cNvPicPr>
          <p:nvPr/>
        </p:nvPicPr>
        <p:blipFill>
          <a:blip r:embed="rId3"/>
          <a:stretch>
            <a:fillRect/>
          </a:stretch>
        </p:blipFill>
        <p:spPr>
          <a:xfrm>
            <a:off x="1374721" y="50800"/>
            <a:ext cx="6394558" cy="4556125"/>
          </a:xfrm>
          <a:prstGeom prst="rect">
            <a:avLst/>
          </a:prstGeom>
          <a:noFill/>
        </p:spPr>
      </p:pic>
    </p:spTree>
    <p:extLst>
      <p:ext uri="{BB962C8B-B14F-4D97-AF65-F5344CB8AC3E}">
        <p14:creationId xmlns:p14="http://schemas.microsoft.com/office/powerpoint/2010/main" val="22559849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D92CDAA-3E86-4654-A018-BC1242DD7A63}"/>
              </a:ext>
            </a:extLst>
          </p:cNvPr>
          <p:cNvPicPr>
            <a:picLocks noChangeAspect="1"/>
          </p:cNvPicPr>
          <p:nvPr/>
        </p:nvPicPr>
        <p:blipFill>
          <a:blip r:embed="rId3"/>
          <a:stretch>
            <a:fillRect/>
          </a:stretch>
        </p:blipFill>
        <p:spPr>
          <a:xfrm>
            <a:off x="839755" y="297413"/>
            <a:ext cx="7464490" cy="4198776"/>
          </a:xfrm>
          <a:prstGeom prst="rect">
            <a:avLst/>
          </a:prstGeom>
        </p:spPr>
      </p:pic>
    </p:spTree>
    <p:extLst>
      <p:ext uri="{BB962C8B-B14F-4D97-AF65-F5344CB8AC3E}">
        <p14:creationId xmlns:p14="http://schemas.microsoft.com/office/powerpoint/2010/main" val="36825549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B0ED440-6FCA-44C2-94F6-D82DD9164B30}"/>
              </a:ext>
            </a:extLst>
          </p:cNvPr>
          <p:cNvPicPr>
            <a:picLocks noChangeAspect="1"/>
          </p:cNvPicPr>
          <p:nvPr/>
        </p:nvPicPr>
        <p:blipFill>
          <a:blip r:embed="rId3"/>
          <a:stretch>
            <a:fillRect/>
          </a:stretch>
        </p:blipFill>
        <p:spPr>
          <a:xfrm>
            <a:off x="429209" y="0"/>
            <a:ext cx="8005663" cy="4503186"/>
          </a:xfrm>
          <a:prstGeom prst="rect">
            <a:avLst/>
          </a:prstGeom>
        </p:spPr>
      </p:pic>
    </p:spTree>
    <p:extLst>
      <p:ext uri="{BB962C8B-B14F-4D97-AF65-F5344CB8AC3E}">
        <p14:creationId xmlns:p14="http://schemas.microsoft.com/office/powerpoint/2010/main" val="17405285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C71A442-2816-478B-8023-888A5518A800}"/>
              </a:ext>
            </a:extLst>
          </p:cNvPr>
          <p:cNvPicPr>
            <a:picLocks noChangeAspect="1"/>
          </p:cNvPicPr>
          <p:nvPr/>
        </p:nvPicPr>
        <p:blipFill>
          <a:blip r:embed="rId3"/>
          <a:stretch>
            <a:fillRect/>
          </a:stretch>
        </p:blipFill>
        <p:spPr>
          <a:xfrm>
            <a:off x="354562" y="0"/>
            <a:ext cx="8024327" cy="4513684"/>
          </a:xfrm>
          <a:prstGeom prst="rect">
            <a:avLst/>
          </a:prstGeom>
        </p:spPr>
      </p:pic>
    </p:spTree>
    <p:extLst>
      <p:ext uri="{BB962C8B-B14F-4D97-AF65-F5344CB8AC3E}">
        <p14:creationId xmlns:p14="http://schemas.microsoft.com/office/powerpoint/2010/main" val="12548540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DC0430E-3902-4D2F-B759-5AAB5B0276D5}"/>
              </a:ext>
            </a:extLst>
          </p:cNvPr>
          <p:cNvPicPr>
            <a:picLocks noChangeAspect="1"/>
          </p:cNvPicPr>
          <p:nvPr/>
        </p:nvPicPr>
        <p:blipFill>
          <a:blip r:embed="rId3"/>
          <a:stretch>
            <a:fillRect/>
          </a:stretch>
        </p:blipFill>
        <p:spPr>
          <a:xfrm>
            <a:off x="373223" y="0"/>
            <a:ext cx="8024327" cy="4513684"/>
          </a:xfrm>
          <a:prstGeom prst="rect">
            <a:avLst/>
          </a:prstGeom>
        </p:spPr>
      </p:pic>
    </p:spTree>
    <p:extLst>
      <p:ext uri="{BB962C8B-B14F-4D97-AF65-F5344CB8AC3E}">
        <p14:creationId xmlns:p14="http://schemas.microsoft.com/office/powerpoint/2010/main" val="586052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Sex områden</a:t>
            </a:r>
          </a:p>
        </p:txBody>
      </p:sp>
      <p:sp>
        <p:nvSpPr>
          <p:cNvPr id="3" name="Platshållare för innehåll 2"/>
          <p:cNvSpPr>
            <a:spLocks noGrp="1"/>
          </p:cNvSpPr>
          <p:nvPr>
            <p:ph idx="1"/>
          </p:nvPr>
        </p:nvSpPr>
        <p:spPr/>
        <p:txBody>
          <a:bodyPr>
            <a:normAutofit/>
          </a:bodyPr>
          <a:lstStyle/>
          <a:p>
            <a:endParaRPr lang="sv-SE" b="1" dirty="0"/>
          </a:p>
          <a:p>
            <a:pPr marL="0" indent="0">
              <a:buNone/>
            </a:pPr>
            <a:r>
              <a:rPr lang="sv-SE" sz="2400" dirty="0"/>
              <a:t>1. Idén i centrum</a:t>
            </a:r>
          </a:p>
          <a:p>
            <a:pPr marL="0" indent="0">
              <a:buNone/>
            </a:pPr>
            <a:r>
              <a:rPr lang="sv-SE" sz="2400" dirty="0"/>
              <a:t>2. En tydlig uppgift</a:t>
            </a:r>
          </a:p>
          <a:p>
            <a:pPr marL="0" indent="0">
              <a:buNone/>
            </a:pPr>
            <a:r>
              <a:rPr lang="sv-SE" sz="2400" dirty="0"/>
              <a:t>3. Ett gemensamt ansvar</a:t>
            </a:r>
          </a:p>
          <a:p>
            <a:pPr marL="0" indent="0">
              <a:buNone/>
            </a:pPr>
            <a:r>
              <a:rPr lang="sv-SE" sz="2400" dirty="0"/>
              <a:t>4. Klara roller</a:t>
            </a:r>
          </a:p>
          <a:p>
            <a:pPr marL="0" indent="0">
              <a:buNone/>
            </a:pPr>
            <a:r>
              <a:rPr lang="sv-SE" sz="2400" dirty="0"/>
              <a:t>5. Fungerande arbetssätt</a:t>
            </a:r>
          </a:p>
          <a:p>
            <a:pPr marL="0" indent="0">
              <a:buNone/>
            </a:pPr>
            <a:r>
              <a:rPr lang="sv-SE" sz="2400" dirty="0"/>
              <a:t>6. Kommunicera idén och resultaten</a:t>
            </a:r>
          </a:p>
        </p:txBody>
      </p:sp>
    </p:spTree>
    <p:extLst>
      <p:ext uri="{BB962C8B-B14F-4D97-AF65-F5344CB8AC3E}">
        <p14:creationId xmlns:p14="http://schemas.microsoft.com/office/powerpoint/2010/main" val="2214789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Lagarbetets tre hörnstenar</a:t>
            </a:r>
          </a:p>
        </p:txBody>
      </p:sp>
      <p:sp>
        <p:nvSpPr>
          <p:cNvPr id="3" name="Likbent triangel 2"/>
          <p:cNvSpPr/>
          <p:nvPr/>
        </p:nvSpPr>
        <p:spPr>
          <a:xfrm>
            <a:off x="2257064" y="1342663"/>
            <a:ext cx="4120587" cy="2916821"/>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dirty="0" err="1"/>
          </a:p>
        </p:txBody>
      </p:sp>
      <p:sp>
        <p:nvSpPr>
          <p:cNvPr id="4" name="textruta 3"/>
          <p:cNvSpPr txBox="1"/>
          <p:nvPr/>
        </p:nvSpPr>
        <p:spPr>
          <a:xfrm>
            <a:off x="23150" y="3736264"/>
            <a:ext cx="2233914" cy="461665"/>
          </a:xfrm>
          <a:prstGeom prst="rect">
            <a:avLst/>
          </a:prstGeom>
          <a:noFill/>
        </p:spPr>
        <p:txBody>
          <a:bodyPr wrap="square" rtlCol="0">
            <a:spAutoFit/>
          </a:bodyPr>
          <a:lstStyle/>
          <a:p>
            <a:r>
              <a:rPr lang="sv-SE" sz="2400" dirty="0"/>
              <a:t>Människorna</a:t>
            </a:r>
          </a:p>
        </p:txBody>
      </p:sp>
      <p:sp>
        <p:nvSpPr>
          <p:cNvPr id="5" name="textruta 4"/>
          <p:cNvSpPr txBox="1"/>
          <p:nvPr/>
        </p:nvSpPr>
        <p:spPr>
          <a:xfrm>
            <a:off x="6478086" y="3736264"/>
            <a:ext cx="2233914" cy="461665"/>
          </a:xfrm>
          <a:prstGeom prst="rect">
            <a:avLst/>
          </a:prstGeom>
          <a:noFill/>
        </p:spPr>
        <p:txBody>
          <a:bodyPr wrap="square" rtlCol="0">
            <a:spAutoFit/>
          </a:bodyPr>
          <a:lstStyle/>
          <a:p>
            <a:r>
              <a:rPr lang="sv-SE" sz="2400" dirty="0"/>
              <a:t>Samspelet</a:t>
            </a:r>
          </a:p>
        </p:txBody>
      </p:sp>
      <p:sp>
        <p:nvSpPr>
          <p:cNvPr id="6" name="textruta 5"/>
          <p:cNvSpPr txBox="1"/>
          <p:nvPr/>
        </p:nvSpPr>
        <p:spPr>
          <a:xfrm>
            <a:off x="3455043" y="805721"/>
            <a:ext cx="2233914" cy="461665"/>
          </a:xfrm>
          <a:prstGeom prst="rect">
            <a:avLst/>
          </a:prstGeom>
          <a:noFill/>
        </p:spPr>
        <p:txBody>
          <a:bodyPr wrap="square" rtlCol="0">
            <a:spAutoFit/>
          </a:bodyPr>
          <a:lstStyle/>
          <a:p>
            <a:r>
              <a:rPr lang="sv-SE" sz="2400" dirty="0"/>
              <a:t>Uppdraget</a:t>
            </a:r>
          </a:p>
        </p:txBody>
      </p:sp>
    </p:spTree>
    <p:extLst>
      <p:ext uri="{BB962C8B-B14F-4D97-AF65-F5344CB8AC3E}">
        <p14:creationId xmlns:p14="http://schemas.microsoft.com/office/powerpoint/2010/main" val="333104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br>
              <a:rPr lang="sv-SE" dirty="0"/>
            </a:br>
            <a:r>
              <a:rPr lang="sv-SE" dirty="0"/>
              <a:t>Övning – Lagarbetets tre hörnstenar</a:t>
            </a:r>
            <a:br>
              <a:rPr lang="sv-SE" dirty="0"/>
            </a:br>
            <a:endParaRPr lang="sv-SE" dirty="0"/>
          </a:p>
        </p:txBody>
      </p:sp>
      <p:sp>
        <p:nvSpPr>
          <p:cNvPr id="3" name="Platshållare för innehåll 2"/>
          <p:cNvSpPr>
            <a:spLocks noGrp="1"/>
          </p:cNvSpPr>
          <p:nvPr>
            <p:ph idx="1"/>
          </p:nvPr>
        </p:nvSpPr>
        <p:spPr/>
        <p:txBody>
          <a:bodyPr/>
          <a:lstStyle/>
          <a:p>
            <a:endParaRPr lang="sv-SE" dirty="0"/>
          </a:p>
          <a:p>
            <a:endParaRPr lang="sv-SE" dirty="0"/>
          </a:p>
          <a:p>
            <a:pPr>
              <a:buClr>
                <a:schemeClr val="tx1"/>
              </a:buClr>
            </a:pPr>
            <a:r>
              <a:rPr lang="sv-SE" dirty="0"/>
              <a:t>Vad väcker bilden för tankar?</a:t>
            </a:r>
          </a:p>
          <a:p>
            <a:pPr>
              <a:buClr>
                <a:schemeClr val="tx1"/>
              </a:buClr>
            </a:pPr>
            <a:r>
              <a:rPr lang="sv-SE" dirty="0"/>
              <a:t>Är någon av hörnstenarna viktigare för styrelsen just nu? </a:t>
            </a:r>
          </a:p>
        </p:txBody>
      </p:sp>
    </p:spTree>
    <p:extLst>
      <p:ext uri="{BB962C8B-B14F-4D97-AF65-F5344CB8AC3E}">
        <p14:creationId xmlns:p14="http://schemas.microsoft.com/office/powerpoint/2010/main" val="2130716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TLE" val="Påverkan-demokrati - 2"/>
  <p:tag name="NAME" val="sb1_011"/>
</p:tagLst>
</file>

<file path=ppt/tags/tag2.xml><?xml version="1.0" encoding="utf-8"?>
<p:tagLst xmlns:a="http://schemas.openxmlformats.org/drawingml/2006/main" xmlns:r="http://schemas.openxmlformats.org/officeDocument/2006/relationships" xmlns:p="http://schemas.openxmlformats.org/presentationml/2006/main">
  <p:tag name="TITLE" val="Påverkan-demokrati - 1"/>
  <p:tag name="NAME" val="sb1_010"/>
</p:tagLst>
</file>

<file path=ppt/theme/theme1.xml><?xml version="1.0" encoding="utf-8"?>
<a:theme xmlns:a="http://schemas.openxmlformats.org/drawingml/2006/main" name="Sensus">
  <a:themeElements>
    <a:clrScheme name="Sensus">
      <a:dk1>
        <a:sysClr val="windowText" lastClr="000000"/>
      </a:dk1>
      <a:lt1>
        <a:sysClr val="window" lastClr="FFFFFF"/>
      </a:lt1>
      <a:dk2>
        <a:srgbClr val="44546A"/>
      </a:dk2>
      <a:lt2>
        <a:srgbClr val="E7E6E6"/>
      </a:lt2>
      <a:accent1>
        <a:srgbClr val="AF1432"/>
      </a:accent1>
      <a:accent2>
        <a:srgbClr val="614188"/>
      </a:accent2>
      <a:accent3>
        <a:srgbClr val="2087B1"/>
      </a:accent3>
      <a:accent4>
        <a:srgbClr val="83A81C"/>
      </a:accent4>
      <a:accent5>
        <a:srgbClr val="ECB421"/>
      </a:accent5>
      <a:accent6>
        <a:srgbClr val="666666"/>
      </a:accent6>
      <a:hlink>
        <a:srgbClr val="0563C1"/>
      </a:hlink>
      <a:folHlink>
        <a:srgbClr val="954F72"/>
      </a:folHlink>
    </a:clrScheme>
    <a:fontScheme name="Sensus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bg1"/>
          </a:solidFill>
        </a:ln>
      </a:spPr>
      <a:bodyPr rtlCol="0" anchor="ctr"/>
      <a:lstStyle>
        <a:defPPr algn="ctr">
          <a:defRPr sz="15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500" dirty="0" smtClean="0"/>
        </a:defPPr>
      </a:lstStyle>
    </a:txDef>
  </a:objectDefaults>
  <a:extraClrSchemeLst/>
  <a:extLst>
    <a:ext uri="{05A4C25C-085E-4340-85A3-A5531E510DB2}">
      <thm15:themeFamily xmlns:thm15="http://schemas.microsoft.com/office/thememl/2012/main" name="Sensus PowerPointmall.potx" id="{5B61648D-C0E9-4E40-8BC0-439344BD9578}" vid="{8C363482-11B7-4759-8BE0-882E5F90F3AD}"/>
    </a:ext>
  </a:extLst>
</a:theme>
</file>

<file path=ppt/theme/theme2.xml><?xml version="1.0" encoding="utf-8"?>
<a:theme xmlns:a="http://schemas.openxmlformats.org/drawingml/2006/main" name="Vision.">
  <a:themeElements>
    <a:clrScheme name="Vision color">
      <a:dk1>
        <a:sysClr val="windowText" lastClr="000000"/>
      </a:dk1>
      <a:lt1>
        <a:sysClr val="window" lastClr="FFFFFF"/>
      </a:lt1>
      <a:dk2>
        <a:srgbClr val="210061"/>
      </a:dk2>
      <a:lt2>
        <a:srgbClr val="EFE9E5"/>
      </a:lt2>
      <a:accent1>
        <a:srgbClr val="7930AE"/>
      </a:accent1>
      <a:accent2>
        <a:srgbClr val="210061"/>
      </a:accent2>
      <a:accent3>
        <a:srgbClr val="00A68A"/>
      </a:accent3>
      <a:accent4>
        <a:srgbClr val="FFDE00"/>
      </a:accent4>
      <a:accent5>
        <a:srgbClr val="65D44A"/>
      </a:accent5>
      <a:accent6>
        <a:srgbClr val="D8CFC6"/>
      </a:accent6>
      <a:hlink>
        <a:srgbClr val="0000FF"/>
      </a:hlink>
      <a:folHlink>
        <a:srgbClr val="800080"/>
      </a:folHlink>
    </a:clrScheme>
    <a:fontScheme name="Vision Fon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ision 1">
      <a:srgbClr val="7930AE"/>
    </a:custClr>
    <a:custClr name="Vision 2">
      <a:srgbClr val="210061"/>
    </a:custClr>
    <a:custClr name="Vision 3">
      <a:srgbClr val="00A68A"/>
    </a:custClr>
    <a:custClr name="Vision 4">
      <a:srgbClr val="F8C600"/>
    </a:custClr>
    <a:custClr name="Vision 5">
      <a:srgbClr val="0C605E"/>
    </a:custClr>
    <a:custClr name="Vision 6">
      <a:srgbClr val="D8CFC6"/>
    </a:custClr>
    <a:custClr name="Vision 7">
      <a:srgbClr val="ED2630"/>
    </a:custClr>
    <a:custClr name="Vision 8">
      <a:srgbClr val="B796CD"/>
    </a:custClr>
    <a:custClr name="Vision 9">
      <a:srgbClr val="7A66A0"/>
    </a:custClr>
    <a:custClr name="Vision 10">
      <a:srgbClr val="87D8C8"/>
    </a:custClr>
    <a:custClr name="Vision 11">
      <a:srgbClr val="FFF288"/>
    </a:custClr>
    <a:custClr name="Vision 12">
      <a:srgbClr val="A3E592"/>
    </a:custClr>
  </a:custClrLst>
  <a:extLst>
    <a:ext uri="{05A4C25C-085E-4340-85A3-A5531E510DB2}">
      <thm15:themeFamily xmlns:thm15="http://schemas.microsoft.com/office/thememl/2012/main" name="Blank.potx" id="{C0489293-DCD9-4F4D-8EE5-7F946F04648A}" vid="{87831964-17B3-4A61-8525-9C25A4B0CAD1}"/>
    </a:ext>
  </a:extLst>
</a:theme>
</file>

<file path=ppt/theme/theme3.xml><?xml version="1.0" encoding="utf-8"?>
<a:theme xmlns:a="http://schemas.openxmlformats.org/drawingml/2006/main" name="Vision">
  <a:themeElements>
    <a:clrScheme name="Vision color">
      <a:dk1>
        <a:sysClr val="windowText" lastClr="000000"/>
      </a:dk1>
      <a:lt1>
        <a:sysClr val="window" lastClr="FFFFFF"/>
      </a:lt1>
      <a:dk2>
        <a:srgbClr val="210061"/>
      </a:dk2>
      <a:lt2>
        <a:srgbClr val="EFE9E5"/>
      </a:lt2>
      <a:accent1>
        <a:srgbClr val="7930AE"/>
      </a:accent1>
      <a:accent2>
        <a:srgbClr val="210061"/>
      </a:accent2>
      <a:accent3>
        <a:srgbClr val="00A68A"/>
      </a:accent3>
      <a:accent4>
        <a:srgbClr val="FFDE00"/>
      </a:accent4>
      <a:accent5>
        <a:srgbClr val="65D44A"/>
      </a:accent5>
      <a:accent6>
        <a:srgbClr val="D8CFC6"/>
      </a:accent6>
      <a:hlink>
        <a:srgbClr val="0000FF"/>
      </a:hlink>
      <a:folHlink>
        <a:srgbClr val="800080"/>
      </a:folHlink>
    </a:clrScheme>
    <a:fontScheme name="Vision Fon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ision 1">
      <a:srgbClr val="7930AE"/>
    </a:custClr>
    <a:custClr name="Vision 2">
      <a:srgbClr val="210061"/>
    </a:custClr>
    <a:custClr name="Vision 3">
      <a:srgbClr val="00A68A"/>
    </a:custClr>
    <a:custClr name="Vision 4">
      <a:srgbClr val="F8C600"/>
    </a:custClr>
    <a:custClr name="Vision 5">
      <a:srgbClr val="0C605E"/>
    </a:custClr>
    <a:custClr name="Vision 6">
      <a:srgbClr val="D8CFC6"/>
    </a:custClr>
    <a:custClr name="Vision 7">
      <a:srgbClr val="ED2630"/>
    </a:custClr>
    <a:custClr name="Vision 8">
      <a:srgbClr val="B796CD"/>
    </a:custClr>
    <a:custClr name="Vision 9">
      <a:srgbClr val="7A66A0"/>
    </a:custClr>
    <a:custClr name="Vision 10">
      <a:srgbClr val="87D8C8"/>
    </a:custClr>
    <a:custClr name="Vision 11">
      <a:srgbClr val="FFF288"/>
    </a:custClr>
    <a:custClr name="Vision 12">
      <a:srgbClr val="A3E592"/>
    </a:custClr>
  </a:custClrLst>
  <a:extLst>
    <a:ext uri="{05A4C25C-085E-4340-85A3-A5531E510DB2}">
      <thm15:themeFamily xmlns:thm15="http://schemas.microsoft.com/office/thememl/2012/main" name="PPT-mall 16 9" id="{BB5F1192-BA91-4FE1-A514-F1814ACA66A6}" vid="{8DDCB16D-80DC-483E-BDA1-9357926E6CA5}"/>
    </a:ext>
  </a:extLst>
</a:theme>
</file>

<file path=ppt/theme/theme4.xml><?xml version="1.0" encoding="utf-8"?>
<a:theme xmlns:a="http://schemas.openxmlformats.org/drawingml/2006/main" name="Office-tema">
  <a:themeElements>
    <a:clrScheme name="Sensus">
      <a:dk1>
        <a:sysClr val="windowText" lastClr="000000"/>
      </a:dk1>
      <a:lt1>
        <a:sysClr val="window" lastClr="FFFFFF"/>
      </a:lt1>
      <a:dk2>
        <a:srgbClr val="44546A"/>
      </a:dk2>
      <a:lt2>
        <a:srgbClr val="E7E6E6"/>
      </a:lt2>
      <a:accent1>
        <a:srgbClr val="AF1432"/>
      </a:accent1>
      <a:accent2>
        <a:srgbClr val="614188"/>
      </a:accent2>
      <a:accent3>
        <a:srgbClr val="2087B1"/>
      </a:accent3>
      <a:accent4>
        <a:srgbClr val="83A81C"/>
      </a:accent4>
      <a:accent5>
        <a:srgbClr val="ECB421"/>
      </a:accent5>
      <a:accent6>
        <a:srgbClr val="666666"/>
      </a:accent6>
      <a:hlink>
        <a:srgbClr val="0563C1"/>
      </a:hlink>
      <a:folHlink>
        <a:srgbClr val="954F72"/>
      </a:folHlink>
    </a:clrScheme>
    <a:fontScheme name="Sensus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Sensus">
      <a:dk1>
        <a:sysClr val="windowText" lastClr="000000"/>
      </a:dk1>
      <a:lt1>
        <a:sysClr val="window" lastClr="FFFFFF"/>
      </a:lt1>
      <a:dk2>
        <a:srgbClr val="44546A"/>
      </a:dk2>
      <a:lt2>
        <a:srgbClr val="E7E6E6"/>
      </a:lt2>
      <a:accent1>
        <a:srgbClr val="AF1432"/>
      </a:accent1>
      <a:accent2>
        <a:srgbClr val="614188"/>
      </a:accent2>
      <a:accent3>
        <a:srgbClr val="2087B1"/>
      </a:accent3>
      <a:accent4>
        <a:srgbClr val="83A81C"/>
      </a:accent4>
      <a:accent5>
        <a:srgbClr val="ECB421"/>
      </a:accent5>
      <a:accent6>
        <a:srgbClr val="666666"/>
      </a:accent6>
      <a:hlink>
        <a:srgbClr val="0563C1"/>
      </a:hlink>
      <a:folHlink>
        <a:srgbClr val="954F72"/>
      </a:folHlink>
    </a:clrScheme>
    <a:fontScheme name="Sensus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9FDE69A0C4855429CCFA23A98C8E57D" ma:contentTypeVersion="16" ma:contentTypeDescription="Skapa ett nytt dokument." ma:contentTypeScope="" ma:versionID="956c313b242a4e4fa2e83bd03bdc0456">
  <xsd:schema xmlns:xsd="http://www.w3.org/2001/XMLSchema" xmlns:xs="http://www.w3.org/2001/XMLSchema" xmlns:p="http://schemas.microsoft.com/office/2006/metadata/properties" xmlns:ns2="e8f0258a-d863-40ce-add2-9c23f0d3cadf" xmlns:ns3="562470e2-db19-4ea5-8075-a45e54e5f3a0" targetNamespace="http://schemas.microsoft.com/office/2006/metadata/properties" ma:root="true" ma:fieldsID="22e53c1be73a83a4f7bd186073a20ffc" ns2:_="" ns3:_="">
    <xsd:import namespace="e8f0258a-d863-40ce-add2-9c23f0d3cadf"/>
    <xsd:import namespace="562470e2-db19-4ea5-8075-a45e54e5f3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f0258a-d863-40ce-add2-9c23f0d3ca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638acf4a-c8df-444a-9390-8f062947dee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62470e2-db19-4ea5-8075-a45e54e5f3a0"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97354017-ca18-4dcc-b229-2e04a3831bc9}" ma:internalName="TaxCatchAll" ma:showField="CatchAllData" ma:web="562470e2-db19-4ea5-8075-a45e54e5f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8f0258a-d863-40ce-add2-9c23f0d3cadf">
      <Terms xmlns="http://schemas.microsoft.com/office/infopath/2007/PartnerControls"/>
    </lcf76f155ced4ddcb4097134ff3c332f>
    <TaxCatchAll xmlns="562470e2-db19-4ea5-8075-a45e54e5f3a0" xsi:nil="true"/>
  </documentManagement>
</p:properties>
</file>

<file path=customXml/itemProps1.xml><?xml version="1.0" encoding="utf-8"?>
<ds:datastoreItem xmlns:ds="http://schemas.openxmlformats.org/officeDocument/2006/customXml" ds:itemID="{54D705E1-5E94-4325-B81D-71464A670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f0258a-d863-40ce-add2-9c23f0d3cadf"/>
    <ds:schemaRef ds:uri="562470e2-db19-4ea5-8075-a45e54e5f3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7A9F8E-65C9-4A44-A63B-C12306D228E8}">
  <ds:schemaRefs>
    <ds:schemaRef ds:uri="http://schemas.microsoft.com/sharepoint/v3/contenttype/forms"/>
  </ds:schemaRefs>
</ds:datastoreItem>
</file>

<file path=customXml/itemProps3.xml><?xml version="1.0" encoding="utf-8"?>
<ds:datastoreItem xmlns:ds="http://schemas.openxmlformats.org/officeDocument/2006/customXml" ds:itemID="{D25D3882-B633-4EC1-A2DD-EFF47DDC2E5B}">
  <ds:schemaRefs>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c046914b-b21c-4d9b-b18a-f16b102a558f"/>
    <ds:schemaRef ds:uri="http://schemas.microsoft.com/office/infopath/2007/PartnerControls"/>
    <ds:schemaRef ds:uri="bba0c6a7-c15c-43eb-929b-725389f55660"/>
    <ds:schemaRef ds:uri="e8f0258a-d863-40ce-add2-9c23f0d3cadf"/>
    <ds:schemaRef ds:uri="562470e2-db19-4ea5-8075-a45e54e5f3a0"/>
  </ds:schemaRefs>
</ds:datastoreItem>
</file>

<file path=docProps/app.xml><?xml version="1.0" encoding="utf-8"?>
<Properties xmlns="http://schemas.openxmlformats.org/officeDocument/2006/extended-properties" xmlns:vt="http://schemas.openxmlformats.org/officeDocument/2006/docPropsVTypes">
  <Template>blank</Template>
  <TotalTime>10274</TotalTime>
  <Words>2981</Words>
  <Application>Microsoft Office PowerPoint</Application>
  <PresentationFormat>Bildspel på skärmen (16:9)</PresentationFormat>
  <Paragraphs>411</Paragraphs>
  <Slides>65</Slides>
  <Notes>36</Notes>
  <HiddenSlides>0</HiddenSlides>
  <MMClips>0</MMClips>
  <ScaleCrop>false</ScaleCrop>
  <HeadingPairs>
    <vt:vector size="4" baseType="variant">
      <vt:variant>
        <vt:lpstr>Tema</vt:lpstr>
      </vt:variant>
      <vt:variant>
        <vt:i4>3</vt:i4>
      </vt:variant>
      <vt:variant>
        <vt:lpstr>Bildrubriker</vt:lpstr>
      </vt:variant>
      <vt:variant>
        <vt:i4>65</vt:i4>
      </vt:variant>
    </vt:vector>
  </HeadingPairs>
  <TitlesOfParts>
    <vt:vector size="68" baseType="lpstr">
      <vt:lpstr>Sensus</vt:lpstr>
      <vt:lpstr>Vision.</vt:lpstr>
      <vt:lpstr>Vision</vt:lpstr>
      <vt:lpstr>PowerPoint-presentation</vt:lpstr>
      <vt:lpstr>Syfte</vt:lpstr>
      <vt:lpstr>Mål</vt:lpstr>
      <vt:lpstr>Din roll under utbildningen</vt:lpstr>
      <vt:lpstr>En styrelse som gör skillnad</vt:lpstr>
      <vt:lpstr>1. Inledning</vt:lpstr>
      <vt:lpstr>Sex områden</vt:lpstr>
      <vt:lpstr>Lagarbetets tre hörnstenar</vt:lpstr>
      <vt:lpstr> Övning – Lagarbetets tre hörnstenar </vt:lpstr>
      <vt:lpstr> Övning - Förhållningssätt </vt:lpstr>
      <vt:lpstr>1. Idén i centrum</vt:lpstr>
      <vt:lpstr>Organisationens idé och huvudinriktning</vt:lpstr>
      <vt:lpstr>Organisationens själ</vt:lpstr>
      <vt:lpstr>Idéburen organisation</vt:lpstr>
      <vt:lpstr>Checkfrågor</vt:lpstr>
      <vt:lpstr>Övning – engagemanget</vt:lpstr>
      <vt:lpstr>Övning – Idén - Hissbudskapet</vt:lpstr>
      <vt:lpstr>2. En tydlig uppgift </vt:lpstr>
      <vt:lpstr>En tydlig uppgift!</vt:lpstr>
      <vt:lpstr>  </vt:lpstr>
      <vt:lpstr>Övning – Företräda - Leda - Utveckla </vt:lpstr>
      <vt:lpstr>Checkfrågor:</vt:lpstr>
      <vt:lpstr>3. Ett gemensamt ansvar </vt:lpstr>
      <vt:lpstr>Övning – Styrelsens juridiska ansvar</vt:lpstr>
      <vt:lpstr>4. Klara roller</vt:lpstr>
      <vt:lpstr>Checkfrågor</vt:lpstr>
      <vt:lpstr>… ytterligare roller</vt:lpstr>
      <vt:lpstr>Övning – förväntningar</vt:lpstr>
      <vt:lpstr>Rollfördelning styrelse-kansli </vt:lpstr>
      <vt:lpstr>Övning – Rollfördelning styrelse-kansli  </vt:lpstr>
      <vt:lpstr>Övning – Rollförtydligaren</vt:lpstr>
      <vt:lpstr>5.Fungerande arbetssätt </vt:lpstr>
      <vt:lpstr>Planeringscykel</vt:lpstr>
      <vt:lpstr>Checkfrågor: </vt:lpstr>
      <vt:lpstr>Övning - årscykel</vt:lpstr>
      <vt:lpstr>Övning - Nöhra</vt:lpstr>
      <vt:lpstr>Övning - vill, kan, bör </vt:lpstr>
      <vt:lpstr>Övning - målpromenaden</vt:lpstr>
      <vt:lpstr>Strategiskt och operativt</vt:lpstr>
      <vt:lpstr>Samtal</vt:lpstr>
      <vt:lpstr>Styrelsens möten - dagordning</vt:lpstr>
      <vt:lpstr>Övning – Vår dagordning </vt:lpstr>
      <vt:lpstr>Olika beslutsformer:</vt:lpstr>
      <vt:lpstr>Checkfrågor:</vt:lpstr>
      <vt:lpstr>Möteskvalitet</vt:lpstr>
      <vt:lpstr>Övning – Mötestest </vt:lpstr>
      <vt:lpstr>Övning - Självskattning</vt:lpstr>
      <vt:lpstr>6. Kommunicera Idén och resultatet </vt:lpstr>
      <vt:lpstr>Kommunicera idén och resultaten</vt:lpstr>
      <vt:lpstr>Kommunicera</vt:lpstr>
      <vt:lpstr>övning – Bilden av organisationen  </vt:lpstr>
      <vt:lpstr>övning – Styrelsens kommunikation </vt:lpstr>
      <vt:lpstr>Summering: Hur går styrelsen vidare?</vt:lpstr>
      <vt:lpstr>Övning – Handlingsplan</vt:lpstr>
      <vt:lpstr>Dina mål med styrelsearbetet</vt:lpstr>
      <vt:lpstr> Sensus.se   </vt:lpstr>
      <vt:lpstr>Vision är en  Fair Union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Sensus Ledarseminarie 20/10 SDI</dc:title>
  <dc:creator>Daniel Ågren</dc:creator>
  <cp:lastModifiedBy>Marie-Louise Mattsson</cp:lastModifiedBy>
  <cp:revision>253</cp:revision>
  <dcterms:created xsi:type="dcterms:W3CDTF">2015-10-19T09:14:50Z</dcterms:created>
  <dcterms:modified xsi:type="dcterms:W3CDTF">2023-06-06T19:53:16Z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0x010100E9FDE69A0C4855429CCFA23A98C8E57D</vt:lpwstr>
  </property>
  <property fmtid="{D5CDD505-2E9C-101B-9397-08002B2CF9AE}" pid="3" name="MSIP_Label_e00b388b-b3aa-4829-ad69-710e6ae4c139_Enabled">
    <vt:lpwstr>true</vt:lpwstr>
  </property>
  <property fmtid="{D5CDD505-2E9C-101B-9397-08002B2CF9AE}" pid="4" name="MSIP_Label_e00b388b-b3aa-4829-ad69-710e6ae4c139_SetDate">
    <vt:lpwstr>2023-04-18T06:49:05Z</vt:lpwstr>
  </property>
  <property fmtid="{D5CDD505-2E9C-101B-9397-08002B2CF9AE}" pid="5" name="MSIP_Label_e00b388b-b3aa-4829-ad69-710e6ae4c139_Method">
    <vt:lpwstr>Privileged</vt:lpwstr>
  </property>
  <property fmtid="{D5CDD505-2E9C-101B-9397-08002B2CF9AE}" pid="6" name="MSIP_Label_e00b388b-b3aa-4829-ad69-710e6ae4c139_Name">
    <vt:lpwstr>Publik</vt:lpwstr>
  </property>
  <property fmtid="{D5CDD505-2E9C-101B-9397-08002B2CF9AE}" pid="7" name="MSIP_Label_e00b388b-b3aa-4829-ad69-710e6ae4c139_SiteId">
    <vt:lpwstr>033e219c-ab5c-40d1-9c6a-df4cb2c09b0a</vt:lpwstr>
  </property>
  <property fmtid="{D5CDD505-2E9C-101B-9397-08002B2CF9AE}" pid="8" name="MSIP_Label_e00b388b-b3aa-4829-ad69-710e6ae4c139_ActionId">
    <vt:lpwstr>e68ed03b-7407-48ec-8c40-9e484b2909e8</vt:lpwstr>
  </property>
  <property fmtid="{D5CDD505-2E9C-101B-9397-08002B2CF9AE}" pid="9" name="MSIP_Label_e00b388b-b3aa-4829-ad69-710e6ae4c139_ContentBits">
    <vt:lpwstr>0</vt:lpwstr>
  </property>
  <property fmtid="{D5CDD505-2E9C-101B-9397-08002B2CF9AE}" pid="10" name="MediaServiceImageTags">
    <vt:lpwstr/>
  </property>
</Properties>
</file>