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3" r:id="rId2"/>
    <p:sldId id="258" r:id="rId3"/>
    <p:sldId id="259" r:id="rId4"/>
    <p:sldId id="260" r:id="rId5"/>
    <p:sldId id="264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00"/>
    <a:srgbClr val="00B897"/>
    <a:srgbClr val="8144AE"/>
    <a:srgbClr val="F4F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81420" autoAdjust="0"/>
  </p:normalViewPr>
  <p:slideViewPr>
    <p:cSldViewPr snapToGrid="0" snapToObjects="1">
      <p:cViewPr varScale="1">
        <p:scale>
          <a:sx n="67" d="100"/>
          <a:sy n="67" d="100"/>
        </p:scale>
        <p:origin x="53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37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5ECB8-B72D-4670-A429-61D8EE24DB74}" type="doc">
      <dgm:prSet loTypeId="urn:microsoft.com/office/officeart/2005/8/layout/hierarchy5" loCatId="hierarchy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sv-SE"/>
        </a:p>
      </dgm:t>
    </dgm:pt>
    <dgm:pt modelId="{3131669D-62AA-4124-AE78-09279B327CAC}">
      <dgm:prSet phldrT="[Text]" custT="1"/>
      <dgm:spPr>
        <a:ln>
          <a:noFill/>
        </a:ln>
      </dgm:spPr>
      <dgm:t>
        <a:bodyPr/>
        <a:lstStyle/>
        <a:p>
          <a:r>
            <a:rPr lang="sv-SE" sz="1400" b="1" dirty="0" smtClean="0">
              <a:latin typeface="Times New Roman" pitchFamily="18" charset="0"/>
              <a:cs typeface="Times New Roman" pitchFamily="18" charset="0"/>
            </a:rPr>
            <a:t>Visions lokala avdelningar, </a:t>
          </a:r>
          <a:br>
            <a:rPr lang="sv-SE" sz="1400" b="1" dirty="0" smtClean="0">
              <a:latin typeface="Times New Roman" pitchFamily="18" charset="0"/>
              <a:cs typeface="Times New Roman" pitchFamily="18" charset="0"/>
            </a:rPr>
          </a:br>
          <a:r>
            <a:rPr lang="sv-SE" sz="1400" b="1" dirty="0" smtClean="0">
              <a:latin typeface="Times New Roman" pitchFamily="18" charset="0"/>
              <a:cs typeface="Times New Roman" pitchFamily="18" charset="0"/>
            </a:rPr>
            <a:t>klubbar och sektioner</a:t>
          </a:r>
          <a:endParaRPr lang="sv-SE" sz="1400" b="1" dirty="0">
            <a:latin typeface="Times New Roman" pitchFamily="18" charset="0"/>
            <a:cs typeface="Times New Roman" pitchFamily="18" charset="0"/>
          </a:endParaRPr>
        </a:p>
      </dgm:t>
    </dgm:pt>
    <dgm:pt modelId="{1BEEA222-5E63-4BA5-9207-7BC2FA4D6F41}" type="parTrans" cxnId="{BAA8E0BC-1CB3-49D4-B87E-459B256FF19B}">
      <dgm:prSet/>
      <dgm:spPr/>
      <dgm:t>
        <a:bodyPr/>
        <a:lstStyle/>
        <a:p>
          <a:endParaRPr lang="sv-SE"/>
        </a:p>
      </dgm:t>
    </dgm:pt>
    <dgm:pt modelId="{E5836CDE-7DAD-467C-96E1-B30C9E04CB21}" type="sibTrans" cxnId="{BAA8E0BC-1CB3-49D4-B87E-459B256FF19B}">
      <dgm:prSet/>
      <dgm:spPr/>
      <dgm:t>
        <a:bodyPr/>
        <a:lstStyle/>
        <a:p>
          <a:endParaRPr lang="sv-SE"/>
        </a:p>
      </dgm:t>
    </dgm:pt>
    <dgm:pt modelId="{631C3DD2-2CE1-4ADC-8CB9-0AC618C0E021}">
      <dgm:prSet phldrT="[Text]" custT="1"/>
      <dgm:spPr>
        <a:ln>
          <a:noFill/>
        </a:ln>
      </dgm:spPr>
      <dgm:t>
        <a:bodyPr/>
        <a:lstStyle/>
        <a:p>
          <a:r>
            <a:rPr lang="sv-SE" sz="1400" b="1" dirty="0" smtClean="0">
              <a:latin typeface="Times New Roman" pitchFamily="18" charset="0"/>
              <a:cs typeface="Times New Roman" pitchFamily="18" charset="0"/>
            </a:rPr>
            <a:t>Visions </a:t>
          </a:r>
          <a:br>
            <a:rPr lang="sv-SE" sz="1400" b="1" dirty="0" smtClean="0">
              <a:latin typeface="Times New Roman" pitchFamily="18" charset="0"/>
              <a:cs typeface="Times New Roman" pitchFamily="18" charset="0"/>
            </a:rPr>
          </a:br>
          <a:r>
            <a:rPr lang="sv-SE" sz="1400" b="1" dirty="0" smtClean="0">
              <a:latin typeface="Times New Roman" pitchFamily="18" charset="0"/>
              <a:cs typeface="Times New Roman" pitchFamily="18" charset="0"/>
            </a:rPr>
            <a:t>medlemmar</a:t>
          </a:r>
          <a:endParaRPr lang="sv-SE" sz="1400" b="1" dirty="0">
            <a:latin typeface="+mj-lt"/>
            <a:cs typeface="Times New Roman" pitchFamily="18" charset="0"/>
          </a:endParaRPr>
        </a:p>
      </dgm:t>
    </dgm:pt>
    <dgm:pt modelId="{FC561FB8-6053-4F9A-97DF-6212FACF6BF5}" type="sibTrans" cxnId="{EAFF7348-52BF-41FD-A94B-C7A610958D7A}">
      <dgm:prSet/>
      <dgm:spPr/>
      <dgm:t>
        <a:bodyPr/>
        <a:lstStyle/>
        <a:p>
          <a:endParaRPr lang="sv-SE" sz="1200"/>
        </a:p>
      </dgm:t>
    </dgm:pt>
    <dgm:pt modelId="{6C4ECE11-7EDA-43C0-8A9D-913D7B937924}" type="parTrans" cxnId="{EAFF7348-52BF-41FD-A94B-C7A610958D7A}">
      <dgm:prSet/>
      <dgm:spPr/>
      <dgm:t>
        <a:bodyPr/>
        <a:lstStyle/>
        <a:p>
          <a:endParaRPr lang="sv-SE" sz="1200"/>
        </a:p>
      </dgm:t>
    </dgm:pt>
    <dgm:pt modelId="{4A7EBE59-7813-4950-A22F-7792928D6E16}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sv-SE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Förbundsmöte</a:t>
          </a:r>
          <a:endParaRPr lang="sv-SE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012510-353F-4376-AB7A-65E6B283E9B7}" type="parTrans" cxnId="{EAD04955-5CBA-4517-B816-66AD62647D37}">
      <dgm:prSet/>
      <dgm:spPr>
        <a:ln>
          <a:solidFill>
            <a:schemeClr val="accent4"/>
          </a:solidFill>
        </a:ln>
      </dgm:spPr>
      <dgm:t>
        <a:bodyPr/>
        <a:lstStyle/>
        <a:p>
          <a:endParaRPr lang="sv-SE"/>
        </a:p>
      </dgm:t>
    </dgm:pt>
    <dgm:pt modelId="{D5D63677-667C-4E62-8414-743208867303}" type="sibTrans" cxnId="{EAD04955-5CBA-4517-B816-66AD62647D37}">
      <dgm:prSet/>
      <dgm:spPr/>
      <dgm:t>
        <a:bodyPr/>
        <a:lstStyle/>
        <a:p>
          <a:endParaRPr lang="sv-SE"/>
        </a:p>
      </dgm:t>
    </dgm:pt>
    <dgm:pt modelId="{1272BD6D-BB54-4EB5-BB08-B6CA22807F18}">
      <dgm:prSet phldrT="[Text]" custT="1"/>
      <dgm:spPr>
        <a:solidFill>
          <a:schemeClr val="accent3"/>
        </a:solidFill>
        <a:ln>
          <a:noFill/>
        </a:ln>
      </dgm:spPr>
      <dgm:t>
        <a:bodyPr/>
        <a:lstStyle/>
        <a:p>
          <a:r>
            <a:rPr lang="sv-SE" sz="14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FS</a:t>
          </a:r>
          <a:endParaRPr lang="sv-SE" sz="1400" b="1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30FECA-22F9-4728-8D35-BE5B4691AF8A}" type="parTrans" cxnId="{7FD2FCF4-DF73-4088-8072-3F57D89009A9}">
      <dgm:prSet/>
      <dgm:spPr>
        <a:ln>
          <a:solidFill>
            <a:schemeClr val="accent3"/>
          </a:solidFill>
        </a:ln>
      </dgm:spPr>
      <dgm:t>
        <a:bodyPr/>
        <a:lstStyle/>
        <a:p>
          <a:endParaRPr lang="sv-SE"/>
        </a:p>
      </dgm:t>
    </dgm:pt>
    <dgm:pt modelId="{9245448C-4ECB-4800-BDED-2B0C19F3D5B9}" type="sibTrans" cxnId="{7FD2FCF4-DF73-4088-8072-3F57D89009A9}">
      <dgm:prSet/>
      <dgm:spPr/>
      <dgm:t>
        <a:bodyPr/>
        <a:lstStyle/>
        <a:p>
          <a:endParaRPr lang="sv-SE"/>
        </a:p>
      </dgm:t>
    </dgm:pt>
    <dgm:pt modelId="{8028CC2D-F523-4700-9225-5ECF067DC7E8}" type="pres">
      <dgm:prSet presAssocID="{F665ECB8-B72D-4670-A429-61D8EE24DB7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B5C42746-37C8-48D3-BEC6-D2A665416F47}" type="pres">
      <dgm:prSet presAssocID="{F665ECB8-B72D-4670-A429-61D8EE24DB74}" presName="hierFlow" presStyleCnt="0"/>
      <dgm:spPr/>
    </dgm:pt>
    <dgm:pt modelId="{930D2755-B3C3-4DC4-A8AB-F9CD56EB3CCB}" type="pres">
      <dgm:prSet presAssocID="{F665ECB8-B72D-4670-A429-61D8EE24DB7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EF6469F-ACAD-4F54-904A-BB5116810EBA}" type="pres">
      <dgm:prSet presAssocID="{631C3DD2-2CE1-4ADC-8CB9-0AC618C0E021}" presName="Name17" presStyleCnt="0"/>
      <dgm:spPr/>
    </dgm:pt>
    <dgm:pt modelId="{05A2E477-ECF8-4D02-8661-DE7D91159DF5}" type="pres">
      <dgm:prSet presAssocID="{631C3DD2-2CE1-4ADC-8CB9-0AC618C0E021}" presName="level1Shape" presStyleLbl="node0" presStyleIdx="0" presStyleCnt="1" custScaleY="37002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21E9553-BDA0-4FB7-8F92-5F8AA7299CCE}" type="pres">
      <dgm:prSet presAssocID="{631C3DD2-2CE1-4ADC-8CB9-0AC618C0E021}" presName="hierChild2" presStyleCnt="0"/>
      <dgm:spPr/>
    </dgm:pt>
    <dgm:pt modelId="{422FAE9B-B461-4B83-8EB8-D974F5CC7E16}" type="pres">
      <dgm:prSet presAssocID="{1BEEA222-5E63-4BA5-9207-7BC2FA4D6F41}" presName="Name25" presStyleLbl="parChTrans1D2" presStyleIdx="0" presStyleCnt="1"/>
      <dgm:spPr/>
      <dgm:t>
        <a:bodyPr/>
        <a:lstStyle/>
        <a:p>
          <a:endParaRPr lang="sv-SE"/>
        </a:p>
      </dgm:t>
    </dgm:pt>
    <dgm:pt modelId="{FDD4250C-6E30-4BCE-9920-4DA90673A6BB}" type="pres">
      <dgm:prSet presAssocID="{1BEEA222-5E63-4BA5-9207-7BC2FA4D6F41}" presName="connTx" presStyleLbl="parChTrans1D2" presStyleIdx="0" presStyleCnt="1"/>
      <dgm:spPr/>
      <dgm:t>
        <a:bodyPr/>
        <a:lstStyle/>
        <a:p>
          <a:endParaRPr lang="sv-SE"/>
        </a:p>
      </dgm:t>
    </dgm:pt>
    <dgm:pt modelId="{D6C24228-FC60-4EE0-B6FC-35C4584954D9}" type="pres">
      <dgm:prSet presAssocID="{3131669D-62AA-4124-AE78-09279B327CAC}" presName="Name30" presStyleCnt="0"/>
      <dgm:spPr/>
    </dgm:pt>
    <dgm:pt modelId="{82FA653C-DFD4-4E46-84B5-F7AA831DF1B3}" type="pres">
      <dgm:prSet presAssocID="{3131669D-62AA-4124-AE78-09279B327CAC}" presName="level2Shape" presStyleLbl="node2" presStyleIdx="0" presStyleCnt="1" custScaleY="370027"/>
      <dgm:spPr/>
      <dgm:t>
        <a:bodyPr/>
        <a:lstStyle/>
        <a:p>
          <a:endParaRPr lang="sv-SE"/>
        </a:p>
      </dgm:t>
    </dgm:pt>
    <dgm:pt modelId="{C7296836-E6E3-428A-986E-CB1EC21C3114}" type="pres">
      <dgm:prSet presAssocID="{3131669D-62AA-4124-AE78-09279B327CAC}" presName="hierChild3" presStyleCnt="0"/>
      <dgm:spPr/>
    </dgm:pt>
    <dgm:pt modelId="{7CF3B92A-5928-4C2E-821B-934CC0717715}" type="pres">
      <dgm:prSet presAssocID="{A8012510-353F-4376-AB7A-65E6B283E9B7}" presName="Name25" presStyleLbl="parChTrans1D3" presStyleIdx="0" presStyleCnt="1"/>
      <dgm:spPr/>
      <dgm:t>
        <a:bodyPr/>
        <a:lstStyle/>
        <a:p>
          <a:endParaRPr lang="sv-SE"/>
        </a:p>
      </dgm:t>
    </dgm:pt>
    <dgm:pt modelId="{B7F1C511-0D17-4FBE-9DF4-7BB0CE9422EC}" type="pres">
      <dgm:prSet presAssocID="{A8012510-353F-4376-AB7A-65E6B283E9B7}" presName="connTx" presStyleLbl="parChTrans1D3" presStyleIdx="0" presStyleCnt="1"/>
      <dgm:spPr/>
      <dgm:t>
        <a:bodyPr/>
        <a:lstStyle/>
        <a:p>
          <a:endParaRPr lang="sv-SE"/>
        </a:p>
      </dgm:t>
    </dgm:pt>
    <dgm:pt modelId="{951A3B99-DE69-4117-BA95-E1CD1E57190C}" type="pres">
      <dgm:prSet presAssocID="{4A7EBE59-7813-4950-A22F-7792928D6E16}" presName="Name30" presStyleCnt="0"/>
      <dgm:spPr/>
    </dgm:pt>
    <dgm:pt modelId="{8B43EAF0-61EA-4148-8F60-E442D8C33ED9}" type="pres">
      <dgm:prSet presAssocID="{4A7EBE59-7813-4950-A22F-7792928D6E16}" presName="level2Shape" presStyleLbl="node3" presStyleIdx="0" presStyleCnt="1" custScaleY="370027"/>
      <dgm:spPr/>
      <dgm:t>
        <a:bodyPr/>
        <a:lstStyle/>
        <a:p>
          <a:endParaRPr lang="sv-SE"/>
        </a:p>
      </dgm:t>
    </dgm:pt>
    <dgm:pt modelId="{9F7404FC-C441-4D36-884E-5D1C6388301A}" type="pres">
      <dgm:prSet presAssocID="{4A7EBE59-7813-4950-A22F-7792928D6E16}" presName="hierChild3" presStyleCnt="0"/>
      <dgm:spPr/>
    </dgm:pt>
    <dgm:pt modelId="{6FBAB6A0-79A0-49B6-8A1B-F40CA3D0790F}" type="pres">
      <dgm:prSet presAssocID="{8930FECA-22F9-4728-8D35-BE5B4691AF8A}" presName="Name25" presStyleLbl="parChTrans1D4" presStyleIdx="0" presStyleCnt="1"/>
      <dgm:spPr/>
      <dgm:t>
        <a:bodyPr/>
        <a:lstStyle/>
        <a:p>
          <a:endParaRPr lang="sv-SE"/>
        </a:p>
      </dgm:t>
    </dgm:pt>
    <dgm:pt modelId="{802DA572-643C-452E-ABC6-CBB4C00A5A42}" type="pres">
      <dgm:prSet presAssocID="{8930FECA-22F9-4728-8D35-BE5B4691AF8A}" presName="connTx" presStyleLbl="parChTrans1D4" presStyleIdx="0" presStyleCnt="1"/>
      <dgm:spPr/>
      <dgm:t>
        <a:bodyPr/>
        <a:lstStyle/>
        <a:p>
          <a:endParaRPr lang="sv-SE"/>
        </a:p>
      </dgm:t>
    </dgm:pt>
    <dgm:pt modelId="{9419D16E-7CBC-4F91-AAD3-F561203ED78F}" type="pres">
      <dgm:prSet presAssocID="{1272BD6D-BB54-4EB5-BB08-B6CA22807F18}" presName="Name30" presStyleCnt="0"/>
      <dgm:spPr/>
    </dgm:pt>
    <dgm:pt modelId="{D62F89DA-21FC-4E1E-9D3B-4967FB86935F}" type="pres">
      <dgm:prSet presAssocID="{1272BD6D-BB54-4EB5-BB08-B6CA22807F18}" presName="level2Shape" presStyleLbl="node4" presStyleIdx="0" presStyleCnt="1" custScaleX="115175" custScaleY="228361"/>
      <dgm:spPr>
        <a:prstGeom prst="ellipse">
          <a:avLst/>
        </a:prstGeom>
      </dgm:spPr>
      <dgm:t>
        <a:bodyPr/>
        <a:lstStyle/>
        <a:p>
          <a:endParaRPr lang="sv-SE"/>
        </a:p>
      </dgm:t>
    </dgm:pt>
    <dgm:pt modelId="{0804F44C-4BD1-4CE2-B620-7090CE12C5C1}" type="pres">
      <dgm:prSet presAssocID="{1272BD6D-BB54-4EB5-BB08-B6CA22807F18}" presName="hierChild3" presStyleCnt="0"/>
      <dgm:spPr/>
    </dgm:pt>
    <dgm:pt modelId="{8316B26B-08FE-4D80-9651-8217B8BE618F}" type="pres">
      <dgm:prSet presAssocID="{F665ECB8-B72D-4670-A429-61D8EE24DB74}" presName="bgShapesFlow" presStyleCnt="0"/>
      <dgm:spPr/>
    </dgm:pt>
  </dgm:ptLst>
  <dgm:cxnLst>
    <dgm:cxn modelId="{0D2DB651-9DC8-46D9-A41C-9DD4B0323D42}" type="presOf" srcId="{A8012510-353F-4376-AB7A-65E6B283E9B7}" destId="{7CF3B92A-5928-4C2E-821B-934CC0717715}" srcOrd="0" destOrd="0" presId="urn:microsoft.com/office/officeart/2005/8/layout/hierarchy5"/>
    <dgm:cxn modelId="{B34DEF40-07B0-4B0A-AE83-C515A1E5454C}" type="presOf" srcId="{3131669D-62AA-4124-AE78-09279B327CAC}" destId="{82FA653C-DFD4-4E46-84B5-F7AA831DF1B3}" srcOrd="0" destOrd="0" presId="urn:microsoft.com/office/officeart/2005/8/layout/hierarchy5"/>
    <dgm:cxn modelId="{41E3F8F9-3650-4677-8055-4C7DADF3D253}" type="presOf" srcId="{8930FECA-22F9-4728-8D35-BE5B4691AF8A}" destId="{6FBAB6A0-79A0-49B6-8A1B-F40CA3D0790F}" srcOrd="0" destOrd="0" presId="urn:microsoft.com/office/officeart/2005/8/layout/hierarchy5"/>
    <dgm:cxn modelId="{EAD04955-5CBA-4517-B816-66AD62647D37}" srcId="{3131669D-62AA-4124-AE78-09279B327CAC}" destId="{4A7EBE59-7813-4950-A22F-7792928D6E16}" srcOrd="0" destOrd="0" parTransId="{A8012510-353F-4376-AB7A-65E6B283E9B7}" sibTransId="{D5D63677-667C-4E62-8414-743208867303}"/>
    <dgm:cxn modelId="{89F9A8EF-B363-4FF9-B3C5-8ED74C8A895E}" type="presOf" srcId="{1BEEA222-5E63-4BA5-9207-7BC2FA4D6F41}" destId="{FDD4250C-6E30-4BCE-9920-4DA90673A6BB}" srcOrd="1" destOrd="0" presId="urn:microsoft.com/office/officeart/2005/8/layout/hierarchy5"/>
    <dgm:cxn modelId="{65E8E999-3F23-4893-9010-D3C77BC4718E}" type="presOf" srcId="{1272BD6D-BB54-4EB5-BB08-B6CA22807F18}" destId="{D62F89DA-21FC-4E1E-9D3B-4967FB86935F}" srcOrd="0" destOrd="0" presId="urn:microsoft.com/office/officeart/2005/8/layout/hierarchy5"/>
    <dgm:cxn modelId="{EAFF7348-52BF-41FD-A94B-C7A610958D7A}" srcId="{F665ECB8-B72D-4670-A429-61D8EE24DB74}" destId="{631C3DD2-2CE1-4ADC-8CB9-0AC618C0E021}" srcOrd="0" destOrd="0" parTransId="{6C4ECE11-7EDA-43C0-8A9D-913D7B937924}" sibTransId="{FC561FB8-6053-4F9A-97DF-6212FACF6BF5}"/>
    <dgm:cxn modelId="{328D71AC-AA08-4FDC-9EDC-1C0C15E9DBED}" type="presOf" srcId="{4A7EBE59-7813-4950-A22F-7792928D6E16}" destId="{8B43EAF0-61EA-4148-8F60-E442D8C33ED9}" srcOrd="0" destOrd="0" presId="urn:microsoft.com/office/officeart/2005/8/layout/hierarchy5"/>
    <dgm:cxn modelId="{C0CF517B-EBB1-45BF-8CEF-3C1457D96629}" type="presOf" srcId="{1BEEA222-5E63-4BA5-9207-7BC2FA4D6F41}" destId="{422FAE9B-B461-4B83-8EB8-D974F5CC7E16}" srcOrd="0" destOrd="0" presId="urn:microsoft.com/office/officeart/2005/8/layout/hierarchy5"/>
    <dgm:cxn modelId="{89890019-6D9F-4EEB-9ECC-6043A9E5308D}" type="presOf" srcId="{A8012510-353F-4376-AB7A-65E6B283E9B7}" destId="{B7F1C511-0D17-4FBE-9DF4-7BB0CE9422EC}" srcOrd="1" destOrd="0" presId="urn:microsoft.com/office/officeart/2005/8/layout/hierarchy5"/>
    <dgm:cxn modelId="{F4BAE79F-E01D-433C-85B6-46590D63CB9A}" type="presOf" srcId="{8930FECA-22F9-4728-8D35-BE5B4691AF8A}" destId="{802DA572-643C-452E-ABC6-CBB4C00A5A42}" srcOrd="1" destOrd="0" presId="urn:microsoft.com/office/officeart/2005/8/layout/hierarchy5"/>
    <dgm:cxn modelId="{6BBB6E6B-E78C-46EC-80C2-C04D21125634}" type="presOf" srcId="{631C3DD2-2CE1-4ADC-8CB9-0AC618C0E021}" destId="{05A2E477-ECF8-4D02-8661-DE7D91159DF5}" srcOrd="0" destOrd="0" presId="urn:microsoft.com/office/officeart/2005/8/layout/hierarchy5"/>
    <dgm:cxn modelId="{7FD2FCF4-DF73-4088-8072-3F57D89009A9}" srcId="{4A7EBE59-7813-4950-A22F-7792928D6E16}" destId="{1272BD6D-BB54-4EB5-BB08-B6CA22807F18}" srcOrd="0" destOrd="0" parTransId="{8930FECA-22F9-4728-8D35-BE5B4691AF8A}" sibTransId="{9245448C-4ECB-4800-BDED-2B0C19F3D5B9}"/>
    <dgm:cxn modelId="{087FBAB7-A0AF-4071-8D84-640B87A1707C}" type="presOf" srcId="{F665ECB8-B72D-4670-A429-61D8EE24DB74}" destId="{8028CC2D-F523-4700-9225-5ECF067DC7E8}" srcOrd="0" destOrd="0" presId="urn:microsoft.com/office/officeart/2005/8/layout/hierarchy5"/>
    <dgm:cxn modelId="{BAA8E0BC-1CB3-49D4-B87E-459B256FF19B}" srcId="{631C3DD2-2CE1-4ADC-8CB9-0AC618C0E021}" destId="{3131669D-62AA-4124-AE78-09279B327CAC}" srcOrd="0" destOrd="0" parTransId="{1BEEA222-5E63-4BA5-9207-7BC2FA4D6F41}" sibTransId="{E5836CDE-7DAD-467C-96E1-B30C9E04CB21}"/>
    <dgm:cxn modelId="{A295A689-D486-4447-9D9E-BA8227B075F8}" type="presParOf" srcId="{8028CC2D-F523-4700-9225-5ECF067DC7E8}" destId="{B5C42746-37C8-48D3-BEC6-D2A665416F47}" srcOrd="0" destOrd="0" presId="urn:microsoft.com/office/officeart/2005/8/layout/hierarchy5"/>
    <dgm:cxn modelId="{52F9D437-0A7A-41FF-92D3-DD38E3C1F423}" type="presParOf" srcId="{B5C42746-37C8-48D3-BEC6-D2A665416F47}" destId="{930D2755-B3C3-4DC4-A8AB-F9CD56EB3CCB}" srcOrd="0" destOrd="0" presId="urn:microsoft.com/office/officeart/2005/8/layout/hierarchy5"/>
    <dgm:cxn modelId="{AAFCA97B-F967-4507-9211-EA7CB0655DFE}" type="presParOf" srcId="{930D2755-B3C3-4DC4-A8AB-F9CD56EB3CCB}" destId="{7EF6469F-ACAD-4F54-904A-BB5116810EBA}" srcOrd="0" destOrd="0" presId="urn:microsoft.com/office/officeart/2005/8/layout/hierarchy5"/>
    <dgm:cxn modelId="{59570D0F-9380-4718-B6BA-4474DEB8744B}" type="presParOf" srcId="{7EF6469F-ACAD-4F54-904A-BB5116810EBA}" destId="{05A2E477-ECF8-4D02-8661-DE7D91159DF5}" srcOrd="0" destOrd="0" presId="urn:microsoft.com/office/officeart/2005/8/layout/hierarchy5"/>
    <dgm:cxn modelId="{B1A25370-232B-4DDF-9AA9-729099CC49C3}" type="presParOf" srcId="{7EF6469F-ACAD-4F54-904A-BB5116810EBA}" destId="{221E9553-BDA0-4FB7-8F92-5F8AA7299CCE}" srcOrd="1" destOrd="0" presId="urn:microsoft.com/office/officeart/2005/8/layout/hierarchy5"/>
    <dgm:cxn modelId="{FDC33C69-E0DC-4DC9-A22E-E25CF9BC78E1}" type="presParOf" srcId="{221E9553-BDA0-4FB7-8F92-5F8AA7299CCE}" destId="{422FAE9B-B461-4B83-8EB8-D974F5CC7E16}" srcOrd="0" destOrd="0" presId="urn:microsoft.com/office/officeart/2005/8/layout/hierarchy5"/>
    <dgm:cxn modelId="{0685663F-3181-4BA2-9A20-73FEB95DC224}" type="presParOf" srcId="{422FAE9B-B461-4B83-8EB8-D974F5CC7E16}" destId="{FDD4250C-6E30-4BCE-9920-4DA90673A6BB}" srcOrd="0" destOrd="0" presId="urn:microsoft.com/office/officeart/2005/8/layout/hierarchy5"/>
    <dgm:cxn modelId="{DB730BB5-CE3F-465B-B9AF-1D3F9493985C}" type="presParOf" srcId="{221E9553-BDA0-4FB7-8F92-5F8AA7299CCE}" destId="{D6C24228-FC60-4EE0-B6FC-35C4584954D9}" srcOrd="1" destOrd="0" presId="urn:microsoft.com/office/officeart/2005/8/layout/hierarchy5"/>
    <dgm:cxn modelId="{20AE765B-4C1F-413F-8C7F-40FDB09DD277}" type="presParOf" srcId="{D6C24228-FC60-4EE0-B6FC-35C4584954D9}" destId="{82FA653C-DFD4-4E46-84B5-F7AA831DF1B3}" srcOrd="0" destOrd="0" presId="urn:microsoft.com/office/officeart/2005/8/layout/hierarchy5"/>
    <dgm:cxn modelId="{E6D34AF7-F468-48D4-9DF0-1FA8371A0C7C}" type="presParOf" srcId="{D6C24228-FC60-4EE0-B6FC-35C4584954D9}" destId="{C7296836-E6E3-428A-986E-CB1EC21C3114}" srcOrd="1" destOrd="0" presId="urn:microsoft.com/office/officeart/2005/8/layout/hierarchy5"/>
    <dgm:cxn modelId="{C9AE192C-E9AA-4BC9-B485-FBE7D79DB42A}" type="presParOf" srcId="{C7296836-E6E3-428A-986E-CB1EC21C3114}" destId="{7CF3B92A-5928-4C2E-821B-934CC0717715}" srcOrd="0" destOrd="0" presId="urn:microsoft.com/office/officeart/2005/8/layout/hierarchy5"/>
    <dgm:cxn modelId="{188B69E9-9428-47C0-871F-E84172D7E212}" type="presParOf" srcId="{7CF3B92A-5928-4C2E-821B-934CC0717715}" destId="{B7F1C511-0D17-4FBE-9DF4-7BB0CE9422EC}" srcOrd="0" destOrd="0" presId="urn:microsoft.com/office/officeart/2005/8/layout/hierarchy5"/>
    <dgm:cxn modelId="{A53FD4C4-E52F-4748-98FA-39D4D97C6800}" type="presParOf" srcId="{C7296836-E6E3-428A-986E-CB1EC21C3114}" destId="{951A3B99-DE69-4117-BA95-E1CD1E57190C}" srcOrd="1" destOrd="0" presId="urn:microsoft.com/office/officeart/2005/8/layout/hierarchy5"/>
    <dgm:cxn modelId="{E7111422-1C16-488D-B527-6A758A415746}" type="presParOf" srcId="{951A3B99-DE69-4117-BA95-E1CD1E57190C}" destId="{8B43EAF0-61EA-4148-8F60-E442D8C33ED9}" srcOrd="0" destOrd="0" presId="urn:microsoft.com/office/officeart/2005/8/layout/hierarchy5"/>
    <dgm:cxn modelId="{D26387C4-DA3E-44EA-9571-5253490E610B}" type="presParOf" srcId="{951A3B99-DE69-4117-BA95-E1CD1E57190C}" destId="{9F7404FC-C441-4D36-884E-5D1C6388301A}" srcOrd="1" destOrd="0" presId="urn:microsoft.com/office/officeart/2005/8/layout/hierarchy5"/>
    <dgm:cxn modelId="{81BA4FF3-AF8C-4B05-B805-F12E6A41818B}" type="presParOf" srcId="{9F7404FC-C441-4D36-884E-5D1C6388301A}" destId="{6FBAB6A0-79A0-49B6-8A1B-F40CA3D0790F}" srcOrd="0" destOrd="0" presId="urn:microsoft.com/office/officeart/2005/8/layout/hierarchy5"/>
    <dgm:cxn modelId="{31A939A4-DF1C-4296-9CAB-0C856765100E}" type="presParOf" srcId="{6FBAB6A0-79A0-49B6-8A1B-F40CA3D0790F}" destId="{802DA572-643C-452E-ABC6-CBB4C00A5A42}" srcOrd="0" destOrd="0" presId="urn:microsoft.com/office/officeart/2005/8/layout/hierarchy5"/>
    <dgm:cxn modelId="{3F1532F0-5ACB-4DEF-AB51-8E7083706224}" type="presParOf" srcId="{9F7404FC-C441-4D36-884E-5D1C6388301A}" destId="{9419D16E-7CBC-4F91-AAD3-F561203ED78F}" srcOrd="1" destOrd="0" presId="urn:microsoft.com/office/officeart/2005/8/layout/hierarchy5"/>
    <dgm:cxn modelId="{BE7AED75-BB9C-4957-ADCF-744B67D4EE9E}" type="presParOf" srcId="{9419D16E-7CBC-4F91-AAD3-F561203ED78F}" destId="{D62F89DA-21FC-4E1E-9D3B-4967FB86935F}" srcOrd="0" destOrd="0" presId="urn:microsoft.com/office/officeart/2005/8/layout/hierarchy5"/>
    <dgm:cxn modelId="{DF7DC5D5-B8DE-40B8-B8E7-B60AC4BE2FF6}" type="presParOf" srcId="{9419D16E-7CBC-4F91-AAD3-F561203ED78F}" destId="{0804F44C-4BD1-4CE2-B620-7090CE12C5C1}" srcOrd="1" destOrd="0" presId="urn:microsoft.com/office/officeart/2005/8/layout/hierarchy5"/>
    <dgm:cxn modelId="{08D10C50-56D5-4375-B06C-2E9A4094E02A}" type="presParOf" srcId="{8028CC2D-F523-4700-9225-5ECF067DC7E8}" destId="{8316B26B-08FE-4D80-9651-8217B8BE618F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2E477-ECF8-4D02-8661-DE7D91159DF5}">
      <dsp:nvSpPr>
        <dsp:cNvPr id="0" name=""/>
        <dsp:cNvSpPr/>
      </dsp:nvSpPr>
      <dsp:spPr>
        <a:xfrm>
          <a:off x="104" y="1073862"/>
          <a:ext cx="1250269" cy="23131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latin typeface="Times New Roman" pitchFamily="18" charset="0"/>
              <a:cs typeface="Times New Roman" pitchFamily="18" charset="0"/>
            </a:rPr>
            <a:t>Visions </a:t>
          </a:r>
          <a:br>
            <a:rPr lang="sv-SE" sz="14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sv-SE" sz="1400" b="1" kern="1200" dirty="0" smtClean="0">
              <a:latin typeface="Times New Roman" pitchFamily="18" charset="0"/>
              <a:cs typeface="Times New Roman" pitchFamily="18" charset="0"/>
            </a:rPr>
            <a:t>medlemmar</a:t>
          </a:r>
          <a:endParaRPr lang="sv-SE" sz="1400" b="1" kern="1200" dirty="0">
            <a:latin typeface="+mj-lt"/>
            <a:cs typeface="Times New Roman" pitchFamily="18" charset="0"/>
          </a:endParaRPr>
        </a:p>
      </dsp:txBody>
      <dsp:txXfrm>
        <a:off x="36723" y="1110481"/>
        <a:ext cx="1177031" cy="2239929"/>
      </dsp:txXfrm>
    </dsp:sp>
    <dsp:sp modelId="{422FAE9B-B461-4B83-8EB8-D974F5CC7E16}">
      <dsp:nvSpPr>
        <dsp:cNvPr id="0" name=""/>
        <dsp:cNvSpPr/>
      </dsp:nvSpPr>
      <dsp:spPr>
        <a:xfrm>
          <a:off x="1250373" y="2217833"/>
          <a:ext cx="500107" cy="25224"/>
        </a:xfrm>
        <a:custGeom>
          <a:avLst/>
          <a:gdLst/>
          <a:ahLst/>
          <a:cxnLst/>
          <a:rect l="0" t="0" r="0" b="0"/>
          <a:pathLst>
            <a:path>
              <a:moveTo>
                <a:pt x="0" y="12612"/>
              </a:moveTo>
              <a:lnTo>
                <a:pt x="500107" y="126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1487924" y="2217943"/>
        <a:ext cx="25005" cy="25005"/>
      </dsp:txXfrm>
    </dsp:sp>
    <dsp:sp modelId="{82FA653C-DFD4-4E46-84B5-F7AA831DF1B3}">
      <dsp:nvSpPr>
        <dsp:cNvPr id="0" name=""/>
        <dsp:cNvSpPr/>
      </dsp:nvSpPr>
      <dsp:spPr>
        <a:xfrm>
          <a:off x="1750481" y="1073862"/>
          <a:ext cx="1250269" cy="23131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latin typeface="Times New Roman" pitchFamily="18" charset="0"/>
              <a:cs typeface="Times New Roman" pitchFamily="18" charset="0"/>
            </a:rPr>
            <a:t>Visions lokala avdelningar, </a:t>
          </a:r>
          <a:br>
            <a:rPr lang="sv-SE" sz="14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sv-SE" sz="1400" b="1" kern="1200" dirty="0" smtClean="0">
              <a:latin typeface="Times New Roman" pitchFamily="18" charset="0"/>
              <a:cs typeface="Times New Roman" pitchFamily="18" charset="0"/>
            </a:rPr>
            <a:t>klubbar och sektioner</a:t>
          </a:r>
          <a:endParaRPr lang="sv-SE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87100" y="1110481"/>
        <a:ext cx="1177031" cy="2239929"/>
      </dsp:txXfrm>
    </dsp:sp>
    <dsp:sp modelId="{7CF3B92A-5928-4C2E-821B-934CC0717715}">
      <dsp:nvSpPr>
        <dsp:cNvPr id="0" name=""/>
        <dsp:cNvSpPr/>
      </dsp:nvSpPr>
      <dsp:spPr>
        <a:xfrm>
          <a:off x="3000750" y="2217833"/>
          <a:ext cx="500107" cy="25224"/>
        </a:xfrm>
        <a:custGeom>
          <a:avLst/>
          <a:gdLst/>
          <a:ahLst/>
          <a:cxnLst/>
          <a:rect l="0" t="0" r="0" b="0"/>
          <a:pathLst>
            <a:path>
              <a:moveTo>
                <a:pt x="0" y="12612"/>
              </a:moveTo>
              <a:lnTo>
                <a:pt x="500107" y="12612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3238302" y="2217943"/>
        <a:ext cx="25005" cy="25005"/>
      </dsp:txXfrm>
    </dsp:sp>
    <dsp:sp modelId="{8B43EAF0-61EA-4148-8F60-E442D8C33ED9}">
      <dsp:nvSpPr>
        <dsp:cNvPr id="0" name=""/>
        <dsp:cNvSpPr/>
      </dsp:nvSpPr>
      <dsp:spPr>
        <a:xfrm>
          <a:off x="3500858" y="1073862"/>
          <a:ext cx="1250269" cy="2313167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Förbundsmöte</a:t>
          </a:r>
          <a:endParaRPr lang="sv-SE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37477" y="1110481"/>
        <a:ext cx="1177031" cy="2239929"/>
      </dsp:txXfrm>
    </dsp:sp>
    <dsp:sp modelId="{6FBAB6A0-79A0-49B6-8A1B-F40CA3D0790F}">
      <dsp:nvSpPr>
        <dsp:cNvPr id="0" name=""/>
        <dsp:cNvSpPr/>
      </dsp:nvSpPr>
      <dsp:spPr>
        <a:xfrm>
          <a:off x="4751128" y="2217833"/>
          <a:ext cx="500107" cy="25224"/>
        </a:xfrm>
        <a:custGeom>
          <a:avLst/>
          <a:gdLst/>
          <a:ahLst/>
          <a:cxnLst/>
          <a:rect l="0" t="0" r="0" b="0"/>
          <a:pathLst>
            <a:path>
              <a:moveTo>
                <a:pt x="0" y="12612"/>
              </a:moveTo>
              <a:lnTo>
                <a:pt x="500107" y="12612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/>
        </a:p>
      </dsp:txBody>
      <dsp:txXfrm>
        <a:off x="4988679" y="2217943"/>
        <a:ext cx="25005" cy="25005"/>
      </dsp:txXfrm>
    </dsp:sp>
    <dsp:sp modelId="{D62F89DA-21FC-4E1E-9D3B-4967FB86935F}">
      <dsp:nvSpPr>
        <dsp:cNvPr id="0" name=""/>
        <dsp:cNvSpPr/>
      </dsp:nvSpPr>
      <dsp:spPr>
        <a:xfrm>
          <a:off x="5251236" y="1516663"/>
          <a:ext cx="1439997" cy="1427564"/>
        </a:xfrm>
        <a:prstGeom prst="ellipse">
          <a:avLst/>
        </a:prstGeom>
        <a:solidFill>
          <a:schemeClr val="accent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FS</a:t>
          </a:r>
          <a:endParaRPr lang="sv-SE" sz="1400" b="1" kern="1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62119" y="1725725"/>
        <a:ext cx="1018231" cy="100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CEA29-FDE9-4BFF-BFC9-79087F4A678A}" type="datetimeFigureOut">
              <a:rPr lang="sv-SE" smtClean="0"/>
              <a:pPr/>
              <a:t>2020-03-05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D56D5-32A0-4630-92BE-EBD635F4EE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47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balamalen.se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wwf.se/mat-och-jordbruk/matkalkylator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wf.se/mat-och-jordbruk/matkalkylator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defTabSz="914400">
              <a:spcBef>
                <a:spcPct val="0"/>
              </a:spcBef>
              <a:buFontTx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sv-SE" dirty="0" smtClean="0"/>
              <a:t>Avdelningar och klubbar har egen lokal verksamhet, medlemmarna väljer dem som ska sköta den lokala verksamheten</a:t>
            </a:r>
          </a:p>
          <a:p>
            <a:pPr>
              <a:buFontTx/>
              <a:buChar char="•"/>
            </a:pPr>
            <a:r>
              <a:rPr lang="sv-SE" dirty="0" smtClean="0"/>
              <a:t>Forum organiseras regionalt eller centralt, ett eller flera forum årligen/avtalsområde</a:t>
            </a:r>
          </a:p>
          <a:p>
            <a:pPr>
              <a:buFontTx/>
              <a:buChar char="•"/>
            </a:pPr>
            <a:r>
              <a:rPr lang="sv-SE" dirty="0" smtClean="0"/>
              <a:t>Förbundsstyrelsen består av 12 personer,</a:t>
            </a:r>
            <a:r>
              <a:rPr lang="sv-SE" baseline="0" dirty="0" smtClean="0"/>
              <a:t> vara en är personalklubbens representant </a:t>
            </a:r>
            <a:r>
              <a:rPr lang="sv-SE" dirty="0" smtClean="0"/>
              <a:t> och leds </a:t>
            </a:r>
            <a:r>
              <a:rPr lang="sv-SE" smtClean="0"/>
              <a:t>av vår förbundsordförande  </a:t>
            </a:r>
            <a:r>
              <a:rPr lang="sv-SE" dirty="0" smtClean="0"/>
              <a:t>Förbundsstyrelsen ansvarar för den löpande verksamheten mellan förbundsmötena.</a:t>
            </a:r>
          </a:p>
          <a:p>
            <a:pPr>
              <a:buFontTx/>
              <a:buChar char="•"/>
            </a:pPr>
            <a:r>
              <a:rPr lang="sv-SE" dirty="0" smtClean="0"/>
              <a:t>Regionkonferensen, som sker regionalt är inte stadgebunden som de övriga organisationsleden, men är ändå ett tillfälle där regionala representanter väljs till olika uppdrag.</a:t>
            </a:r>
          </a:p>
          <a:p>
            <a:pPr>
              <a:buFontTx/>
              <a:buChar char="•"/>
            </a:pPr>
            <a:r>
              <a:rPr lang="sv-SE" dirty="0" smtClean="0"/>
              <a:t>Regional förbundskonferens hålls regionvis vartannat år, de åren det inte är förbundsmöte. Syftet med konferensen är att den ska ge en nulägesbild och vara framtidsorienterande.  </a:t>
            </a:r>
          </a:p>
          <a:p>
            <a:pPr>
              <a:buFontTx/>
              <a:buChar char="•"/>
            </a:pPr>
            <a:r>
              <a:rPr lang="sv-SE" dirty="0" smtClean="0"/>
              <a:t>Förbundsmöte hålls vartannat år. På mötet fattas frågor om organisationens politik och ekonomi. Vart fjärde år väljs förbundsstyrelse på förbundsmötet.</a:t>
            </a:r>
          </a:p>
          <a:p>
            <a:pPr>
              <a:buFontTx/>
              <a:buChar char="•"/>
            </a:pPr>
            <a:endParaRPr lang="sv-SE" dirty="0" smtClean="0"/>
          </a:p>
          <a:p>
            <a:pPr>
              <a:buFontTx/>
              <a:buChar char="•"/>
            </a:pPr>
            <a:r>
              <a:rPr lang="sv-SE" dirty="0" smtClean="0"/>
              <a:t>Medlemsavgiften till Vision är 1,16-1,25% av inkomsten beroende på avdelning eller klubb som medlemmen är organiserad i. Att avgiften skiljer beror på att avdelningar och klubbar själva får besluta om storleken på en del av avgiften. </a:t>
            </a:r>
          </a:p>
          <a:p>
            <a:pPr>
              <a:buFontTx/>
              <a:buChar char="•"/>
            </a:pPr>
            <a:r>
              <a:rPr lang="en-US" dirty="0" smtClean="0"/>
              <a:t>Till </a:t>
            </a:r>
            <a:r>
              <a:rPr lang="en-US" dirty="0" err="1" smtClean="0"/>
              <a:t>medlemsavgiften</a:t>
            </a:r>
            <a:r>
              <a:rPr lang="en-US" dirty="0" smtClean="0"/>
              <a:t> </a:t>
            </a:r>
            <a:r>
              <a:rPr lang="en-US" dirty="0" err="1" smtClean="0"/>
              <a:t>tillkommer</a:t>
            </a:r>
            <a:r>
              <a:rPr lang="en-US" dirty="0" smtClean="0"/>
              <a:t> A-</a:t>
            </a:r>
            <a:r>
              <a:rPr lang="en-US" dirty="0" err="1" smtClean="0"/>
              <a:t>kasseavgift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ev</a:t>
            </a:r>
            <a:r>
              <a:rPr lang="en-US" dirty="0" smtClean="0"/>
              <a:t> </a:t>
            </a:r>
            <a:r>
              <a:rPr lang="en-US" dirty="0" err="1" smtClean="0"/>
              <a:t>medlemskap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yrkesförening</a:t>
            </a:r>
            <a:r>
              <a:rPr lang="en-US" dirty="0" smtClean="0"/>
              <a:t>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218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i="0" dirty="0" smtClean="0"/>
              <a:t>Vision lanserade</a:t>
            </a:r>
            <a:r>
              <a:rPr lang="sv-SE" i="0" baseline="0" dirty="0" smtClean="0"/>
              <a:t> oss som</a:t>
            </a:r>
            <a:r>
              <a:rPr lang="sv-SE" i="0" dirty="0" smtClean="0"/>
              <a:t> en Fair Union sedan 2007. 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Allt vårt rättvisearbete, miljöarbete och internationellt solidaritetsarbete samlas under begreppet Fair Union. Vi vill ha schysta arbetsvillkor och en rättvis utveckling för alla, i Sverige och i hela världen. Vår styrka och storlek ger oss inflytande.</a:t>
            </a:r>
          </a:p>
          <a:p>
            <a:pPr marL="0" indent="0">
              <a:buFontTx/>
              <a:buNone/>
            </a:pPr>
            <a:endParaRPr lang="sv-SE" i="0" dirty="0" smtClean="0"/>
          </a:p>
          <a:p>
            <a:pPr marL="171450" indent="-171450">
              <a:buFontTx/>
              <a:buChar char="-"/>
            </a:pPr>
            <a:r>
              <a:rPr lang="sv-SE" i="0" dirty="0" smtClean="0"/>
              <a:t>Agenda 2030 är de 17 globala hållbarhetsmål som världens länder kommit överens om ska vara uppfyllda till 2030. </a:t>
            </a:r>
            <a:r>
              <a:rPr lang="sv-SE" dirty="0" smtClean="0">
                <a:hlinkClick r:id="rId3"/>
              </a:rPr>
              <a:t>https://www.globalamalen.se/</a:t>
            </a:r>
            <a:endParaRPr lang="sv-SE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Hållbarhetsfrågorna är av naturen komplexa och kräver et</a:t>
            </a:r>
            <a:r>
              <a:rPr lang="sv-SE" dirty="0" smtClean="0"/>
              <a:t>t holistiskt</a:t>
            </a:r>
            <a:r>
              <a:rPr lang="sv-SE" baseline="0" dirty="0" smtClean="0"/>
              <a:t> synsätt som knyter samman ekonomisk utveckling, social integration och ekologisk hållbarhet. </a:t>
            </a:r>
            <a:endParaRPr lang="sv-SE" dirty="0" smtClean="0"/>
          </a:p>
          <a:p>
            <a:pPr marL="171450" indent="-171450">
              <a:buFontTx/>
              <a:buChar char="-"/>
            </a:pPr>
            <a:endParaRPr lang="sv-SE" i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i="0" dirty="0" smtClean="0"/>
              <a:t>Vision jobbar med hållbarhet i flera roller: som fackförbund i Sverige och globalt, och som arbetsgivare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i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i="0" dirty="0" smtClean="0"/>
              <a:t>-  Som arbetsgivare</a:t>
            </a:r>
            <a:r>
              <a:rPr lang="sv-SE" i="0" baseline="0" dirty="0" smtClean="0"/>
              <a:t> m</a:t>
            </a:r>
            <a:r>
              <a:rPr lang="sv-SE" i="0" dirty="0" smtClean="0"/>
              <a:t>inskar vi våra utsläpp genom bland annat åtgärder inom</a:t>
            </a:r>
            <a:r>
              <a:rPr lang="sv-SE" i="0" baseline="0" dirty="0" smtClean="0"/>
              <a:t> transport, mat, avfall, el, utskrifter och placeringar. Dagens vegetariska lunch är en del av detta. Smaklig måltid! </a:t>
            </a:r>
            <a:endParaRPr lang="sv-SE" i="0" dirty="0" smtClean="0"/>
          </a:p>
          <a:p>
            <a:endParaRPr lang="sv-SE" i="0" dirty="0" smtClean="0"/>
          </a:p>
          <a:p>
            <a:r>
              <a:rPr lang="sv-SE" i="0" dirty="0" smtClean="0"/>
              <a:t>Bild från </a:t>
            </a:r>
            <a:r>
              <a:rPr lang="sv-SE" dirty="0" smtClean="0">
                <a:hlinkClick r:id="rId4"/>
              </a:rPr>
              <a:t>https://www.wwf.se/mat-och-jordbruk/matkalkylator/</a:t>
            </a:r>
            <a:endParaRPr lang="sv-SE" i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584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Bild</a:t>
            </a:r>
            <a:r>
              <a:rPr lang="sv-SE" baseline="0" dirty="0" smtClean="0"/>
              <a:t> från </a:t>
            </a:r>
            <a:r>
              <a:rPr lang="sv-SE" dirty="0" smtClean="0">
                <a:hlinkClick r:id="rId3"/>
              </a:rPr>
              <a:t>https://www.wwf.se/mat-och-jordbruk/matkalkylator/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32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1101FDE-A57E-40E7-9691-C6AD8AC349A4}" type="datetime1">
              <a:rPr lang="sv-SE" smtClean="0"/>
              <a:t>2020-03-05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D9AA0938-A5A2-874F-B97E-4FBB8AF2D7C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377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D88C-5FD5-4009-95CE-B1B452696D3A}" type="datetime1">
              <a:rPr lang="en-GB" smtClean="0"/>
              <a:t>05/03/2020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369095" y="2519045"/>
            <a:ext cx="6903244" cy="335788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248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D88C-5FD5-4009-95CE-B1B452696D3A}" type="datetime1">
              <a:rPr lang="en-GB" smtClean="0"/>
              <a:t>05/03/2020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Dokumentnamn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369095" y="2519045"/>
            <a:ext cx="6903244" cy="335788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08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94094" y="478213"/>
            <a:ext cx="5230431" cy="1436312"/>
          </a:xfrm>
        </p:spPr>
        <p:txBody>
          <a:bodyPr>
            <a:normAutofit/>
          </a:bodyPr>
          <a:lstStyle>
            <a:lvl1pPr algn="l">
              <a:defRPr sz="4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94094" y="2162174"/>
            <a:ext cx="5230431" cy="1876425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1234121-E9F6-4731-92E1-78781B79C7AB}" type="datetime1">
              <a:rPr lang="sv-SE" smtClean="0"/>
              <a:t>2020-03-05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D9AA0938-A5A2-874F-B97E-4FBB8AF2D7C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255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2038350"/>
            <a:ext cx="6686550" cy="3686175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/>
            </a:lvl1pPr>
            <a:lvl2pPr marL="180000" indent="0">
              <a:spcBef>
                <a:spcPts val="0"/>
              </a:spcBef>
              <a:buFontTx/>
              <a:buNone/>
              <a:defRPr sz="1800"/>
            </a:lvl2pPr>
            <a:lvl3pPr marL="360000" indent="0">
              <a:spcBef>
                <a:spcPts val="0"/>
              </a:spcBef>
              <a:buFontTx/>
              <a:buNone/>
              <a:defRPr sz="1600"/>
            </a:lvl3pPr>
            <a:lvl4pPr marL="540000" indent="0">
              <a:spcBef>
                <a:spcPts val="0"/>
              </a:spcBef>
              <a:buFontTx/>
              <a:buNone/>
              <a:defRPr sz="1400"/>
            </a:lvl4pPr>
            <a:lvl5pPr marL="720000" indent="0">
              <a:spcBef>
                <a:spcPts val="0"/>
              </a:spcBef>
              <a:buFontTx/>
              <a:buNone/>
              <a:defRPr sz="14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1C7D-E331-4E17-8954-7EA96F5F1ED8}" type="datetime1">
              <a:rPr lang="sv-SE" smtClean="0"/>
              <a:t>2020-03-05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AA0938-A5A2-874F-B97E-4FBB8AF2D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495300" y="476250"/>
            <a:ext cx="47244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90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2066925"/>
            <a:ext cx="4038600" cy="3790950"/>
          </a:xfrm>
        </p:spPr>
        <p:txBody>
          <a:bodyPr/>
          <a:lstStyle>
            <a:lvl1pPr marL="0">
              <a:buNone/>
              <a:defRPr sz="2000"/>
            </a:lvl1pPr>
            <a:lvl2pPr marL="180000" indent="0">
              <a:defRPr sz="1800"/>
            </a:lvl2pPr>
            <a:lvl3pPr marL="360000" indent="0">
              <a:defRPr sz="1600"/>
            </a:lvl3pPr>
            <a:lvl4pPr marL="540000" indent="0">
              <a:defRPr sz="1400"/>
            </a:lvl4pPr>
            <a:lvl5pPr marL="720000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066925"/>
            <a:ext cx="4038600" cy="3790950"/>
          </a:xfrm>
        </p:spPr>
        <p:txBody>
          <a:bodyPr/>
          <a:lstStyle>
            <a:lvl1pPr marL="0" indent="0">
              <a:buNone/>
              <a:defRPr sz="2000"/>
            </a:lvl1pPr>
            <a:lvl2pPr marL="180000" indent="0">
              <a:defRPr sz="1800"/>
            </a:lvl2pPr>
            <a:lvl3pPr marL="360000" indent="0">
              <a:defRPr sz="1600"/>
            </a:lvl3pPr>
            <a:lvl4pPr marL="540000" indent="0">
              <a:defRPr sz="1400"/>
            </a:lvl4pPr>
            <a:lvl5pPr marL="720000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83C5-B1C3-41CB-8AEA-658FBECBECAB}" type="datetime1">
              <a:rPr lang="sv-SE" smtClean="0"/>
              <a:t>2020-03-05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D9AA0938-A5A2-874F-B97E-4FBB8AF2D7C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570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3008313" cy="727075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373439"/>
            <a:ext cx="5111750" cy="56273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095376"/>
            <a:ext cx="3008313" cy="4905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AEB-C3B5-4CF9-974A-0F47CB11BB82}" type="datetime1">
              <a:rPr lang="sv-SE" smtClean="0"/>
              <a:t>2020-03-05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5"/>
          <p:cNvSpPr txBox="1">
            <a:spLocks/>
          </p:cNvSpPr>
          <p:nvPr userDrawn="1"/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AA0938-A5A2-874F-B97E-4FBB8AF2D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8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B98A-0896-423B-ADA5-B56246C81BF8}" type="datetime1">
              <a:rPr lang="sv-SE" smtClean="0"/>
              <a:t>2020-03-05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5"/>
          <p:cNvSpPr txBox="1">
            <a:spLocks/>
          </p:cNvSpPr>
          <p:nvPr userDrawn="1"/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AA0938-A5A2-874F-B97E-4FBB8AF2D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96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tex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838008" y="373438"/>
            <a:ext cx="3873732" cy="6795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8380" y="274321"/>
            <a:ext cx="4346871" cy="5745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838008" y="1053033"/>
            <a:ext cx="3873732" cy="4790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D6C5-8D4C-48C6-BCC3-8F1453256B65}" type="datetime1">
              <a:rPr lang="sv-SE" smtClean="0"/>
              <a:t>2020-03-05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5"/>
          <p:cNvSpPr txBox="1">
            <a:spLocks/>
          </p:cNvSpPr>
          <p:nvPr userDrawn="1"/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AA0938-A5A2-874F-B97E-4FBB8AF2D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85083" y="486296"/>
            <a:ext cx="387373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525580" y="274321"/>
            <a:ext cx="4346871" cy="5745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85083" y="1053033"/>
            <a:ext cx="3873732" cy="4790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587-9C5C-4C76-9870-FDAECB43B939}" type="datetime1">
              <a:rPr lang="sv-SE" smtClean="0"/>
              <a:t>2020-03-05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5"/>
          <p:cNvSpPr txBox="1">
            <a:spLocks/>
          </p:cNvSpPr>
          <p:nvPr userDrawn="1"/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AA0938-A5A2-874F-B97E-4FBB8AF2D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8379" y="274321"/>
            <a:ext cx="8622273" cy="5745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F5C20-BEE0-4AE5-BB14-F9D0E4848443}" type="datetime1">
              <a:rPr lang="sv-SE" smtClean="0"/>
              <a:t>2020-03-05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5"/>
          <p:cNvSpPr txBox="1">
            <a:spLocks/>
          </p:cNvSpPr>
          <p:nvPr userDrawn="1"/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AA0938-A5A2-874F-B97E-4FBB8AF2D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58380" y="274638"/>
            <a:ext cx="8627241" cy="5751293"/>
          </a:xfrm>
          <a:prstGeom prst="rect">
            <a:avLst/>
          </a:prstGeom>
          <a:solidFill>
            <a:srgbClr val="F4F0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95300" y="476250"/>
            <a:ext cx="47244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2038350"/>
            <a:ext cx="8191500" cy="3686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821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0B9E817-2E85-4FD9-AF9C-0B47B026D796}" type="datetime1">
              <a:rPr lang="sv-SE" smtClean="0"/>
              <a:t>2020-03-05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sv-SE" dirty="0"/>
          </a:p>
        </p:txBody>
      </p:sp>
      <p:pic>
        <p:nvPicPr>
          <p:cNvPr id="7" name="Bildobjekt 6" descr="Vision_logo_RGB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511" y="6210279"/>
            <a:ext cx="874110" cy="38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9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0" r:id="rId3"/>
    <p:sldLayoutId id="2147483652" r:id="rId4"/>
    <p:sldLayoutId id="2147483656" r:id="rId5"/>
    <p:sldLayoutId id="2147483655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20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457200" rtl="0" eaLnBrk="1" latinLnBrk="0" hangingPunct="1">
        <a:spcBef>
          <a:spcPts val="0"/>
        </a:spcBef>
        <a:buFont typeface="Arial"/>
        <a:buChar char="•"/>
        <a:defRPr sz="16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457200" rtl="0" eaLnBrk="1" latinLnBrk="0" hangingPunct="1">
        <a:spcBef>
          <a:spcPts val="0"/>
        </a:spcBef>
        <a:buFont typeface="Arial"/>
        <a:buChar char="–"/>
        <a:defRPr sz="14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457200" rtl="0" eaLnBrk="1" latinLnBrk="0" hangingPunct="1">
        <a:spcBef>
          <a:spcPts val="0"/>
        </a:spcBef>
        <a:buFont typeface="Arial"/>
        <a:buChar char="»"/>
        <a:defRPr sz="14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kalkylatorn.s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/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9" y="274321"/>
            <a:ext cx="8613310" cy="5745011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372678" y="3939542"/>
            <a:ext cx="7113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En styrelse som </a:t>
            </a:r>
            <a:br>
              <a:rPr lang="sv-SE" sz="6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v-SE" sz="6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gör skillnad</a:t>
            </a:r>
            <a:endParaRPr lang="sv-SE" sz="6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9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95300" y="2038350"/>
            <a:ext cx="6896100" cy="3686175"/>
          </a:xfrm>
        </p:spPr>
        <p:txBody>
          <a:bodyPr/>
          <a:lstStyle/>
          <a:p>
            <a:r>
              <a:rPr lang="sv-SE" i="1" dirty="0" smtClean="0"/>
              <a:t>En styrelse som gör skillnad </a:t>
            </a:r>
            <a:r>
              <a:rPr lang="sv-SE" dirty="0" smtClean="0"/>
              <a:t>är en strategisk utbildning som ska bidra till att styrelsens arbete leder från idé till resultat.</a:t>
            </a:r>
          </a:p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95299" y="2038350"/>
            <a:ext cx="8229601" cy="3686175"/>
          </a:xfrm>
        </p:spPr>
        <p:txBody>
          <a:bodyPr>
            <a:normAutofit/>
          </a:bodyPr>
          <a:lstStyle/>
          <a:p>
            <a:r>
              <a:rPr lang="sv-SE" sz="2200" b="1" dirty="0" smtClean="0"/>
              <a:t>Utbildningen ska:</a:t>
            </a:r>
          </a:p>
          <a:p>
            <a:endParaRPr lang="sv-SE" sz="2200" b="1" dirty="0" smtClean="0"/>
          </a:p>
          <a:p>
            <a:pPr lvl="0"/>
            <a:r>
              <a:rPr lang="sv-SE" sz="2200" dirty="0" smtClean="0"/>
              <a:t>ge kunskap som gör att styrelsen bidrar till Visions utveckling</a:t>
            </a:r>
          </a:p>
          <a:p>
            <a:pPr lvl="0"/>
            <a:endParaRPr lang="sv-SE" sz="2200" dirty="0" smtClean="0"/>
          </a:p>
          <a:p>
            <a:pPr lvl="0"/>
            <a:r>
              <a:rPr lang="sv-SE" sz="2200" dirty="0"/>
              <a:t>l</a:t>
            </a:r>
            <a:r>
              <a:rPr lang="sv-SE" sz="2200" dirty="0" smtClean="0"/>
              <a:t>eda till ett väl fungerande styrelsearbete med tydliga roller för   styrelseledamöterna</a:t>
            </a:r>
          </a:p>
          <a:p>
            <a:pPr lvl="0"/>
            <a:endParaRPr lang="sv-SE" sz="2200" dirty="0" smtClean="0"/>
          </a:p>
          <a:p>
            <a:r>
              <a:rPr lang="sv-SE" sz="2200" dirty="0"/>
              <a:t>b</a:t>
            </a:r>
            <a:r>
              <a:rPr lang="sv-SE" sz="2200" dirty="0" smtClean="0"/>
              <a:t>idra till en väl fungerande verksamhetsplanering för vad som ska åstadkommas under året</a:t>
            </a:r>
            <a:endParaRPr lang="sv-SE" sz="2200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200" dirty="0"/>
              <a:t>Din roll under utbildningen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85083" y="2133600"/>
            <a:ext cx="3873732" cy="3710246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sv-SE" sz="2000" dirty="0"/>
              <a:t>Delta aktivt</a:t>
            </a:r>
            <a:r>
              <a:rPr lang="en-US" sz="2000" dirty="0"/>
              <a:t> </a:t>
            </a:r>
          </a:p>
          <a:p>
            <a:pPr>
              <a:lnSpc>
                <a:spcPts val="3500"/>
              </a:lnSpc>
            </a:pPr>
            <a:r>
              <a:rPr lang="sv-SE" sz="2000" dirty="0"/>
              <a:t>Ta ansvar för ditt lärande</a:t>
            </a:r>
          </a:p>
          <a:p>
            <a:pPr>
              <a:lnSpc>
                <a:spcPts val="3500"/>
              </a:lnSpc>
            </a:pPr>
            <a:r>
              <a:rPr lang="sv-SE" sz="2000" dirty="0"/>
              <a:t>Bidra till andras lärande</a:t>
            </a:r>
          </a:p>
          <a:p>
            <a:endParaRPr lang="sv-SE" sz="2000" dirty="0"/>
          </a:p>
        </p:txBody>
      </p:sp>
      <p:pic>
        <p:nvPicPr>
          <p:cNvPr id="7" name="Platshållare för bild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" r="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795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971550" y="2566987"/>
            <a:ext cx="1390650" cy="1381125"/>
          </a:xfrm>
          <a:prstGeom prst="rect">
            <a:avLst/>
          </a:prstGeom>
          <a:solidFill>
            <a:srgbClr val="00B89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2819400" y="2586037"/>
            <a:ext cx="1390650" cy="1381125"/>
          </a:xfrm>
          <a:prstGeom prst="rect">
            <a:avLst/>
          </a:prstGeom>
          <a:solidFill>
            <a:srgbClr val="8144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4572000" y="2586036"/>
            <a:ext cx="1390650" cy="1381125"/>
          </a:xfrm>
          <a:prstGeom prst="rect">
            <a:avLst/>
          </a:prstGeom>
          <a:solidFill>
            <a:srgbClr val="8144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6315075" y="2586037"/>
            <a:ext cx="1390650" cy="1381125"/>
          </a:xfrm>
          <a:prstGeom prst="rect">
            <a:avLst/>
          </a:prstGeom>
          <a:solidFill>
            <a:srgbClr val="8144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6315075" y="4229100"/>
            <a:ext cx="1390650" cy="1381125"/>
          </a:xfrm>
          <a:prstGeom prst="rect">
            <a:avLst/>
          </a:prstGeom>
          <a:solidFill>
            <a:srgbClr val="8144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4572000" y="4229100"/>
            <a:ext cx="1390650" cy="1381125"/>
          </a:xfrm>
          <a:prstGeom prst="rect">
            <a:avLst/>
          </a:prstGeom>
          <a:solidFill>
            <a:srgbClr val="8144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2819400" y="4229100"/>
            <a:ext cx="1390650" cy="1381125"/>
          </a:xfrm>
          <a:prstGeom prst="rect">
            <a:avLst/>
          </a:prstGeom>
          <a:solidFill>
            <a:srgbClr val="8144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971550" y="4210050"/>
            <a:ext cx="1390650" cy="1381125"/>
          </a:xfrm>
          <a:prstGeom prst="rect">
            <a:avLst/>
          </a:prstGeom>
          <a:solidFill>
            <a:srgbClr val="00B89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2819400" y="1000125"/>
            <a:ext cx="1390650" cy="1381125"/>
          </a:xfrm>
          <a:prstGeom prst="rect">
            <a:avLst/>
          </a:prstGeom>
          <a:solidFill>
            <a:srgbClr val="8144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4572000" y="1000125"/>
            <a:ext cx="1390650" cy="1381125"/>
          </a:xfrm>
          <a:prstGeom prst="rect">
            <a:avLst/>
          </a:prstGeom>
          <a:solidFill>
            <a:srgbClr val="8144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/>
          <p:cNvSpPr/>
          <p:nvPr/>
        </p:nvSpPr>
        <p:spPr>
          <a:xfrm>
            <a:off x="6315075" y="1000125"/>
            <a:ext cx="1390650" cy="1381125"/>
          </a:xfrm>
          <a:prstGeom prst="rect">
            <a:avLst/>
          </a:prstGeom>
          <a:solidFill>
            <a:srgbClr val="8144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5"/>
          <p:cNvSpPr txBox="1"/>
          <p:nvPr/>
        </p:nvSpPr>
        <p:spPr>
          <a:xfrm>
            <a:off x="2895600" y="1428750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Företräda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6415086" y="1439346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Utveckla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672012" y="1428750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Leda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971551" y="2888216"/>
            <a:ext cx="13906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bg1"/>
                </a:solidFill>
              </a:rPr>
              <a:t>Nuvarande tids-fördelning i procent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971551" y="4531280"/>
            <a:ext cx="13906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bg1"/>
                </a:solidFill>
              </a:rPr>
              <a:t>Önskad tids-fördelning i procent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3119437" y="3091932"/>
            <a:ext cx="742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 smtClean="0">
                <a:solidFill>
                  <a:schemeClr val="bg1"/>
                </a:solidFill>
              </a:rPr>
              <a:t>%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3119437" y="4719607"/>
            <a:ext cx="742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 smtClean="0">
                <a:solidFill>
                  <a:schemeClr val="bg1"/>
                </a:solidFill>
              </a:rPr>
              <a:t>%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4895850" y="4725439"/>
            <a:ext cx="742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 smtClean="0">
                <a:solidFill>
                  <a:schemeClr val="bg1"/>
                </a:solidFill>
              </a:rPr>
              <a:t>%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6638925" y="3076544"/>
            <a:ext cx="742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 smtClean="0">
                <a:solidFill>
                  <a:schemeClr val="bg1"/>
                </a:solidFill>
              </a:rPr>
              <a:t>%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31" name="textruta 30"/>
          <p:cNvSpPr txBox="1"/>
          <p:nvPr/>
        </p:nvSpPr>
        <p:spPr>
          <a:xfrm>
            <a:off x="6638925" y="4719607"/>
            <a:ext cx="742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 smtClean="0">
                <a:solidFill>
                  <a:schemeClr val="bg1"/>
                </a:solidFill>
              </a:rPr>
              <a:t>%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4895849" y="3076543"/>
            <a:ext cx="742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 smtClean="0">
                <a:solidFill>
                  <a:schemeClr val="bg1"/>
                </a:solidFill>
              </a:rPr>
              <a:t>%</a:t>
            </a:r>
            <a:endParaRPr lang="sv-S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6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9330155"/>
              </p:ext>
            </p:extLst>
          </p:nvPr>
        </p:nvGraphicFramePr>
        <p:xfrm>
          <a:off x="1142976" y="1500175"/>
          <a:ext cx="6691338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642910" y="571482"/>
            <a:ext cx="7000924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v-SE" sz="4400" b="1" dirty="0" smtClean="0">
                <a:solidFill>
                  <a:srgbClr val="8144AE"/>
                </a:solidFill>
                <a:latin typeface="Times New Roman" pitchFamily="18" charset="0"/>
                <a:cs typeface="Times New Roman" pitchFamily="18" charset="0"/>
              </a:rPr>
              <a:t>Visions organisation</a:t>
            </a:r>
            <a:endParaRPr lang="sv-SE" sz="4400" b="1" dirty="0">
              <a:solidFill>
                <a:srgbClr val="8144A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2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>
          <a:xfrm>
            <a:off x="357762" y="1707628"/>
            <a:ext cx="8544499" cy="3280844"/>
          </a:xfrm>
        </p:spPr>
        <p:txBody>
          <a:bodyPr>
            <a:normAutofit/>
          </a:bodyPr>
          <a:lstStyle/>
          <a:p>
            <a:pPr marL="0" lvl="0" indent="0" fontAlgn="ctr">
              <a:buNone/>
            </a:pPr>
            <a:endParaRPr lang="sv-SE" i="1" dirty="0" smtClean="0"/>
          </a:p>
          <a:p>
            <a:pPr marL="0" lvl="0" indent="0" fontAlgn="ctr">
              <a:buNone/>
            </a:pPr>
            <a:endParaRPr lang="sv-SE" i="1" dirty="0"/>
          </a:p>
          <a:p>
            <a:pPr lvl="0" fontAlgn="ctr"/>
            <a:r>
              <a:rPr lang="sv-SE" dirty="0" smtClean="0"/>
              <a:t>Vi gör vår del </a:t>
            </a:r>
            <a:r>
              <a:rPr lang="sv-SE" dirty="0"/>
              <a:t>för att uppfylla målen i Agenda 2030</a:t>
            </a:r>
          </a:p>
          <a:p>
            <a:pPr lvl="0" fontAlgn="ctr"/>
            <a:r>
              <a:rPr lang="sv-SE" dirty="0" smtClean="0"/>
              <a:t>Roller: Fackförbund </a:t>
            </a:r>
            <a:r>
              <a:rPr lang="sv-SE" dirty="0"/>
              <a:t>i Sverige och globalt, </a:t>
            </a:r>
            <a:r>
              <a:rPr lang="sv-SE" dirty="0" smtClean="0"/>
              <a:t>samt arbetsgivare</a:t>
            </a:r>
            <a:endParaRPr lang="sv-SE" dirty="0"/>
          </a:p>
          <a:p>
            <a:pPr lvl="0" fontAlgn="ctr"/>
            <a:r>
              <a:rPr lang="sv-SE" dirty="0"/>
              <a:t>Vi försöker aktivt att minska våra klimatförstörande utsläpp </a:t>
            </a:r>
          </a:p>
          <a:p>
            <a:pPr lvl="0" fontAlgn="ctr"/>
            <a:r>
              <a:rPr lang="sv-SE" dirty="0" smtClean="0"/>
              <a:t>Idag serverar vi vegetarisk </a:t>
            </a:r>
            <a:r>
              <a:rPr lang="sv-SE" dirty="0"/>
              <a:t>mat när vi bjuder på </a:t>
            </a:r>
            <a:r>
              <a:rPr lang="sv-SE" dirty="0" smtClean="0"/>
              <a:t>lunch. Smaklig måltid! 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Vision är </a:t>
            </a:r>
            <a:r>
              <a:rPr lang="sv-SE" smtClean="0"/>
              <a:t>en </a:t>
            </a: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Fair </a:t>
            </a:r>
            <a:r>
              <a:rPr lang="sv-SE" dirty="0" smtClean="0"/>
              <a:t>Union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249" y="365125"/>
            <a:ext cx="2291254" cy="22912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28" y="2911187"/>
            <a:ext cx="5023944" cy="355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58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Vision är en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Fair </a:t>
            </a:r>
            <a:r>
              <a:rPr lang="sv-SE" dirty="0"/>
              <a:t>Union</a:t>
            </a:r>
          </a:p>
        </p:txBody>
      </p:sp>
      <p:sp>
        <p:nvSpPr>
          <p:cNvPr id="4" name="Platshållare för innehåll 3"/>
          <p:cNvSpPr txBox="1">
            <a:spLocks noGrp="1"/>
          </p:cNvSpPr>
          <p:nvPr>
            <p:ph sz="quarter" idx="13"/>
          </p:nvPr>
        </p:nvSpPr>
        <p:spPr>
          <a:xfrm>
            <a:off x="451945" y="2519045"/>
            <a:ext cx="6820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Testa matens klimatavtryck</a:t>
            </a:r>
            <a:r>
              <a:rPr lang="sv-SE" dirty="0"/>
              <a:t> </a:t>
            </a:r>
            <a:r>
              <a:rPr lang="sv-SE" dirty="0" smtClean="0"/>
              <a:t>i </a:t>
            </a:r>
            <a:r>
              <a:rPr lang="sv-SE" dirty="0" smtClean="0">
                <a:hlinkClick r:id="rId3"/>
              </a:rPr>
              <a:t>Matkalkylatorn</a:t>
            </a:r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249" y="365125"/>
            <a:ext cx="2291254" cy="22912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2040488"/>
            <a:ext cx="6453350" cy="456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31555"/>
      </p:ext>
    </p:extLst>
  </p:cSld>
  <p:clrMapOvr>
    <a:masterClrMapping/>
  </p:clrMapOvr>
</p:sld>
</file>

<file path=ppt/theme/theme1.xml><?xml version="1.0" encoding="utf-8"?>
<a:theme xmlns:a="http://schemas.openxmlformats.org/drawingml/2006/main" name="Vision_PPTmall">
  <a:themeElements>
    <a:clrScheme name="Vision">
      <a:dk1>
        <a:srgbClr val="000000"/>
      </a:dk1>
      <a:lt1>
        <a:sysClr val="window" lastClr="FFFFFF"/>
      </a:lt1>
      <a:dk2>
        <a:srgbClr val="210061"/>
      </a:dk2>
      <a:lt2>
        <a:srgbClr val="EFE9E5"/>
      </a:lt2>
      <a:accent1>
        <a:srgbClr val="8144AE"/>
      </a:accent1>
      <a:accent2>
        <a:srgbClr val="00B897"/>
      </a:accent2>
      <a:accent3>
        <a:srgbClr val="FFDE00"/>
      </a:accent3>
      <a:accent4>
        <a:srgbClr val="65D44A"/>
      </a:accent4>
      <a:accent5>
        <a:srgbClr val="ED2630"/>
      </a:accent5>
      <a:accent6>
        <a:srgbClr val="210061"/>
      </a:accent6>
      <a:hlink>
        <a:srgbClr val="ED2630"/>
      </a:hlink>
      <a:folHlink>
        <a:srgbClr val="8144AE"/>
      </a:folHlink>
    </a:clrScheme>
    <a:fontScheme name="Vis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Vision_PPTmall</Template>
  <TotalTime>132</TotalTime>
  <Words>520</Words>
  <Application>Microsoft Office PowerPoint</Application>
  <PresentationFormat>Bildspel på skärmen (4:3)</PresentationFormat>
  <Paragraphs>65</Paragraphs>
  <Slides>8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Vision_PPTmall</vt:lpstr>
      <vt:lpstr>PowerPoint-presentation</vt:lpstr>
      <vt:lpstr>Syfte</vt:lpstr>
      <vt:lpstr>Mål</vt:lpstr>
      <vt:lpstr>Din roll under utbildningen</vt:lpstr>
      <vt:lpstr>PowerPoint-presentation</vt:lpstr>
      <vt:lpstr>PowerPoint-presentation</vt:lpstr>
      <vt:lpstr>Vision är en  Fair Union</vt:lpstr>
      <vt:lpstr>Vision är en  Fair Union</vt:lpstr>
    </vt:vector>
  </TitlesOfParts>
  <Company>SKTF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anel</dc:creator>
  <cp:lastModifiedBy>Marie-Louise Mattsson</cp:lastModifiedBy>
  <cp:revision>23</cp:revision>
  <dcterms:created xsi:type="dcterms:W3CDTF">2012-03-06T14:21:39Z</dcterms:created>
  <dcterms:modified xsi:type="dcterms:W3CDTF">2020-03-05T14:03:00Z</dcterms:modified>
</cp:coreProperties>
</file>