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69" r:id="rId2"/>
    <p:sldId id="264" r:id="rId3"/>
    <p:sldId id="257" r:id="rId4"/>
    <p:sldId id="258" r:id="rId5"/>
    <p:sldId id="259" r:id="rId6"/>
    <p:sldId id="260" r:id="rId7"/>
    <p:sldId id="261" r:id="rId8"/>
    <p:sldId id="271" r:id="rId9"/>
    <p:sldId id="270" r:id="rId10"/>
  </p:sldIdLst>
  <p:sldSz cx="9144000" cy="6858000" type="screen4x3"/>
  <p:notesSz cx="6797675" cy="9928225"/>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0E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80254" autoAdjust="0"/>
  </p:normalViewPr>
  <p:slideViewPr>
    <p:cSldViewPr snapToGrid="0" snapToObjects="1">
      <p:cViewPr>
        <p:scale>
          <a:sx n="100" d="100"/>
          <a:sy n="100" d="100"/>
        </p:scale>
        <p:origin x="-1308" y="6"/>
      </p:cViewPr>
      <p:guideLst>
        <p:guide orient="horz" pos="2160"/>
        <p:guide pos="2880"/>
      </p:guideLst>
    </p:cSldViewPr>
  </p:slideViewPr>
  <p:outlineViewPr>
    <p:cViewPr>
      <p:scale>
        <a:sx n="33" d="100"/>
        <a:sy n="33" d="100"/>
      </p:scale>
      <p:origin x="0" y="0"/>
    </p:cViewPr>
  </p:outlineViewPr>
  <p:notesTextViewPr>
    <p:cViewPr>
      <p:scale>
        <a:sx n="100" d="100"/>
        <a:sy n="100" d="100"/>
      </p:scale>
      <p:origin x="0" y="144"/>
    </p:cViewPr>
  </p:notesTextViewPr>
  <p:sorterViewPr>
    <p:cViewPr>
      <p:scale>
        <a:sx n="66" d="100"/>
        <a:sy n="66" d="100"/>
      </p:scale>
      <p:origin x="0" y="0"/>
    </p:cViewPr>
  </p:sorterViewPr>
  <p:notesViewPr>
    <p:cSldViewPr snapToGrid="0" snapToObjects="1">
      <p:cViewPr varScale="1">
        <p:scale>
          <a:sx n="86" d="100"/>
          <a:sy n="86" d="100"/>
        </p:scale>
        <p:origin x="-3762"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D15CEA29-FDE9-4BFF-BFC9-79087F4A678A}" type="datetimeFigureOut">
              <a:rPr lang="sv-SE" smtClean="0"/>
              <a:pPr/>
              <a:t>2014-03-25</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D8FD56D5-32A0-4630-92BE-EBD635F4EEA1}" type="slidenum">
              <a:rPr lang="sv-SE" smtClean="0"/>
              <a:pPr/>
              <a:t>‹#›</a:t>
            </a:fld>
            <a:endParaRPr lang="sv-SE"/>
          </a:p>
        </p:txBody>
      </p:sp>
    </p:spTree>
    <p:extLst>
      <p:ext uri="{BB962C8B-B14F-4D97-AF65-F5344CB8AC3E}">
        <p14:creationId xmlns:p14="http://schemas.microsoft.com/office/powerpoint/2010/main" val="4273287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8FD56D5-32A0-4630-92BE-EBD635F4EEA1}" type="slidenum">
              <a:rPr lang="sv-SE" smtClean="0"/>
              <a:pPr/>
              <a:t>1</a:t>
            </a:fld>
            <a:endParaRPr lang="sv-SE"/>
          </a:p>
        </p:txBody>
      </p:sp>
    </p:spTree>
    <p:extLst>
      <p:ext uri="{BB962C8B-B14F-4D97-AF65-F5344CB8AC3E}">
        <p14:creationId xmlns:p14="http://schemas.microsoft.com/office/powerpoint/2010/main" val="731659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2012 beslutade Visions</a:t>
            </a:r>
            <a:r>
              <a:rPr lang="sv-SE" baseline="0" dirty="0" smtClean="0"/>
              <a:t> förbundsmöte om att förbundets lönepolitik skulle utvecklas, vi behövde gå från SKTF:s lönepolitik till Visions.</a:t>
            </a:r>
          </a:p>
          <a:p>
            <a:endParaRPr lang="sv-SE" baseline="0" dirty="0" smtClean="0"/>
          </a:p>
          <a:p>
            <a:r>
              <a:rPr lang="sv-SE" baseline="0" dirty="0" smtClean="0"/>
              <a:t>Arbetet startade med förankringsprocess bland medlemmar genom kampanjen Fika för rätt lön. Tusentals medlemmar över hela landet från olika områden har fikat, pratat lön och rapporterat in vad de tycker om lön och lönesättning. Tydligt att medlemmarna vill ha individuella löner som baseras på vad man faktiskt utför på jobbet och belönas för goda prestationer. Oroliga och upprörda över effekterna av de strukturella löneskillnaderna, dvs. skillnaderna i lön mellan våra kvinnodominerade sektorer och privata mansdominerade sektorer. ”Vem vill jobba i välfärdssektorn i framtiden till dessa löner?”</a:t>
            </a:r>
          </a:p>
          <a:p>
            <a:endParaRPr lang="sv-SE" baseline="0" dirty="0" smtClean="0"/>
          </a:p>
          <a:p>
            <a:r>
              <a:rPr lang="sv-SE" baseline="0" dirty="0" smtClean="0"/>
              <a:t>Drygt 700 förtroendevalda från alla Visions 7 regioner diskuterade sedan resultatet av det som framkommit från medlemsdiskussionerna och skickade med sina åsikter till arbetet med förslaget till ny lönepolitik. </a:t>
            </a:r>
          </a:p>
          <a:p>
            <a:endParaRPr lang="sv-SE" baseline="0" dirty="0" smtClean="0"/>
          </a:p>
          <a:p>
            <a:r>
              <a:rPr lang="sv-SE" baseline="0" dirty="0" smtClean="0"/>
              <a:t>Beslut fattades nu den 10 mars på ett extra förbundsmöte som bara behandlade denna fråga, som våra medlemmar menar är den viktigaste fråga för oss som fackförbund att arbeta med.</a:t>
            </a:r>
            <a:endParaRPr lang="sv-SE" dirty="0"/>
          </a:p>
        </p:txBody>
      </p:sp>
      <p:sp>
        <p:nvSpPr>
          <p:cNvPr id="4" name="Platshållare för bildnummer 3"/>
          <p:cNvSpPr>
            <a:spLocks noGrp="1"/>
          </p:cNvSpPr>
          <p:nvPr>
            <p:ph type="sldNum" sz="quarter" idx="10"/>
          </p:nvPr>
        </p:nvSpPr>
        <p:spPr/>
        <p:txBody>
          <a:bodyPr/>
          <a:lstStyle/>
          <a:p>
            <a:fld id="{D8FD56D5-32A0-4630-92BE-EBD635F4EEA1}" type="slidenum">
              <a:rPr lang="sv-SE" smtClean="0"/>
              <a:pPr/>
              <a:t>2</a:t>
            </a:fld>
            <a:endParaRPr lang="sv-SE"/>
          </a:p>
        </p:txBody>
      </p:sp>
    </p:spTree>
    <p:extLst>
      <p:ext uri="{BB962C8B-B14F-4D97-AF65-F5344CB8AC3E}">
        <p14:creationId xmlns:p14="http://schemas.microsoft.com/office/powerpoint/2010/main" val="731659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dirty="0" smtClean="0"/>
              <a:t>Lönepolitiken berättar om vad vi vill åstadkomma, hur vi vill att det ska vara,</a:t>
            </a:r>
            <a:r>
              <a:rPr lang="sv-SE" baseline="0" dirty="0" smtClean="0"/>
              <a:t> inte hur det är. </a:t>
            </a:r>
            <a:endParaRPr lang="sv-SE" dirty="0" smtClean="0"/>
          </a:p>
          <a:p>
            <a:endParaRPr lang="sv-SE" dirty="0" smtClean="0"/>
          </a:p>
          <a:p>
            <a:r>
              <a:rPr lang="sv-SE" dirty="0" smtClean="0"/>
              <a:t>Naturligtvis möter vi i det konkreta arbetet</a:t>
            </a:r>
            <a:r>
              <a:rPr lang="sv-SE" baseline="0" dirty="0" smtClean="0"/>
              <a:t> med frågan om lön olika utmaningar på olika områden och på olika platser, och arbetet kommer få olika konkreta utformningar. Dessa kommer formuleras av avtalsgrupper i avtalsrörelser och i det lokala arbetet precis som idag. Lönepolitiken är det som ligger till grund för hur vi arbetar med frågan om lön på alla nivåer i förbundet. Partsgemensamt centralt, i vår opinionsbildning och rådgivning och även i vårt lokala arbete för kontinuerlig utveckling och förbättring av den lokala löneprocessen. </a:t>
            </a:r>
            <a:endParaRPr lang="sv-SE" dirty="0"/>
          </a:p>
        </p:txBody>
      </p:sp>
      <p:sp>
        <p:nvSpPr>
          <p:cNvPr id="4" name="Platshållare för bildnummer 3"/>
          <p:cNvSpPr>
            <a:spLocks noGrp="1"/>
          </p:cNvSpPr>
          <p:nvPr>
            <p:ph type="sldNum" sz="quarter" idx="10"/>
          </p:nvPr>
        </p:nvSpPr>
        <p:spPr/>
        <p:txBody>
          <a:bodyPr/>
          <a:lstStyle/>
          <a:p>
            <a:fld id="{D8FD56D5-32A0-4630-92BE-EBD635F4EEA1}" type="slidenum">
              <a:rPr lang="sv-SE" smtClean="0"/>
              <a:pPr/>
              <a:t>3</a:t>
            </a:fld>
            <a:endParaRPr lang="sv-SE"/>
          </a:p>
        </p:txBody>
      </p:sp>
    </p:spTree>
    <p:extLst>
      <p:ext uri="{BB962C8B-B14F-4D97-AF65-F5344CB8AC3E}">
        <p14:creationId xmlns:p14="http://schemas.microsoft.com/office/powerpoint/2010/main" val="410114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Visions stöd: </a:t>
            </a:r>
          </a:p>
          <a:p>
            <a:r>
              <a:rPr lang="sv-SE" b="1" dirty="0" smtClean="0"/>
              <a:t>lokalt</a:t>
            </a:r>
            <a:r>
              <a:rPr lang="sv-SE" dirty="0" smtClean="0"/>
              <a:t>: medlemsträffar,</a:t>
            </a:r>
            <a:r>
              <a:rPr lang="sv-SE" baseline="0" dirty="0" smtClean="0"/>
              <a:t> diskussioner, kontaktbar inför, under och efter lönesamtal. Mm. </a:t>
            </a:r>
          </a:p>
          <a:p>
            <a:r>
              <a:rPr lang="sv-SE" b="1" baseline="0" dirty="0" smtClean="0"/>
              <a:t>Kansliorganisationen:</a:t>
            </a:r>
            <a:r>
              <a:rPr lang="sv-SE" b="0" baseline="0" dirty="0" smtClean="0"/>
              <a:t> Vision Direkt, infomaterial, utbildningar för medlemmar, lönestatistik mm. </a:t>
            </a:r>
          </a:p>
          <a:p>
            <a:endParaRPr lang="sv-SE" b="0" baseline="0" dirty="0" smtClean="0"/>
          </a:p>
          <a:p>
            <a:r>
              <a:rPr lang="sv-SE" b="0" baseline="0" dirty="0" smtClean="0"/>
              <a:t>Vad vi säger om den enskilda lönen är en vidareutveckling av vad vi tidigare har uttryckt. </a:t>
            </a:r>
          </a:p>
          <a:p>
            <a:r>
              <a:rPr lang="sv-SE" b="0" baseline="0" dirty="0" smtClean="0"/>
              <a:t>Bra löner som ökar levnadsstandarden.</a:t>
            </a:r>
          </a:p>
          <a:p>
            <a:r>
              <a:rPr lang="sv-SE" b="0" dirty="0" smtClean="0"/>
              <a:t>Individuell</a:t>
            </a:r>
            <a:r>
              <a:rPr lang="sv-SE" b="0" baseline="0" dirty="0" smtClean="0"/>
              <a:t> lönesättning, där lönen kan skilja sig åt på sakliga grunder mellan kollegor. Man ska veta varför lönen skiljer sig åt, varför man har den lön man har, för då kan man också påverka sin egen lön och se till att få en god löneutveckling under sin yrkeskarriär.</a:t>
            </a:r>
          </a:p>
          <a:p>
            <a:endParaRPr lang="sv-SE" b="0" baseline="0" dirty="0" smtClean="0"/>
          </a:p>
          <a:p>
            <a:r>
              <a:rPr lang="sv-SE" b="0" baseline="0" dirty="0" smtClean="0"/>
              <a:t>Du som medlem ska ha både kännedom om och kunna påverka målen för verksamheten och arbetsgivarens löneprocess.</a:t>
            </a:r>
          </a:p>
          <a:p>
            <a:endParaRPr lang="sv-SE" b="0" baseline="0" dirty="0" smtClean="0"/>
          </a:p>
          <a:p>
            <a:r>
              <a:rPr lang="sv-SE" b="0" baseline="0" dirty="0" smtClean="0"/>
              <a:t>.</a:t>
            </a:r>
            <a:endParaRPr lang="sv-SE" b="0" dirty="0"/>
          </a:p>
        </p:txBody>
      </p:sp>
      <p:sp>
        <p:nvSpPr>
          <p:cNvPr id="4" name="Platshållare för bildnummer 3"/>
          <p:cNvSpPr>
            <a:spLocks noGrp="1"/>
          </p:cNvSpPr>
          <p:nvPr>
            <p:ph type="sldNum" sz="quarter" idx="10"/>
          </p:nvPr>
        </p:nvSpPr>
        <p:spPr/>
        <p:txBody>
          <a:bodyPr/>
          <a:lstStyle/>
          <a:p>
            <a:fld id="{D8FD56D5-32A0-4630-92BE-EBD635F4EEA1}" type="slidenum">
              <a:rPr lang="sv-SE" smtClean="0"/>
              <a:pPr/>
              <a:t>4</a:t>
            </a:fld>
            <a:endParaRPr lang="sv-SE"/>
          </a:p>
        </p:txBody>
      </p:sp>
    </p:spTree>
    <p:extLst>
      <p:ext uri="{BB962C8B-B14F-4D97-AF65-F5344CB8AC3E}">
        <p14:creationId xmlns:p14="http://schemas.microsoft.com/office/powerpoint/2010/main" val="4234533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Om min lön</a:t>
            </a:r>
            <a:r>
              <a:rPr lang="sv-SE" baseline="0" dirty="0" smtClean="0"/>
              <a:t> ska följa mina prestationer på jobbet så måste arbetsgivaren ha en skyldighet att se till att jag har goda förutsättningar för att göra ett bra jobb. Annars kan jag faktiskt inte påverka min lön på det sätt som önskas. </a:t>
            </a:r>
            <a:r>
              <a:rPr lang="sv-SE" dirty="0" smtClean="0"/>
              <a:t>Härigenom</a:t>
            </a:r>
            <a:r>
              <a:rPr lang="sv-SE" baseline="0" dirty="0" smtClean="0"/>
              <a:t> blir också en </a:t>
            </a:r>
            <a:r>
              <a:rPr lang="sv-SE" baseline="0" dirty="0" smtClean="0"/>
              <a:t>av Visions </a:t>
            </a:r>
            <a:r>
              <a:rPr lang="sv-SE" baseline="0" dirty="0" smtClean="0"/>
              <a:t>viktigaste roller som fackförbund i ett system med individuell lönesättning tydligt. Visions uppdrag ska skapa dessa goda förutsättningar för våra medlemmar. Hur vi har det på jobbet ställs i centrum även i diskussionerna om löneutveckling. Hur ser det ut här hos oss?</a:t>
            </a:r>
          </a:p>
          <a:p>
            <a:endParaRPr lang="sv-SE" baseline="0" dirty="0" smtClean="0"/>
          </a:p>
          <a:p>
            <a:r>
              <a:rPr lang="sv-SE" baseline="0" dirty="0" smtClean="0"/>
              <a:t>Frågan om kompetensutveckling är en särskilt viktig fråga för Vision att fortsätta arbeta med. I kommuner och landsting var det 2012 bara knappt 40% av medlemmarna som svarade att de hade en individuell utvecklingsplan. Hur ser det ut här?</a:t>
            </a:r>
          </a:p>
          <a:p>
            <a:endParaRPr lang="sv-SE" baseline="0" dirty="0" smtClean="0"/>
          </a:p>
          <a:p>
            <a:r>
              <a:rPr lang="sv-SE" baseline="0" dirty="0" smtClean="0"/>
              <a:t>Lönesättande chefer en nyckel för att vi ska få ett fungerande system med individuell lönesättning. Rimligen är det den närmaste chefen är den som bäst kan bedöma den individuella arbetsprestationen tillsammans med dig som utför arbetet. Men då måste chefer få goda förutsättningar att klara sitt lönesättande arbete, rimligt antal underställda, delaktighet i arbetsgivarens lönepolitiska diskussioner för att kunna föra fram de behov som finns på den egna enheten och också kunna förklara för sina medarbetare hur och varför arbetsgivarens prioriteringar ser ut som de gör.</a:t>
            </a:r>
          </a:p>
          <a:p>
            <a:endParaRPr lang="sv-SE" baseline="0" dirty="0" smtClean="0"/>
          </a:p>
        </p:txBody>
      </p:sp>
      <p:sp>
        <p:nvSpPr>
          <p:cNvPr id="4" name="Platshållare för bildnummer 3"/>
          <p:cNvSpPr>
            <a:spLocks noGrp="1"/>
          </p:cNvSpPr>
          <p:nvPr>
            <p:ph type="sldNum" sz="quarter" idx="10"/>
          </p:nvPr>
        </p:nvSpPr>
        <p:spPr/>
        <p:txBody>
          <a:bodyPr/>
          <a:lstStyle/>
          <a:p>
            <a:fld id="{D8FD56D5-32A0-4630-92BE-EBD635F4EEA1}" type="slidenum">
              <a:rPr lang="sv-SE" smtClean="0"/>
              <a:pPr/>
              <a:t>5</a:t>
            </a:fld>
            <a:endParaRPr lang="sv-SE"/>
          </a:p>
        </p:txBody>
      </p:sp>
    </p:spTree>
    <p:extLst>
      <p:ext uri="{BB962C8B-B14F-4D97-AF65-F5344CB8AC3E}">
        <p14:creationId xmlns:p14="http://schemas.microsoft.com/office/powerpoint/2010/main" val="785236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Många </a:t>
            </a:r>
            <a:r>
              <a:rPr lang="sv-SE" baseline="0" dirty="0" smtClean="0"/>
              <a:t>delar av det som påverkar lönen kan dock inte hanteras av enskild medarbetare och dess chef utan det fattas beslut om prioriteringar, processer, budget etc. centralt hos arbetsgivaren. Här vill Vision i större utsträckning än vad som är fallet idag tillsammans med arbetsgivaren vara delaktig i att fatta dessa strategiska beslut och tillsammans med medlemmarna vara aktiva i de processer som leder fram till besluten. </a:t>
            </a:r>
          </a:p>
          <a:p>
            <a:endParaRPr lang="sv-SE" baseline="0" dirty="0" smtClean="0"/>
          </a:p>
          <a:p>
            <a:r>
              <a:rPr lang="sv-SE" baseline="0" dirty="0" smtClean="0"/>
              <a:t>Vi menar att våra kollektivavtal är något som vi äger tillsammans med arbetsgivaren och vi vill ta ansvar för att de processer vi tillsammans har beslutat om ska fungera väl också i praktiken. Det handlar om lönekriterier, lönesamtal och processen med överläggning och avstämning mellan lokala parter. Det kan röra sig om gemensamma informations- och utbildningsinsatser, utvärdering och åtgärder osv. </a:t>
            </a:r>
          </a:p>
          <a:p>
            <a:endParaRPr lang="sv-SE" baseline="0" dirty="0" smtClean="0"/>
          </a:p>
          <a:p>
            <a:r>
              <a:rPr lang="sv-SE" baseline="0" dirty="0" smtClean="0"/>
              <a:t>De åtgärder som vi vill se hos arbetsgivaren kommer också behöva se olika ut beroende på vilken typ av arbetsgivare, geografiska förutsättningar mm. Alltså behöver vi här hos oss fundera över vad som fungerar och inte fungerar just hos vår arbetsgivare.</a:t>
            </a:r>
            <a:endParaRPr lang="sv-SE" dirty="0"/>
          </a:p>
        </p:txBody>
      </p:sp>
      <p:sp>
        <p:nvSpPr>
          <p:cNvPr id="4" name="Platshållare för bildnummer 3"/>
          <p:cNvSpPr>
            <a:spLocks noGrp="1"/>
          </p:cNvSpPr>
          <p:nvPr>
            <p:ph type="sldNum" sz="quarter" idx="10"/>
          </p:nvPr>
        </p:nvSpPr>
        <p:spPr/>
        <p:txBody>
          <a:bodyPr/>
          <a:lstStyle/>
          <a:p>
            <a:fld id="{D8FD56D5-32A0-4630-92BE-EBD635F4EEA1}" type="slidenum">
              <a:rPr lang="sv-SE" smtClean="0"/>
              <a:pPr/>
              <a:t>6</a:t>
            </a:fld>
            <a:endParaRPr lang="sv-SE"/>
          </a:p>
        </p:txBody>
      </p:sp>
    </p:spTree>
    <p:extLst>
      <p:ext uri="{BB962C8B-B14F-4D97-AF65-F5344CB8AC3E}">
        <p14:creationId xmlns:p14="http://schemas.microsoft.com/office/powerpoint/2010/main" val="345820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Vision ser att lönerna är lägre i sektorer och branscher där flest kvinnor arbetar</a:t>
            </a:r>
            <a:r>
              <a:rPr lang="sv-SE" baseline="0" dirty="0" smtClean="0"/>
              <a:t> än där </a:t>
            </a:r>
            <a:r>
              <a:rPr lang="sv-SE" baseline="0" dirty="0" smtClean="0"/>
              <a:t>flest </a:t>
            </a:r>
            <a:r>
              <a:rPr lang="sv-SE" baseline="0" dirty="0" smtClean="0"/>
              <a:t>män arbetar. Både män och kvinnor i de kvinnodominerade branscherna har lägre löner. Alla förlorar på att arbeta i kvinnodominerade branscher. </a:t>
            </a:r>
          </a:p>
          <a:p>
            <a:endParaRPr lang="sv-SE" baseline="0" dirty="0" smtClean="0"/>
          </a:p>
          <a:p>
            <a:r>
              <a:rPr lang="sv-SE" baseline="0" dirty="0" smtClean="0"/>
              <a:t>För att komma åt dessa löneskillnader måste arbetet i kvinnodominerade sektorer värderas högre än idag och måste kunna få ha en högre löneökningstakt än mansdominerad, privat sektor. Vi kan inte ”bara” rätta oss efter det s.k. märket på arbetsmarknaden utan måste få en chans att komma ifatt värderingen av det mansdominerade arbetet. </a:t>
            </a:r>
          </a:p>
          <a:p>
            <a:endParaRPr lang="sv-SE" baseline="0" dirty="0" smtClean="0"/>
          </a:p>
          <a:p>
            <a:r>
              <a:rPr lang="sv-SE" baseline="0" dirty="0" smtClean="0"/>
              <a:t>Även en mängd andra samhälleliga faktorer påverkar den enskilde medlemmens lön men där jag som individ har minimal möjlighet till påverkan. Här måste Vision agera genom opinionsbildning, politik etc. Det kan handla om exempelvis utbildningspolitik, geografiska förutsättningar, hur arbetsgivares storlek ger olika förutsättningar att ha en god ekonomi och ge en god löneutveckling. </a:t>
            </a:r>
          </a:p>
        </p:txBody>
      </p:sp>
      <p:sp>
        <p:nvSpPr>
          <p:cNvPr id="4" name="Platshållare för bildnummer 3"/>
          <p:cNvSpPr>
            <a:spLocks noGrp="1"/>
          </p:cNvSpPr>
          <p:nvPr>
            <p:ph type="sldNum" sz="quarter" idx="10"/>
          </p:nvPr>
        </p:nvSpPr>
        <p:spPr/>
        <p:txBody>
          <a:bodyPr/>
          <a:lstStyle/>
          <a:p>
            <a:fld id="{D8FD56D5-32A0-4630-92BE-EBD635F4EEA1}" type="slidenum">
              <a:rPr lang="sv-SE" smtClean="0"/>
              <a:pPr/>
              <a:t>7</a:t>
            </a:fld>
            <a:endParaRPr lang="sv-SE"/>
          </a:p>
        </p:txBody>
      </p:sp>
    </p:spTree>
    <p:extLst>
      <p:ext uri="{BB962C8B-B14F-4D97-AF65-F5344CB8AC3E}">
        <p14:creationId xmlns:p14="http://schemas.microsoft.com/office/powerpoint/2010/main" val="1076605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D8FD56D5-32A0-4630-92BE-EBD635F4EEA1}" type="slidenum">
              <a:rPr lang="sv-SE" smtClean="0"/>
              <a:pPr/>
              <a:t>8</a:t>
            </a:fld>
            <a:endParaRPr lang="sv-SE"/>
          </a:p>
        </p:txBody>
      </p:sp>
    </p:spTree>
    <p:extLst>
      <p:ext uri="{BB962C8B-B14F-4D97-AF65-F5344CB8AC3E}">
        <p14:creationId xmlns:p14="http://schemas.microsoft.com/office/powerpoint/2010/main" val="3437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aseline="0" dirty="0" smtClean="0"/>
          </a:p>
        </p:txBody>
      </p:sp>
      <p:sp>
        <p:nvSpPr>
          <p:cNvPr id="4" name="Platshållare för bildnummer 3"/>
          <p:cNvSpPr>
            <a:spLocks noGrp="1"/>
          </p:cNvSpPr>
          <p:nvPr>
            <p:ph type="sldNum" sz="quarter" idx="10"/>
          </p:nvPr>
        </p:nvSpPr>
        <p:spPr/>
        <p:txBody>
          <a:bodyPr/>
          <a:lstStyle/>
          <a:p>
            <a:fld id="{D8FD56D5-32A0-4630-92BE-EBD635F4EEA1}" type="slidenum">
              <a:rPr lang="sv-SE" smtClean="0"/>
              <a:pPr/>
              <a:t>9</a:t>
            </a:fld>
            <a:endParaRPr lang="sv-SE"/>
          </a:p>
        </p:txBody>
      </p:sp>
    </p:spTree>
    <p:extLst>
      <p:ext uri="{BB962C8B-B14F-4D97-AF65-F5344CB8AC3E}">
        <p14:creationId xmlns:p14="http://schemas.microsoft.com/office/powerpoint/2010/main" val="1076605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solidFill>
                  <a:schemeClr val="accent1"/>
                </a:solidFill>
              </a:defRPr>
            </a:lvl1pPr>
          </a:lstStyle>
          <a:p>
            <a:r>
              <a:rPr lang="sv-SE" smtClean="0"/>
              <a:t>Klicka här för att ändra format</a:t>
            </a:r>
            <a:endParaRPr lang="sv-SE" dirty="0"/>
          </a:p>
        </p:txBody>
      </p:sp>
      <p:sp>
        <p:nvSpPr>
          <p:cNvPr id="3" name="Platshållare för datum 2"/>
          <p:cNvSpPr>
            <a:spLocks noGrp="1"/>
          </p:cNvSpPr>
          <p:nvPr>
            <p:ph type="dt" sz="half" idx="10"/>
          </p:nvPr>
        </p:nvSpPr>
        <p:spPr/>
        <p:txBody>
          <a:bodyPr/>
          <a:lstStyle>
            <a:lvl1pPr>
              <a:defRPr>
                <a:solidFill>
                  <a:schemeClr val="bg1">
                    <a:lumMod val="65000"/>
                  </a:schemeClr>
                </a:solidFill>
              </a:defRPr>
            </a:lvl1pPr>
          </a:lstStyle>
          <a:p>
            <a:fld id="{FE6CAC1E-F579-46AC-B542-F3AE9EE92004}" type="datetime1">
              <a:rPr lang="sv-SE" smtClean="0"/>
              <a:pPr/>
              <a:t>2014-03-25</a:t>
            </a:fld>
            <a:endParaRPr lang="sv-SE" dirty="0"/>
          </a:p>
        </p:txBody>
      </p:sp>
      <p:sp>
        <p:nvSpPr>
          <p:cNvPr id="4" name="Platshållare för sidfot 3"/>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a:xfrm>
            <a:off x="8466513" y="8313"/>
            <a:ext cx="653935" cy="365125"/>
          </a:xfrm>
          <a:prstGeom prst="rect">
            <a:avLst/>
          </a:prstGeom>
        </p:spPr>
        <p:txBody>
          <a:bodyPr/>
          <a:lstStyle>
            <a:lvl1pPr algn="r">
              <a:defRPr sz="1200">
                <a:solidFill>
                  <a:schemeClr val="bg1">
                    <a:lumMod val="65000"/>
                  </a:schemeClr>
                </a:solidFill>
                <a:latin typeface="Times New Roman" pitchFamily="18" charset="0"/>
                <a:cs typeface="Times New Roman" pitchFamily="18" charset="0"/>
              </a:defRPr>
            </a:lvl1pPr>
          </a:lstStyle>
          <a:p>
            <a:fld id="{D9AA0938-A5A2-874F-B97E-4FBB8AF2D7CB}" type="slidenum">
              <a:rPr lang="sv-SE" smtClean="0"/>
              <a:pPr/>
              <a:t>‹#›</a:t>
            </a:fld>
            <a:endParaRPr lang="sv-SE" dirty="0"/>
          </a:p>
        </p:txBody>
      </p:sp>
    </p:spTree>
    <p:extLst>
      <p:ext uri="{BB962C8B-B14F-4D97-AF65-F5344CB8AC3E}">
        <p14:creationId xmlns:p14="http://schemas.microsoft.com/office/powerpoint/2010/main" val="633779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494094" y="478213"/>
            <a:ext cx="5230431" cy="1436312"/>
          </a:xfrm>
        </p:spPr>
        <p:txBody>
          <a:bodyPr>
            <a:normAutofit/>
          </a:bodyPr>
          <a:lstStyle>
            <a:lvl1pPr algn="l">
              <a:defRPr sz="4400" b="1">
                <a:solidFill>
                  <a:schemeClr val="accent1"/>
                </a:solidFill>
                <a:latin typeface="Times New Roman" pitchFamily="18" charset="0"/>
                <a:cs typeface="Times New Roman" pitchFamily="18" charset="0"/>
              </a:defRPr>
            </a:lvl1pPr>
          </a:lstStyle>
          <a:p>
            <a:r>
              <a:rPr lang="sv-SE" smtClean="0"/>
              <a:t>Klicka här för att ändra format</a:t>
            </a:r>
            <a:endParaRPr lang="sv-SE" dirty="0"/>
          </a:p>
        </p:txBody>
      </p:sp>
      <p:sp>
        <p:nvSpPr>
          <p:cNvPr id="3" name="Underrubrik 2"/>
          <p:cNvSpPr>
            <a:spLocks noGrp="1"/>
          </p:cNvSpPr>
          <p:nvPr>
            <p:ph type="subTitle" idx="1"/>
          </p:nvPr>
        </p:nvSpPr>
        <p:spPr>
          <a:xfrm>
            <a:off x="494094" y="2162174"/>
            <a:ext cx="5230431" cy="1876425"/>
          </a:xfrm>
        </p:spPr>
        <p:txBody>
          <a:bodyPr>
            <a:normAutofit/>
          </a:bodyPr>
          <a:lstStyle>
            <a:lvl1pPr marL="0" indent="0" algn="l">
              <a:buNone/>
              <a:defRPr sz="1600" b="0">
                <a:solidFill>
                  <a:schemeClr val="tx2"/>
                </a:solidFill>
                <a:latin typeface="Times New Roman" pitchFamily="18" charset="0"/>
                <a:cs typeface="Times New Roman"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lvl1pPr>
              <a:defRPr sz="1200">
                <a:solidFill>
                  <a:schemeClr val="bg1">
                    <a:lumMod val="65000"/>
                  </a:schemeClr>
                </a:solidFill>
                <a:latin typeface="Times New Roman" pitchFamily="18" charset="0"/>
                <a:cs typeface="Times New Roman" pitchFamily="18" charset="0"/>
              </a:defRPr>
            </a:lvl1pPr>
          </a:lstStyle>
          <a:p>
            <a:fld id="{C5EE2741-4D20-4457-91DA-D6B47A28B935}" type="datetime1">
              <a:rPr lang="sv-SE" smtClean="0"/>
              <a:pPr/>
              <a:t>2014-03-25</a:t>
            </a:fld>
            <a:endParaRPr lang="sv-SE" dirty="0"/>
          </a:p>
        </p:txBody>
      </p:sp>
      <p:sp>
        <p:nvSpPr>
          <p:cNvPr id="5" name="Platshållare för sidfot 4"/>
          <p:cNvSpPr>
            <a:spLocks noGrp="1"/>
          </p:cNvSpPr>
          <p:nvPr>
            <p:ph type="ftr" sz="quarter" idx="11"/>
          </p:nvPr>
        </p:nvSpPr>
        <p:spPr/>
        <p:txBody>
          <a:bodyPr/>
          <a:lstStyle>
            <a:lvl1pPr>
              <a:defRPr sz="1200">
                <a:solidFill>
                  <a:schemeClr val="bg1">
                    <a:lumMod val="65000"/>
                  </a:schemeClr>
                </a:solidFill>
                <a:latin typeface="Times New Roman" pitchFamily="18" charset="0"/>
                <a:cs typeface="Times New Roman" pitchFamily="18" charset="0"/>
              </a:defRPr>
            </a:lvl1pPr>
          </a:lstStyle>
          <a:p>
            <a:endParaRPr lang="sv-SE" dirty="0"/>
          </a:p>
        </p:txBody>
      </p:sp>
      <p:sp>
        <p:nvSpPr>
          <p:cNvPr id="6" name="Platshållare för bildnummer 5"/>
          <p:cNvSpPr>
            <a:spLocks noGrp="1"/>
          </p:cNvSpPr>
          <p:nvPr>
            <p:ph type="sldNum" sz="quarter" idx="12"/>
          </p:nvPr>
        </p:nvSpPr>
        <p:spPr>
          <a:xfrm>
            <a:off x="8466513" y="8313"/>
            <a:ext cx="653935" cy="365125"/>
          </a:xfrm>
          <a:prstGeom prst="rect">
            <a:avLst/>
          </a:prstGeom>
        </p:spPr>
        <p:txBody>
          <a:bodyPr/>
          <a:lstStyle>
            <a:lvl1pPr algn="r">
              <a:defRPr sz="1200">
                <a:solidFill>
                  <a:schemeClr val="bg1">
                    <a:lumMod val="65000"/>
                  </a:schemeClr>
                </a:solidFill>
                <a:latin typeface="Times New Roman" pitchFamily="18" charset="0"/>
                <a:cs typeface="Times New Roman" pitchFamily="18" charset="0"/>
              </a:defRPr>
            </a:lvl1pPr>
          </a:lstStyle>
          <a:p>
            <a:fld id="{D9AA0938-A5A2-874F-B97E-4FBB8AF2D7CB}" type="slidenum">
              <a:rPr lang="sv-SE" smtClean="0"/>
              <a:pPr/>
              <a:t>‹#›</a:t>
            </a:fld>
            <a:endParaRPr lang="sv-SE" dirty="0"/>
          </a:p>
        </p:txBody>
      </p:sp>
    </p:spTree>
    <p:extLst>
      <p:ext uri="{BB962C8B-B14F-4D97-AF65-F5344CB8AC3E}">
        <p14:creationId xmlns:p14="http://schemas.microsoft.com/office/powerpoint/2010/main" val="2532552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495300" y="2038350"/>
            <a:ext cx="6686550" cy="3686175"/>
          </a:xfrm>
        </p:spPr>
        <p:txBody>
          <a:bodyPr/>
          <a:lstStyle>
            <a:lvl1pPr marL="0" indent="0">
              <a:spcBef>
                <a:spcPts val="0"/>
              </a:spcBef>
              <a:buFontTx/>
              <a:buNone/>
              <a:defRPr sz="2000"/>
            </a:lvl1pPr>
            <a:lvl2pPr marL="180000" indent="0">
              <a:spcBef>
                <a:spcPts val="0"/>
              </a:spcBef>
              <a:buFontTx/>
              <a:buNone/>
              <a:defRPr sz="1800"/>
            </a:lvl2pPr>
            <a:lvl3pPr marL="360000" indent="0">
              <a:spcBef>
                <a:spcPts val="0"/>
              </a:spcBef>
              <a:buFontTx/>
              <a:buNone/>
              <a:defRPr sz="1600"/>
            </a:lvl3pPr>
            <a:lvl4pPr marL="540000" indent="0">
              <a:spcBef>
                <a:spcPts val="0"/>
              </a:spcBef>
              <a:buFontTx/>
              <a:buNone/>
              <a:defRPr sz="1400"/>
            </a:lvl4pPr>
            <a:lvl5pPr marL="720000" indent="0">
              <a:spcBef>
                <a:spcPts val="0"/>
              </a:spcBef>
              <a:buFontTx/>
              <a:buNone/>
              <a:defRPr sz="1400"/>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p>
            <a:fld id="{BAD2F10C-DE71-42DD-948C-766FE32AC3E0}" type="datetime1">
              <a:rPr lang="sv-SE" smtClean="0"/>
              <a:pPr/>
              <a:t>2014-03-25</a:t>
            </a:fld>
            <a:endParaRPr lang="sv-SE"/>
          </a:p>
        </p:txBody>
      </p:sp>
      <p:sp>
        <p:nvSpPr>
          <p:cNvPr id="5" name="Platshållare för sidfot 4"/>
          <p:cNvSpPr>
            <a:spLocks noGrp="1"/>
          </p:cNvSpPr>
          <p:nvPr>
            <p:ph type="ftr" sz="quarter" idx="11"/>
          </p:nvPr>
        </p:nvSpPr>
        <p:spPr/>
        <p:txBody>
          <a:bodyPr/>
          <a:lstStyle/>
          <a:p>
            <a:endParaRPr lang="sv-SE"/>
          </a:p>
        </p:txBody>
      </p:sp>
      <p:sp>
        <p:nvSpPr>
          <p:cNvPr id="7" name="Platshållare för bildnummer 5"/>
          <p:cNvSpPr txBox="1">
            <a:spLocks/>
          </p:cNvSpPr>
          <p:nvPr userDrawn="1"/>
        </p:nvSpPr>
        <p:spPr>
          <a:xfrm>
            <a:off x="8466513" y="8313"/>
            <a:ext cx="653935" cy="365125"/>
          </a:xfrm>
          <a:prstGeom prst="rect">
            <a:avLst/>
          </a:prstGeom>
        </p:spPr>
        <p:txBody>
          <a:bodyPr/>
          <a:lstStyle>
            <a:lvl1pPr algn="r">
              <a:defRPr sz="1200">
                <a:latin typeface="Times New Roman" pitchFamily="18" charset="0"/>
                <a:cs typeface="Times New Roman" pitchFamily="18" charset="0"/>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9AA0938-A5A2-874F-B97E-4FBB8AF2D7CB}" type="slidenum">
              <a:rPr kumimoji="0" lang="sv-SE" sz="1200" b="0" i="0" u="none" strike="noStrike" kern="1200" cap="none" spc="0" normalizeH="0" baseline="0" noProof="0" smtClean="0">
                <a:ln>
                  <a:noFill/>
                </a:ln>
                <a:solidFill>
                  <a:schemeClr val="bg1">
                    <a:lumMod val="65000"/>
                  </a:schemeClr>
                </a:solidFill>
                <a:effectLst/>
                <a:uLnTx/>
                <a:uFillTx/>
                <a:latin typeface="Times New Roman" pitchFamily="18" charset="0"/>
                <a:ea typeface="+mn-ea"/>
                <a:cs typeface="Times New Roman" pitchFamily="18" charset="0"/>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dirty="0">
              <a:ln>
                <a:noFill/>
              </a:ln>
              <a:solidFill>
                <a:schemeClr val="bg1">
                  <a:lumMod val="65000"/>
                </a:schemeClr>
              </a:solidFill>
              <a:effectLst/>
              <a:uLnTx/>
              <a:uFillTx/>
              <a:latin typeface="Times New Roman" pitchFamily="18" charset="0"/>
              <a:ea typeface="+mn-ea"/>
              <a:cs typeface="Times New Roman" pitchFamily="18" charset="0"/>
            </a:endParaRPr>
          </a:p>
        </p:txBody>
      </p:sp>
      <p:sp>
        <p:nvSpPr>
          <p:cNvPr id="8" name="Platshållare för rubrik 1"/>
          <p:cNvSpPr>
            <a:spLocks noGrp="1"/>
          </p:cNvSpPr>
          <p:nvPr>
            <p:ph type="title"/>
          </p:nvPr>
        </p:nvSpPr>
        <p:spPr>
          <a:xfrm>
            <a:off x="495300" y="476250"/>
            <a:ext cx="4724400" cy="1428750"/>
          </a:xfrm>
          <a:prstGeom prst="rect">
            <a:avLst/>
          </a:prstGeom>
        </p:spPr>
        <p:txBody>
          <a:bodyPr vert="horz" lIns="91440" tIns="45720" rIns="91440" bIns="45720" rtlCol="0" anchor="ctr">
            <a:noAutofit/>
          </a:bodyPr>
          <a:lstStyle>
            <a:lvl1pPr>
              <a:defRPr>
                <a:solidFill>
                  <a:schemeClr val="accent1"/>
                </a:solidFill>
              </a:defRPr>
            </a:lvl1pPr>
          </a:lstStyle>
          <a:p>
            <a:r>
              <a:rPr lang="sv-SE" smtClean="0"/>
              <a:t>Klicka här för att ändra format</a:t>
            </a:r>
            <a:endParaRPr lang="sv-SE" dirty="0"/>
          </a:p>
        </p:txBody>
      </p:sp>
    </p:spTree>
    <p:extLst>
      <p:ext uri="{BB962C8B-B14F-4D97-AF65-F5344CB8AC3E}">
        <p14:creationId xmlns:p14="http://schemas.microsoft.com/office/powerpoint/2010/main" val="36590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solidFill>
                  <a:schemeClr val="accent1"/>
                </a:solidFill>
              </a:defRPr>
            </a:lvl1pPr>
          </a:lstStyle>
          <a:p>
            <a:r>
              <a:rPr lang="sv-SE" smtClean="0"/>
              <a:t>Klicka här för att ändra format</a:t>
            </a:r>
            <a:endParaRPr lang="sv-SE" dirty="0"/>
          </a:p>
        </p:txBody>
      </p:sp>
      <p:sp>
        <p:nvSpPr>
          <p:cNvPr id="3" name="Platshållare för innehåll 2"/>
          <p:cNvSpPr>
            <a:spLocks noGrp="1"/>
          </p:cNvSpPr>
          <p:nvPr>
            <p:ph sz="half" idx="1"/>
          </p:nvPr>
        </p:nvSpPr>
        <p:spPr>
          <a:xfrm>
            <a:off x="495300" y="2066925"/>
            <a:ext cx="4038600" cy="3790950"/>
          </a:xfrm>
        </p:spPr>
        <p:txBody>
          <a:bodyPr/>
          <a:lstStyle>
            <a:lvl1pPr marL="0">
              <a:buNone/>
              <a:defRPr sz="2000"/>
            </a:lvl1pPr>
            <a:lvl2pPr marL="180000" indent="0">
              <a:defRPr sz="1800"/>
            </a:lvl2pPr>
            <a:lvl3pPr marL="360000" indent="0">
              <a:defRPr sz="1600"/>
            </a:lvl3pPr>
            <a:lvl4pPr marL="540000" indent="0">
              <a:defRPr sz="1400"/>
            </a:lvl4pPr>
            <a:lvl5pPr marL="720000" indent="0">
              <a:defRPr sz="14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648200" y="2066925"/>
            <a:ext cx="4038600" cy="3790950"/>
          </a:xfrm>
        </p:spPr>
        <p:txBody>
          <a:bodyPr/>
          <a:lstStyle>
            <a:lvl1pPr marL="0" indent="0">
              <a:buNone/>
              <a:defRPr sz="2000"/>
            </a:lvl1pPr>
            <a:lvl2pPr marL="180000" indent="0">
              <a:defRPr sz="1800"/>
            </a:lvl2pPr>
            <a:lvl3pPr marL="360000" indent="0">
              <a:defRPr sz="1600"/>
            </a:lvl3pPr>
            <a:lvl4pPr marL="540000" indent="0">
              <a:defRPr sz="1400"/>
            </a:lvl4pPr>
            <a:lvl5pPr marL="720000" indent="0">
              <a:defRPr sz="14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datum 4"/>
          <p:cNvSpPr>
            <a:spLocks noGrp="1"/>
          </p:cNvSpPr>
          <p:nvPr>
            <p:ph type="dt" sz="half" idx="10"/>
          </p:nvPr>
        </p:nvSpPr>
        <p:spPr/>
        <p:txBody>
          <a:bodyPr/>
          <a:lstStyle/>
          <a:p>
            <a:fld id="{8BB4A0C8-B0A9-46DD-AB28-95149CE68130}" type="datetime1">
              <a:rPr lang="sv-SE" smtClean="0"/>
              <a:pPr/>
              <a:t>2014-03-25</a:t>
            </a:fld>
            <a:endParaRPr lang="sv-SE"/>
          </a:p>
        </p:txBody>
      </p:sp>
      <p:sp>
        <p:nvSpPr>
          <p:cNvPr id="6" name="Platshållare för sidfot 5"/>
          <p:cNvSpPr>
            <a:spLocks noGrp="1"/>
          </p:cNvSpPr>
          <p:nvPr>
            <p:ph type="ftr" sz="quarter" idx="11"/>
          </p:nvPr>
        </p:nvSpPr>
        <p:spPr/>
        <p:txBody>
          <a:bodyPr/>
          <a:lstStyle/>
          <a:p>
            <a:endParaRPr lang="sv-SE"/>
          </a:p>
        </p:txBody>
      </p:sp>
      <p:sp>
        <p:nvSpPr>
          <p:cNvPr id="8" name="Platshållare för bildnummer 5"/>
          <p:cNvSpPr>
            <a:spLocks noGrp="1"/>
          </p:cNvSpPr>
          <p:nvPr>
            <p:ph type="sldNum" sz="quarter" idx="12"/>
          </p:nvPr>
        </p:nvSpPr>
        <p:spPr>
          <a:xfrm>
            <a:off x="8466513" y="8313"/>
            <a:ext cx="653935" cy="365125"/>
          </a:xfrm>
          <a:prstGeom prst="rect">
            <a:avLst/>
          </a:prstGeom>
        </p:spPr>
        <p:txBody>
          <a:bodyPr/>
          <a:lstStyle>
            <a:lvl1pPr algn="r">
              <a:defRPr sz="1200">
                <a:solidFill>
                  <a:schemeClr val="bg1">
                    <a:lumMod val="65000"/>
                  </a:schemeClr>
                </a:solidFill>
                <a:latin typeface="Times New Roman" pitchFamily="18" charset="0"/>
                <a:cs typeface="Times New Roman" pitchFamily="18" charset="0"/>
              </a:defRPr>
            </a:lvl1pPr>
          </a:lstStyle>
          <a:p>
            <a:fld id="{D9AA0938-A5A2-874F-B97E-4FBB8AF2D7CB}" type="slidenum">
              <a:rPr lang="sv-SE" smtClean="0"/>
              <a:pPr/>
              <a:t>‹#›</a:t>
            </a:fld>
            <a:endParaRPr lang="sv-SE" dirty="0"/>
          </a:p>
        </p:txBody>
      </p:sp>
    </p:spTree>
    <p:extLst>
      <p:ext uri="{BB962C8B-B14F-4D97-AF65-F5344CB8AC3E}">
        <p14:creationId xmlns:p14="http://schemas.microsoft.com/office/powerpoint/2010/main" val="204570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368300"/>
            <a:ext cx="3008313" cy="727075"/>
          </a:xfrm>
        </p:spPr>
        <p:txBody>
          <a:bodyPr anchor="b"/>
          <a:lstStyle>
            <a:lvl1pPr algn="l">
              <a:defRPr sz="2000" b="1">
                <a:solidFill>
                  <a:schemeClr val="accent1"/>
                </a:solidFill>
              </a:defRPr>
            </a:lvl1pPr>
          </a:lstStyle>
          <a:p>
            <a:r>
              <a:rPr lang="sv-SE" smtClean="0"/>
              <a:t>Klicka här för att ändra format</a:t>
            </a:r>
            <a:endParaRPr lang="sv-SE" dirty="0"/>
          </a:p>
        </p:txBody>
      </p:sp>
      <p:sp>
        <p:nvSpPr>
          <p:cNvPr id="3" name="Platshållare för innehåll 2"/>
          <p:cNvSpPr>
            <a:spLocks noGrp="1"/>
          </p:cNvSpPr>
          <p:nvPr>
            <p:ph idx="1"/>
          </p:nvPr>
        </p:nvSpPr>
        <p:spPr>
          <a:xfrm>
            <a:off x="3575050" y="373439"/>
            <a:ext cx="5111750" cy="5627312"/>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text 3"/>
          <p:cNvSpPr>
            <a:spLocks noGrp="1"/>
          </p:cNvSpPr>
          <p:nvPr>
            <p:ph type="body" sz="half" idx="2"/>
          </p:nvPr>
        </p:nvSpPr>
        <p:spPr>
          <a:xfrm>
            <a:off x="457200" y="1095376"/>
            <a:ext cx="3008313" cy="49053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EFB13AF2-29B9-41CB-B231-5BB155FA8E17}" type="datetime1">
              <a:rPr lang="sv-SE" smtClean="0"/>
              <a:pPr/>
              <a:t>2014-03-25</a:t>
            </a:fld>
            <a:endParaRPr lang="sv-SE"/>
          </a:p>
        </p:txBody>
      </p:sp>
      <p:sp>
        <p:nvSpPr>
          <p:cNvPr id="6" name="Platshållare för sidfot 5"/>
          <p:cNvSpPr>
            <a:spLocks noGrp="1"/>
          </p:cNvSpPr>
          <p:nvPr>
            <p:ph type="ftr" sz="quarter" idx="11"/>
          </p:nvPr>
        </p:nvSpPr>
        <p:spPr/>
        <p:txBody>
          <a:bodyPr/>
          <a:lstStyle/>
          <a:p>
            <a:endParaRPr lang="sv-SE"/>
          </a:p>
        </p:txBody>
      </p:sp>
      <p:sp>
        <p:nvSpPr>
          <p:cNvPr id="8" name="Platshållare för bildnummer 5"/>
          <p:cNvSpPr txBox="1">
            <a:spLocks/>
          </p:cNvSpPr>
          <p:nvPr userDrawn="1"/>
        </p:nvSpPr>
        <p:spPr>
          <a:xfrm>
            <a:off x="8466513" y="8313"/>
            <a:ext cx="653935" cy="365125"/>
          </a:xfrm>
          <a:prstGeom prst="rect">
            <a:avLst/>
          </a:prstGeom>
        </p:spPr>
        <p:txBody>
          <a:bodyPr/>
          <a:lstStyle>
            <a:lvl1pPr algn="r">
              <a:defRPr sz="1200">
                <a:latin typeface="Times New Roman" pitchFamily="18" charset="0"/>
                <a:cs typeface="Times New Roman" pitchFamily="18" charset="0"/>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9AA0938-A5A2-874F-B97E-4FBB8AF2D7CB}" type="slidenum">
              <a:rPr kumimoji="0" lang="sv-SE" sz="1200" b="0" i="0" u="none" strike="noStrike" kern="1200" cap="none" spc="0" normalizeH="0" baseline="0" noProof="0" smtClean="0">
                <a:ln>
                  <a:noFill/>
                </a:ln>
                <a:solidFill>
                  <a:schemeClr val="bg1">
                    <a:lumMod val="65000"/>
                  </a:schemeClr>
                </a:solidFill>
                <a:effectLst/>
                <a:uLnTx/>
                <a:uFillTx/>
                <a:latin typeface="Times New Roman" pitchFamily="18" charset="0"/>
                <a:ea typeface="+mn-ea"/>
                <a:cs typeface="Times New Roman" pitchFamily="18" charset="0"/>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dirty="0">
              <a:ln>
                <a:noFill/>
              </a:ln>
              <a:solidFill>
                <a:schemeClr val="bg1">
                  <a:lumMod val="65000"/>
                </a:schemeClr>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926480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0BBBBEB9-3799-4E21-975D-9F13E56D1221}" type="datetime1">
              <a:rPr lang="sv-SE" smtClean="0"/>
              <a:pPr/>
              <a:t>2014-03-25</a:t>
            </a:fld>
            <a:endParaRPr lang="sv-SE"/>
          </a:p>
        </p:txBody>
      </p:sp>
      <p:sp>
        <p:nvSpPr>
          <p:cNvPr id="3" name="Platshållare för sidfot 2"/>
          <p:cNvSpPr>
            <a:spLocks noGrp="1"/>
          </p:cNvSpPr>
          <p:nvPr>
            <p:ph type="ftr" sz="quarter" idx="11"/>
          </p:nvPr>
        </p:nvSpPr>
        <p:spPr/>
        <p:txBody>
          <a:bodyPr/>
          <a:lstStyle/>
          <a:p>
            <a:endParaRPr lang="sv-SE"/>
          </a:p>
        </p:txBody>
      </p:sp>
      <p:sp>
        <p:nvSpPr>
          <p:cNvPr id="5" name="Platshållare för bildnummer 5"/>
          <p:cNvSpPr txBox="1">
            <a:spLocks/>
          </p:cNvSpPr>
          <p:nvPr userDrawn="1"/>
        </p:nvSpPr>
        <p:spPr>
          <a:xfrm>
            <a:off x="8466513" y="8313"/>
            <a:ext cx="653935" cy="365125"/>
          </a:xfrm>
          <a:prstGeom prst="rect">
            <a:avLst/>
          </a:prstGeom>
        </p:spPr>
        <p:txBody>
          <a:bodyPr/>
          <a:lstStyle>
            <a:lvl1pPr algn="r">
              <a:defRPr sz="1200">
                <a:latin typeface="Times New Roman" pitchFamily="18" charset="0"/>
                <a:cs typeface="Times New Roman" pitchFamily="18" charset="0"/>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9AA0938-A5A2-874F-B97E-4FBB8AF2D7CB}" type="slidenum">
              <a:rPr kumimoji="0" lang="sv-SE" sz="1200" b="0" i="0" u="none" strike="noStrike" kern="1200" cap="none" spc="0" normalizeH="0" baseline="0" noProof="0" smtClean="0">
                <a:ln>
                  <a:noFill/>
                </a:ln>
                <a:solidFill>
                  <a:schemeClr val="bg1">
                    <a:lumMod val="65000"/>
                  </a:schemeClr>
                </a:solidFill>
                <a:effectLst/>
                <a:uLnTx/>
                <a:uFillTx/>
                <a:latin typeface="Times New Roman" pitchFamily="18" charset="0"/>
                <a:ea typeface="+mn-ea"/>
                <a:cs typeface="Times New Roman" pitchFamily="18" charset="0"/>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dirty="0">
              <a:ln>
                <a:noFill/>
              </a:ln>
              <a:solidFill>
                <a:schemeClr val="bg1">
                  <a:lumMod val="65000"/>
                </a:schemeClr>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722968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Bild med text1">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4838008" y="373438"/>
            <a:ext cx="3873732" cy="679596"/>
          </a:xfrm>
        </p:spPr>
        <p:txBody>
          <a:bodyPr anchor="b"/>
          <a:lstStyle>
            <a:lvl1pPr algn="l">
              <a:defRPr sz="2000" b="1"/>
            </a:lvl1pPr>
          </a:lstStyle>
          <a:p>
            <a:r>
              <a:rPr lang="sv-SE" dirty="0" smtClean="0"/>
              <a:t>Klicka här för att ändra format</a:t>
            </a:r>
            <a:br>
              <a:rPr lang="sv-SE" dirty="0" smtClean="0"/>
            </a:br>
            <a:endParaRPr lang="sv-SE" dirty="0"/>
          </a:p>
        </p:txBody>
      </p:sp>
      <p:sp>
        <p:nvSpPr>
          <p:cNvPr id="3" name="Platshållare för bild 2"/>
          <p:cNvSpPr>
            <a:spLocks noGrp="1"/>
          </p:cNvSpPr>
          <p:nvPr>
            <p:ph type="pic" idx="1"/>
          </p:nvPr>
        </p:nvSpPr>
        <p:spPr>
          <a:xfrm>
            <a:off x="258380" y="274321"/>
            <a:ext cx="4346871" cy="57450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
        <p:nvSpPr>
          <p:cNvPr id="4" name="Platshållare för text 3"/>
          <p:cNvSpPr>
            <a:spLocks noGrp="1"/>
          </p:cNvSpPr>
          <p:nvPr>
            <p:ph type="body" sz="half" idx="2"/>
          </p:nvPr>
        </p:nvSpPr>
        <p:spPr>
          <a:xfrm>
            <a:off x="4838008" y="1053033"/>
            <a:ext cx="3873732" cy="47908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4B593DDE-6240-4BDE-854E-D7AE4E2D93CF}" type="datetime1">
              <a:rPr lang="sv-SE" smtClean="0"/>
              <a:pPr/>
              <a:t>2014-03-25</a:t>
            </a:fld>
            <a:endParaRPr lang="sv-SE"/>
          </a:p>
        </p:txBody>
      </p:sp>
      <p:sp>
        <p:nvSpPr>
          <p:cNvPr id="6" name="Platshållare för sidfot 5"/>
          <p:cNvSpPr>
            <a:spLocks noGrp="1"/>
          </p:cNvSpPr>
          <p:nvPr>
            <p:ph type="ftr" sz="quarter" idx="11"/>
          </p:nvPr>
        </p:nvSpPr>
        <p:spPr/>
        <p:txBody>
          <a:bodyPr/>
          <a:lstStyle/>
          <a:p>
            <a:endParaRPr lang="sv-SE"/>
          </a:p>
        </p:txBody>
      </p:sp>
      <p:sp>
        <p:nvSpPr>
          <p:cNvPr id="8" name="Platshållare för bildnummer 5"/>
          <p:cNvSpPr txBox="1">
            <a:spLocks/>
          </p:cNvSpPr>
          <p:nvPr userDrawn="1"/>
        </p:nvSpPr>
        <p:spPr>
          <a:xfrm>
            <a:off x="8466513" y="8313"/>
            <a:ext cx="653935" cy="365125"/>
          </a:xfrm>
          <a:prstGeom prst="rect">
            <a:avLst/>
          </a:prstGeom>
        </p:spPr>
        <p:txBody>
          <a:bodyPr/>
          <a:lstStyle>
            <a:lvl1pPr algn="r">
              <a:defRPr sz="1200">
                <a:latin typeface="Times New Roman" pitchFamily="18" charset="0"/>
                <a:cs typeface="Times New Roman" pitchFamily="18" charset="0"/>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9AA0938-A5A2-874F-B97E-4FBB8AF2D7CB}" type="slidenum">
              <a:rPr kumimoji="0" lang="sv-SE" sz="1200" b="0" i="0" u="none" strike="noStrike" kern="1200" cap="none" spc="0" normalizeH="0" baseline="0" noProof="0" smtClean="0">
                <a:ln>
                  <a:noFill/>
                </a:ln>
                <a:solidFill>
                  <a:schemeClr val="bg1">
                    <a:lumMod val="65000"/>
                  </a:schemeClr>
                </a:solidFill>
                <a:effectLst/>
                <a:uLnTx/>
                <a:uFillTx/>
                <a:latin typeface="Times New Roman" pitchFamily="18" charset="0"/>
                <a:ea typeface="+mn-ea"/>
                <a:cs typeface="Times New Roman" pitchFamily="18" charset="0"/>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dirty="0">
              <a:ln>
                <a:noFill/>
              </a:ln>
              <a:solidFill>
                <a:schemeClr val="bg1">
                  <a:lumMod val="65000"/>
                </a:schemeClr>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08720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ed text2">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485083" y="486296"/>
            <a:ext cx="3873732" cy="566738"/>
          </a:xfrm>
        </p:spPr>
        <p:txBody>
          <a:bodyPr anchor="b"/>
          <a:lstStyle>
            <a:lvl1pPr algn="l">
              <a:defRPr sz="2000" b="1"/>
            </a:lvl1pPr>
          </a:lstStyle>
          <a:p>
            <a:r>
              <a:rPr lang="sv-SE" dirty="0" smtClean="0"/>
              <a:t>Klicka här för att ändra format</a:t>
            </a:r>
            <a:br>
              <a:rPr lang="sv-SE" dirty="0" smtClean="0"/>
            </a:br>
            <a:endParaRPr lang="sv-SE" dirty="0"/>
          </a:p>
        </p:txBody>
      </p:sp>
      <p:sp>
        <p:nvSpPr>
          <p:cNvPr id="3" name="Platshållare för bild 2"/>
          <p:cNvSpPr>
            <a:spLocks noGrp="1"/>
          </p:cNvSpPr>
          <p:nvPr>
            <p:ph type="pic" idx="1"/>
          </p:nvPr>
        </p:nvSpPr>
        <p:spPr>
          <a:xfrm>
            <a:off x="4525580" y="274321"/>
            <a:ext cx="4346871" cy="57450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
        <p:nvSpPr>
          <p:cNvPr id="4" name="Platshållare för text 3"/>
          <p:cNvSpPr>
            <a:spLocks noGrp="1"/>
          </p:cNvSpPr>
          <p:nvPr>
            <p:ph type="body" sz="half" idx="2"/>
          </p:nvPr>
        </p:nvSpPr>
        <p:spPr>
          <a:xfrm>
            <a:off x="485083" y="1053033"/>
            <a:ext cx="3873732" cy="47908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9D970352-2001-4D4F-8FD2-AF8591A31FCE}" type="datetime1">
              <a:rPr lang="sv-SE" smtClean="0"/>
              <a:pPr/>
              <a:t>2014-03-25</a:t>
            </a:fld>
            <a:endParaRPr lang="sv-SE"/>
          </a:p>
        </p:txBody>
      </p:sp>
      <p:sp>
        <p:nvSpPr>
          <p:cNvPr id="6" name="Platshållare för sidfot 5"/>
          <p:cNvSpPr>
            <a:spLocks noGrp="1"/>
          </p:cNvSpPr>
          <p:nvPr>
            <p:ph type="ftr" sz="quarter" idx="11"/>
          </p:nvPr>
        </p:nvSpPr>
        <p:spPr/>
        <p:txBody>
          <a:bodyPr/>
          <a:lstStyle/>
          <a:p>
            <a:endParaRPr lang="sv-SE"/>
          </a:p>
        </p:txBody>
      </p:sp>
      <p:sp>
        <p:nvSpPr>
          <p:cNvPr id="8" name="Platshållare för bildnummer 5"/>
          <p:cNvSpPr txBox="1">
            <a:spLocks/>
          </p:cNvSpPr>
          <p:nvPr userDrawn="1"/>
        </p:nvSpPr>
        <p:spPr>
          <a:xfrm>
            <a:off x="8466513" y="8313"/>
            <a:ext cx="653935" cy="365125"/>
          </a:xfrm>
          <a:prstGeom prst="rect">
            <a:avLst/>
          </a:prstGeom>
        </p:spPr>
        <p:txBody>
          <a:bodyPr/>
          <a:lstStyle>
            <a:lvl1pPr algn="r">
              <a:defRPr sz="1200">
                <a:latin typeface="Times New Roman" pitchFamily="18" charset="0"/>
                <a:cs typeface="Times New Roman" pitchFamily="18" charset="0"/>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9AA0938-A5A2-874F-B97E-4FBB8AF2D7CB}" type="slidenum">
              <a:rPr kumimoji="0" lang="sv-SE" sz="1200" b="0" i="0" u="none" strike="noStrike" kern="1200" cap="none" spc="0" normalizeH="0" baseline="0" noProof="0" smtClean="0">
                <a:ln>
                  <a:noFill/>
                </a:ln>
                <a:solidFill>
                  <a:schemeClr val="bg1">
                    <a:lumMod val="65000"/>
                  </a:schemeClr>
                </a:solidFill>
                <a:effectLst/>
                <a:uLnTx/>
                <a:uFillTx/>
                <a:latin typeface="Times New Roman" pitchFamily="18" charset="0"/>
                <a:ea typeface="+mn-ea"/>
                <a:cs typeface="Times New Roman" pitchFamily="18" charset="0"/>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dirty="0">
              <a:ln>
                <a:noFill/>
              </a:ln>
              <a:solidFill>
                <a:schemeClr val="bg1">
                  <a:lumMod val="65000"/>
                </a:schemeClr>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08720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helsida">
    <p:spTree>
      <p:nvGrpSpPr>
        <p:cNvPr id="1" name=""/>
        <p:cNvGrpSpPr/>
        <p:nvPr/>
      </p:nvGrpSpPr>
      <p:grpSpPr>
        <a:xfrm>
          <a:off x="0" y="0"/>
          <a:ext cx="0" cy="0"/>
          <a:chOff x="0" y="0"/>
          <a:chExt cx="0" cy="0"/>
        </a:xfrm>
      </p:grpSpPr>
      <p:sp>
        <p:nvSpPr>
          <p:cNvPr id="3" name="Platshållare för bild 2"/>
          <p:cNvSpPr>
            <a:spLocks noGrp="1"/>
          </p:cNvSpPr>
          <p:nvPr>
            <p:ph type="pic" idx="1"/>
          </p:nvPr>
        </p:nvSpPr>
        <p:spPr>
          <a:xfrm>
            <a:off x="258379" y="274321"/>
            <a:ext cx="8622273" cy="57450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a:p>
        </p:txBody>
      </p:sp>
      <p:sp>
        <p:nvSpPr>
          <p:cNvPr id="5" name="Platshållare för datum 4"/>
          <p:cNvSpPr>
            <a:spLocks noGrp="1"/>
          </p:cNvSpPr>
          <p:nvPr>
            <p:ph type="dt" sz="half" idx="10"/>
          </p:nvPr>
        </p:nvSpPr>
        <p:spPr/>
        <p:txBody>
          <a:bodyPr/>
          <a:lstStyle/>
          <a:p>
            <a:fld id="{5714E503-B40B-46FC-9254-7C32D6C86408}" type="datetime1">
              <a:rPr lang="sv-SE" smtClean="0"/>
              <a:pPr/>
              <a:t>2014-03-25</a:t>
            </a:fld>
            <a:endParaRPr lang="sv-SE"/>
          </a:p>
        </p:txBody>
      </p:sp>
      <p:sp>
        <p:nvSpPr>
          <p:cNvPr id="6" name="Platshållare för sidfot 5"/>
          <p:cNvSpPr>
            <a:spLocks noGrp="1"/>
          </p:cNvSpPr>
          <p:nvPr>
            <p:ph type="ftr" sz="quarter" idx="11"/>
          </p:nvPr>
        </p:nvSpPr>
        <p:spPr/>
        <p:txBody>
          <a:bodyPr/>
          <a:lstStyle/>
          <a:p>
            <a:endParaRPr lang="sv-SE"/>
          </a:p>
        </p:txBody>
      </p:sp>
      <p:sp>
        <p:nvSpPr>
          <p:cNvPr id="8" name="Platshållare för bildnummer 5"/>
          <p:cNvSpPr txBox="1">
            <a:spLocks/>
          </p:cNvSpPr>
          <p:nvPr userDrawn="1"/>
        </p:nvSpPr>
        <p:spPr>
          <a:xfrm>
            <a:off x="8466513" y="8313"/>
            <a:ext cx="653935" cy="365125"/>
          </a:xfrm>
          <a:prstGeom prst="rect">
            <a:avLst/>
          </a:prstGeom>
        </p:spPr>
        <p:txBody>
          <a:bodyPr/>
          <a:lstStyle>
            <a:lvl1pPr algn="r">
              <a:defRPr sz="1200">
                <a:latin typeface="Times New Roman" pitchFamily="18" charset="0"/>
                <a:cs typeface="Times New Roman" pitchFamily="18" charset="0"/>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9AA0938-A5A2-874F-B97E-4FBB8AF2D7CB}" type="slidenum">
              <a:rPr kumimoji="0" lang="sv-SE" sz="1200" b="0" i="0" u="none" strike="noStrike" kern="1200" cap="none" spc="0" normalizeH="0" baseline="0" noProof="0" smtClean="0">
                <a:ln>
                  <a:noFill/>
                </a:ln>
                <a:solidFill>
                  <a:schemeClr val="bg1">
                    <a:lumMod val="65000"/>
                  </a:schemeClr>
                </a:solidFill>
                <a:effectLst/>
                <a:uLnTx/>
                <a:uFillTx/>
                <a:latin typeface="Times New Roman" pitchFamily="18" charset="0"/>
                <a:ea typeface="+mn-ea"/>
                <a:cs typeface="Times New Roman" pitchFamily="18" charset="0"/>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dirty="0">
              <a:ln>
                <a:noFill/>
              </a:ln>
              <a:solidFill>
                <a:schemeClr val="bg1">
                  <a:lumMod val="65000"/>
                </a:schemeClr>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08720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ktangel 7"/>
          <p:cNvSpPr/>
          <p:nvPr/>
        </p:nvSpPr>
        <p:spPr>
          <a:xfrm>
            <a:off x="258380" y="274638"/>
            <a:ext cx="8627241" cy="5751293"/>
          </a:xfrm>
          <a:prstGeom prst="rect">
            <a:avLst/>
          </a:prstGeom>
          <a:solidFill>
            <a:srgbClr val="F4F0E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2" name="Platshållare för rubrik 1"/>
          <p:cNvSpPr>
            <a:spLocks noGrp="1"/>
          </p:cNvSpPr>
          <p:nvPr>
            <p:ph type="title"/>
          </p:nvPr>
        </p:nvSpPr>
        <p:spPr>
          <a:xfrm>
            <a:off x="495300" y="476250"/>
            <a:ext cx="4724400" cy="1428750"/>
          </a:xfrm>
          <a:prstGeom prst="rect">
            <a:avLst/>
          </a:prstGeom>
        </p:spPr>
        <p:txBody>
          <a:bodyPr vert="horz" lIns="91440" tIns="45720" rIns="91440" bIns="45720" rtlCol="0" anchor="ctr">
            <a:no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495300" y="2038350"/>
            <a:ext cx="8191500" cy="3686175"/>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datum 3"/>
          <p:cNvSpPr>
            <a:spLocks noGrp="1"/>
          </p:cNvSpPr>
          <p:nvPr>
            <p:ph type="dt" sz="half" idx="2"/>
          </p:nvPr>
        </p:nvSpPr>
        <p:spPr>
          <a:xfrm>
            <a:off x="182180" y="6356350"/>
            <a:ext cx="2133600" cy="365125"/>
          </a:xfrm>
          <a:prstGeom prst="rect">
            <a:avLst/>
          </a:prstGeom>
        </p:spPr>
        <p:txBody>
          <a:bodyPr vert="horz" lIns="91440" tIns="45720" rIns="91440" bIns="45720" rtlCol="0" anchor="ctr"/>
          <a:lstStyle>
            <a:lvl1pPr algn="l">
              <a:defRPr sz="1200">
                <a:solidFill>
                  <a:schemeClr val="bg1">
                    <a:lumMod val="65000"/>
                  </a:schemeClr>
                </a:solidFill>
                <a:latin typeface="Times New Roman" pitchFamily="18" charset="0"/>
                <a:cs typeface="Times New Roman" pitchFamily="18" charset="0"/>
              </a:defRPr>
            </a:lvl1pPr>
          </a:lstStyle>
          <a:p>
            <a:fld id="{FF24075A-5C38-4023-9870-775258D74C25}" type="datetime1">
              <a:rPr lang="sv-SE" smtClean="0"/>
              <a:pPr/>
              <a:t>2014-03-25</a:t>
            </a:fld>
            <a:endParaRPr lang="sv-SE" dirty="0"/>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cs typeface="Times New Roman" pitchFamily="18" charset="0"/>
              </a:defRPr>
            </a:lvl1pPr>
          </a:lstStyle>
          <a:p>
            <a:endParaRPr lang="sv-SE" dirty="0"/>
          </a:p>
        </p:txBody>
      </p:sp>
      <p:pic>
        <p:nvPicPr>
          <p:cNvPr id="7" name="Bildobjekt 6" descr="Vision_logo_RGB.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011511" y="6210279"/>
            <a:ext cx="874110" cy="387746"/>
          </a:xfrm>
          <a:prstGeom prst="rect">
            <a:avLst/>
          </a:prstGeom>
        </p:spPr>
      </p:pic>
    </p:spTree>
    <p:extLst>
      <p:ext uri="{BB962C8B-B14F-4D97-AF65-F5344CB8AC3E}">
        <p14:creationId xmlns:p14="http://schemas.microsoft.com/office/powerpoint/2010/main" val="1939897664"/>
      </p:ext>
    </p:extLst>
  </p:cSld>
  <p:clrMap bg1="lt1" tx1="dk1" bg2="lt2" tx2="dk2" accent1="accent1" accent2="accent2" accent3="accent3" accent4="accent4" accent5="accent5" accent6="accent6" hlink="hlink" folHlink="folHlink"/>
  <p:sldLayoutIdLst>
    <p:sldLayoutId id="2147483654" r:id="rId1"/>
    <p:sldLayoutId id="2147483649" r:id="rId2"/>
    <p:sldLayoutId id="2147483650" r:id="rId3"/>
    <p:sldLayoutId id="2147483652" r:id="rId4"/>
    <p:sldLayoutId id="2147483656" r:id="rId5"/>
    <p:sldLayoutId id="2147483655" r:id="rId6"/>
    <p:sldLayoutId id="2147483657" r:id="rId7"/>
    <p:sldLayoutId id="2147483658" r:id="rId8"/>
    <p:sldLayoutId id="2147483659" r:id="rId9"/>
  </p:sldLayoutIdLst>
  <p:hf hdr="0" ftr="0"/>
  <p:txStyles>
    <p:titleStyle>
      <a:lvl1pPr algn="l" defTabSz="457200" rtl="0" eaLnBrk="1" latinLnBrk="0" hangingPunct="1">
        <a:spcBef>
          <a:spcPct val="0"/>
        </a:spcBef>
        <a:buNone/>
        <a:defRPr sz="4400" b="1" kern="1200">
          <a:solidFill>
            <a:schemeClr val="accent1"/>
          </a:solidFill>
          <a:latin typeface="Times New Roman" pitchFamily="18" charset="0"/>
          <a:ea typeface="+mj-ea"/>
          <a:cs typeface="Times New Roman" pitchFamily="18" charset="0"/>
        </a:defRPr>
      </a:lvl1pPr>
    </p:titleStyle>
    <p:bodyStyle>
      <a:lvl1pPr marL="342900" indent="-342900" algn="l" defTabSz="457200" rtl="0" eaLnBrk="1" latinLnBrk="0" hangingPunct="1">
        <a:spcBef>
          <a:spcPts val="0"/>
        </a:spcBef>
        <a:buFont typeface="Arial"/>
        <a:buChar char="•"/>
        <a:defRPr sz="2000" kern="1200">
          <a:solidFill>
            <a:schemeClr val="tx2"/>
          </a:solidFill>
          <a:latin typeface="Times New Roman" pitchFamily="18" charset="0"/>
          <a:ea typeface="+mn-ea"/>
          <a:cs typeface="Times New Roman" pitchFamily="18" charset="0"/>
        </a:defRPr>
      </a:lvl1pPr>
      <a:lvl2pPr marL="742950" indent="-285750" algn="l" defTabSz="457200" rtl="0" eaLnBrk="1" latinLnBrk="0" hangingPunct="1">
        <a:spcBef>
          <a:spcPts val="0"/>
        </a:spcBef>
        <a:buFont typeface="Arial"/>
        <a:buChar char="–"/>
        <a:defRPr sz="1800" kern="1200">
          <a:solidFill>
            <a:schemeClr val="tx2"/>
          </a:solidFill>
          <a:latin typeface="Times New Roman" pitchFamily="18" charset="0"/>
          <a:ea typeface="+mn-ea"/>
          <a:cs typeface="Times New Roman" pitchFamily="18" charset="0"/>
        </a:defRPr>
      </a:lvl2pPr>
      <a:lvl3pPr marL="1143000" indent="-228600" algn="l" defTabSz="457200" rtl="0" eaLnBrk="1" latinLnBrk="0" hangingPunct="1">
        <a:spcBef>
          <a:spcPts val="0"/>
        </a:spcBef>
        <a:buFont typeface="Arial"/>
        <a:buChar char="•"/>
        <a:defRPr sz="1600" kern="1200">
          <a:solidFill>
            <a:schemeClr val="tx2"/>
          </a:solidFill>
          <a:latin typeface="Times New Roman" pitchFamily="18" charset="0"/>
          <a:ea typeface="+mn-ea"/>
          <a:cs typeface="Times New Roman" pitchFamily="18" charset="0"/>
        </a:defRPr>
      </a:lvl3pPr>
      <a:lvl4pPr marL="1600200" indent="-228600" algn="l" defTabSz="457200" rtl="0" eaLnBrk="1" latinLnBrk="0" hangingPunct="1">
        <a:spcBef>
          <a:spcPts val="0"/>
        </a:spcBef>
        <a:buFont typeface="Arial"/>
        <a:buChar char="–"/>
        <a:defRPr sz="1400" kern="1200">
          <a:solidFill>
            <a:schemeClr val="tx2"/>
          </a:solidFill>
          <a:latin typeface="Times New Roman" pitchFamily="18" charset="0"/>
          <a:ea typeface="+mn-ea"/>
          <a:cs typeface="Times New Roman" pitchFamily="18" charset="0"/>
        </a:defRPr>
      </a:lvl4pPr>
      <a:lvl5pPr marL="2057400" indent="-228600" algn="l" defTabSz="457200" rtl="0" eaLnBrk="1" latinLnBrk="0" hangingPunct="1">
        <a:spcBef>
          <a:spcPts val="0"/>
        </a:spcBef>
        <a:buFont typeface="Arial"/>
        <a:buChar char="»"/>
        <a:defRPr sz="1400" kern="1200">
          <a:solidFill>
            <a:schemeClr val="tx2"/>
          </a:solidFill>
          <a:latin typeface="Times New Roman" pitchFamily="18" charset="0"/>
          <a:ea typeface="+mn-ea"/>
          <a:cs typeface="Times New Roman" pitchFamily="18"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BAD2F10C-DE71-42DD-948C-766FE32AC3E0}" type="datetime1">
              <a:rPr lang="sv-SE" smtClean="0"/>
              <a:pPr/>
              <a:t>2014-03-25</a:t>
            </a:fld>
            <a:endParaRPr lang="sv-SE"/>
          </a:p>
        </p:txBody>
      </p:sp>
      <p:pic>
        <p:nvPicPr>
          <p:cNvPr id="6" name="Bildobjekt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560"/>
            <a:ext cx="9144000" cy="6855440"/>
          </a:xfrm>
          <a:prstGeom prst="rect">
            <a:avLst/>
          </a:prstGeom>
        </p:spPr>
      </p:pic>
      <p:sp>
        <p:nvSpPr>
          <p:cNvPr id="4" name="Rubrik 3"/>
          <p:cNvSpPr>
            <a:spLocks noGrp="1"/>
          </p:cNvSpPr>
          <p:nvPr>
            <p:ph type="title"/>
          </p:nvPr>
        </p:nvSpPr>
        <p:spPr>
          <a:xfrm>
            <a:off x="0" y="1838325"/>
            <a:ext cx="9144000" cy="2990850"/>
          </a:xfrm>
        </p:spPr>
        <p:txBody>
          <a:bodyPr/>
          <a:lstStyle/>
          <a:p>
            <a:pPr algn="ctr"/>
            <a:r>
              <a:rPr lang="sv-SE" sz="6600" dirty="0" smtClean="0">
                <a:solidFill>
                  <a:schemeClr val="bg1"/>
                </a:solidFill>
              </a:rPr>
              <a:t>Vision för rätt lön</a:t>
            </a:r>
            <a:endParaRPr lang="sv-SE" sz="6600" dirty="0">
              <a:solidFill>
                <a:schemeClr val="bg1"/>
              </a:solidFill>
            </a:endParaRPr>
          </a:p>
        </p:txBody>
      </p:sp>
    </p:spTree>
    <p:extLst>
      <p:ext uri="{BB962C8B-B14F-4D97-AF65-F5344CB8AC3E}">
        <p14:creationId xmlns:p14="http://schemas.microsoft.com/office/powerpoint/2010/main" val="1734282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495300" y="2624925"/>
            <a:ext cx="6686550" cy="3046425"/>
          </a:xfrm>
        </p:spPr>
        <p:txBody>
          <a:bodyPr/>
          <a:lstStyle/>
          <a:p>
            <a:pPr marL="342900" indent="-342900">
              <a:buBlip>
                <a:blip r:embed="rId3"/>
              </a:buBlip>
            </a:pPr>
            <a:r>
              <a:rPr lang="sv-SE" dirty="0" smtClean="0"/>
              <a:t>Förbundsmötet 2012 beslutade om utveckling av lönepolitiken.</a:t>
            </a:r>
          </a:p>
          <a:p>
            <a:endParaRPr lang="sv-SE" dirty="0"/>
          </a:p>
          <a:p>
            <a:pPr marL="342900" indent="-342900">
              <a:buBlip>
                <a:blip r:embed="rId3"/>
              </a:buBlip>
            </a:pPr>
            <a:r>
              <a:rPr lang="sv-SE" dirty="0" smtClean="0"/>
              <a:t>Breda medlemsdiskussioner, ”Fika för rätt lön”.</a:t>
            </a:r>
          </a:p>
          <a:p>
            <a:pPr marL="285750" indent="-285750">
              <a:buFont typeface="Arial" pitchFamily="34" charset="0"/>
              <a:buChar char="•"/>
            </a:pPr>
            <a:endParaRPr lang="sv-SE" dirty="0"/>
          </a:p>
          <a:p>
            <a:pPr marL="342900" indent="-342900">
              <a:buBlip>
                <a:blip r:embed="rId3"/>
              </a:buBlip>
            </a:pPr>
            <a:r>
              <a:rPr lang="sv-SE" dirty="0" smtClean="0">
                <a:sym typeface="Wingdings" pitchFamily="2" charset="2"/>
              </a:rPr>
              <a:t>Diskussioner bland förtroendevalda på regionala konferenser.</a:t>
            </a:r>
          </a:p>
          <a:p>
            <a:pPr marL="342900" indent="-342900">
              <a:buBlip>
                <a:blip r:embed="rId3"/>
              </a:buBlip>
            </a:pPr>
            <a:endParaRPr lang="sv-SE" dirty="0">
              <a:sym typeface="Wingdings" pitchFamily="2" charset="2"/>
            </a:endParaRPr>
          </a:p>
          <a:p>
            <a:pPr marL="342900" indent="-342900">
              <a:buBlip>
                <a:blip r:embed="rId3"/>
              </a:buBlip>
            </a:pPr>
            <a:r>
              <a:rPr lang="sv-SE" dirty="0" smtClean="0">
                <a:sym typeface="Wingdings" pitchFamily="2" charset="2"/>
              </a:rPr>
              <a:t>Beslut på extra förbundsmöte 10 mars.</a:t>
            </a:r>
            <a:endParaRPr lang="sv-SE" dirty="0"/>
          </a:p>
        </p:txBody>
      </p:sp>
      <p:sp>
        <p:nvSpPr>
          <p:cNvPr id="3" name="Platshållare för datum 2"/>
          <p:cNvSpPr>
            <a:spLocks noGrp="1"/>
          </p:cNvSpPr>
          <p:nvPr>
            <p:ph type="dt" sz="half" idx="10"/>
          </p:nvPr>
        </p:nvSpPr>
        <p:spPr/>
        <p:txBody>
          <a:bodyPr/>
          <a:lstStyle/>
          <a:p>
            <a:fld id="{BAD2F10C-DE71-42DD-948C-766FE32AC3E0}" type="datetime1">
              <a:rPr lang="sv-SE" smtClean="0"/>
              <a:pPr/>
              <a:t>2014-03-25</a:t>
            </a:fld>
            <a:endParaRPr lang="sv-SE"/>
          </a:p>
        </p:txBody>
      </p:sp>
      <p:sp>
        <p:nvSpPr>
          <p:cNvPr id="4" name="Rubrik 3"/>
          <p:cNvSpPr>
            <a:spLocks noGrp="1"/>
          </p:cNvSpPr>
          <p:nvPr>
            <p:ph type="title"/>
          </p:nvPr>
        </p:nvSpPr>
        <p:spPr>
          <a:xfrm>
            <a:off x="495299" y="800100"/>
            <a:ext cx="7743826" cy="1562100"/>
          </a:xfrm>
        </p:spPr>
        <p:txBody>
          <a:bodyPr/>
          <a:lstStyle/>
          <a:p>
            <a:r>
              <a:rPr lang="sv-SE" dirty="0" smtClean="0"/>
              <a:t>Lönepolitik: vägen till beslut</a:t>
            </a:r>
            <a:endParaRPr lang="sv-SE" dirty="0"/>
          </a:p>
        </p:txBody>
      </p:sp>
    </p:spTree>
    <p:extLst>
      <p:ext uri="{BB962C8B-B14F-4D97-AF65-F5344CB8AC3E}">
        <p14:creationId xmlns:p14="http://schemas.microsoft.com/office/powerpoint/2010/main" val="2585717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495299" y="2038350"/>
            <a:ext cx="6391276" cy="3686175"/>
          </a:xfrm>
        </p:spPr>
        <p:txBody>
          <a:bodyPr>
            <a:normAutofit lnSpcReduction="10000"/>
          </a:bodyPr>
          <a:lstStyle/>
          <a:p>
            <a:pPr marL="342900" indent="-342900">
              <a:buBlip>
                <a:blip r:embed="rId3"/>
              </a:buBlip>
            </a:pPr>
            <a:r>
              <a:rPr lang="sv-SE" dirty="0" smtClean="0"/>
              <a:t>Alla områden som Vision </a:t>
            </a:r>
            <a:r>
              <a:rPr lang="sv-SE" dirty="0"/>
              <a:t>ser påverkar </a:t>
            </a:r>
            <a:r>
              <a:rPr lang="sv-SE" dirty="0" smtClean="0"/>
              <a:t/>
            </a:r>
            <a:br>
              <a:rPr lang="sv-SE" dirty="0" smtClean="0"/>
            </a:br>
            <a:r>
              <a:rPr lang="sv-SE" dirty="0" smtClean="0"/>
              <a:t>medlemmarnas lön finns med. </a:t>
            </a:r>
            <a:br>
              <a:rPr lang="sv-SE" dirty="0" smtClean="0"/>
            </a:br>
            <a:endParaRPr lang="sv-SE" dirty="0" smtClean="0"/>
          </a:p>
          <a:p>
            <a:pPr marL="342900" indent="-342900">
              <a:buBlip>
                <a:blip r:embed="rId3"/>
              </a:buBlip>
            </a:pPr>
            <a:r>
              <a:rPr lang="sv-SE" dirty="0" smtClean="0"/>
              <a:t>Dina behov som medlem är utgångspunkten. </a:t>
            </a:r>
          </a:p>
          <a:p>
            <a:pPr marL="342900" indent="-342900">
              <a:buFont typeface="Arial" panose="020B0604020202020204" pitchFamily="34" charset="0"/>
              <a:buChar char="•"/>
            </a:pPr>
            <a:endParaRPr lang="sv-SE" dirty="0"/>
          </a:p>
          <a:p>
            <a:pPr marL="342900" indent="-342900">
              <a:buBlip>
                <a:blip r:embed="rId3"/>
              </a:buBlip>
            </a:pPr>
            <a:r>
              <a:rPr lang="sv-SE" dirty="0" smtClean="0"/>
              <a:t>Fyra områden</a:t>
            </a:r>
            <a:r>
              <a:rPr lang="sv-SE" dirty="0"/>
              <a:t>:</a:t>
            </a:r>
            <a:endParaRPr lang="sv-SE" dirty="0" smtClean="0"/>
          </a:p>
          <a:p>
            <a:pPr marL="522900" lvl="1" indent="-342900">
              <a:buBlip>
                <a:blip r:embed="rId3"/>
              </a:buBlip>
            </a:pPr>
            <a:r>
              <a:rPr lang="sv-SE" dirty="0" smtClean="0"/>
              <a:t>Din lön</a:t>
            </a:r>
          </a:p>
          <a:p>
            <a:pPr marL="522900" lvl="1" indent="-342900">
              <a:buBlip>
                <a:blip r:embed="rId3"/>
              </a:buBlip>
            </a:pPr>
            <a:r>
              <a:rPr lang="sv-SE" dirty="0" smtClean="0"/>
              <a:t>Dina förutsättningar</a:t>
            </a:r>
          </a:p>
          <a:p>
            <a:pPr marL="522900" lvl="1" indent="-342900">
              <a:buBlip>
                <a:blip r:embed="rId3"/>
              </a:buBlip>
            </a:pPr>
            <a:r>
              <a:rPr lang="sv-SE" dirty="0" smtClean="0"/>
              <a:t>Din arbetsgivare</a:t>
            </a:r>
          </a:p>
          <a:p>
            <a:pPr marL="522900" lvl="1" indent="-342900">
              <a:buBlip>
                <a:blip r:embed="rId3"/>
              </a:buBlip>
            </a:pPr>
            <a:r>
              <a:rPr lang="sv-SE" dirty="0" smtClean="0"/>
              <a:t>Din arbetsmarknad</a:t>
            </a:r>
          </a:p>
          <a:p>
            <a:pPr marL="342900" indent="-342900">
              <a:buBlip>
                <a:blip r:embed="rId3"/>
              </a:buBlip>
            </a:pPr>
            <a:endParaRPr lang="sv-SE" dirty="0" smtClean="0"/>
          </a:p>
          <a:p>
            <a:pPr marL="342900" indent="-342900">
              <a:buBlip>
                <a:blip r:embed="rId3"/>
              </a:buBlip>
            </a:pPr>
            <a:r>
              <a:rPr lang="sv-SE" dirty="0" smtClean="0"/>
              <a:t>Ett underlag för </a:t>
            </a:r>
            <a:r>
              <a:rPr lang="sv-SE" dirty="0"/>
              <a:t>kollektivavtalsförhandlingar, </a:t>
            </a:r>
            <a:r>
              <a:rPr lang="sv-SE" dirty="0" smtClean="0"/>
              <a:t>opinionsbildning och lokalt arbete. </a:t>
            </a:r>
          </a:p>
          <a:p>
            <a:pPr marL="342900" indent="-342900">
              <a:buFont typeface="Arial" panose="020B0604020202020204" pitchFamily="34" charset="0"/>
              <a:buChar char="•"/>
            </a:pPr>
            <a:endParaRPr lang="sv-SE" dirty="0"/>
          </a:p>
        </p:txBody>
      </p:sp>
      <p:sp>
        <p:nvSpPr>
          <p:cNvPr id="3" name="Platshållare för datum 2"/>
          <p:cNvSpPr>
            <a:spLocks noGrp="1"/>
          </p:cNvSpPr>
          <p:nvPr>
            <p:ph type="dt" sz="half" idx="10"/>
          </p:nvPr>
        </p:nvSpPr>
        <p:spPr/>
        <p:txBody>
          <a:bodyPr/>
          <a:lstStyle/>
          <a:p>
            <a:fld id="{BAD2F10C-DE71-42DD-948C-766FE32AC3E0}" type="datetime1">
              <a:rPr lang="sv-SE" smtClean="0"/>
              <a:pPr/>
              <a:t>2014-03-25</a:t>
            </a:fld>
            <a:endParaRPr lang="sv-SE"/>
          </a:p>
        </p:txBody>
      </p:sp>
      <p:sp>
        <p:nvSpPr>
          <p:cNvPr id="4" name="Rubrik 3"/>
          <p:cNvSpPr>
            <a:spLocks noGrp="1"/>
          </p:cNvSpPr>
          <p:nvPr>
            <p:ph type="title"/>
          </p:nvPr>
        </p:nvSpPr>
        <p:spPr>
          <a:xfrm>
            <a:off x="495300" y="390525"/>
            <a:ext cx="4724400" cy="1781176"/>
          </a:xfrm>
        </p:spPr>
        <p:txBody>
          <a:bodyPr/>
          <a:lstStyle/>
          <a:p>
            <a:r>
              <a:rPr lang="sv-SE" dirty="0" smtClean="0"/>
              <a:t>Vision för rätt lön</a:t>
            </a:r>
            <a:endParaRPr lang="sv-SE" dirty="0"/>
          </a:p>
        </p:txBody>
      </p:sp>
    </p:spTree>
    <p:extLst>
      <p:ext uri="{BB962C8B-B14F-4D97-AF65-F5344CB8AC3E}">
        <p14:creationId xmlns:p14="http://schemas.microsoft.com/office/powerpoint/2010/main" val="1628722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495299" y="2038350"/>
            <a:ext cx="6981825" cy="3686175"/>
          </a:xfrm>
        </p:spPr>
        <p:txBody>
          <a:bodyPr>
            <a:normAutofit lnSpcReduction="10000"/>
          </a:bodyPr>
          <a:lstStyle/>
          <a:p>
            <a:pPr marL="342900" indent="-342900">
              <a:buBlip>
                <a:blip r:embed="rId3"/>
              </a:buBlip>
            </a:pPr>
            <a:r>
              <a:rPr lang="sv-SE" dirty="0" smtClean="0"/>
              <a:t>Vision ska vara medlemmens viktigaste stöd när det gäller frågan om lönen.</a:t>
            </a:r>
          </a:p>
          <a:p>
            <a:pPr marL="342900" indent="-342900">
              <a:buBlip>
                <a:blip r:embed="rId3"/>
              </a:buBlip>
            </a:pPr>
            <a:endParaRPr lang="sv-SE" dirty="0"/>
          </a:p>
          <a:p>
            <a:pPr marL="342900" indent="-342900">
              <a:buBlip>
                <a:blip r:embed="rId3"/>
              </a:buBlip>
            </a:pPr>
            <a:r>
              <a:rPr lang="sv-SE" dirty="0" smtClean="0"/>
              <a:t>Du ska ha en bra lön, med god löneutveckling.</a:t>
            </a:r>
          </a:p>
          <a:p>
            <a:pPr marL="342900" indent="-342900">
              <a:buBlip>
                <a:blip r:embed="rId3"/>
              </a:buBlip>
            </a:pPr>
            <a:endParaRPr lang="sv-SE" dirty="0"/>
          </a:p>
          <a:p>
            <a:pPr marL="342900" indent="-342900">
              <a:buBlip>
                <a:blip r:embed="rId3"/>
              </a:buBlip>
            </a:pPr>
            <a:r>
              <a:rPr lang="sv-SE" dirty="0"/>
              <a:t>Individuell </a:t>
            </a:r>
            <a:r>
              <a:rPr lang="sv-SE" dirty="0" smtClean="0"/>
              <a:t>lönesättning, där lönen ska spegla vad du gör och vad du kan.</a:t>
            </a:r>
          </a:p>
          <a:p>
            <a:pPr marL="342900" indent="-342900">
              <a:buBlip>
                <a:blip r:embed="rId3"/>
              </a:buBlip>
            </a:pPr>
            <a:endParaRPr lang="sv-SE" dirty="0"/>
          </a:p>
          <a:p>
            <a:pPr marL="342900" indent="-342900">
              <a:buBlip>
                <a:blip r:embed="rId3"/>
              </a:buBlip>
            </a:pPr>
            <a:r>
              <a:rPr lang="sv-SE" dirty="0" smtClean="0"/>
              <a:t>Du ska kunna påverka lönen genom prestation och utveckling.</a:t>
            </a:r>
          </a:p>
          <a:p>
            <a:pPr marL="342900" indent="-342900">
              <a:buBlip>
                <a:blip r:embed="rId3"/>
              </a:buBlip>
            </a:pPr>
            <a:endParaRPr lang="sv-SE" dirty="0"/>
          </a:p>
          <a:p>
            <a:pPr marL="342900" indent="-342900">
              <a:buBlip>
                <a:blip r:embed="rId3"/>
              </a:buBlip>
            </a:pPr>
            <a:r>
              <a:rPr lang="sv-SE" dirty="0" smtClean="0"/>
              <a:t>Du ska känna till och ha inflytande över process och lönepolitik hos din arbetsgivare, samt målen för din egen verksamhet</a:t>
            </a:r>
            <a:endParaRPr lang="sv-SE" dirty="0"/>
          </a:p>
        </p:txBody>
      </p:sp>
      <p:sp>
        <p:nvSpPr>
          <p:cNvPr id="3" name="Platshållare för datum 2"/>
          <p:cNvSpPr>
            <a:spLocks noGrp="1"/>
          </p:cNvSpPr>
          <p:nvPr>
            <p:ph type="dt" sz="half" idx="10"/>
          </p:nvPr>
        </p:nvSpPr>
        <p:spPr/>
        <p:txBody>
          <a:bodyPr/>
          <a:lstStyle/>
          <a:p>
            <a:fld id="{BAD2F10C-DE71-42DD-948C-766FE32AC3E0}" type="datetime1">
              <a:rPr lang="sv-SE" smtClean="0"/>
              <a:pPr/>
              <a:t>2014-03-25</a:t>
            </a:fld>
            <a:endParaRPr lang="sv-SE"/>
          </a:p>
        </p:txBody>
      </p:sp>
      <p:sp>
        <p:nvSpPr>
          <p:cNvPr id="4" name="Rubrik 3"/>
          <p:cNvSpPr>
            <a:spLocks noGrp="1"/>
          </p:cNvSpPr>
          <p:nvPr>
            <p:ph type="title"/>
          </p:nvPr>
        </p:nvSpPr>
        <p:spPr>
          <a:xfrm>
            <a:off x="495300" y="581025"/>
            <a:ext cx="4724400" cy="1543050"/>
          </a:xfrm>
        </p:spPr>
        <p:txBody>
          <a:bodyPr/>
          <a:lstStyle/>
          <a:p>
            <a:r>
              <a:rPr lang="sv-SE" dirty="0" smtClean="0"/>
              <a:t>Din lön</a:t>
            </a:r>
            <a:endParaRPr lang="sv-SE" dirty="0"/>
          </a:p>
        </p:txBody>
      </p:sp>
    </p:spTree>
    <p:extLst>
      <p:ext uri="{BB962C8B-B14F-4D97-AF65-F5344CB8AC3E}">
        <p14:creationId xmlns:p14="http://schemas.microsoft.com/office/powerpoint/2010/main" val="3282984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495300" y="2190750"/>
            <a:ext cx="6686550" cy="3686175"/>
          </a:xfrm>
        </p:spPr>
        <p:txBody>
          <a:bodyPr/>
          <a:lstStyle/>
          <a:p>
            <a:pPr marL="342900" indent="-342900">
              <a:buBlip>
                <a:blip r:embed="rId3"/>
              </a:buBlip>
            </a:pPr>
            <a:r>
              <a:rPr lang="sv-SE" dirty="0" smtClean="0"/>
              <a:t>Ska din prestation påverka din lön så måste du få möjligheter och förutsättningar att göra en god prestation.</a:t>
            </a:r>
          </a:p>
          <a:p>
            <a:pPr marL="342900" indent="-342900">
              <a:buBlip>
                <a:blip r:embed="rId3"/>
              </a:buBlip>
            </a:pPr>
            <a:endParaRPr lang="sv-SE" dirty="0"/>
          </a:p>
          <a:p>
            <a:pPr marL="342900" indent="-342900">
              <a:buBlip>
                <a:blip r:embed="rId3"/>
              </a:buBlip>
            </a:pPr>
            <a:r>
              <a:rPr lang="sv-SE" dirty="0" smtClean="0"/>
              <a:t>Arbetsmiljö och lön hänger ihop</a:t>
            </a:r>
          </a:p>
          <a:p>
            <a:pPr marL="342900" indent="-342900">
              <a:buBlip>
                <a:blip r:embed="rId3"/>
              </a:buBlip>
            </a:pPr>
            <a:endParaRPr lang="sv-SE" dirty="0"/>
          </a:p>
          <a:p>
            <a:pPr marL="342900" indent="-342900">
              <a:buBlip>
                <a:blip r:embed="rId3"/>
              </a:buBlip>
            </a:pPr>
            <a:r>
              <a:rPr lang="sv-SE" dirty="0" smtClean="0"/>
              <a:t>Kompetensutveckling</a:t>
            </a:r>
          </a:p>
          <a:p>
            <a:pPr marL="342900" indent="-342900">
              <a:buBlip>
                <a:blip r:embed="rId3"/>
              </a:buBlip>
            </a:pPr>
            <a:endParaRPr lang="sv-SE" dirty="0"/>
          </a:p>
          <a:p>
            <a:pPr marL="342900" indent="-342900">
              <a:buBlip>
                <a:blip r:embed="rId3"/>
              </a:buBlip>
            </a:pPr>
            <a:r>
              <a:rPr lang="sv-SE" dirty="0" smtClean="0"/>
              <a:t>Lönesättande chefer</a:t>
            </a:r>
          </a:p>
          <a:p>
            <a:pPr marL="522900" lvl="1" indent="-342900">
              <a:buBlip>
                <a:blip r:embed="rId3"/>
              </a:buBlip>
            </a:pPr>
            <a:r>
              <a:rPr lang="sv-SE" dirty="0" smtClean="0"/>
              <a:t>Förutsättningar för god lönesättning</a:t>
            </a:r>
          </a:p>
          <a:p>
            <a:pPr marL="522900" lvl="1" indent="-342900">
              <a:buBlip>
                <a:blip r:embed="rId3"/>
              </a:buBlip>
            </a:pPr>
            <a:r>
              <a:rPr lang="sv-SE" dirty="0" smtClean="0"/>
              <a:t>Delaktighet i arbetsgivarens lönepolitiska arbete</a:t>
            </a:r>
            <a:endParaRPr lang="sv-SE" dirty="0"/>
          </a:p>
        </p:txBody>
      </p:sp>
      <p:sp>
        <p:nvSpPr>
          <p:cNvPr id="3" name="Platshållare för datum 2"/>
          <p:cNvSpPr>
            <a:spLocks noGrp="1"/>
          </p:cNvSpPr>
          <p:nvPr>
            <p:ph type="dt" sz="half" idx="10"/>
          </p:nvPr>
        </p:nvSpPr>
        <p:spPr/>
        <p:txBody>
          <a:bodyPr/>
          <a:lstStyle/>
          <a:p>
            <a:fld id="{BAD2F10C-DE71-42DD-948C-766FE32AC3E0}" type="datetime1">
              <a:rPr lang="sv-SE" smtClean="0"/>
              <a:pPr/>
              <a:t>2014-03-25</a:t>
            </a:fld>
            <a:endParaRPr lang="sv-SE"/>
          </a:p>
        </p:txBody>
      </p:sp>
      <p:sp>
        <p:nvSpPr>
          <p:cNvPr id="4" name="Rubrik 3"/>
          <p:cNvSpPr>
            <a:spLocks noGrp="1"/>
          </p:cNvSpPr>
          <p:nvPr>
            <p:ph type="title"/>
          </p:nvPr>
        </p:nvSpPr>
        <p:spPr>
          <a:xfrm>
            <a:off x="495299" y="466725"/>
            <a:ext cx="6524625" cy="2009776"/>
          </a:xfrm>
        </p:spPr>
        <p:txBody>
          <a:bodyPr/>
          <a:lstStyle/>
          <a:p>
            <a:pPr>
              <a:lnSpc>
                <a:spcPts val="4500"/>
              </a:lnSpc>
            </a:pPr>
            <a:r>
              <a:rPr lang="sv-SE" dirty="0" smtClean="0"/>
              <a:t>Dina förutsättningar</a:t>
            </a:r>
            <a:endParaRPr lang="sv-SE" dirty="0"/>
          </a:p>
        </p:txBody>
      </p:sp>
    </p:spTree>
    <p:extLst>
      <p:ext uri="{BB962C8B-B14F-4D97-AF65-F5344CB8AC3E}">
        <p14:creationId xmlns:p14="http://schemas.microsoft.com/office/powerpoint/2010/main" val="986838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495300" y="2562226"/>
            <a:ext cx="6686550" cy="2362200"/>
          </a:xfrm>
        </p:spPr>
        <p:txBody>
          <a:bodyPr>
            <a:normAutofit lnSpcReduction="10000"/>
          </a:bodyPr>
          <a:lstStyle/>
          <a:p>
            <a:pPr marL="342900" indent="-342900">
              <a:buBlip>
                <a:blip r:embed="rId3"/>
              </a:buBlip>
            </a:pPr>
            <a:r>
              <a:rPr lang="sv-SE" dirty="0" smtClean="0"/>
              <a:t>Vision vill att du som medlem ska vara delaktig i löneprocessen, och att Vision som fack ska vara delaktigt. </a:t>
            </a:r>
          </a:p>
          <a:p>
            <a:endParaRPr lang="sv-SE" dirty="0"/>
          </a:p>
          <a:p>
            <a:pPr marL="342900" indent="-342900">
              <a:buBlip>
                <a:blip r:embed="rId3"/>
              </a:buBlip>
            </a:pPr>
            <a:r>
              <a:rPr lang="sv-SE" dirty="0" smtClean="0"/>
              <a:t>Vi vill fatta strategiska beslut tillsammans med arbetsgivaren</a:t>
            </a:r>
          </a:p>
          <a:p>
            <a:pPr marL="342900" indent="-342900">
              <a:buBlip>
                <a:blip r:embed="rId3"/>
              </a:buBlip>
            </a:pPr>
            <a:endParaRPr lang="sv-SE" dirty="0"/>
          </a:p>
          <a:p>
            <a:pPr marL="342900" indent="-342900">
              <a:buBlip>
                <a:blip r:embed="rId3"/>
              </a:buBlip>
            </a:pPr>
            <a:r>
              <a:rPr lang="sv-SE" dirty="0" smtClean="0"/>
              <a:t>Vision tar ansvar och föreslår åtgärder för en utvecklad process</a:t>
            </a:r>
            <a:endParaRPr lang="sv-SE" dirty="0"/>
          </a:p>
        </p:txBody>
      </p:sp>
      <p:sp>
        <p:nvSpPr>
          <p:cNvPr id="3" name="Platshållare för datum 2"/>
          <p:cNvSpPr>
            <a:spLocks noGrp="1"/>
          </p:cNvSpPr>
          <p:nvPr>
            <p:ph type="dt" sz="half" idx="10"/>
          </p:nvPr>
        </p:nvSpPr>
        <p:spPr/>
        <p:txBody>
          <a:bodyPr/>
          <a:lstStyle/>
          <a:p>
            <a:fld id="{BAD2F10C-DE71-42DD-948C-766FE32AC3E0}" type="datetime1">
              <a:rPr lang="sv-SE" smtClean="0"/>
              <a:pPr/>
              <a:t>2014-03-25</a:t>
            </a:fld>
            <a:endParaRPr lang="sv-SE"/>
          </a:p>
        </p:txBody>
      </p:sp>
      <p:sp>
        <p:nvSpPr>
          <p:cNvPr id="4" name="Rubrik 3"/>
          <p:cNvSpPr>
            <a:spLocks noGrp="1"/>
          </p:cNvSpPr>
          <p:nvPr>
            <p:ph type="title"/>
          </p:nvPr>
        </p:nvSpPr>
        <p:spPr>
          <a:xfrm>
            <a:off x="495300" y="847726"/>
            <a:ext cx="4724400" cy="1809750"/>
          </a:xfrm>
        </p:spPr>
        <p:txBody>
          <a:bodyPr/>
          <a:lstStyle/>
          <a:p>
            <a:r>
              <a:rPr lang="sv-SE" dirty="0" smtClean="0"/>
              <a:t>Din arbetsgivare</a:t>
            </a:r>
            <a:endParaRPr lang="sv-SE" dirty="0"/>
          </a:p>
        </p:txBody>
      </p:sp>
    </p:spTree>
    <p:extLst>
      <p:ext uri="{BB962C8B-B14F-4D97-AF65-F5344CB8AC3E}">
        <p14:creationId xmlns:p14="http://schemas.microsoft.com/office/powerpoint/2010/main" val="2933846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495300" y="2038350"/>
            <a:ext cx="6219825" cy="3686175"/>
          </a:xfrm>
        </p:spPr>
        <p:txBody>
          <a:bodyPr/>
          <a:lstStyle/>
          <a:p>
            <a:pPr marL="342900" indent="-342900">
              <a:buBlip>
                <a:blip r:embed="rId3"/>
              </a:buBlip>
            </a:pPr>
            <a:r>
              <a:rPr lang="sv-SE" dirty="0" smtClean="0"/>
              <a:t>Högre löneutvecklingstakt i kvinnodominerade sektorer än på övrig arbetsmarknad måste tillåtas.</a:t>
            </a:r>
          </a:p>
          <a:p>
            <a:pPr marL="342900" indent="-342900">
              <a:buBlip>
                <a:blip r:embed="rId3"/>
              </a:buBlip>
            </a:pPr>
            <a:endParaRPr lang="sv-SE" dirty="0"/>
          </a:p>
          <a:p>
            <a:pPr marL="342900" indent="-342900">
              <a:buBlip>
                <a:blip r:embed="rId3"/>
              </a:buBlip>
            </a:pPr>
            <a:r>
              <a:rPr lang="sv-SE" dirty="0" smtClean="0"/>
              <a:t>Arbetet i kvinnodominerade sektorer måste värderas högre än idag.</a:t>
            </a:r>
          </a:p>
          <a:p>
            <a:pPr marL="342900" indent="-342900">
              <a:buBlip>
                <a:blip r:embed="rId3"/>
              </a:buBlip>
            </a:pPr>
            <a:endParaRPr lang="sv-SE" dirty="0"/>
          </a:p>
          <a:p>
            <a:pPr marL="342900" indent="-342900">
              <a:buBlip>
                <a:blip r:embed="rId3"/>
              </a:buBlip>
            </a:pPr>
            <a:r>
              <a:rPr lang="sv-SE" dirty="0" smtClean="0"/>
              <a:t>Vi opinionsbildar  när det gäller annat som påverkar medlemmars lön. </a:t>
            </a:r>
          </a:p>
          <a:p>
            <a:pPr marL="522900" lvl="1" indent="-342900">
              <a:buBlip>
                <a:blip r:embed="rId3"/>
              </a:buBlip>
            </a:pPr>
            <a:r>
              <a:rPr lang="sv-SE" dirty="0" smtClean="0"/>
              <a:t>Utbildningspolitik</a:t>
            </a:r>
          </a:p>
          <a:p>
            <a:pPr marL="522900" lvl="1" indent="-342900">
              <a:buBlip>
                <a:blip r:embed="rId3"/>
              </a:buBlip>
            </a:pPr>
            <a:r>
              <a:rPr lang="sv-SE" dirty="0" smtClean="0"/>
              <a:t>Geografiska olikheter</a:t>
            </a:r>
          </a:p>
          <a:p>
            <a:pPr marL="522900" lvl="1" indent="-342900">
              <a:buBlip>
                <a:blip r:embed="rId3"/>
              </a:buBlip>
            </a:pPr>
            <a:r>
              <a:rPr lang="sv-SE" dirty="0" smtClean="0"/>
              <a:t>Förutsättningar att vara goda arbetsgivare</a:t>
            </a:r>
            <a:endParaRPr lang="sv-SE" dirty="0"/>
          </a:p>
        </p:txBody>
      </p:sp>
      <p:sp>
        <p:nvSpPr>
          <p:cNvPr id="3" name="Platshållare för datum 2"/>
          <p:cNvSpPr>
            <a:spLocks noGrp="1"/>
          </p:cNvSpPr>
          <p:nvPr>
            <p:ph type="dt" sz="half" idx="10"/>
          </p:nvPr>
        </p:nvSpPr>
        <p:spPr/>
        <p:txBody>
          <a:bodyPr/>
          <a:lstStyle/>
          <a:p>
            <a:fld id="{BAD2F10C-DE71-42DD-948C-766FE32AC3E0}" type="datetime1">
              <a:rPr lang="sv-SE" smtClean="0"/>
              <a:pPr/>
              <a:t>2014-03-25</a:t>
            </a:fld>
            <a:endParaRPr lang="sv-SE"/>
          </a:p>
        </p:txBody>
      </p:sp>
      <p:sp>
        <p:nvSpPr>
          <p:cNvPr id="4" name="Rubrik 3"/>
          <p:cNvSpPr>
            <a:spLocks noGrp="1"/>
          </p:cNvSpPr>
          <p:nvPr>
            <p:ph type="title"/>
          </p:nvPr>
        </p:nvSpPr>
        <p:spPr>
          <a:xfrm>
            <a:off x="495299" y="609600"/>
            <a:ext cx="6391275" cy="1714500"/>
          </a:xfrm>
        </p:spPr>
        <p:txBody>
          <a:bodyPr/>
          <a:lstStyle/>
          <a:p>
            <a:pPr>
              <a:lnSpc>
                <a:spcPts val="4580"/>
              </a:lnSpc>
            </a:pPr>
            <a:r>
              <a:rPr lang="sv-SE" dirty="0" smtClean="0"/>
              <a:t>Din arbetsmarknad</a:t>
            </a:r>
            <a:endParaRPr lang="sv-SE" dirty="0"/>
          </a:p>
        </p:txBody>
      </p:sp>
    </p:spTree>
    <p:extLst>
      <p:ext uri="{BB962C8B-B14F-4D97-AF65-F5344CB8AC3E}">
        <p14:creationId xmlns:p14="http://schemas.microsoft.com/office/powerpoint/2010/main" val="707708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495300" y="2238375"/>
            <a:ext cx="6686550" cy="3486150"/>
          </a:xfrm>
        </p:spPr>
        <p:txBody>
          <a:bodyPr/>
          <a:lstStyle/>
          <a:p>
            <a:r>
              <a:rPr lang="sv-SE" dirty="0" smtClean="0"/>
              <a:t>Utifrån </a:t>
            </a:r>
            <a:r>
              <a:rPr lang="sv-SE" dirty="0"/>
              <a:t>den nya lönepolitiken:</a:t>
            </a:r>
          </a:p>
          <a:p>
            <a:pPr marL="342900" indent="-342900">
              <a:buBlip>
                <a:blip r:embed="rId3"/>
              </a:buBlip>
            </a:pPr>
            <a:endParaRPr lang="sv-SE" dirty="0"/>
          </a:p>
          <a:p>
            <a:pPr marL="342900" indent="-342900">
              <a:buBlip>
                <a:blip r:embed="rId3"/>
              </a:buBlip>
            </a:pPr>
            <a:r>
              <a:rPr lang="sv-SE" dirty="0"/>
              <a:t>Vilka områden behöver vi arbeta med hos oss</a:t>
            </a:r>
            <a:r>
              <a:rPr lang="sv-SE" dirty="0" smtClean="0"/>
              <a:t>? Är det:</a:t>
            </a:r>
            <a:r>
              <a:rPr lang="sv-SE" dirty="0"/>
              <a:t/>
            </a:r>
            <a:br>
              <a:rPr lang="sv-SE" dirty="0"/>
            </a:br>
            <a:endParaRPr lang="sv-SE" dirty="0"/>
          </a:p>
          <a:p>
            <a:pPr marL="522900" lvl="1" indent="-342900">
              <a:buBlip>
                <a:blip r:embed="rId3"/>
              </a:buBlip>
            </a:pPr>
            <a:r>
              <a:rPr lang="sv-SE" dirty="0"/>
              <a:t>Visions stöd och information?</a:t>
            </a:r>
          </a:p>
          <a:p>
            <a:pPr marL="522900" lvl="1" indent="-342900">
              <a:buBlip>
                <a:blip r:embed="rId3"/>
              </a:buBlip>
            </a:pPr>
            <a:r>
              <a:rPr lang="sv-SE" dirty="0" smtClean="0"/>
              <a:t>Hur lönesättande chefer är delaktiga i arbetsgivarens </a:t>
            </a:r>
            <a:r>
              <a:rPr lang="sv-SE" dirty="0"/>
              <a:t>process?</a:t>
            </a:r>
          </a:p>
          <a:p>
            <a:pPr marL="522900" lvl="1" indent="-342900">
              <a:buBlip>
                <a:blip r:embed="rId3"/>
              </a:buBlip>
            </a:pPr>
            <a:r>
              <a:rPr lang="sv-SE" dirty="0"/>
              <a:t>Budgetprocessen?</a:t>
            </a:r>
          </a:p>
          <a:p>
            <a:pPr marL="522900" lvl="1" indent="-342900">
              <a:buBlip>
                <a:blip r:embed="rId3"/>
              </a:buBlip>
            </a:pPr>
            <a:r>
              <a:rPr lang="sv-SE" dirty="0"/>
              <a:t>Tydligare individuella löner?</a:t>
            </a:r>
          </a:p>
          <a:p>
            <a:pPr marL="522900" lvl="1" indent="-342900">
              <a:buBlip>
                <a:blip r:embed="rId3"/>
              </a:buBlip>
            </a:pPr>
            <a:r>
              <a:rPr lang="sv-SE" dirty="0"/>
              <a:t>Eller något helt annat?</a:t>
            </a:r>
          </a:p>
          <a:p>
            <a:pPr lvl="1"/>
            <a:endParaRPr lang="sv-SE" dirty="0"/>
          </a:p>
          <a:p>
            <a:endParaRPr lang="sv-SE" dirty="0"/>
          </a:p>
        </p:txBody>
      </p:sp>
      <p:sp>
        <p:nvSpPr>
          <p:cNvPr id="3" name="Platshållare för datum 2"/>
          <p:cNvSpPr>
            <a:spLocks noGrp="1"/>
          </p:cNvSpPr>
          <p:nvPr>
            <p:ph type="dt" sz="half" idx="10"/>
          </p:nvPr>
        </p:nvSpPr>
        <p:spPr/>
        <p:txBody>
          <a:bodyPr/>
          <a:lstStyle/>
          <a:p>
            <a:fld id="{BAD2F10C-DE71-42DD-948C-766FE32AC3E0}" type="datetime1">
              <a:rPr lang="sv-SE" smtClean="0"/>
              <a:pPr/>
              <a:t>2014-03-25</a:t>
            </a:fld>
            <a:endParaRPr lang="sv-SE"/>
          </a:p>
        </p:txBody>
      </p:sp>
      <p:sp>
        <p:nvSpPr>
          <p:cNvPr id="4" name="Rubrik 3"/>
          <p:cNvSpPr>
            <a:spLocks noGrp="1"/>
          </p:cNvSpPr>
          <p:nvPr>
            <p:ph type="title"/>
          </p:nvPr>
        </p:nvSpPr>
        <p:spPr>
          <a:xfrm>
            <a:off x="495299" y="476250"/>
            <a:ext cx="5572125" cy="1428750"/>
          </a:xfrm>
        </p:spPr>
        <p:txBody>
          <a:bodyPr/>
          <a:lstStyle/>
          <a:p>
            <a:r>
              <a:rPr lang="sv-SE" dirty="0" smtClean="0"/>
              <a:t>Områden att utveckla på vår arbetsplats</a:t>
            </a:r>
            <a:endParaRPr lang="sv-SE" dirty="0"/>
          </a:p>
        </p:txBody>
      </p:sp>
    </p:spTree>
    <p:extLst>
      <p:ext uri="{BB962C8B-B14F-4D97-AF65-F5344CB8AC3E}">
        <p14:creationId xmlns:p14="http://schemas.microsoft.com/office/powerpoint/2010/main" val="32323561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495300" y="2038350"/>
            <a:ext cx="6219825" cy="3686175"/>
          </a:xfrm>
        </p:spPr>
        <p:txBody>
          <a:bodyPr>
            <a:normAutofit/>
          </a:bodyPr>
          <a:lstStyle/>
          <a:p>
            <a:pPr marL="342900" indent="-342900">
              <a:buBlip>
                <a:blip r:embed="rId3"/>
              </a:buBlip>
            </a:pPr>
            <a:r>
              <a:rPr lang="sv-SE" dirty="0" smtClean="0"/>
              <a:t>Fungerar löneprocessen extra bra på din arbetsplats?</a:t>
            </a:r>
          </a:p>
          <a:p>
            <a:pPr marL="342900" indent="-342900">
              <a:buBlip>
                <a:blip r:embed="rId3"/>
              </a:buBlip>
            </a:pPr>
            <a:endParaRPr lang="sv-SE" dirty="0"/>
          </a:p>
          <a:p>
            <a:pPr marL="342900" indent="-342900">
              <a:buBlip>
                <a:blip r:embed="rId3"/>
              </a:buBlip>
            </a:pPr>
            <a:r>
              <a:rPr lang="sv-SE" dirty="0" smtClean="0"/>
              <a:t>Har ni gjort ett strålande arbete med era lönekriterier?</a:t>
            </a:r>
          </a:p>
          <a:p>
            <a:pPr marL="342900" indent="-342900">
              <a:buBlip>
                <a:blip r:embed="rId3"/>
              </a:buBlip>
            </a:pPr>
            <a:endParaRPr lang="sv-SE" dirty="0"/>
          </a:p>
          <a:p>
            <a:pPr marL="342900" indent="-342900">
              <a:buBlip>
                <a:blip r:embed="rId3"/>
              </a:buBlip>
            </a:pPr>
            <a:r>
              <a:rPr lang="sv-SE" dirty="0" smtClean="0"/>
              <a:t>Är dialogen mellan chef och medarbetare fantastisk?</a:t>
            </a:r>
          </a:p>
          <a:p>
            <a:pPr marL="342900" indent="-342900">
              <a:buBlip>
                <a:blip r:embed="rId3"/>
              </a:buBlip>
            </a:pPr>
            <a:endParaRPr lang="sv-SE" dirty="0"/>
          </a:p>
          <a:p>
            <a:pPr marL="342900" indent="-342900">
              <a:buBlip>
                <a:blip r:embed="rId3"/>
              </a:buBlip>
            </a:pPr>
            <a:r>
              <a:rPr lang="sv-SE" dirty="0" smtClean="0"/>
              <a:t>Berätta </a:t>
            </a:r>
            <a:r>
              <a:rPr lang="sv-SE" dirty="0" smtClean="0"/>
              <a:t>så </a:t>
            </a:r>
            <a:r>
              <a:rPr lang="sv-SE" dirty="0" smtClean="0"/>
              <a:t>sprider vi de goda exemplen i hela Vision:</a:t>
            </a:r>
          </a:p>
          <a:p>
            <a:pPr marL="342900" indent="-342900">
              <a:buBlip>
                <a:blip r:embed="rId3"/>
              </a:buBlip>
            </a:pPr>
            <a:endParaRPr lang="sv-SE" dirty="0" smtClean="0"/>
          </a:p>
          <a:p>
            <a:pPr marL="522900" lvl="1" indent="-342900">
              <a:buBlip>
                <a:blip r:embed="rId3"/>
              </a:buBlip>
            </a:pPr>
            <a:r>
              <a:rPr lang="sv-SE" sz="3600" dirty="0" smtClean="0"/>
              <a:t>lon@vision.se</a:t>
            </a:r>
          </a:p>
          <a:p>
            <a:pPr marL="342900" indent="-342900">
              <a:buBlip>
                <a:blip r:embed="rId3"/>
              </a:buBlip>
            </a:pPr>
            <a:endParaRPr lang="sv-SE" dirty="0" smtClean="0"/>
          </a:p>
          <a:p>
            <a:pPr marL="342900" indent="-342900">
              <a:buBlip>
                <a:blip r:embed="rId3"/>
              </a:buBlip>
            </a:pPr>
            <a:endParaRPr lang="sv-SE" dirty="0"/>
          </a:p>
          <a:p>
            <a:pPr marL="342900" indent="-342900">
              <a:buBlip>
                <a:blip r:embed="rId3"/>
              </a:buBlip>
            </a:pPr>
            <a:endParaRPr lang="sv-SE" dirty="0"/>
          </a:p>
        </p:txBody>
      </p:sp>
      <p:sp>
        <p:nvSpPr>
          <p:cNvPr id="3" name="Platshållare för datum 2"/>
          <p:cNvSpPr>
            <a:spLocks noGrp="1"/>
          </p:cNvSpPr>
          <p:nvPr>
            <p:ph type="dt" sz="half" idx="10"/>
          </p:nvPr>
        </p:nvSpPr>
        <p:spPr/>
        <p:txBody>
          <a:bodyPr/>
          <a:lstStyle/>
          <a:p>
            <a:fld id="{BAD2F10C-DE71-42DD-948C-766FE32AC3E0}" type="datetime1">
              <a:rPr lang="sv-SE" smtClean="0"/>
              <a:pPr/>
              <a:t>2014-03-25</a:t>
            </a:fld>
            <a:endParaRPr lang="sv-SE"/>
          </a:p>
        </p:txBody>
      </p:sp>
      <p:sp>
        <p:nvSpPr>
          <p:cNvPr id="4" name="Rubrik 3"/>
          <p:cNvSpPr>
            <a:spLocks noGrp="1"/>
          </p:cNvSpPr>
          <p:nvPr>
            <p:ph type="title"/>
          </p:nvPr>
        </p:nvSpPr>
        <p:spPr>
          <a:xfrm>
            <a:off x="495299" y="762000"/>
            <a:ext cx="6391275" cy="1362075"/>
          </a:xfrm>
        </p:spPr>
        <p:txBody>
          <a:bodyPr/>
          <a:lstStyle/>
          <a:p>
            <a:pPr>
              <a:lnSpc>
                <a:spcPts val="4580"/>
              </a:lnSpc>
            </a:pPr>
            <a:r>
              <a:rPr lang="sv-SE" dirty="0" smtClean="0"/>
              <a:t>Sprid goda exempel</a:t>
            </a:r>
            <a:endParaRPr lang="sv-SE" dirty="0"/>
          </a:p>
        </p:txBody>
      </p:sp>
    </p:spTree>
    <p:extLst>
      <p:ext uri="{BB962C8B-B14F-4D97-AF65-F5344CB8AC3E}">
        <p14:creationId xmlns:p14="http://schemas.microsoft.com/office/powerpoint/2010/main" val="1090469513"/>
      </p:ext>
    </p:extLst>
  </p:cSld>
  <p:clrMapOvr>
    <a:masterClrMapping/>
  </p:clrMapOvr>
</p:sld>
</file>

<file path=ppt/theme/theme1.xml><?xml version="1.0" encoding="utf-8"?>
<a:theme xmlns:a="http://schemas.openxmlformats.org/drawingml/2006/main" name="Vision_PPTmall">
  <a:themeElements>
    <a:clrScheme name="Vision">
      <a:dk1>
        <a:srgbClr val="000000"/>
      </a:dk1>
      <a:lt1>
        <a:sysClr val="window" lastClr="FFFFFF"/>
      </a:lt1>
      <a:dk2>
        <a:srgbClr val="210061"/>
      </a:dk2>
      <a:lt2>
        <a:srgbClr val="EFE9E5"/>
      </a:lt2>
      <a:accent1>
        <a:srgbClr val="8144AE"/>
      </a:accent1>
      <a:accent2>
        <a:srgbClr val="00B897"/>
      </a:accent2>
      <a:accent3>
        <a:srgbClr val="FFDE00"/>
      </a:accent3>
      <a:accent4>
        <a:srgbClr val="65D44A"/>
      </a:accent4>
      <a:accent5>
        <a:srgbClr val="ED2630"/>
      </a:accent5>
      <a:accent6>
        <a:srgbClr val="210061"/>
      </a:accent6>
      <a:hlink>
        <a:srgbClr val="ED2630"/>
      </a:hlink>
      <a:folHlink>
        <a:srgbClr val="8144AE"/>
      </a:folHlink>
    </a:clrScheme>
    <a:fontScheme name="Visio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Vision_PPTmall</Template>
  <TotalTime>819</TotalTime>
  <Words>1310</Words>
  <Application>Microsoft Office PowerPoint</Application>
  <PresentationFormat>Bildspel på skärmen (4:3)</PresentationFormat>
  <Paragraphs>129</Paragraphs>
  <Slides>9</Slides>
  <Notes>9</Notes>
  <HiddenSlides>0</HiddenSlides>
  <MMClips>0</MMClips>
  <ScaleCrop>false</ScaleCrop>
  <HeadingPairs>
    <vt:vector size="4" baseType="variant">
      <vt:variant>
        <vt:lpstr>Tema</vt:lpstr>
      </vt:variant>
      <vt:variant>
        <vt:i4>1</vt:i4>
      </vt:variant>
      <vt:variant>
        <vt:lpstr>Bildrubriker</vt:lpstr>
      </vt:variant>
      <vt:variant>
        <vt:i4>9</vt:i4>
      </vt:variant>
    </vt:vector>
  </HeadingPairs>
  <TitlesOfParts>
    <vt:vector size="10" baseType="lpstr">
      <vt:lpstr>Vision_PPTmall</vt:lpstr>
      <vt:lpstr>Vision för rätt lön</vt:lpstr>
      <vt:lpstr>Lönepolitik: vägen till beslut</vt:lpstr>
      <vt:lpstr>Vision för rätt lön</vt:lpstr>
      <vt:lpstr>Din lön</vt:lpstr>
      <vt:lpstr>Dina förutsättningar</vt:lpstr>
      <vt:lpstr>Din arbetsgivare</vt:lpstr>
      <vt:lpstr>Din arbetsmarknad</vt:lpstr>
      <vt:lpstr>Områden att utveckla på vår arbetsplats</vt:lpstr>
      <vt:lpstr>Sprid goda exempel</vt:lpstr>
    </vt:vector>
  </TitlesOfParts>
  <Company>sktf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 för rätt lön</dc:title>
  <dc:creator>Lundberg, Karl</dc:creator>
  <cp:lastModifiedBy>Wildhammar Okker, Marie</cp:lastModifiedBy>
  <cp:revision>67</cp:revision>
  <cp:lastPrinted>2014-02-17T08:56:08Z</cp:lastPrinted>
  <dcterms:created xsi:type="dcterms:W3CDTF">2014-02-03T12:12:05Z</dcterms:created>
  <dcterms:modified xsi:type="dcterms:W3CDTF">2014-03-25T12:55:42Z</dcterms:modified>
</cp:coreProperties>
</file>