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5"/>
  </p:notesMasterIdLst>
  <p:handoutMasterIdLst>
    <p:handoutMasterId r:id="rId26"/>
  </p:handoutMasterIdLst>
  <p:sldIdLst>
    <p:sldId id="275" r:id="rId3"/>
    <p:sldId id="276" r:id="rId4"/>
    <p:sldId id="329" r:id="rId5"/>
    <p:sldId id="321" r:id="rId6"/>
    <p:sldId id="295" r:id="rId7"/>
    <p:sldId id="304" r:id="rId8"/>
    <p:sldId id="297" r:id="rId9"/>
    <p:sldId id="330" r:id="rId10"/>
    <p:sldId id="281" r:id="rId11"/>
    <p:sldId id="319" r:id="rId12"/>
    <p:sldId id="310" r:id="rId13"/>
    <p:sldId id="284" r:id="rId14"/>
    <p:sldId id="290" r:id="rId15"/>
    <p:sldId id="282" r:id="rId16"/>
    <p:sldId id="301" r:id="rId17"/>
    <p:sldId id="283" r:id="rId18"/>
    <p:sldId id="331" r:id="rId19"/>
    <p:sldId id="332" r:id="rId20"/>
    <p:sldId id="328" r:id="rId21"/>
    <p:sldId id="327" r:id="rId22"/>
    <p:sldId id="292" r:id="rId23"/>
    <p:sldId id="293" r:id="rId24"/>
  </p:sldIdLst>
  <p:sldSz cx="9144000" cy="6858000" type="screen4x3"/>
  <p:notesSz cx="7104063" cy="10234613"/>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0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72264" autoAdjust="0"/>
  </p:normalViewPr>
  <p:slideViewPr>
    <p:cSldViewPr snapToGrid="0" snapToObjects="1">
      <p:cViewPr varScale="1">
        <p:scale>
          <a:sx n="82" d="100"/>
          <a:sy n="82" d="100"/>
        </p:scale>
        <p:origin x="2472"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6" d="100"/>
          <a:sy n="86" d="100"/>
        </p:scale>
        <p:origin x="-3762" y="-7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sv-SE"/>
          </a:p>
        </p:txBody>
      </p:sp>
      <p:sp>
        <p:nvSpPr>
          <p:cNvPr id="3" name="Platshållare för datum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8EC9F1E7-66B3-4C3A-A8F7-F88F7428A406}" type="datetimeFigureOut">
              <a:rPr lang="sv-SE" smtClean="0"/>
              <a:t>2025-04-24</a:t>
            </a:fld>
            <a:endParaRPr lang="sv-SE"/>
          </a:p>
        </p:txBody>
      </p:sp>
      <p:sp>
        <p:nvSpPr>
          <p:cNvPr id="4" name="Platshållare för sidfot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sv-SE"/>
          </a:p>
        </p:txBody>
      </p:sp>
      <p:sp>
        <p:nvSpPr>
          <p:cNvPr id="5" name="Platshållare för bildnumm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66BD7B09-3366-48FF-A99F-0DFED4E38935}" type="slidenum">
              <a:rPr lang="sv-SE" smtClean="0"/>
              <a:t>‹#›</a:t>
            </a:fld>
            <a:endParaRPr lang="sv-SE"/>
          </a:p>
        </p:txBody>
      </p:sp>
    </p:spTree>
    <p:extLst>
      <p:ext uri="{BB962C8B-B14F-4D97-AF65-F5344CB8AC3E}">
        <p14:creationId xmlns:p14="http://schemas.microsoft.com/office/powerpoint/2010/main" val="1244195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sv-SE"/>
          </a:p>
        </p:txBody>
      </p:sp>
      <p:sp>
        <p:nvSpPr>
          <p:cNvPr id="3" name="Platshållare för datum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D15CEA29-FDE9-4BFF-BFC9-79087F4A678A}" type="datetimeFigureOut">
              <a:rPr lang="sv-SE" smtClean="0"/>
              <a:pPr/>
              <a:t>2025-04-24</a:t>
            </a:fld>
            <a:endParaRPr lang="sv-SE"/>
          </a:p>
        </p:txBody>
      </p:sp>
      <p:sp>
        <p:nvSpPr>
          <p:cNvPr id="4" name="Platshållare för bildobjekt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sv-SE"/>
          </a:p>
        </p:txBody>
      </p:sp>
      <p:sp>
        <p:nvSpPr>
          <p:cNvPr id="5" name="Platshållare för anteckninga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D8FD56D5-32A0-4630-92BE-EBD635F4EEA1}"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sion.se/din-trygghet/avtal/kommun-och-reg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8FD56D5-32A0-4630-92BE-EBD635F4EEA1}" type="slidenum">
              <a:rPr lang="sv-SE" smtClean="0"/>
              <a:pPr/>
              <a:t>1</a:t>
            </a:fld>
            <a:endParaRPr lang="sv-SE"/>
          </a:p>
        </p:txBody>
      </p:sp>
    </p:spTree>
    <p:extLst>
      <p:ext uri="{BB962C8B-B14F-4D97-AF65-F5344CB8AC3E}">
        <p14:creationId xmlns:p14="http://schemas.microsoft.com/office/powerpoint/2010/main" val="2764271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10</a:t>
            </a:fld>
            <a:endParaRPr lang="sv-SE"/>
          </a:p>
        </p:txBody>
      </p:sp>
    </p:spTree>
    <p:extLst>
      <p:ext uri="{BB962C8B-B14F-4D97-AF65-F5344CB8AC3E}">
        <p14:creationId xmlns:p14="http://schemas.microsoft.com/office/powerpoint/2010/main" val="489149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11</a:t>
            </a:fld>
            <a:endParaRPr lang="sv-SE"/>
          </a:p>
        </p:txBody>
      </p:sp>
    </p:spTree>
    <p:extLst>
      <p:ext uri="{BB962C8B-B14F-4D97-AF65-F5344CB8AC3E}">
        <p14:creationId xmlns:p14="http://schemas.microsoft.com/office/powerpoint/2010/main" val="992214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8FD56D5-32A0-4630-92BE-EBD635F4EEA1}" type="slidenum">
              <a:rPr lang="sv-SE" smtClean="0"/>
              <a:pPr/>
              <a:t>12</a:t>
            </a:fld>
            <a:endParaRPr lang="sv-SE"/>
          </a:p>
        </p:txBody>
      </p:sp>
    </p:spTree>
    <p:extLst>
      <p:ext uri="{BB962C8B-B14F-4D97-AF65-F5344CB8AC3E}">
        <p14:creationId xmlns:p14="http://schemas.microsoft.com/office/powerpoint/2010/main" val="635168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13</a:t>
            </a:fld>
            <a:endParaRPr lang="sv-SE"/>
          </a:p>
        </p:txBody>
      </p:sp>
    </p:spTree>
    <p:extLst>
      <p:ext uri="{BB962C8B-B14F-4D97-AF65-F5344CB8AC3E}">
        <p14:creationId xmlns:p14="http://schemas.microsoft.com/office/powerpoint/2010/main" val="1823433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14</a:t>
            </a:fld>
            <a:endParaRPr lang="sv-SE"/>
          </a:p>
        </p:txBody>
      </p:sp>
    </p:spTree>
    <p:extLst>
      <p:ext uri="{BB962C8B-B14F-4D97-AF65-F5344CB8AC3E}">
        <p14:creationId xmlns:p14="http://schemas.microsoft.com/office/powerpoint/2010/main" val="533430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Aki</a:t>
            </a:r>
          </a:p>
          <a:p>
            <a:r>
              <a:rPr lang="sv-SE" dirty="0" smtClean="0"/>
              <a:t>Spåna runt borden först</a:t>
            </a:r>
          </a:p>
          <a:p>
            <a:r>
              <a:rPr lang="sv-SE" dirty="0" smtClean="0"/>
              <a:t>Ta in tips</a:t>
            </a:r>
            <a:r>
              <a:rPr lang="sv-SE" baseline="0" dirty="0" smtClean="0"/>
              <a:t> från ombuden – skriva och lämna in förslag</a:t>
            </a:r>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15</a:t>
            </a:fld>
            <a:endParaRPr lang="sv-SE"/>
          </a:p>
        </p:txBody>
      </p:sp>
    </p:spTree>
    <p:extLst>
      <p:ext uri="{BB962C8B-B14F-4D97-AF65-F5344CB8AC3E}">
        <p14:creationId xmlns:p14="http://schemas.microsoft.com/office/powerpoint/2010/main" val="3872104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Rumi</a:t>
            </a:r>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16</a:t>
            </a:fld>
            <a:endParaRPr lang="sv-SE"/>
          </a:p>
        </p:txBody>
      </p:sp>
    </p:spTree>
    <p:extLst>
      <p:ext uri="{BB962C8B-B14F-4D97-AF65-F5344CB8AC3E}">
        <p14:creationId xmlns:p14="http://schemas.microsoft.com/office/powerpoint/2010/main" val="3995707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Hanna </a:t>
            </a:r>
          </a:p>
          <a:p>
            <a:r>
              <a:rPr lang="sv-SE" dirty="0" smtClean="0"/>
              <a:t>Värva kollega och ni båda får ett presentkort på 200kr </a:t>
            </a:r>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17</a:t>
            </a:fld>
            <a:endParaRPr lang="sv-SE"/>
          </a:p>
        </p:txBody>
      </p:sp>
    </p:spTree>
    <p:extLst>
      <p:ext uri="{BB962C8B-B14F-4D97-AF65-F5344CB8AC3E}">
        <p14:creationId xmlns:p14="http://schemas.microsoft.com/office/powerpoint/2010/main" val="4238178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smtClean="0">
                <a:solidFill>
                  <a:schemeClr val="tx1"/>
                </a:solidFill>
                <a:effectLst/>
                <a:latin typeface="+mn-lt"/>
                <a:ea typeface="+mn-ea"/>
                <a:cs typeface="+mn-cs"/>
              </a:rPr>
              <a:t>Björn Hedensjö är legitimerad psykolog och författare till böcker om stresshantering, hur du sover bättre, ledarskapspsykologi och nu senast om </a:t>
            </a:r>
            <a:r>
              <a:rPr lang="sv-SE" sz="1200" b="0" i="0" kern="1200" dirty="0" err="1" smtClean="0">
                <a:solidFill>
                  <a:schemeClr val="tx1"/>
                </a:solidFill>
                <a:effectLst/>
                <a:latin typeface="+mn-lt"/>
                <a:ea typeface="+mn-ea"/>
                <a:cs typeface="+mn-cs"/>
              </a:rPr>
              <a:t>likeability</a:t>
            </a:r>
            <a:r>
              <a:rPr lang="sv-SE" sz="1200" b="0" i="0" kern="1200" dirty="0" smtClean="0">
                <a:solidFill>
                  <a:schemeClr val="tx1"/>
                </a:solidFill>
                <a:effectLst/>
                <a:latin typeface="+mn-lt"/>
                <a:ea typeface="+mn-ea"/>
                <a:cs typeface="+mn-cs"/>
              </a:rPr>
              <a:t> och relationsfärdigheter. Han driver en privat mottagning och är dessutom ena halvan av Sveriges största vetenskapspodcast, populärpsykologiska Dumma människor. Björn har föreläst för små och stora organisationer och på alla möjliga slags event i över ett decennium – alltid med målet att det ska vara lika underhållande som lärorikt. Han föreläser på både svenska och engelska.</a:t>
            </a:r>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18</a:t>
            </a:fld>
            <a:endParaRPr lang="sv-SE"/>
          </a:p>
        </p:txBody>
      </p:sp>
    </p:spTree>
    <p:extLst>
      <p:ext uri="{BB962C8B-B14F-4D97-AF65-F5344CB8AC3E}">
        <p14:creationId xmlns:p14="http://schemas.microsoft.com/office/powerpoint/2010/main" val="709248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Gå till Vision.se och surfa</a:t>
            </a:r>
            <a:r>
              <a:rPr lang="sv-SE" baseline="0" dirty="0" smtClean="0"/>
              <a:t> runt och visa vad som finns</a:t>
            </a:r>
          </a:p>
        </p:txBody>
      </p:sp>
      <p:sp>
        <p:nvSpPr>
          <p:cNvPr id="4" name="Platshållare för bildnummer 3"/>
          <p:cNvSpPr>
            <a:spLocks noGrp="1"/>
          </p:cNvSpPr>
          <p:nvPr>
            <p:ph type="sldNum" sz="quarter" idx="10"/>
          </p:nvPr>
        </p:nvSpPr>
        <p:spPr/>
        <p:txBody>
          <a:bodyPr/>
          <a:lstStyle/>
          <a:p>
            <a:fld id="{D8FD56D5-32A0-4630-92BE-EBD635F4EEA1}" type="slidenum">
              <a:rPr lang="sv-SE" smtClean="0"/>
              <a:pPr/>
              <a:t>19</a:t>
            </a:fld>
            <a:endParaRPr lang="sv-SE"/>
          </a:p>
        </p:txBody>
      </p:sp>
    </p:spTree>
    <p:extLst>
      <p:ext uri="{BB962C8B-B14F-4D97-AF65-F5344CB8AC3E}">
        <p14:creationId xmlns:p14="http://schemas.microsoft.com/office/powerpoint/2010/main" val="60174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Hanna</a:t>
            </a:r>
          </a:p>
          <a:p>
            <a:r>
              <a:rPr lang="sv-SE" dirty="0" smtClean="0"/>
              <a:t>Reseräkning</a:t>
            </a:r>
          </a:p>
          <a:p>
            <a:r>
              <a:rPr lang="sv-SE" dirty="0" smtClean="0"/>
              <a:t>Presentation</a:t>
            </a:r>
            <a:r>
              <a:rPr lang="sv-SE" baseline="0" dirty="0" smtClean="0"/>
              <a:t> – namn VO-område</a:t>
            </a:r>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2</a:t>
            </a:fld>
            <a:endParaRPr lang="sv-SE"/>
          </a:p>
        </p:txBody>
      </p:sp>
    </p:spTree>
    <p:extLst>
      <p:ext uri="{BB962C8B-B14F-4D97-AF65-F5344CB8AC3E}">
        <p14:creationId xmlns:p14="http://schemas.microsoft.com/office/powerpoint/2010/main" val="3844613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Ulrika</a:t>
            </a:r>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20</a:t>
            </a:fld>
            <a:endParaRPr lang="sv-SE"/>
          </a:p>
        </p:txBody>
      </p:sp>
    </p:spTree>
    <p:extLst>
      <p:ext uri="{BB962C8B-B14F-4D97-AF65-F5344CB8AC3E}">
        <p14:creationId xmlns:p14="http://schemas.microsoft.com/office/powerpoint/2010/main" val="3102709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dirty="0" smtClean="0"/>
              <a:t>Ulrika</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D96B236C-2C64-451A-AABC-5AF5612425F3}" type="slidenum">
              <a:rPr lang="sv-SE" smtClean="0"/>
              <a:pPr>
                <a:defRPr/>
              </a:pPr>
              <a:t>21</a:t>
            </a:fld>
            <a:endParaRPr lang="sv-SE"/>
          </a:p>
        </p:txBody>
      </p:sp>
    </p:spTree>
    <p:extLst>
      <p:ext uri="{BB962C8B-B14F-4D97-AF65-F5344CB8AC3E}">
        <p14:creationId xmlns:p14="http://schemas.microsoft.com/office/powerpoint/2010/main" val="340388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Ulrika</a:t>
            </a:r>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22</a:t>
            </a:fld>
            <a:endParaRPr lang="sv-SE"/>
          </a:p>
        </p:txBody>
      </p:sp>
    </p:spTree>
    <p:extLst>
      <p:ext uri="{BB962C8B-B14F-4D97-AF65-F5344CB8AC3E}">
        <p14:creationId xmlns:p14="http://schemas.microsoft.com/office/powerpoint/2010/main" val="405486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3</a:t>
            </a:fld>
            <a:endParaRPr lang="sv-SE"/>
          </a:p>
        </p:txBody>
      </p:sp>
    </p:spTree>
    <p:extLst>
      <p:ext uri="{BB962C8B-B14F-4D97-AF65-F5344CB8AC3E}">
        <p14:creationId xmlns:p14="http://schemas.microsoft.com/office/powerpoint/2010/main" val="75499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4</a:t>
            </a:fld>
            <a:endParaRPr lang="sv-SE"/>
          </a:p>
        </p:txBody>
      </p:sp>
    </p:spTree>
    <p:extLst>
      <p:ext uri="{BB962C8B-B14F-4D97-AF65-F5344CB8AC3E}">
        <p14:creationId xmlns:p14="http://schemas.microsoft.com/office/powerpoint/2010/main" val="197546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0" i="0" kern="1200" dirty="0" smtClean="0">
                <a:solidFill>
                  <a:schemeClr val="tx1"/>
                </a:solidFill>
                <a:effectLst/>
                <a:latin typeface="+mn-lt"/>
                <a:ea typeface="+mn-ea"/>
                <a:cs typeface="+mn-cs"/>
              </a:rPr>
              <a:t>Ulrika</a:t>
            </a:r>
          </a:p>
          <a:p>
            <a:endParaRPr lang="sv-SE" sz="1200" b="0" i="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Löneprocessen</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Nu är det nya kollektivavtalet klart och också överläggningen med arbetsgivaren. Nu kan löneprocessen - som pausades den 16 januari - återupptas igen, och Vision och arbetsgivaren har kommit överens om följande:</a:t>
            </a:r>
          </a:p>
          <a:p>
            <a:r>
              <a:rPr lang="sv-SE" sz="1200" kern="1200" dirty="0" smtClean="0">
                <a:solidFill>
                  <a:schemeClr val="tx1"/>
                </a:solidFill>
                <a:effectLst/>
                <a:latin typeface="+mn-lt"/>
                <a:ea typeface="+mn-ea"/>
                <a:cs typeface="+mn-cs"/>
              </a:rPr>
              <a:t> </a:t>
            </a:r>
          </a:p>
          <a:p>
            <a:pPr lvl="0"/>
            <a:r>
              <a:rPr lang="sv-SE" sz="1200" kern="1200" dirty="0" smtClean="0">
                <a:solidFill>
                  <a:schemeClr val="tx1"/>
                </a:solidFill>
                <a:effectLst/>
                <a:latin typeface="+mn-lt"/>
                <a:ea typeface="+mn-ea"/>
                <a:cs typeface="+mn-cs"/>
              </a:rPr>
              <a:t>Löneöversynsresultatet gäller från den 1 april med </a:t>
            </a:r>
            <a:r>
              <a:rPr lang="sv-SE" sz="1200" b="1" kern="1200" dirty="0" smtClean="0">
                <a:solidFill>
                  <a:schemeClr val="tx1"/>
                </a:solidFill>
                <a:effectLst/>
                <a:latin typeface="+mn-lt"/>
                <a:ea typeface="+mn-ea"/>
                <a:cs typeface="+mn-cs"/>
              </a:rPr>
              <a:t>retroaktiv lön från 1 april</a:t>
            </a:r>
            <a:r>
              <a:rPr lang="sv-SE" sz="1200" kern="1200" dirty="0" smtClean="0">
                <a:solidFill>
                  <a:schemeClr val="tx1"/>
                </a:solidFill>
                <a:effectLst/>
                <a:latin typeface="+mn-lt"/>
                <a:ea typeface="+mn-ea"/>
                <a:cs typeface="+mn-cs"/>
              </a:rPr>
              <a:t>.</a:t>
            </a:r>
          </a:p>
          <a:p>
            <a:pPr lvl="0"/>
            <a:r>
              <a:rPr lang="sv-SE" sz="1200" kern="1200" dirty="0" smtClean="0">
                <a:solidFill>
                  <a:schemeClr val="tx1"/>
                </a:solidFill>
                <a:effectLst/>
                <a:latin typeface="+mn-lt"/>
                <a:ea typeface="+mn-ea"/>
                <a:cs typeface="+mn-cs"/>
              </a:rPr>
              <a:t>Chefernas införande av löneförslag i plånboken kommer att pågå under tiden 16 april – 9 maj</a:t>
            </a:r>
          </a:p>
          <a:p>
            <a:pPr lvl="0"/>
            <a:r>
              <a:rPr lang="sv-SE" sz="1200" kern="1200" dirty="0" smtClean="0">
                <a:solidFill>
                  <a:schemeClr val="tx1"/>
                </a:solidFill>
                <a:effectLst/>
                <a:latin typeface="+mn-lt"/>
                <a:ea typeface="+mn-ea"/>
                <a:cs typeface="+mn-cs"/>
              </a:rPr>
              <a:t>Lönesamtal kan påbörjas 13 maj och pågår fram till 29 augusti, med nödvändiga avbrott under perioden för sommarsemestrarna. </a:t>
            </a:r>
          </a:p>
          <a:p>
            <a:pPr lvl="0"/>
            <a:r>
              <a:rPr lang="sv-SE" sz="1200" kern="1200" dirty="0" smtClean="0">
                <a:solidFill>
                  <a:schemeClr val="tx1"/>
                </a:solidFill>
                <a:effectLst/>
                <a:latin typeface="+mn-lt"/>
                <a:ea typeface="+mn-ea"/>
                <a:cs typeface="+mn-cs"/>
              </a:rPr>
              <a:t>Avstämningar ska vara klara i verksamhetsområdena senast den 10 september.</a:t>
            </a:r>
          </a:p>
          <a:p>
            <a:pPr lvl="0"/>
            <a:r>
              <a:rPr lang="sv-SE" sz="1200" kern="1200" dirty="0" smtClean="0">
                <a:solidFill>
                  <a:schemeClr val="tx1"/>
                </a:solidFill>
                <a:effectLst/>
                <a:latin typeface="+mn-lt"/>
                <a:ea typeface="+mn-ea"/>
                <a:cs typeface="+mn-cs"/>
              </a:rPr>
              <a:t>Tidsplanen innebär att, för att hinna med löneförslag, lönesamtal, avstämningar i varje verksamhetsområde samt kontrollkörning och retroaktivitet mitt i semestertider kommer ny lön att </a:t>
            </a:r>
            <a:r>
              <a:rPr lang="sv-SE" sz="1200" b="1" kern="1200" dirty="0" smtClean="0">
                <a:solidFill>
                  <a:schemeClr val="tx1"/>
                </a:solidFill>
                <a:effectLst/>
                <a:latin typeface="+mn-lt"/>
                <a:ea typeface="+mn-ea"/>
                <a:cs typeface="+mn-cs"/>
              </a:rPr>
              <a:t>betalas ut först med septemberlönen</a:t>
            </a:r>
            <a:r>
              <a:rPr lang="sv-SE" sz="1200" kern="1200" dirty="0" smtClean="0">
                <a:solidFill>
                  <a:schemeClr val="tx1"/>
                </a:solidFill>
                <a:effectLst/>
                <a:latin typeface="+mn-lt"/>
                <a:ea typeface="+mn-ea"/>
                <a:cs typeface="+mn-cs"/>
              </a:rPr>
              <a:t>.</a:t>
            </a:r>
          </a:p>
          <a:p>
            <a:pPr lvl="0"/>
            <a:r>
              <a:rPr lang="sv-SE" sz="1200" kern="1200" dirty="0" smtClean="0">
                <a:solidFill>
                  <a:schemeClr val="tx1"/>
                </a:solidFill>
                <a:effectLst/>
                <a:latin typeface="+mn-lt"/>
                <a:ea typeface="+mn-ea"/>
                <a:cs typeface="+mn-cs"/>
              </a:rPr>
              <a:t>Du kan läsa mer om det nya kollektivavtalet här: </a:t>
            </a:r>
            <a:r>
              <a:rPr lang="sv-SE" sz="1200" u="sng" kern="1200" dirty="0" smtClean="0">
                <a:solidFill>
                  <a:schemeClr val="tx1"/>
                </a:solidFill>
                <a:effectLst/>
                <a:latin typeface="+mn-lt"/>
                <a:ea typeface="+mn-ea"/>
                <a:cs typeface="+mn-cs"/>
                <a:hlinkClick r:id="rId3"/>
              </a:rPr>
              <a:t>Kollektivavtal för kommun och region</a:t>
            </a:r>
            <a:endParaRPr lang="sv-SE" sz="1200" kern="1200" dirty="0" smtClean="0">
              <a:solidFill>
                <a:schemeClr val="tx1"/>
              </a:solidFill>
              <a:effectLst/>
              <a:latin typeface="+mn-lt"/>
              <a:ea typeface="+mn-ea"/>
              <a:cs typeface="+mn-cs"/>
            </a:endParaRPr>
          </a:p>
          <a:p>
            <a:endParaRPr lang="sv-SE" sz="1200" b="0" i="0" kern="1200" dirty="0" smtClean="0">
              <a:solidFill>
                <a:schemeClr val="tx1"/>
              </a:solidFill>
              <a:effectLst/>
              <a:latin typeface="+mn-lt"/>
              <a:ea typeface="+mn-ea"/>
              <a:cs typeface="+mn-cs"/>
            </a:endParaRPr>
          </a:p>
          <a:p>
            <a:endParaRPr lang="sv-SE" sz="1200" b="0" i="0" kern="1200" dirty="0" smtClean="0">
              <a:solidFill>
                <a:schemeClr val="tx1"/>
              </a:solidFill>
              <a:effectLst/>
              <a:latin typeface="+mn-lt"/>
              <a:ea typeface="+mn-ea"/>
              <a:cs typeface="+mn-cs"/>
            </a:endParaRPr>
          </a:p>
          <a:p>
            <a:endParaRPr lang="sv-SE" sz="1200" b="0" i="0" kern="1200" dirty="0" smtClean="0">
              <a:solidFill>
                <a:schemeClr val="tx1"/>
              </a:solidFill>
              <a:effectLst/>
              <a:latin typeface="+mn-lt"/>
              <a:ea typeface="+mn-ea"/>
              <a:cs typeface="+mn-cs"/>
            </a:endParaRPr>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5</a:t>
            </a:fld>
            <a:endParaRPr lang="sv-SE"/>
          </a:p>
        </p:txBody>
      </p:sp>
    </p:spTree>
    <p:extLst>
      <p:ext uri="{BB962C8B-B14F-4D97-AF65-F5344CB8AC3E}">
        <p14:creationId xmlns:p14="http://schemas.microsoft.com/office/powerpoint/2010/main" val="2547487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Ulrika</a:t>
            </a:r>
            <a:r>
              <a:rPr lang="sv-SE" baseline="0" dirty="0" smtClean="0"/>
              <a:t> forts löneprocessen: r</a:t>
            </a:r>
            <a:r>
              <a:rPr lang="sv-SE" dirty="0" smtClean="0"/>
              <a:t>apport</a:t>
            </a:r>
            <a:r>
              <a:rPr lang="sv-SE" baseline="0" dirty="0" smtClean="0"/>
              <a:t> från Anettes möte med regionpolitiker.</a:t>
            </a:r>
          </a:p>
        </p:txBody>
      </p:sp>
      <p:sp>
        <p:nvSpPr>
          <p:cNvPr id="4" name="Platshållare för bildnummer 3"/>
          <p:cNvSpPr>
            <a:spLocks noGrp="1"/>
          </p:cNvSpPr>
          <p:nvPr>
            <p:ph type="sldNum" sz="quarter" idx="10"/>
          </p:nvPr>
        </p:nvSpPr>
        <p:spPr/>
        <p:txBody>
          <a:bodyPr/>
          <a:lstStyle/>
          <a:p>
            <a:pPr>
              <a:defRPr/>
            </a:pPr>
            <a:fld id="{D96B236C-2C64-451A-AABC-5AF5612425F3}" type="slidenum">
              <a:rPr lang="sv-SE" smtClean="0"/>
              <a:pPr>
                <a:defRPr/>
              </a:pPr>
              <a:t>6</a:t>
            </a:fld>
            <a:endParaRPr lang="sv-SE"/>
          </a:p>
        </p:txBody>
      </p:sp>
    </p:spTree>
    <p:extLst>
      <p:ext uri="{BB962C8B-B14F-4D97-AF65-F5344CB8AC3E}">
        <p14:creationId xmlns:p14="http://schemas.microsoft.com/office/powerpoint/2010/main" val="937273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Sofia.</a:t>
            </a:r>
          </a:p>
          <a:p>
            <a:r>
              <a:rPr lang="sv-SE" dirty="0" smtClean="0"/>
              <a:t>Bild från Kongressen 2024 och info</a:t>
            </a:r>
            <a:r>
              <a:rPr lang="sv-SE" baseline="0" dirty="0" smtClean="0"/>
              <a:t> om beslut. </a:t>
            </a:r>
          </a:p>
        </p:txBody>
      </p:sp>
      <p:sp>
        <p:nvSpPr>
          <p:cNvPr id="4" name="Platshållare för bildnummer 3"/>
          <p:cNvSpPr>
            <a:spLocks noGrp="1"/>
          </p:cNvSpPr>
          <p:nvPr>
            <p:ph type="sldNum" sz="quarter" idx="10"/>
          </p:nvPr>
        </p:nvSpPr>
        <p:spPr/>
        <p:txBody>
          <a:bodyPr/>
          <a:lstStyle/>
          <a:p>
            <a:fld id="{D8FD56D5-32A0-4630-92BE-EBD635F4EEA1}" type="slidenum">
              <a:rPr lang="sv-SE" smtClean="0"/>
              <a:pPr/>
              <a:t>7</a:t>
            </a:fld>
            <a:endParaRPr lang="sv-SE"/>
          </a:p>
        </p:txBody>
      </p:sp>
    </p:spTree>
    <p:extLst>
      <p:ext uri="{BB962C8B-B14F-4D97-AF65-F5344CB8AC3E}">
        <p14:creationId xmlns:p14="http://schemas.microsoft.com/office/powerpoint/2010/main" val="12588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Sofia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Motioner – visa var man skriva motion och skicka in egen motion</a:t>
            </a:r>
            <a:endParaRPr lang="sv-SE" dirty="0" smtClean="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8</a:t>
            </a:fld>
            <a:endParaRPr lang="sv-SE"/>
          </a:p>
        </p:txBody>
      </p:sp>
    </p:spTree>
    <p:extLst>
      <p:ext uri="{BB962C8B-B14F-4D97-AF65-F5344CB8AC3E}">
        <p14:creationId xmlns:p14="http://schemas.microsoft.com/office/powerpoint/2010/main" val="2417616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Bensträckare 7</a:t>
            </a:r>
            <a:r>
              <a:rPr lang="sv-SE" baseline="0" dirty="0" smtClean="0"/>
              <a:t> minuter </a:t>
            </a:r>
            <a:r>
              <a:rPr lang="sv-SE" dirty="0" smtClean="0"/>
              <a:t>– toabesök – rigga</a:t>
            </a:r>
            <a:r>
              <a:rPr lang="sv-SE" baseline="0" dirty="0" smtClean="0"/>
              <a:t> om inför gästen</a:t>
            </a:r>
            <a:endParaRPr lang="sv-SE" dirty="0"/>
          </a:p>
        </p:txBody>
      </p:sp>
      <p:sp>
        <p:nvSpPr>
          <p:cNvPr id="4" name="Platshållare för bildnummer 3"/>
          <p:cNvSpPr>
            <a:spLocks noGrp="1"/>
          </p:cNvSpPr>
          <p:nvPr>
            <p:ph type="sldNum" sz="quarter" idx="10"/>
          </p:nvPr>
        </p:nvSpPr>
        <p:spPr/>
        <p:txBody>
          <a:bodyPr/>
          <a:lstStyle/>
          <a:p>
            <a:fld id="{D8FD56D5-32A0-4630-92BE-EBD635F4EEA1}" type="slidenum">
              <a:rPr lang="sv-SE" smtClean="0"/>
              <a:pPr/>
              <a:t>9</a:t>
            </a:fld>
            <a:endParaRPr lang="sv-SE"/>
          </a:p>
        </p:txBody>
      </p:sp>
    </p:spTree>
    <p:extLst>
      <p:ext uri="{BB962C8B-B14F-4D97-AF65-F5344CB8AC3E}">
        <p14:creationId xmlns:p14="http://schemas.microsoft.com/office/powerpoint/2010/main" val="2498574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accent1"/>
                </a:solidFill>
              </a:defRPr>
            </a:lvl1p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lvl1pPr>
              <a:defRPr>
                <a:solidFill>
                  <a:schemeClr val="bg1">
                    <a:lumMod val="65000"/>
                  </a:schemeClr>
                </a:solidFill>
              </a:defRPr>
            </a:lvl1pPr>
          </a:lstStyle>
          <a:p>
            <a:fld id="{FE6CAC1E-F579-46AC-B542-F3AE9EE92004}" type="datetime1">
              <a:rPr lang="sv-SE" smtClean="0"/>
              <a:pPr/>
              <a:t>2025-04-24</a:t>
            </a:fld>
            <a:endParaRPr lang="sv-SE" dirty="0"/>
          </a:p>
        </p:txBody>
      </p:sp>
      <p:sp>
        <p:nvSpPr>
          <p:cNvPr id="4" name="Platshållare för sidfot 3"/>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8466513" y="8313"/>
            <a:ext cx="653935" cy="365125"/>
          </a:xfrm>
          <a:prstGeom prst="rect">
            <a:avLst/>
          </a:prstGeom>
        </p:spPr>
        <p:txBody>
          <a:bodyPr/>
          <a:lstStyle>
            <a:lvl1pPr algn="r">
              <a:defRPr sz="1200">
                <a:solidFill>
                  <a:schemeClr val="bg1">
                    <a:lumMod val="65000"/>
                  </a:schemeClr>
                </a:solidFill>
                <a:latin typeface="Times New Roman" pitchFamily="18" charset="0"/>
                <a:cs typeface="Times New Roman" pitchFamily="18" charset="0"/>
              </a:defRPr>
            </a:lvl1pPr>
          </a:lstStyle>
          <a:p>
            <a:fld id="{D9AA0938-A5A2-874F-B97E-4FBB8AF2D7CB}" type="slidenum">
              <a:rPr lang="sv-SE" smtClean="0"/>
              <a:pPr/>
              <a:t>‹#›</a:t>
            </a:fld>
            <a:endParaRPr lang="sv-SE" dirty="0"/>
          </a:p>
        </p:txBody>
      </p:sp>
    </p:spTree>
    <p:extLst>
      <p:ext uri="{BB962C8B-B14F-4D97-AF65-F5344CB8AC3E}">
        <p14:creationId xmlns:p14="http://schemas.microsoft.com/office/powerpoint/2010/main" val="633779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 - Lila - 16_9">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61954" y="367202"/>
            <a:ext cx="7287812" cy="1299773"/>
          </a:xfrm>
        </p:spPr>
        <p:txBody>
          <a:bodyPr anchor="t" anchorCtr="0"/>
          <a:lstStyle>
            <a:lvl1pPr algn="l">
              <a:defRPr lang="sv-SE" sz="33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lvl1pPr>
              <a:defRPr>
                <a:solidFill>
                  <a:schemeClr val="bg1"/>
                </a:solidFill>
              </a:defRPr>
            </a:lvl1pPr>
          </a:lstStyle>
          <a:p>
            <a:fld id="{67E164E2-73E5-415B-927E-A4017D9B40BE}" type="datetime1">
              <a:rPr lang="en-GB" smtClean="0"/>
              <a:t>24/04/2025</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endParaRPr lang="sv-SE" dirty="0"/>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ED428175-A6C7-46A6-8CFC-655EC7A74A49}"/>
              </a:ext>
            </a:extLst>
          </p:cNvPr>
          <p:cNvPicPr>
            <a:picLocks noChangeAspect="1"/>
          </p:cNvPicPr>
          <p:nvPr userDrawn="1"/>
        </p:nvPicPr>
        <p:blipFill>
          <a:blip r:embed="rId2"/>
          <a:stretch>
            <a:fillRect/>
          </a:stretch>
        </p:blipFill>
        <p:spPr>
          <a:xfrm>
            <a:off x="8213021" y="6144718"/>
            <a:ext cx="770593" cy="460797"/>
          </a:xfrm>
          <a:prstGeom prst="rect">
            <a:avLst/>
          </a:prstGeom>
        </p:spPr>
      </p:pic>
    </p:spTree>
    <p:extLst>
      <p:ext uri="{BB962C8B-B14F-4D97-AF65-F5344CB8AC3E}">
        <p14:creationId xmlns:p14="http://schemas.microsoft.com/office/powerpoint/2010/main" val="211442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bild - Vit - 16_9">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DB5C566A-82B4-452F-A491-F674ECDDE424}" type="datetime1">
              <a:rPr lang="en-GB" smtClean="0"/>
              <a:t>24/04/2025</a:t>
            </a:fld>
            <a:endParaRPr lang="sv-SE"/>
          </a:p>
        </p:txBody>
      </p:sp>
      <p:sp>
        <p:nvSpPr>
          <p:cNvPr id="7" name="Platshållare för sidfot 6"/>
          <p:cNvSpPr>
            <a:spLocks noGrp="1"/>
          </p:cNvSpPr>
          <p:nvPr>
            <p:ph type="ftr" sz="quarter" idx="11"/>
          </p:nvPr>
        </p:nvSpPr>
        <p:spPr/>
        <p:txBody>
          <a:bodyPr/>
          <a:lstStyle/>
          <a:p>
            <a:r>
              <a:rPr lang="sv-SE"/>
              <a:t>Dokumentnamn</a:t>
            </a:r>
            <a:endParaRPr lang="sv-SE" dirty="0"/>
          </a:p>
        </p:txBody>
      </p:sp>
      <p:sp>
        <p:nvSpPr>
          <p:cNvPr id="9" name="Platshållare för bildnummer 8"/>
          <p:cNvSpPr>
            <a:spLocks noGrp="1"/>
          </p:cNvSpPr>
          <p:nvPr>
            <p:ph type="sldNum" sz="quarter" idx="12"/>
          </p:nvPr>
        </p:nvSpPr>
        <p:spPr/>
        <p:txBody>
          <a:body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format</a:t>
            </a:r>
            <a:endParaRPr lang="sv-SE" dirty="0"/>
          </a:p>
        </p:txBody>
      </p:sp>
    </p:spTree>
    <p:extLst>
      <p:ext uri="{BB962C8B-B14F-4D97-AF65-F5344CB8AC3E}">
        <p14:creationId xmlns:p14="http://schemas.microsoft.com/office/powerpoint/2010/main" val="320330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bild - Grön - 16_9">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61954" y="367202"/>
            <a:ext cx="7287812" cy="1299773"/>
          </a:xfrm>
        </p:spPr>
        <p:txBody>
          <a:bodyPr anchor="t" anchorCtr="0"/>
          <a:lstStyle>
            <a:lvl1pPr algn="l">
              <a:defRPr lang="sv-SE" sz="33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lvl1pPr>
              <a:defRPr>
                <a:solidFill>
                  <a:schemeClr val="bg1"/>
                </a:solidFill>
              </a:defRPr>
            </a:lvl1pPr>
          </a:lstStyle>
          <a:p>
            <a:fld id="{E7080E2E-9FE7-4C82-9A4A-29573AB0D2F6}" type="datetime1">
              <a:rPr lang="en-GB" smtClean="0"/>
              <a:t>24/04/2025</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endParaRPr lang="sv-SE" dirty="0"/>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C391BAF9-092D-4242-8B30-59E09B4050DE}"/>
              </a:ext>
            </a:extLst>
          </p:cNvPr>
          <p:cNvPicPr>
            <a:picLocks noChangeAspect="1"/>
          </p:cNvPicPr>
          <p:nvPr userDrawn="1"/>
        </p:nvPicPr>
        <p:blipFill>
          <a:blip r:embed="rId2"/>
          <a:stretch>
            <a:fillRect/>
          </a:stretch>
        </p:blipFill>
        <p:spPr>
          <a:xfrm>
            <a:off x="8213021" y="6144718"/>
            <a:ext cx="770593" cy="460797"/>
          </a:xfrm>
          <a:prstGeom prst="rect">
            <a:avLst/>
          </a:prstGeom>
        </p:spPr>
      </p:pic>
    </p:spTree>
    <p:extLst>
      <p:ext uri="{BB962C8B-B14F-4D97-AF65-F5344CB8AC3E}">
        <p14:creationId xmlns:p14="http://schemas.microsoft.com/office/powerpoint/2010/main" val="2514622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 - Grå - 16_9">
    <p:bg>
      <p:bgPr>
        <a:solidFill>
          <a:schemeClr val="bg2"/>
        </a:solidFill>
        <a:effectLst/>
      </p:bgPr>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solidFill>
                  <a:schemeClr val="tx1"/>
                </a:solidFill>
              </a:defRPr>
            </a:lvl1pPr>
          </a:lstStyle>
          <a:p>
            <a:fld id="{787F9C54-A53C-4692-8ED6-F0A163EC5131}" type="datetime1">
              <a:rPr lang="en-GB" smtClean="0"/>
              <a:pPr/>
              <a:t>24/04/2025</a:t>
            </a:fld>
            <a:endParaRPr lang="sv-SE"/>
          </a:p>
        </p:txBody>
      </p:sp>
      <p:sp>
        <p:nvSpPr>
          <p:cNvPr id="11" name="Platshållare för sidfot 10"/>
          <p:cNvSpPr>
            <a:spLocks noGrp="1"/>
          </p:cNvSpPr>
          <p:nvPr>
            <p:ph type="ftr" sz="quarter" idx="11"/>
          </p:nvPr>
        </p:nvSpPr>
        <p:spPr/>
        <p:txBody>
          <a:bodyPr/>
          <a:lstStyle>
            <a:lvl1pPr>
              <a:defRPr>
                <a:solidFill>
                  <a:schemeClr val="tx1"/>
                </a:solidFill>
              </a:defRPr>
            </a:lvl1pPr>
          </a:lstStyle>
          <a:p>
            <a:r>
              <a:rPr lang="sv-SE"/>
              <a:t>Dokumentnamn</a:t>
            </a:r>
            <a:endParaRPr lang="sv-SE" dirty="0"/>
          </a:p>
        </p:txBody>
      </p:sp>
      <p:sp>
        <p:nvSpPr>
          <p:cNvPr id="12" name="Platshållare för bildnummer 11"/>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format</a:t>
            </a:r>
          </a:p>
        </p:txBody>
      </p:sp>
      <p:pic>
        <p:nvPicPr>
          <p:cNvPr id="7" name="Bildobjekt 6">
            <a:extLst>
              <a:ext uri="{FF2B5EF4-FFF2-40B4-BE49-F238E27FC236}">
                <a16:creationId xmlns:a16="http://schemas.microsoft.com/office/drawing/2014/main" id="{88526877-F5AB-4A4C-811D-B051B13C876B}"/>
              </a:ext>
            </a:extLst>
          </p:cNvPr>
          <p:cNvPicPr>
            <a:picLocks noChangeAspect="1"/>
          </p:cNvPicPr>
          <p:nvPr userDrawn="1"/>
        </p:nvPicPr>
        <p:blipFill>
          <a:blip r:embed="rId2"/>
          <a:stretch>
            <a:fillRect/>
          </a:stretch>
        </p:blipFill>
        <p:spPr>
          <a:xfrm>
            <a:off x="8213021" y="6144717"/>
            <a:ext cx="770593" cy="460800"/>
          </a:xfrm>
          <a:prstGeom prst="rect">
            <a:avLst/>
          </a:prstGeom>
        </p:spPr>
      </p:pic>
    </p:spTree>
    <p:extLst>
      <p:ext uri="{BB962C8B-B14F-4D97-AF65-F5344CB8AC3E}">
        <p14:creationId xmlns:p14="http://schemas.microsoft.com/office/powerpoint/2010/main" val="1942416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innehåll - 16_9">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24/04/2025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369096" y="2519045"/>
            <a:ext cx="7280671" cy="33578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81882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tre innehåll - 16_9">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D29B665-A36A-42B8-BFE4-06B47C7189A7}" type="datetime1">
              <a:rPr lang="en-GB" smtClean="0"/>
              <a:t>24/04/2025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format</a:t>
            </a:r>
          </a:p>
        </p:txBody>
      </p:sp>
      <p:sp>
        <p:nvSpPr>
          <p:cNvPr id="8" name="Platshållare för innehåll 7"/>
          <p:cNvSpPr>
            <a:spLocks noGrp="1"/>
          </p:cNvSpPr>
          <p:nvPr>
            <p:ph sz="quarter" idx="19"/>
          </p:nvPr>
        </p:nvSpPr>
        <p:spPr>
          <a:xfrm>
            <a:off x="369095" y="2519206"/>
            <a:ext cx="2685600" cy="335772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p:cNvSpPr>
            <a:spLocks noGrp="1"/>
          </p:cNvSpPr>
          <p:nvPr>
            <p:ph sz="quarter" idx="20"/>
          </p:nvPr>
        </p:nvSpPr>
        <p:spPr>
          <a:xfrm>
            <a:off x="3236040" y="2519206"/>
            <a:ext cx="2685600" cy="335772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14"/>
          <p:cNvSpPr>
            <a:spLocks noGrp="1"/>
          </p:cNvSpPr>
          <p:nvPr>
            <p:ph sz="quarter" idx="21"/>
          </p:nvPr>
        </p:nvSpPr>
        <p:spPr>
          <a:xfrm>
            <a:off x="6102985" y="2519206"/>
            <a:ext cx="2685600" cy="335772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25804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med två innehåll - 16_9">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24/04/2025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format</a:t>
            </a:r>
          </a:p>
        </p:txBody>
      </p:sp>
      <p:sp>
        <p:nvSpPr>
          <p:cNvPr id="10" name="Platshållare för innehåll 9"/>
          <p:cNvSpPr>
            <a:spLocks noGrp="1"/>
          </p:cNvSpPr>
          <p:nvPr>
            <p:ph sz="quarter" idx="18"/>
          </p:nvPr>
        </p:nvSpPr>
        <p:spPr>
          <a:xfrm>
            <a:off x="369095" y="2519045"/>
            <a:ext cx="4122000" cy="33578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p:cNvSpPr>
            <a:spLocks noGrp="1"/>
          </p:cNvSpPr>
          <p:nvPr>
            <p:ph sz="quarter" idx="19"/>
          </p:nvPr>
        </p:nvSpPr>
        <p:spPr>
          <a:xfrm>
            <a:off x="4661783" y="2519363"/>
            <a:ext cx="4122000" cy="33578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82656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bild höger och innehåll - 16_9">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24/04/2025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8"/>
          </p:nvPr>
        </p:nvSpPr>
        <p:spPr>
          <a:xfrm>
            <a:off x="369095" y="2519045"/>
            <a:ext cx="4122000" cy="33578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p:cNvSpPr>
            <a:spLocks noGrp="1"/>
          </p:cNvSpPr>
          <p:nvPr>
            <p:ph type="pic" sz="quarter" idx="19" hasCustomPrompt="1"/>
          </p:nvPr>
        </p:nvSpPr>
        <p:spPr>
          <a:xfrm>
            <a:off x="4661783" y="2519363"/>
            <a:ext cx="4122000" cy="3357880"/>
          </a:xfrm>
          <a:solidFill>
            <a:schemeClr val="bg2"/>
          </a:solidFill>
        </p:spPr>
        <p:txBody>
          <a:bodyPr/>
          <a:lstStyle>
            <a:lvl1pPr marL="0" marR="0" indent="0" algn="l" defTabSz="514350" rtl="0" eaLnBrk="1" fontAlgn="auto" latinLnBrk="0" hangingPunct="1">
              <a:lnSpc>
                <a:spcPct val="100000"/>
              </a:lnSpc>
              <a:spcBef>
                <a:spcPts val="563"/>
              </a:spcBef>
              <a:spcAft>
                <a:spcPts val="0"/>
              </a:spcAft>
              <a:buClr>
                <a:schemeClr val="accent3"/>
              </a:buClr>
              <a:buSzPct val="90000"/>
              <a:buFontTx/>
              <a:buNone/>
              <a:tabLst/>
              <a:defRPr/>
            </a:lvl1pPr>
          </a:lstStyle>
          <a:p>
            <a:pPr marL="0" marR="0" lvl="0" indent="0" algn="l" defTabSz="514350" rtl="0" eaLnBrk="1" fontAlgn="auto" latinLnBrk="0" hangingPunct="1">
              <a:lnSpc>
                <a:spcPct val="100000"/>
              </a:lnSpc>
              <a:spcBef>
                <a:spcPts val="563"/>
              </a:spcBef>
              <a:spcAft>
                <a:spcPts val="0"/>
              </a:spcAft>
              <a:buClr>
                <a:schemeClr val="accent3"/>
              </a:buClr>
              <a:buSzPct val="90000"/>
              <a:buFontTx/>
              <a:buNone/>
              <a:tabLst/>
              <a:defRPr/>
            </a:pPr>
            <a:r>
              <a:rPr lang="sv-SE" sz="1500" dirty="0"/>
              <a:t>Infoga bild. Markera rutan du vill infoga en bild i. Välj startfliken och klicka sedan på </a:t>
            </a:r>
            <a:r>
              <a:rPr lang="sv-SE" sz="1500" dirty="0" err="1"/>
              <a:t>bildbank</a:t>
            </a:r>
            <a:r>
              <a:rPr lang="sv-SE" sz="1500" dirty="0"/>
              <a:t>. Välj bilden du önskar och den placeras i rutan.</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627547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bild vänster och innehåll - 16_9">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58E5F30-125E-4857-A9C0-7CD0A31D2BFE}" type="datetime1">
              <a:rPr lang="en-GB" smtClean="0"/>
              <a:t>24/04/2025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bild 6"/>
          <p:cNvSpPr>
            <a:spLocks noGrp="1"/>
          </p:cNvSpPr>
          <p:nvPr>
            <p:ph type="pic" sz="quarter" idx="16" hasCustomPrompt="1"/>
          </p:nvPr>
        </p:nvSpPr>
        <p:spPr>
          <a:xfrm>
            <a:off x="369095" y="2519045"/>
            <a:ext cx="4122000" cy="3357880"/>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dirty="0"/>
              <a:t>Infoga bild. Markera rutan du vill infoga en bild i. Välj startfliken och klicka sedan på bildbank. Välj bilden du önskar och den placeras i rutan.</a:t>
            </a:r>
          </a:p>
        </p:txBody>
      </p:sp>
      <p:sp>
        <p:nvSpPr>
          <p:cNvPr id="8" name="Platshållare för innehåll 7"/>
          <p:cNvSpPr>
            <a:spLocks noGrp="1"/>
          </p:cNvSpPr>
          <p:nvPr>
            <p:ph sz="quarter" idx="17"/>
          </p:nvPr>
        </p:nvSpPr>
        <p:spPr>
          <a:xfrm>
            <a:off x="4661783" y="2519363"/>
            <a:ext cx="4122000" cy="33578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425906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nnehåll - 16_9">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24/04/2025</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369094" y="368302"/>
            <a:ext cx="4122000" cy="55086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16"/>
          </p:nvPr>
        </p:nvSpPr>
        <p:spPr>
          <a:xfrm>
            <a:off x="4661783" y="368620"/>
            <a:ext cx="4122000" cy="55086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1649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94094" y="478213"/>
            <a:ext cx="5230431" cy="1436312"/>
          </a:xfrm>
        </p:spPr>
        <p:txBody>
          <a:bodyPr>
            <a:normAutofit/>
          </a:bodyPr>
          <a:lstStyle>
            <a:lvl1pPr algn="l">
              <a:defRPr sz="4400" b="1">
                <a:solidFill>
                  <a:schemeClr val="accent1"/>
                </a:solidFill>
                <a:latin typeface="Times New Roman" pitchFamily="18" charset="0"/>
                <a:cs typeface="Times New Roman" pitchFamily="18" charset="0"/>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494094" y="2162174"/>
            <a:ext cx="5230431" cy="1876425"/>
          </a:xfrm>
        </p:spPr>
        <p:txBody>
          <a:bodyPr>
            <a:normAutofit/>
          </a:bodyPr>
          <a:lstStyle>
            <a:lvl1pPr marL="0" indent="0" algn="l">
              <a:buNone/>
              <a:defRPr sz="1600" b="0">
                <a:solidFill>
                  <a:schemeClr val="tx2"/>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lvl1pPr>
              <a:defRPr sz="1200">
                <a:solidFill>
                  <a:schemeClr val="bg1">
                    <a:lumMod val="65000"/>
                  </a:schemeClr>
                </a:solidFill>
                <a:latin typeface="Times New Roman" pitchFamily="18" charset="0"/>
                <a:cs typeface="Times New Roman" pitchFamily="18" charset="0"/>
              </a:defRPr>
            </a:lvl1pPr>
          </a:lstStyle>
          <a:p>
            <a:fld id="{C5EE2741-4D20-4457-91DA-D6B47A28B935}" type="datetime1">
              <a:rPr lang="sv-SE" smtClean="0"/>
              <a:pPr/>
              <a:t>2025-04-24</a:t>
            </a:fld>
            <a:endParaRPr lang="sv-SE" dirty="0"/>
          </a:p>
        </p:txBody>
      </p:sp>
      <p:sp>
        <p:nvSpPr>
          <p:cNvPr id="5" name="Platshållare för sidfot 4"/>
          <p:cNvSpPr>
            <a:spLocks noGrp="1"/>
          </p:cNvSpPr>
          <p:nvPr>
            <p:ph type="ftr" sz="quarter" idx="11"/>
          </p:nvPr>
        </p:nvSpPr>
        <p:spPr/>
        <p:txBody>
          <a:bodyPr/>
          <a:lstStyle>
            <a:lvl1pPr>
              <a:defRPr sz="1200">
                <a:solidFill>
                  <a:schemeClr val="bg1">
                    <a:lumMod val="65000"/>
                  </a:schemeClr>
                </a:solidFill>
                <a:latin typeface="Times New Roman" pitchFamily="18" charset="0"/>
                <a:cs typeface="Times New Roman" pitchFamily="18" charset="0"/>
              </a:defRPr>
            </a:lvl1pPr>
          </a:lstStyle>
          <a:p>
            <a:endParaRPr lang="sv-SE" dirty="0"/>
          </a:p>
        </p:txBody>
      </p:sp>
      <p:sp>
        <p:nvSpPr>
          <p:cNvPr id="6" name="Platshållare för bildnummer 5"/>
          <p:cNvSpPr>
            <a:spLocks noGrp="1"/>
          </p:cNvSpPr>
          <p:nvPr>
            <p:ph type="sldNum" sz="quarter" idx="12"/>
          </p:nvPr>
        </p:nvSpPr>
        <p:spPr>
          <a:xfrm>
            <a:off x="8466513" y="8313"/>
            <a:ext cx="653935" cy="365125"/>
          </a:xfrm>
          <a:prstGeom prst="rect">
            <a:avLst/>
          </a:prstGeom>
        </p:spPr>
        <p:txBody>
          <a:bodyPr/>
          <a:lstStyle>
            <a:lvl1pPr algn="r">
              <a:defRPr sz="1200">
                <a:solidFill>
                  <a:schemeClr val="bg1">
                    <a:lumMod val="65000"/>
                  </a:schemeClr>
                </a:solidFill>
                <a:latin typeface="Times New Roman" pitchFamily="18" charset="0"/>
                <a:cs typeface="Times New Roman" pitchFamily="18" charset="0"/>
              </a:defRPr>
            </a:lvl1pPr>
          </a:lstStyle>
          <a:p>
            <a:fld id="{D9AA0938-A5A2-874F-B97E-4FBB8AF2D7CB}" type="slidenum">
              <a:rPr lang="sv-SE" smtClean="0"/>
              <a:pPr/>
              <a:t>‹#›</a:t>
            </a:fld>
            <a:endParaRPr lang="sv-SE" dirty="0"/>
          </a:p>
        </p:txBody>
      </p:sp>
    </p:spTree>
    <p:extLst>
      <p:ext uri="{BB962C8B-B14F-4D97-AF65-F5344CB8AC3E}">
        <p14:creationId xmlns:p14="http://schemas.microsoft.com/office/powerpoint/2010/main" val="253255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nehåll med bild höger - 16_9">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24/04/2025</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369094" y="368302"/>
            <a:ext cx="4122000" cy="55086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bild 2"/>
          <p:cNvSpPr>
            <a:spLocks noGrp="1"/>
          </p:cNvSpPr>
          <p:nvPr>
            <p:ph type="pic" sz="quarter" idx="16" hasCustomPrompt="1"/>
          </p:nvPr>
        </p:nvSpPr>
        <p:spPr>
          <a:xfrm>
            <a:off x="4661783" y="368620"/>
            <a:ext cx="4122000" cy="5508625"/>
          </a:xfrm>
          <a:solidFill>
            <a:schemeClr val="bg2"/>
          </a:solidFill>
        </p:spPr>
        <p:txBody>
          <a:bodyPr/>
          <a:lstStyle>
            <a:lvl1pPr marL="0" marR="0" indent="0" algn="l" defTabSz="514350" rtl="0" eaLnBrk="1" fontAlgn="auto" latinLnBrk="0" hangingPunct="1">
              <a:lnSpc>
                <a:spcPct val="100000"/>
              </a:lnSpc>
              <a:spcBef>
                <a:spcPts val="563"/>
              </a:spcBef>
              <a:spcAft>
                <a:spcPts val="0"/>
              </a:spcAft>
              <a:buClr>
                <a:schemeClr val="accent3"/>
              </a:buClr>
              <a:buSzPct val="90000"/>
              <a:buFontTx/>
              <a:buNone/>
              <a:tabLst/>
              <a:defRPr/>
            </a:lvl1pPr>
          </a:lstStyle>
          <a:p>
            <a:pPr marL="0" marR="0" lvl="0" indent="0" algn="l" defTabSz="514350" rtl="0" eaLnBrk="1" fontAlgn="auto" latinLnBrk="0" hangingPunct="1">
              <a:lnSpc>
                <a:spcPct val="100000"/>
              </a:lnSpc>
              <a:spcBef>
                <a:spcPts val="563"/>
              </a:spcBef>
              <a:spcAft>
                <a:spcPts val="0"/>
              </a:spcAft>
              <a:buClr>
                <a:schemeClr val="accent3"/>
              </a:buClr>
              <a:buSzPct val="90000"/>
              <a:buFontTx/>
              <a:buNone/>
              <a:tabLst/>
              <a:defRPr/>
            </a:pPr>
            <a:r>
              <a:rPr lang="sv-SE" sz="1500" dirty="0"/>
              <a:t>Infoga bild. Markera rutan du vill infoga en bild i. Välj startfliken och klicka sedan på </a:t>
            </a:r>
            <a:r>
              <a:rPr lang="sv-SE" sz="1500" dirty="0" err="1"/>
              <a:t>bildbank</a:t>
            </a:r>
            <a:r>
              <a:rPr lang="sv-SE" sz="1500" dirty="0"/>
              <a:t>. Välj bilden du önskar och den placeras i rutan.</a:t>
            </a:r>
          </a:p>
        </p:txBody>
      </p:sp>
    </p:spTree>
    <p:extLst>
      <p:ext uri="{BB962C8B-B14F-4D97-AF65-F5344CB8AC3E}">
        <p14:creationId xmlns:p14="http://schemas.microsoft.com/office/powerpoint/2010/main" val="3415512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ehåll med bild vänster - 16_9">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369094" y="368302"/>
            <a:ext cx="4122000" cy="5508625"/>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dirty="0"/>
              <a:t>Infoga bild. Markera rutan du vill infoga en bild i. Välj startfliken och klicka sedan på bildbank. Välj bilden du önskar och den placeras i rutan.</a:t>
            </a:r>
          </a:p>
        </p:txBody>
      </p:sp>
      <p:sp>
        <p:nvSpPr>
          <p:cNvPr id="5" name="Platshållare för datum 4"/>
          <p:cNvSpPr>
            <a:spLocks noGrp="1"/>
          </p:cNvSpPr>
          <p:nvPr>
            <p:ph type="dt" sz="half" idx="10"/>
          </p:nvPr>
        </p:nvSpPr>
        <p:spPr/>
        <p:txBody>
          <a:bodyPr/>
          <a:lstStyle/>
          <a:p>
            <a:fld id="{4807F401-4ED7-4ED2-AFA0-05C55E32E53B}" type="datetime1">
              <a:rPr lang="en-GB" smtClean="0"/>
              <a:t>24/04/2025</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3" name="Platshållare för innehåll 2"/>
          <p:cNvSpPr>
            <a:spLocks noGrp="1"/>
          </p:cNvSpPr>
          <p:nvPr>
            <p:ph sz="quarter" idx="14"/>
          </p:nvPr>
        </p:nvSpPr>
        <p:spPr>
          <a:xfrm>
            <a:off x="4661783" y="368620"/>
            <a:ext cx="4122000" cy="55086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35141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text och innehåll bild höger - 16_9">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3230879" y="2519047"/>
            <a:ext cx="5551200" cy="3357879"/>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dirty="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24/04/2025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367200" y="2519045"/>
            <a:ext cx="2664000" cy="33578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840242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text och innehåll bild vänster - 16_9">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367200" y="2519047"/>
            <a:ext cx="5551200" cy="3357879"/>
          </a:xfrm>
          <a:solidFill>
            <a:schemeClr val="bg2"/>
          </a:solidFill>
        </p:spPr>
        <p:txBody>
          <a:bodyPr/>
          <a:lstStyle>
            <a:lvl1pPr marL="0" marR="0" indent="0" algn="l" defTabSz="514350" rtl="0" eaLnBrk="1" fontAlgn="auto" latinLnBrk="0" hangingPunct="1">
              <a:lnSpc>
                <a:spcPts val="1425"/>
              </a:lnSpc>
              <a:spcBef>
                <a:spcPts val="563"/>
              </a:spcBef>
              <a:spcAft>
                <a:spcPts val="0"/>
              </a:spcAft>
              <a:buClr>
                <a:schemeClr val="accent3"/>
              </a:buClr>
              <a:buSzTx/>
              <a:buFontTx/>
              <a:buNone/>
              <a:tabLst/>
              <a:defRPr/>
            </a:lvl1pPr>
          </a:lstStyle>
          <a:p>
            <a:r>
              <a:rPr lang="sv-SE" sz="1200" dirty="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24/04/2025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6120998" y="2519045"/>
            <a:ext cx="2664000" cy="33578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568859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nehåll och text - 16_9">
    <p:spTree>
      <p:nvGrpSpPr>
        <p:cNvPr id="1" name=""/>
        <p:cNvGrpSpPr/>
        <p:nvPr/>
      </p:nvGrpSpPr>
      <p:grpSpPr>
        <a:xfrm>
          <a:off x="0" y="0"/>
          <a:ext cx="0" cy="0"/>
          <a:chOff x="0" y="0"/>
          <a:chExt cx="0" cy="0"/>
        </a:xfrm>
      </p:grpSpPr>
      <p:sp>
        <p:nvSpPr>
          <p:cNvPr id="2" name="Rubrik 1"/>
          <p:cNvSpPr>
            <a:spLocks noGrp="1"/>
          </p:cNvSpPr>
          <p:nvPr>
            <p:ph type="title"/>
          </p:nvPr>
        </p:nvSpPr>
        <p:spPr>
          <a:xfrm>
            <a:off x="6118382" y="365126"/>
            <a:ext cx="2664000" cy="1461600"/>
          </a:xfrm>
        </p:spPr>
        <p:txBody>
          <a:bodyPr/>
          <a:lstStyle>
            <a:lvl1pPr algn="l">
              <a:lnSpc>
                <a:spcPts val="2175"/>
              </a:lnSpc>
              <a:defRPr sz="1950"/>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fld id="{4C741692-94D9-45A1-94B8-F1A1862B9E91}" type="datetime1">
              <a:rPr lang="en-GB" smtClean="0"/>
              <a:t>24/04/2025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text 8"/>
          <p:cNvSpPr>
            <a:spLocks noGrp="1"/>
          </p:cNvSpPr>
          <p:nvPr>
            <p:ph type="body" sz="quarter" idx="17"/>
          </p:nvPr>
        </p:nvSpPr>
        <p:spPr>
          <a:xfrm>
            <a:off x="6118382" y="1828883"/>
            <a:ext cx="2664000" cy="404804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Platshållare för innehåll 7"/>
          <p:cNvSpPr>
            <a:spLocks noGrp="1"/>
          </p:cNvSpPr>
          <p:nvPr>
            <p:ph sz="quarter" idx="18"/>
          </p:nvPr>
        </p:nvSpPr>
        <p:spPr>
          <a:xfrm>
            <a:off x="365759" y="367201"/>
            <a:ext cx="5551200" cy="550972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48774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 16_9">
    <p:bg bwMode="gray">
      <p:bgPr>
        <a:solidFill>
          <a:schemeClr val="bg2"/>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bg1"/>
                </a:solidFill>
              </a:defRPr>
            </a:lvl1pPr>
          </a:lstStyle>
          <a:p>
            <a:fld id="{E7166AB5-40BF-4C72-A67A-80A97957D587}" type="datetime1">
              <a:rPr lang="en-GB" smtClean="0"/>
              <a:t>24/04/2025</a:t>
            </a:fld>
            <a:endParaRPr lang="sv-SE"/>
          </a:p>
        </p:txBody>
      </p:sp>
      <p:sp>
        <p:nvSpPr>
          <p:cNvPr id="3" name="Platshållare för sidfot 2"/>
          <p:cNvSpPr>
            <a:spLocks noGrp="1"/>
          </p:cNvSpPr>
          <p:nvPr>
            <p:ph type="ftr" sz="quarter" idx="11"/>
          </p:nvPr>
        </p:nvSpPr>
        <p:spPr/>
        <p:txBody>
          <a:bodyPr/>
          <a:lstStyle>
            <a:lvl1pPr>
              <a:defRPr>
                <a:solidFill>
                  <a:schemeClr val="bg1"/>
                </a:solidFill>
              </a:defRPr>
            </a:lvl1pPr>
          </a:lstStyle>
          <a:p>
            <a:r>
              <a:rPr lang="sv-SE"/>
              <a:t>Dokumentnamn</a:t>
            </a:r>
            <a:endParaRPr lang="sv-SE" dirty="0"/>
          </a:p>
        </p:txBody>
      </p:sp>
      <p:sp>
        <p:nvSpPr>
          <p:cNvPr id="11" name="Platshållare för bildnummer 10"/>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sp>
        <p:nvSpPr>
          <p:cNvPr id="9" name="textruta 8"/>
          <p:cNvSpPr txBox="1"/>
          <p:nvPr userDrawn="1"/>
        </p:nvSpPr>
        <p:spPr>
          <a:xfrm>
            <a:off x="-1649506" y="4619619"/>
            <a:ext cx="1595713" cy="1200329"/>
          </a:xfrm>
          <a:prstGeom prst="rect">
            <a:avLst/>
          </a:prstGeom>
          <a:solidFill>
            <a:schemeClr val="bg1"/>
          </a:solidFill>
        </p:spPr>
        <p:txBody>
          <a:bodyPr wrap="square" rtlCol="0">
            <a:spAutoFit/>
          </a:bodyPr>
          <a:lstStyle/>
          <a:p>
            <a:pPr>
              <a:lnSpc>
                <a:spcPct val="100000"/>
              </a:lnSpc>
            </a:pPr>
            <a:r>
              <a:rPr lang="sv-SE" sz="900" b="1" dirty="0">
                <a:latin typeface="Arial" panose="020B0604020202020204" pitchFamily="34" charset="0"/>
                <a:cs typeface="Arial" panose="020B0604020202020204" pitchFamily="34" charset="0"/>
              </a:rPr>
              <a:t>Denna sida är för bakgrundsbild.</a:t>
            </a:r>
          </a:p>
          <a:p>
            <a:pPr>
              <a:lnSpc>
                <a:spcPct val="100000"/>
              </a:lnSpc>
            </a:pPr>
            <a:r>
              <a:rPr lang="sv-SE" sz="900" dirty="0">
                <a:latin typeface="Arial" panose="020B0604020202020204" pitchFamily="34" charset="0"/>
                <a:cs typeface="Arial" panose="020B0604020202020204" pitchFamily="34" charset="0"/>
              </a:rPr>
              <a:t>För att välja bild: </a:t>
            </a:r>
            <a:br>
              <a:rPr lang="sv-SE" sz="900" dirty="0">
                <a:latin typeface="Arial" panose="020B0604020202020204" pitchFamily="34" charset="0"/>
                <a:cs typeface="Arial" panose="020B0604020202020204" pitchFamily="34" charset="0"/>
              </a:rPr>
            </a:br>
            <a:r>
              <a:rPr lang="sv-SE" sz="900" dirty="0">
                <a:latin typeface="Arial" panose="020B0604020202020204" pitchFamily="34" charset="0"/>
                <a:cs typeface="Arial" panose="020B0604020202020204" pitchFamily="34" charset="0"/>
              </a:rPr>
              <a:t>Gå till startfliken och tryck på bildbank. Längst ner hittar du mappen bakgrund. Välj en bakgrunds-bild som passar din presentation. </a:t>
            </a:r>
          </a:p>
        </p:txBody>
      </p:sp>
      <p:pic>
        <p:nvPicPr>
          <p:cNvPr id="7" name="Bildobjekt 6">
            <a:extLst>
              <a:ext uri="{FF2B5EF4-FFF2-40B4-BE49-F238E27FC236}">
                <a16:creationId xmlns:a16="http://schemas.microsoft.com/office/drawing/2014/main" id="{90F3D597-B68D-46CE-B23E-EFB662B075C8}"/>
              </a:ext>
            </a:extLst>
          </p:cNvPr>
          <p:cNvPicPr>
            <a:picLocks noChangeAspect="1"/>
          </p:cNvPicPr>
          <p:nvPr userDrawn="1"/>
        </p:nvPicPr>
        <p:blipFill>
          <a:blip r:embed="rId2"/>
          <a:stretch>
            <a:fillRect/>
          </a:stretch>
        </p:blipFill>
        <p:spPr>
          <a:xfrm>
            <a:off x="8213021" y="6144718"/>
            <a:ext cx="770593" cy="460797"/>
          </a:xfrm>
          <a:prstGeom prst="rect">
            <a:avLst/>
          </a:prstGeom>
        </p:spPr>
      </p:pic>
    </p:spTree>
    <p:extLst>
      <p:ext uri="{BB962C8B-B14F-4D97-AF65-F5344CB8AC3E}">
        <p14:creationId xmlns:p14="http://schemas.microsoft.com/office/powerpoint/2010/main" val="2276063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helsida med ram - 16_9">
    <p:bg>
      <p:bgPr>
        <a:solidFill>
          <a:schemeClr val="bg1"/>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FA7D033-E84D-4E84-B9C5-B8A4B4E572E0}" type="datetime1">
              <a:rPr lang="en-GB" smtClean="0"/>
              <a:t>24/04/2025</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bild 7"/>
          <p:cNvSpPr>
            <a:spLocks noGrp="1"/>
          </p:cNvSpPr>
          <p:nvPr>
            <p:ph type="pic" sz="quarter" idx="13" hasCustomPrompt="1"/>
          </p:nvPr>
        </p:nvSpPr>
        <p:spPr>
          <a:xfrm>
            <a:off x="365758" y="367201"/>
            <a:ext cx="8424000" cy="5366849"/>
          </a:xfrm>
          <a:solidFill>
            <a:schemeClr val="bg2"/>
          </a:solidFill>
        </p:spPr>
        <p:txBody>
          <a:bodyPr/>
          <a:lstStyle>
            <a:lvl1pPr marL="0" indent="0">
              <a:buNone/>
              <a:defRPr baseline="0"/>
            </a:lvl1pPr>
          </a:lstStyle>
          <a:p>
            <a:r>
              <a:rPr lang="sv-SE" sz="1200" dirty="0"/>
              <a:t>Infoga bild. Markera rutan du vill infoga en bild i. Välj startfliken och klicka sedan på bildbank. Välj bilden du önskar och den placeras i rutan.</a:t>
            </a:r>
          </a:p>
        </p:txBody>
      </p:sp>
    </p:spTree>
    <p:extLst>
      <p:ext uri="{BB962C8B-B14F-4D97-AF65-F5344CB8AC3E}">
        <p14:creationId xmlns:p14="http://schemas.microsoft.com/office/powerpoint/2010/main" val="37576050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 - 16_9">
    <p:bg>
      <p:bgPr>
        <a:solidFill>
          <a:schemeClr val="accent1"/>
        </a:solidFill>
        <a:effectLst/>
      </p:bgPr>
    </p:bg>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lvl1pPr>
              <a:defRPr>
                <a:solidFill>
                  <a:schemeClr val="bg1"/>
                </a:solidFill>
              </a:defRPr>
            </a:lvl1pPr>
          </a:lstStyle>
          <a:p>
            <a:fld id="{1D3A614E-C1F1-4CC0-90AC-AB1A833CDE21}" type="datetime1">
              <a:rPr lang="en-GB" smtClean="0"/>
              <a:t>24/04/2025</a:t>
            </a:fld>
            <a:endParaRPr lang="sv-SE"/>
          </a:p>
        </p:txBody>
      </p:sp>
      <p:sp>
        <p:nvSpPr>
          <p:cNvPr id="9" name="Platshållare för sidfot 8"/>
          <p:cNvSpPr>
            <a:spLocks noGrp="1"/>
          </p:cNvSpPr>
          <p:nvPr>
            <p:ph type="ftr" sz="quarter" idx="11"/>
          </p:nvPr>
        </p:nvSpPr>
        <p:spPr/>
        <p:txBody>
          <a:bodyPr/>
          <a:lstStyle>
            <a:lvl1pPr>
              <a:defRPr>
                <a:solidFill>
                  <a:schemeClr val="bg1"/>
                </a:solidFill>
              </a:defRPr>
            </a:lvl1pPr>
          </a:lstStyle>
          <a:p>
            <a:r>
              <a:rPr lang="sv-SE" dirty="0" err="1" smtClean="0"/>
              <a:t>Dokumentnam</a:t>
            </a:r>
            <a:endParaRPr lang="sv-SE" dirty="0"/>
          </a:p>
        </p:txBody>
      </p:sp>
      <p:sp>
        <p:nvSpPr>
          <p:cNvPr id="10" name="Platshållare för bildnummer 9"/>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7" name="Bildobjekt 6">
            <a:extLst>
              <a:ext uri="{FF2B5EF4-FFF2-40B4-BE49-F238E27FC236}">
                <a16:creationId xmlns:a16="http://schemas.microsoft.com/office/drawing/2014/main" id="{5A62BC36-87A5-4563-BA53-029178606794}"/>
              </a:ext>
            </a:extLst>
          </p:cNvPr>
          <p:cNvPicPr>
            <a:picLocks noChangeAspect="1"/>
          </p:cNvPicPr>
          <p:nvPr userDrawn="1"/>
        </p:nvPicPr>
        <p:blipFill>
          <a:blip r:embed="rId2">
            <a:biLevel thresh="25000"/>
          </a:blip>
          <a:stretch>
            <a:fillRect/>
          </a:stretch>
        </p:blipFill>
        <p:spPr>
          <a:xfrm>
            <a:off x="8213021" y="6144718"/>
            <a:ext cx="770593" cy="460797"/>
          </a:xfrm>
          <a:prstGeom prst="rect">
            <a:avLst/>
          </a:prstGeom>
        </p:spPr>
      </p:pic>
    </p:spTree>
    <p:extLst>
      <p:ext uri="{BB962C8B-B14F-4D97-AF65-F5344CB8AC3E}">
        <p14:creationId xmlns:p14="http://schemas.microsoft.com/office/powerpoint/2010/main" val="2196173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C860D557-8C78-4396-8E76-5AC33502253C}" type="datetime1">
              <a:rPr lang="en-GB" smtClean="0"/>
              <a:pPr/>
              <a:t>24/04/2025</a:t>
            </a:fld>
            <a:endParaRPr lang="sv-SE"/>
          </a:p>
        </p:txBody>
      </p:sp>
      <p:sp>
        <p:nvSpPr>
          <p:cNvPr id="4" name="Platshållare för sidfot 3"/>
          <p:cNvSpPr>
            <a:spLocks noGrp="1"/>
          </p:cNvSpPr>
          <p:nvPr>
            <p:ph type="ftr" sz="quarter" idx="11"/>
          </p:nvPr>
        </p:nvSpPr>
        <p:spPr/>
        <p:txBody>
          <a:bodyPr/>
          <a:lstStyle/>
          <a:p>
            <a:r>
              <a:rPr lang="sv-SE" smtClean="0"/>
              <a:t>Dokumentnamn</a:t>
            </a:r>
            <a:endParaRPr lang="sv-SE" dirty="0"/>
          </a:p>
        </p:txBody>
      </p:sp>
      <p:sp>
        <p:nvSpPr>
          <p:cNvPr id="5" name="Platshållare för bildnummer 4"/>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7144014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95300" y="2038350"/>
            <a:ext cx="6686550" cy="3686175"/>
          </a:xfrm>
        </p:spPr>
        <p:txBody>
          <a:bodyPr/>
          <a:lstStyle>
            <a:lvl1pPr marL="0" indent="0">
              <a:spcBef>
                <a:spcPts val="0"/>
              </a:spcBef>
              <a:buFontTx/>
              <a:buNone/>
              <a:defRPr sz="2000"/>
            </a:lvl1pPr>
            <a:lvl2pPr marL="180000" indent="0">
              <a:spcBef>
                <a:spcPts val="0"/>
              </a:spcBef>
              <a:buFontTx/>
              <a:buNone/>
              <a:defRPr sz="1800"/>
            </a:lvl2pPr>
            <a:lvl3pPr marL="360000" indent="0">
              <a:spcBef>
                <a:spcPts val="0"/>
              </a:spcBef>
              <a:buFontTx/>
              <a:buNone/>
              <a:defRPr sz="1600"/>
            </a:lvl3pPr>
            <a:lvl4pPr marL="540000" indent="0">
              <a:spcBef>
                <a:spcPts val="0"/>
              </a:spcBef>
              <a:buFontTx/>
              <a:buNone/>
              <a:defRPr sz="1400"/>
            </a:lvl4pPr>
            <a:lvl5pPr marL="720000" indent="0">
              <a:spcBef>
                <a:spcPts val="0"/>
              </a:spcBef>
              <a:buFontTx/>
              <a:buNone/>
              <a:defRPr sz="14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BAD2F10C-DE71-42DD-948C-766FE32AC3E0}" type="datetime1">
              <a:rPr lang="sv-SE" smtClean="0"/>
              <a:pPr/>
              <a:t>2025-04-24</a:t>
            </a:fld>
            <a:endParaRPr lang="sv-SE"/>
          </a:p>
        </p:txBody>
      </p:sp>
      <p:sp>
        <p:nvSpPr>
          <p:cNvPr id="5" name="Platshållare för sidfot 4"/>
          <p:cNvSpPr>
            <a:spLocks noGrp="1"/>
          </p:cNvSpPr>
          <p:nvPr>
            <p:ph type="ftr" sz="quarter" idx="11"/>
          </p:nvPr>
        </p:nvSpPr>
        <p:spPr/>
        <p:txBody>
          <a:bodyPr/>
          <a:lstStyle/>
          <a:p>
            <a:endParaRPr lang="sv-SE"/>
          </a:p>
        </p:txBody>
      </p:sp>
      <p:sp>
        <p:nvSpPr>
          <p:cNvPr id="7" name="Platshållare för bildnummer 5"/>
          <p:cNvSpPr txBox="1">
            <a:spLocks/>
          </p:cNvSpPr>
          <p:nvPr userDrawn="1"/>
        </p:nvSpPr>
        <p:spPr>
          <a:xfrm>
            <a:off x="8466513" y="8313"/>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
        <p:nvSpPr>
          <p:cNvPr id="8" name="Platshållare för rubrik 1"/>
          <p:cNvSpPr>
            <a:spLocks noGrp="1"/>
          </p:cNvSpPr>
          <p:nvPr>
            <p:ph type="title"/>
          </p:nvPr>
        </p:nvSpPr>
        <p:spPr>
          <a:xfrm>
            <a:off x="495300" y="476250"/>
            <a:ext cx="4724400" cy="1428750"/>
          </a:xfrm>
          <a:prstGeom prst="rect">
            <a:avLst/>
          </a:prstGeom>
        </p:spPr>
        <p:txBody>
          <a:bodyPr vert="horz" lIns="91440" tIns="45720" rIns="91440" bIns="45720" rtlCol="0" anchor="ctr">
            <a:noAutofit/>
          </a:bodyPr>
          <a:lstStyle>
            <a:lvl1pPr>
              <a:defRPr>
                <a:solidFill>
                  <a:schemeClr val="accent1"/>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65905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accent1"/>
                </a:solidFill>
              </a:defRPr>
            </a:lvl1p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95300" y="2066925"/>
            <a:ext cx="4038600" cy="3790950"/>
          </a:xfrm>
        </p:spPr>
        <p:txBody>
          <a:bodyPr/>
          <a:lstStyle>
            <a:lvl1pPr marL="0">
              <a:buNone/>
              <a:defRPr sz="2000"/>
            </a:lvl1pPr>
            <a:lvl2pPr marL="180000" indent="0">
              <a:defRPr sz="1800"/>
            </a:lvl2pPr>
            <a:lvl3pPr marL="360000" indent="0">
              <a:defRPr sz="1600"/>
            </a:lvl3pPr>
            <a:lvl4pPr marL="540000" indent="0">
              <a:defRPr sz="1400"/>
            </a:lvl4pPr>
            <a:lvl5pPr marL="720000" indent="0">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2066925"/>
            <a:ext cx="4038600" cy="3790950"/>
          </a:xfrm>
        </p:spPr>
        <p:txBody>
          <a:bodyPr/>
          <a:lstStyle>
            <a:lvl1pPr marL="0" indent="0">
              <a:buNone/>
              <a:defRPr sz="2000"/>
            </a:lvl1pPr>
            <a:lvl2pPr marL="180000" indent="0">
              <a:defRPr sz="1800"/>
            </a:lvl2pPr>
            <a:lvl3pPr marL="360000" indent="0">
              <a:defRPr sz="1600"/>
            </a:lvl3pPr>
            <a:lvl4pPr marL="540000" indent="0">
              <a:defRPr sz="1400"/>
            </a:lvl4pPr>
            <a:lvl5pPr marL="720000" indent="0">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8BB4A0C8-B0A9-46DD-AB28-95149CE68130}" type="datetime1">
              <a:rPr lang="sv-SE" smtClean="0"/>
              <a:pPr/>
              <a:t>2025-04-24</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nummer 5"/>
          <p:cNvSpPr>
            <a:spLocks noGrp="1"/>
          </p:cNvSpPr>
          <p:nvPr>
            <p:ph type="sldNum" sz="quarter" idx="12"/>
          </p:nvPr>
        </p:nvSpPr>
        <p:spPr>
          <a:xfrm>
            <a:off x="8466513" y="8313"/>
            <a:ext cx="653935" cy="365125"/>
          </a:xfrm>
          <a:prstGeom prst="rect">
            <a:avLst/>
          </a:prstGeom>
        </p:spPr>
        <p:txBody>
          <a:bodyPr/>
          <a:lstStyle>
            <a:lvl1pPr algn="r">
              <a:defRPr sz="1200">
                <a:solidFill>
                  <a:schemeClr val="bg1">
                    <a:lumMod val="65000"/>
                  </a:schemeClr>
                </a:solidFill>
                <a:latin typeface="Times New Roman" pitchFamily="18" charset="0"/>
                <a:cs typeface="Times New Roman" pitchFamily="18" charset="0"/>
              </a:defRPr>
            </a:lvl1pPr>
          </a:lstStyle>
          <a:p>
            <a:fld id="{D9AA0938-A5A2-874F-B97E-4FBB8AF2D7CB}" type="slidenum">
              <a:rPr lang="sv-SE" smtClean="0"/>
              <a:pPr/>
              <a:t>‹#›</a:t>
            </a:fld>
            <a:endParaRPr lang="sv-SE" dirty="0"/>
          </a:p>
        </p:txBody>
      </p:sp>
    </p:spTree>
    <p:extLst>
      <p:ext uri="{BB962C8B-B14F-4D97-AF65-F5344CB8AC3E}">
        <p14:creationId xmlns:p14="http://schemas.microsoft.com/office/powerpoint/2010/main" val="204570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368300"/>
            <a:ext cx="3008313" cy="727075"/>
          </a:xfrm>
        </p:spPr>
        <p:txBody>
          <a:bodyPr anchor="b"/>
          <a:lstStyle>
            <a:lvl1pPr algn="l">
              <a:defRPr sz="2000" b="1">
                <a:solidFill>
                  <a:schemeClr val="accent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373439"/>
            <a:ext cx="5111750" cy="5627312"/>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0" y="1095376"/>
            <a:ext cx="3008313" cy="49053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EFB13AF2-29B9-41CB-B231-5BB155FA8E17}" type="datetime1">
              <a:rPr lang="sv-SE" smtClean="0"/>
              <a:pPr/>
              <a:t>2025-04-24</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nummer 5"/>
          <p:cNvSpPr txBox="1">
            <a:spLocks/>
          </p:cNvSpPr>
          <p:nvPr userDrawn="1"/>
        </p:nvSpPr>
        <p:spPr>
          <a:xfrm>
            <a:off x="8466513" y="8313"/>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2648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BBBBEB9-3799-4E21-975D-9F13E56D1221}" type="datetime1">
              <a:rPr lang="sv-SE" smtClean="0"/>
              <a:pPr/>
              <a:t>2025-04-24</a:t>
            </a:fld>
            <a:endParaRPr lang="sv-SE"/>
          </a:p>
        </p:txBody>
      </p:sp>
      <p:sp>
        <p:nvSpPr>
          <p:cNvPr id="3" name="Platshållare för sidfot 2"/>
          <p:cNvSpPr>
            <a:spLocks noGrp="1"/>
          </p:cNvSpPr>
          <p:nvPr>
            <p:ph type="ftr" sz="quarter" idx="11"/>
          </p:nvPr>
        </p:nvSpPr>
        <p:spPr/>
        <p:txBody>
          <a:bodyPr/>
          <a:lstStyle/>
          <a:p>
            <a:endParaRPr lang="sv-SE"/>
          </a:p>
        </p:txBody>
      </p:sp>
      <p:sp>
        <p:nvSpPr>
          <p:cNvPr id="5" name="Platshållare för bildnummer 5"/>
          <p:cNvSpPr txBox="1">
            <a:spLocks/>
          </p:cNvSpPr>
          <p:nvPr userDrawn="1"/>
        </p:nvSpPr>
        <p:spPr>
          <a:xfrm>
            <a:off x="8466513" y="8313"/>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2296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ed text1">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838008" y="373438"/>
            <a:ext cx="3873732" cy="679596"/>
          </a:xfrm>
        </p:spPr>
        <p:txBody>
          <a:bodyPr anchor="b"/>
          <a:lstStyle>
            <a:lvl1pPr algn="l">
              <a:defRPr sz="2000" b="1"/>
            </a:lvl1pPr>
          </a:lstStyle>
          <a:p>
            <a:r>
              <a:rPr lang="sv-SE" dirty="0" smtClean="0"/>
              <a:t>Klicka här för att ändra format</a:t>
            </a:r>
            <a:br>
              <a:rPr lang="sv-SE" dirty="0" smtClean="0"/>
            </a:br>
            <a:endParaRPr lang="sv-SE" dirty="0"/>
          </a:p>
        </p:txBody>
      </p:sp>
      <p:sp>
        <p:nvSpPr>
          <p:cNvPr id="3" name="Platshållare för bild 2"/>
          <p:cNvSpPr>
            <a:spLocks noGrp="1"/>
          </p:cNvSpPr>
          <p:nvPr>
            <p:ph type="pic" idx="1"/>
          </p:nvPr>
        </p:nvSpPr>
        <p:spPr>
          <a:xfrm>
            <a:off x="258380" y="274321"/>
            <a:ext cx="4346871" cy="5745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4838008" y="1053033"/>
            <a:ext cx="3873732" cy="4790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4B593DDE-6240-4BDE-854E-D7AE4E2D93CF}" type="datetime1">
              <a:rPr lang="sv-SE" smtClean="0"/>
              <a:pPr/>
              <a:t>2025-04-24</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nummer 5"/>
          <p:cNvSpPr txBox="1">
            <a:spLocks/>
          </p:cNvSpPr>
          <p:nvPr userDrawn="1"/>
        </p:nvSpPr>
        <p:spPr>
          <a:xfrm>
            <a:off x="8466513" y="8313"/>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872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text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85083" y="486296"/>
            <a:ext cx="3873732" cy="566738"/>
          </a:xfrm>
        </p:spPr>
        <p:txBody>
          <a:bodyPr anchor="b"/>
          <a:lstStyle>
            <a:lvl1pPr algn="l">
              <a:defRPr sz="2000" b="1"/>
            </a:lvl1pPr>
          </a:lstStyle>
          <a:p>
            <a:r>
              <a:rPr lang="sv-SE" dirty="0" smtClean="0"/>
              <a:t>Klicka här för att ändra format</a:t>
            </a:r>
            <a:br>
              <a:rPr lang="sv-SE" dirty="0" smtClean="0"/>
            </a:br>
            <a:endParaRPr lang="sv-SE" dirty="0"/>
          </a:p>
        </p:txBody>
      </p:sp>
      <p:sp>
        <p:nvSpPr>
          <p:cNvPr id="3" name="Platshållare för bild 2"/>
          <p:cNvSpPr>
            <a:spLocks noGrp="1"/>
          </p:cNvSpPr>
          <p:nvPr>
            <p:ph type="pic" idx="1"/>
          </p:nvPr>
        </p:nvSpPr>
        <p:spPr>
          <a:xfrm>
            <a:off x="4525580" y="274321"/>
            <a:ext cx="4346871" cy="5745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485083" y="1053033"/>
            <a:ext cx="3873732" cy="4790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9D970352-2001-4D4F-8FD2-AF8591A31FCE}" type="datetime1">
              <a:rPr lang="sv-SE" smtClean="0"/>
              <a:pPr/>
              <a:t>2025-04-24</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nummer 5"/>
          <p:cNvSpPr txBox="1">
            <a:spLocks/>
          </p:cNvSpPr>
          <p:nvPr userDrawn="1"/>
        </p:nvSpPr>
        <p:spPr>
          <a:xfrm>
            <a:off x="8466513" y="8313"/>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872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helsid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258379" y="274321"/>
            <a:ext cx="8622273" cy="5745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5" name="Platshållare för datum 4"/>
          <p:cNvSpPr>
            <a:spLocks noGrp="1"/>
          </p:cNvSpPr>
          <p:nvPr>
            <p:ph type="dt" sz="half" idx="10"/>
          </p:nvPr>
        </p:nvSpPr>
        <p:spPr/>
        <p:txBody>
          <a:bodyPr/>
          <a:lstStyle/>
          <a:p>
            <a:fld id="{5714E503-B40B-46FC-9254-7C32D6C86408}" type="datetime1">
              <a:rPr lang="sv-SE" smtClean="0"/>
              <a:pPr/>
              <a:t>2025-04-24</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nummer 5"/>
          <p:cNvSpPr txBox="1">
            <a:spLocks/>
          </p:cNvSpPr>
          <p:nvPr userDrawn="1"/>
        </p:nvSpPr>
        <p:spPr>
          <a:xfrm>
            <a:off x="8466513" y="8313"/>
            <a:ext cx="653935" cy="365125"/>
          </a:xfrm>
          <a:prstGeom prst="rect">
            <a:avLst/>
          </a:prstGeom>
        </p:spPr>
        <p:txBody>
          <a:bodyPr/>
          <a:lstStyle>
            <a:lvl1pPr algn="r">
              <a:defRPr sz="1200">
                <a:latin typeface="Times New Roman" pitchFamily="18" charset="0"/>
                <a:cs typeface="Times New Roman"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AA0938-A5A2-874F-B97E-4FBB8AF2D7CB}" type="slidenum">
              <a:rPr kumimoji="0" lang="sv-SE" sz="1200" b="0" i="0" u="none" strike="noStrike" kern="1200" cap="none" spc="0" normalizeH="0" baseline="0" noProof="0" smtClean="0">
                <a:ln>
                  <a:noFill/>
                </a:ln>
                <a:solidFill>
                  <a:schemeClr val="bg1">
                    <a:lumMod val="65000"/>
                  </a:schemeClr>
                </a:solidFill>
                <a:effectLst/>
                <a:uLnTx/>
                <a:uFillTx/>
                <a:latin typeface="Times New Roman"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chemeClr val="bg1">
                  <a:lumMod val="65000"/>
                </a:scheme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872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image" Target="../media/image2.emf"/><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userDrawn="1"/>
        </p:nvSpPr>
        <p:spPr>
          <a:xfrm>
            <a:off x="258380" y="274638"/>
            <a:ext cx="8627241" cy="5751293"/>
          </a:xfrm>
          <a:prstGeom prst="rect">
            <a:avLst/>
          </a:prstGeom>
          <a:solidFill>
            <a:srgbClr val="F4F0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495300" y="476250"/>
            <a:ext cx="4724400" cy="1428750"/>
          </a:xfrm>
          <a:prstGeom prst="rect">
            <a:avLst/>
          </a:prstGeom>
        </p:spPr>
        <p:txBody>
          <a:bodyPr vert="horz" lIns="91440" tIns="45720" rIns="91440" bIns="45720" rtlCol="0" anchor="ctr">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95300" y="2038350"/>
            <a:ext cx="8191500" cy="3686175"/>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182180" y="6356350"/>
            <a:ext cx="2133600" cy="365125"/>
          </a:xfrm>
          <a:prstGeom prst="rect">
            <a:avLst/>
          </a:prstGeom>
        </p:spPr>
        <p:txBody>
          <a:bodyPr vert="horz" lIns="91440" tIns="45720" rIns="91440" bIns="45720" rtlCol="0" anchor="ctr"/>
          <a:lstStyle>
            <a:lvl1pPr algn="l">
              <a:defRPr sz="1200">
                <a:solidFill>
                  <a:schemeClr val="bg1">
                    <a:lumMod val="65000"/>
                  </a:schemeClr>
                </a:solidFill>
                <a:latin typeface="Times New Roman" pitchFamily="18" charset="0"/>
                <a:cs typeface="Times New Roman" pitchFamily="18" charset="0"/>
              </a:defRPr>
            </a:lvl1pPr>
          </a:lstStyle>
          <a:p>
            <a:fld id="{FF24075A-5C38-4023-9870-775258D74C25}" type="datetime1">
              <a:rPr lang="sv-SE" smtClean="0"/>
              <a:pPr/>
              <a:t>2025-04-24</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endParaRPr lang="sv-SE" dirty="0"/>
          </a:p>
        </p:txBody>
      </p:sp>
      <p:pic>
        <p:nvPicPr>
          <p:cNvPr id="7" name="Bildobjekt 6" descr="Vision_logo_RGB.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1511" y="6210279"/>
            <a:ext cx="874110" cy="387746"/>
          </a:xfrm>
          <a:prstGeom prst="rect">
            <a:avLst/>
          </a:prstGeom>
        </p:spPr>
      </p:pic>
    </p:spTree>
    <p:extLst>
      <p:ext uri="{BB962C8B-B14F-4D97-AF65-F5344CB8AC3E}">
        <p14:creationId xmlns:p14="http://schemas.microsoft.com/office/powerpoint/2010/main" val="1939897664"/>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2" r:id="rId4"/>
    <p:sldLayoutId id="2147483656" r:id="rId5"/>
    <p:sldLayoutId id="2147483655" r:id="rId6"/>
    <p:sldLayoutId id="2147483657" r:id="rId7"/>
    <p:sldLayoutId id="2147483658" r:id="rId8"/>
    <p:sldLayoutId id="2147483659" r:id="rId9"/>
  </p:sldLayoutIdLst>
  <p:hf hdr="0" ftr="0"/>
  <p:txStyles>
    <p:titleStyle>
      <a:lvl1pPr algn="l" defTabSz="457200" rtl="0" eaLnBrk="1" latinLnBrk="0" hangingPunct="1">
        <a:spcBef>
          <a:spcPct val="0"/>
        </a:spcBef>
        <a:buNone/>
        <a:defRPr sz="4400" b="1" kern="1200">
          <a:solidFill>
            <a:schemeClr val="accent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ts val="0"/>
        </a:spcBef>
        <a:buFont typeface="Arial"/>
        <a:buChar char="•"/>
        <a:defRPr sz="2000" kern="1200">
          <a:solidFill>
            <a:schemeClr val="tx2"/>
          </a:solidFill>
          <a:latin typeface="Times New Roman" pitchFamily="18" charset="0"/>
          <a:ea typeface="+mn-ea"/>
          <a:cs typeface="Times New Roman" pitchFamily="18" charset="0"/>
        </a:defRPr>
      </a:lvl1pPr>
      <a:lvl2pPr marL="742950" indent="-285750" algn="l" defTabSz="457200" rtl="0" eaLnBrk="1" latinLnBrk="0" hangingPunct="1">
        <a:spcBef>
          <a:spcPts val="0"/>
        </a:spcBef>
        <a:buFont typeface="Arial"/>
        <a:buChar char="–"/>
        <a:defRPr sz="1800" kern="1200">
          <a:solidFill>
            <a:schemeClr val="tx2"/>
          </a:solidFill>
          <a:latin typeface="Times New Roman" pitchFamily="18" charset="0"/>
          <a:ea typeface="+mn-ea"/>
          <a:cs typeface="Times New Roman" pitchFamily="18" charset="0"/>
        </a:defRPr>
      </a:lvl2pPr>
      <a:lvl3pPr marL="1143000" indent="-228600" algn="l" defTabSz="457200" rtl="0" eaLnBrk="1" latinLnBrk="0" hangingPunct="1">
        <a:spcBef>
          <a:spcPts val="0"/>
        </a:spcBef>
        <a:buFont typeface="Arial"/>
        <a:buChar char="•"/>
        <a:defRPr sz="1600" kern="1200">
          <a:solidFill>
            <a:schemeClr val="tx2"/>
          </a:solidFill>
          <a:latin typeface="Times New Roman" pitchFamily="18" charset="0"/>
          <a:ea typeface="+mn-ea"/>
          <a:cs typeface="Times New Roman" pitchFamily="18" charset="0"/>
        </a:defRPr>
      </a:lvl3pPr>
      <a:lvl4pPr marL="1600200" indent="-228600" algn="l" defTabSz="457200" rtl="0" eaLnBrk="1" latinLnBrk="0" hangingPunct="1">
        <a:spcBef>
          <a:spcPts val="0"/>
        </a:spcBef>
        <a:buFont typeface="Arial"/>
        <a:buChar char="–"/>
        <a:defRPr sz="1400" kern="1200">
          <a:solidFill>
            <a:schemeClr val="tx2"/>
          </a:solidFill>
          <a:latin typeface="Times New Roman" pitchFamily="18" charset="0"/>
          <a:ea typeface="+mn-ea"/>
          <a:cs typeface="Times New Roman" pitchFamily="18" charset="0"/>
        </a:defRPr>
      </a:lvl4pPr>
      <a:lvl5pPr marL="2057400" indent="-228600" algn="l" defTabSz="457200" rtl="0" eaLnBrk="1" latinLnBrk="0" hangingPunct="1">
        <a:spcBef>
          <a:spcPts val="0"/>
        </a:spcBef>
        <a:buFont typeface="Arial"/>
        <a:buChar char="»"/>
        <a:defRPr sz="1400" kern="1200">
          <a:solidFill>
            <a:schemeClr val="tx2"/>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1954" y="365126"/>
            <a:ext cx="7287812" cy="1299772"/>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369094" y="2519047"/>
            <a:ext cx="7280672" cy="3343873"/>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61950" y="6237031"/>
            <a:ext cx="900000" cy="144000"/>
          </a:xfrm>
          <a:prstGeom prst="rect">
            <a:avLst/>
          </a:prstGeom>
        </p:spPr>
        <p:txBody>
          <a:bodyPr vert="horz" lIns="0" tIns="0" rIns="0" bIns="0" rtlCol="0" anchor="ctr"/>
          <a:lstStyle>
            <a:lvl1pPr algn="l">
              <a:lnSpc>
                <a:spcPct val="100000"/>
              </a:lnSpc>
              <a:defRPr sz="750" b="1">
                <a:solidFill>
                  <a:schemeClr val="tx1"/>
                </a:solidFill>
                <a:latin typeface="Arial" panose="020B0604020202020204" pitchFamily="34" charset="0"/>
                <a:cs typeface="Arial" panose="020B0604020202020204" pitchFamily="34" charset="0"/>
              </a:defRPr>
            </a:lvl1pPr>
          </a:lstStyle>
          <a:p>
            <a:fld id="{C860D557-8C78-4396-8E76-5AC33502253C}" type="datetime1">
              <a:rPr lang="en-GB" smtClean="0"/>
              <a:pPr/>
              <a:t>24/04/2025</a:t>
            </a:fld>
            <a:endParaRPr lang="sv-SE"/>
          </a:p>
        </p:txBody>
      </p:sp>
      <p:sp>
        <p:nvSpPr>
          <p:cNvPr id="5" name="Platshållare för sidfot 4"/>
          <p:cNvSpPr>
            <a:spLocks noGrp="1"/>
          </p:cNvSpPr>
          <p:nvPr>
            <p:ph type="ftr" sz="quarter" idx="3"/>
          </p:nvPr>
        </p:nvSpPr>
        <p:spPr>
          <a:xfrm>
            <a:off x="361950" y="6072004"/>
            <a:ext cx="3086100" cy="144000"/>
          </a:xfrm>
          <a:prstGeom prst="rect">
            <a:avLst/>
          </a:prstGeom>
        </p:spPr>
        <p:txBody>
          <a:bodyPr vert="horz" lIns="0" tIns="0" rIns="0" bIns="0" rtlCol="0" anchor="ctr"/>
          <a:lstStyle>
            <a:lvl1pPr algn="l">
              <a:lnSpc>
                <a:spcPct val="100000"/>
              </a:lnSpc>
              <a:defRPr sz="750" b="1">
                <a:solidFill>
                  <a:schemeClr val="tx1"/>
                </a:solidFill>
                <a:latin typeface="Arial" panose="020B0604020202020204" pitchFamily="34" charset="0"/>
                <a:cs typeface="Arial" panose="020B0604020202020204" pitchFamily="34" charset="0"/>
              </a:defRPr>
            </a:lvl1pPr>
          </a:lstStyle>
          <a:p>
            <a:r>
              <a:rPr lang="sv-SE" dirty="0"/>
              <a:t>Dokumentnamn</a:t>
            </a:r>
          </a:p>
        </p:txBody>
      </p:sp>
      <p:sp>
        <p:nvSpPr>
          <p:cNvPr id="6" name="Platshållare för bildnummer 5"/>
          <p:cNvSpPr>
            <a:spLocks noGrp="1"/>
          </p:cNvSpPr>
          <p:nvPr>
            <p:ph type="sldNum" sz="quarter" idx="4"/>
          </p:nvPr>
        </p:nvSpPr>
        <p:spPr>
          <a:xfrm>
            <a:off x="358775" y="6402058"/>
            <a:ext cx="540000" cy="144000"/>
          </a:xfrm>
          <a:prstGeom prst="rect">
            <a:avLst/>
          </a:prstGeom>
        </p:spPr>
        <p:txBody>
          <a:bodyPr vert="horz" lIns="0" tIns="0" rIns="0" bIns="0" rtlCol="0" anchor="ctr"/>
          <a:lstStyle>
            <a:lvl1pPr algn="l">
              <a:defRPr sz="750" b="1">
                <a:solidFill>
                  <a:schemeClr val="tx1"/>
                </a:solidFill>
                <a:latin typeface="Arial" panose="020B0604020202020204" pitchFamily="34" charset="0"/>
                <a:cs typeface="Arial" panose="020B0604020202020204" pitchFamily="34" charset="0"/>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536C53BE-3354-4DED-819E-0213B22BF64A}"/>
              </a:ext>
            </a:extLst>
          </p:cNvPr>
          <p:cNvPicPr>
            <a:picLocks noChangeAspect="1"/>
          </p:cNvPicPr>
          <p:nvPr userDrawn="1"/>
        </p:nvPicPr>
        <p:blipFill>
          <a:blip r:embed="rId21"/>
          <a:stretch>
            <a:fillRect/>
          </a:stretch>
        </p:blipFill>
        <p:spPr>
          <a:xfrm>
            <a:off x="8213021" y="6144717"/>
            <a:ext cx="770593" cy="460800"/>
          </a:xfrm>
          <a:prstGeom prst="rect">
            <a:avLst/>
          </a:prstGeom>
        </p:spPr>
      </p:pic>
    </p:spTree>
    <p:extLst>
      <p:ext uri="{BB962C8B-B14F-4D97-AF65-F5344CB8AC3E}">
        <p14:creationId xmlns:p14="http://schemas.microsoft.com/office/powerpoint/2010/main" val="1060128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l" defTabSz="514350" rtl="0" eaLnBrk="1" latinLnBrk="0" hangingPunct="1">
        <a:lnSpc>
          <a:spcPct val="100000"/>
        </a:lnSpc>
        <a:spcBef>
          <a:spcPct val="0"/>
        </a:spcBef>
        <a:buNone/>
        <a:defRPr sz="3300" b="1"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198835" indent="-198835" algn="l" defTabSz="514350" rtl="0" eaLnBrk="1" latinLnBrk="0" hangingPunct="1">
        <a:lnSpc>
          <a:spcPct val="100000"/>
        </a:lnSpc>
        <a:spcBef>
          <a:spcPts val="563"/>
        </a:spcBef>
        <a:buClr>
          <a:schemeClr val="accent1"/>
        </a:buClr>
        <a:buSzPct val="100000"/>
        <a:buFont typeface="Times New Roman" panose="02020603050405020304" pitchFamily="18" charset="0"/>
        <a:buChar char="►"/>
        <a:defRPr sz="1500" kern="1200">
          <a:solidFill>
            <a:schemeClr val="tx1"/>
          </a:solidFill>
          <a:latin typeface="Times New Roman" panose="02020603050405020304" pitchFamily="18" charset="0"/>
          <a:ea typeface="+mn-ea"/>
          <a:cs typeface="Times New Roman" panose="02020603050405020304" pitchFamily="18" charset="0"/>
        </a:defRPr>
      </a:lvl1pPr>
      <a:lvl2pPr marL="405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540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675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810000" indent="-270000" algn="l" defTabSz="514350" rtl="0" eaLnBrk="1" latinLnBrk="0" hangingPunct="1">
        <a:lnSpc>
          <a:spcPct val="100000"/>
        </a:lnSpc>
        <a:spcBef>
          <a:spcPts val="281"/>
        </a:spcBef>
        <a:buClr>
          <a:schemeClr val="accent1"/>
        </a:buClr>
        <a:buSzPct val="90000"/>
        <a:buFont typeface="Times New Roman" panose="02020603050405020304" pitchFamily="18"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v-S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79">
          <p15:clr>
            <a:srgbClr val="F26B43"/>
          </p15:clr>
        </p15:guide>
        <p15:guide id="3" pos="3840">
          <p15:clr>
            <a:srgbClr val="F26B43"/>
          </p15:clr>
        </p15:guide>
        <p15:guide id="9" pos="301">
          <p15:clr>
            <a:srgbClr val="F26B43"/>
          </p15:clr>
        </p15:guide>
        <p15:guide id="11" pos="6425">
          <p15:clr>
            <a:srgbClr val="F26B43"/>
          </p15:clr>
        </p15:guide>
        <p15:guide id="12" orient="horz" pos="1049">
          <p15:clr>
            <a:srgbClr val="F26B43"/>
          </p15:clr>
        </p15:guide>
        <p15:guide id="14" orient="horz" pos="4315">
          <p15:clr>
            <a:srgbClr val="F26B43"/>
          </p15:clr>
        </p15:guide>
        <p15:guide id="15" orient="horz" pos="3702">
          <p15:clr>
            <a:srgbClr val="F26B43"/>
          </p15:clr>
        </p15:guide>
        <p15:guide id="16" orient="horz" pos="3612">
          <p15:clr>
            <a:srgbClr val="F26B43"/>
          </p15:clr>
        </p15:guide>
        <p15:guide id="17">
          <p15:clr>
            <a:srgbClr val="F26B43"/>
          </p15:clr>
        </p15:guide>
        <p15:guide id="18" pos="7680">
          <p15:clr>
            <a:srgbClr val="F26B43"/>
          </p15:clr>
        </p15:guide>
        <p15:guide id="19" orient="horz" pos="232">
          <p15:clr>
            <a:srgbClr val="F26B43"/>
          </p15:clr>
        </p15:guide>
        <p15:guide id="20" orient="horz" pos="413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vision.se/for-dig-som-ar/fortroendevald/rekrytering-och-yrken/fragevagen/"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vision.se/rekryteringskampanjer/varv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s://vision.se/nyheter/2025/april/forelasning-bjorn-hedensjo/"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j%202022"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20visiondirekt@vision.se"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vision.se/din-trygghet/avtal/kommun-och-regio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vision.se/om-vision/kongress-forbundsrad/kongress2024/" TargetMode="External"/><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hyperlink" Target="https://vision.se/om-vision/inflytande-i-vision/skriv-en-motion/"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BBBBEB9-3799-4E21-975D-9F13E56D1221}" type="datetime1">
              <a:rPr lang="sv-SE" smtClean="0"/>
              <a:pPr/>
              <a:t>2025-04-24</a:t>
            </a:fld>
            <a:endParaRPr lang="sv-SE"/>
          </a:p>
        </p:txBody>
      </p:sp>
      <p:sp>
        <p:nvSpPr>
          <p:cNvPr id="8" name="textruta 7"/>
          <p:cNvSpPr txBox="1"/>
          <p:nvPr/>
        </p:nvSpPr>
        <p:spPr>
          <a:xfrm>
            <a:off x="1234433" y="691337"/>
            <a:ext cx="6675135" cy="707886"/>
          </a:xfrm>
          <a:prstGeom prst="rect">
            <a:avLst/>
          </a:prstGeom>
          <a:noFill/>
        </p:spPr>
        <p:txBody>
          <a:bodyPr wrap="square" rtlCol="0" anchor="ctr">
            <a:spAutoFit/>
          </a:bodyPr>
          <a:lstStyle/>
          <a:p>
            <a:pPr algn="ctr"/>
            <a:r>
              <a:rPr lang="sv-SE" sz="4000" b="1" dirty="0" smtClean="0">
                <a:solidFill>
                  <a:srgbClr val="7030A0"/>
                </a:solidFill>
                <a:effectLst>
                  <a:outerShdw blurRad="38100" dist="38100" dir="2700000" algn="tl">
                    <a:srgbClr val="000000">
                      <a:alpha val="43137"/>
                    </a:srgbClr>
                  </a:outerShdw>
                </a:effectLst>
              </a:rPr>
              <a:t>VÄLKOMMEN!</a:t>
            </a:r>
            <a:endParaRPr lang="sv-SE" sz="2400" b="1" dirty="0">
              <a:solidFill>
                <a:srgbClr val="7030A0"/>
              </a:solidFill>
              <a:effectLst>
                <a:outerShdw blurRad="38100" dist="38100" dir="2700000" algn="tl">
                  <a:srgbClr val="000000">
                    <a:alpha val="43137"/>
                  </a:srgbClr>
                </a:outerShdw>
              </a:effectLst>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426" y="1601028"/>
            <a:ext cx="6997148" cy="39358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sz="4000" dirty="0" smtClean="0"/>
              <a:t>Välkommen till dagens gäst…</a:t>
            </a:r>
            <a:endParaRPr lang="sv-SE" sz="4000" dirty="0"/>
          </a:p>
        </p:txBody>
      </p:sp>
    </p:spTree>
    <p:extLst>
      <p:ext uri="{BB962C8B-B14F-4D97-AF65-F5344CB8AC3E}">
        <p14:creationId xmlns:p14="http://schemas.microsoft.com/office/powerpoint/2010/main" val="2442673387"/>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95300" y="1736035"/>
            <a:ext cx="5229639" cy="3673337"/>
          </a:xfrm>
        </p:spPr>
        <p:txBody>
          <a:bodyPr>
            <a:normAutofit lnSpcReduction="10000"/>
          </a:bodyPr>
          <a:lstStyle/>
          <a:p>
            <a:r>
              <a:rPr lang="sv-SE" dirty="0" smtClean="0"/>
              <a:t>Tidigare: HR-chef </a:t>
            </a:r>
            <a:r>
              <a:rPr lang="sv-SE" dirty="0"/>
              <a:t>i funktionsstödsförvaltningen i Malmö stad och </a:t>
            </a:r>
            <a:r>
              <a:rPr lang="sv-SE" dirty="0" smtClean="0"/>
              <a:t>ledde där </a:t>
            </a:r>
            <a:r>
              <a:rPr lang="sv-SE" dirty="0"/>
              <a:t>en verksamhet som stöttar inom arbetsmiljö, rehabilitering, rekrytering, ledarskapsutveckling och HR-administration.</a:t>
            </a:r>
          </a:p>
          <a:p>
            <a:endParaRPr lang="sv-SE" dirty="0" smtClean="0"/>
          </a:p>
          <a:p>
            <a:r>
              <a:rPr lang="sv-SE" dirty="0"/>
              <a:t>Urban är uppvuxen i </a:t>
            </a:r>
            <a:r>
              <a:rPr lang="sv-SE" dirty="0" smtClean="0"/>
              <a:t>Mullsjö.</a:t>
            </a:r>
          </a:p>
          <a:p>
            <a:endParaRPr lang="sv-SE" dirty="0"/>
          </a:p>
          <a:p>
            <a:r>
              <a:rPr lang="sv-SE" dirty="0" smtClean="0"/>
              <a:t>”– </a:t>
            </a:r>
            <a:r>
              <a:rPr lang="sv-SE" dirty="0"/>
              <a:t>Jag är verkligen glad över att ha fått förtroendet att tillsammans med ledningen och medarbetare fortsätta stärka HR-arbetet i Region Jönköpings län, säger Urban </a:t>
            </a:r>
            <a:r>
              <a:rPr lang="sv-SE" dirty="0" smtClean="0"/>
              <a:t>Funck”.</a:t>
            </a:r>
            <a:endParaRPr lang="sv-SE" dirty="0"/>
          </a:p>
          <a:p>
            <a:endParaRPr lang="sv-SE" dirty="0" smtClean="0"/>
          </a:p>
        </p:txBody>
      </p:sp>
      <p:sp>
        <p:nvSpPr>
          <p:cNvPr id="3" name="Platshållare för datum 2"/>
          <p:cNvSpPr>
            <a:spLocks noGrp="1"/>
          </p:cNvSpPr>
          <p:nvPr>
            <p:ph type="dt" sz="half" idx="10"/>
          </p:nvPr>
        </p:nvSpPr>
        <p:spPr/>
        <p:txBody>
          <a:bodyPr/>
          <a:lstStyle/>
          <a:p>
            <a:fld id="{BAD2F10C-DE71-42DD-948C-766FE32AC3E0}" type="datetime1">
              <a:rPr lang="sv-SE" smtClean="0"/>
              <a:pPr/>
              <a:t>2025-04-24</a:t>
            </a:fld>
            <a:endParaRPr lang="sv-SE"/>
          </a:p>
        </p:txBody>
      </p:sp>
      <p:sp>
        <p:nvSpPr>
          <p:cNvPr id="4" name="Rubrik 3"/>
          <p:cNvSpPr>
            <a:spLocks noGrp="1"/>
          </p:cNvSpPr>
          <p:nvPr>
            <p:ph type="title"/>
          </p:nvPr>
        </p:nvSpPr>
        <p:spPr/>
        <p:txBody>
          <a:bodyPr/>
          <a:lstStyle/>
          <a:p>
            <a:r>
              <a:rPr lang="sv-SE" dirty="0" smtClean="0"/>
              <a:t>Urban Funck</a:t>
            </a:r>
            <a:endParaRPr lang="sv-SE" dirty="0"/>
          </a:p>
        </p:txBody>
      </p:sp>
      <p:pic>
        <p:nvPicPr>
          <p:cNvPr id="5" name="Picture 2" descr="https://jonkopingslan.vansterpartiet.se/wp/files/2020/11/Mikael-Ekval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274" y="-10613572"/>
            <a:ext cx="3674907" cy="4898571"/>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p:cNvPicPr>
            <a:picLocks noChangeAspect="1"/>
          </p:cNvPicPr>
          <p:nvPr/>
        </p:nvPicPr>
        <p:blipFill rotWithShape="1">
          <a:blip r:embed="rId4"/>
          <a:srcRect l="30018" r="32091"/>
          <a:stretch/>
        </p:blipFill>
        <p:spPr>
          <a:xfrm>
            <a:off x="5989983" y="1577009"/>
            <a:ext cx="2461395" cy="365573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93175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5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BAD2F10C-DE71-42DD-948C-766FE32AC3E0}" type="datetime1">
              <a:rPr lang="sv-SE" smtClean="0"/>
              <a:pPr/>
              <a:t>2025-04-24</a:t>
            </a:fld>
            <a:endParaRPr lang="sv-SE"/>
          </a:p>
        </p:txBody>
      </p:sp>
      <p:sp>
        <p:nvSpPr>
          <p:cNvPr id="4" name="Rubrik 3"/>
          <p:cNvSpPr>
            <a:spLocks noGrp="1"/>
          </p:cNvSpPr>
          <p:nvPr>
            <p:ph type="title"/>
          </p:nvPr>
        </p:nvSpPr>
        <p:spPr/>
        <p:txBody>
          <a:bodyPr/>
          <a:lstStyle/>
          <a:p>
            <a:r>
              <a:rPr lang="sv-SE" dirty="0" smtClean="0"/>
              <a:t>Lunch</a:t>
            </a:r>
            <a:endParaRPr lang="sv-SE"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9466" y="1374333"/>
            <a:ext cx="5355249" cy="40135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41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ruta 1"/>
          <p:cNvSpPr txBox="1"/>
          <p:nvPr/>
        </p:nvSpPr>
        <p:spPr>
          <a:xfrm>
            <a:off x="4277090" y="4902605"/>
            <a:ext cx="4365171"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sv-SE" sz="3600" b="1" dirty="0" smtClean="0">
                <a:solidFill>
                  <a:schemeClr val="accent4"/>
                </a:solidFill>
                <a:effectLst>
                  <a:outerShdw blurRad="38100" dist="38100" dir="2700000" algn="tl">
                    <a:srgbClr val="000000">
                      <a:alpha val="43137"/>
                    </a:srgbClr>
                  </a:outerShdw>
                </a:effectLst>
              </a:rPr>
              <a:t>Återsamling 13:00</a:t>
            </a:r>
            <a:endParaRPr lang="sv-SE" sz="3600" b="1" dirty="0">
              <a:solidFill>
                <a:schemeClr val="accent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2719259"/>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fld id="{E311E8DE-B4C4-4BE8-95E0-56B2266B1A42}" type="datetime1">
              <a:rPr lang="sv-SE" smtClean="0"/>
              <a:pPr>
                <a:defRPr/>
              </a:pPr>
              <a:t>2025-04-24</a:t>
            </a:fld>
            <a:endParaRPr lang="sv-SE"/>
          </a:p>
        </p:txBody>
      </p:sp>
      <p:sp>
        <p:nvSpPr>
          <p:cNvPr id="3" name="textruta 2"/>
          <p:cNvSpPr txBox="1"/>
          <p:nvPr/>
        </p:nvSpPr>
        <p:spPr>
          <a:xfrm>
            <a:off x="1001712" y="879892"/>
            <a:ext cx="7140576" cy="523220"/>
          </a:xfrm>
          <a:prstGeom prst="rect">
            <a:avLst/>
          </a:prstGeom>
          <a:solidFill>
            <a:schemeClr val="bg1">
              <a:lumMod val="95000"/>
            </a:schemeClr>
          </a:solidFill>
          <a:ln>
            <a:solidFill>
              <a:schemeClr val="accent6">
                <a:lumMod val="75000"/>
                <a:lumOff val="2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v-SE" sz="2800" dirty="0" smtClean="0">
                <a:ln w="0"/>
                <a:solidFill>
                  <a:schemeClr val="accent1"/>
                </a:solidFill>
                <a:effectLst>
                  <a:outerShdw blurRad="38100" dist="25400" dir="5400000" algn="ctr" rotWithShape="0">
                    <a:srgbClr val="6E747A">
                      <a:alpha val="43000"/>
                    </a:srgbClr>
                  </a:outerShdw>
                </a:effectLst>
              </a:rPr>
              <a:t>Grupper</a:t>
            </a:r>
            <a:endParaRPr lang="sv-SE"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4" name="Bildobjekt 3"/>
          <p:cNvPicPr>
            <a:picLocks noChangeAspect="1"/>
          </p:cNvPicPr>
          <p:nvPr/>
        </p:nvPicPr>
        <p:blipFill>
          <a:blip r:embed="rId3"/>
          <a:stretch>
            <a:fillRect/>
          </a:stretch>
        </p:blipFill>
        <p:spPr>
          <a:xfrm>
            <a:off x="324091" y="1781354"/>
            <a:ext cx="8495818" cy="3295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ruta 5"/>
          <p:cNvSpPr txBox="1"/>
          <p:nvPr/>
        </p:nvSpPr>
        <p:spPr>
          <a:xfrm>
            <a:off x="4277090" y="4902605"/>
            <a:ext cx="4365171"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sv-SE" sz="3600" b="1" dirty="0" smtClean="0">
                <a:solidFill>
                  <a:schemeClr val="accent4"/>
                </a:solidFill>
                <a:effectLst>
                  <a:outerShdw blurRad="38100" dist="38100" dir="2700000" algn="tl">
                    <a:srgbClr val="000000">
                      <a:alpha val="43137"/>
                    </a:srgbClr>
                  </a:outerShdw>
                </a:effectLst>
              </a:rPr>
              <a:t>Återsamling 14:20</a:t>
            </a:r>
            <a:endParaRPr lang="sv-SE" sz="3600" b="1" dirty="0">
              <a:solidFill>
                <a:schemeClr val="accent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07510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746" y="525744"/>
            <a:ext cx="7455877" cy="872234"/>
          </a:xfrm>
        </p:spPr>
        <p:txBody>
          <a:bodyPr/>
          <a:lstStyle/>
          <a:p>
            <a:r>
              <a:rPr lang="sv-SE" sz="4800" dirty="0" smtClean="0"/>
              <a:t>Fika</a:t>
            </a:r>
            <a:endParaRPr lang="sv-SE" sz="4800" dirty="0"/>
          </a:p>
        </p:txBody>
      </p:sp>
      <p:sp>
        <p:nvSpPr>
          <p:cNvPr id="5" name="Platshållare för datum 4"/>
          <p:cNvSpPr>
            <a:spLocks noGrp="1"/>
          </p:cNvSpPr>
          <p:nvPr>
            <p:ph type="dt" sz="half" idx="10"/>
          </p:nvPr>
        </p:nvSpPr>
        <p:spPr/>
        <p:txBody>
          <a:bodyPr/>
          <a:lstStyle/>
          <a:p>
            <a:fld id="{EFB13AF2-29B9-41CB-B231-5BB155FA8E17}" type="datetime1">
              <a:rPr lang="sv-SE" smtClean="0"/>
              <a:pPr/>
              <a:t>2025-04-24</a:t>
            </a:fld>
            <a:endParaRPr lang="sv-SE"/>
          </a:p>
        </p:txBody>
      </p:sp>
      <p:pic>
        <p:nvPicPr>
          <p:cNvPr id="3074" name="Picture 2" descr="DSCF03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980" y="1901608"/>
            <a:ext cx="4625565" cy="34691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ruta 5"/>
          <p:cNvSpPr txBox="1"/>
          <p:nvPr/>
        </p:nvSpPr>
        <p:spPr>
          <a:xfrm>
            <a:off x="4277090" y="4902605"/>
            <a:ext cx="4365171"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sv-SE" sz="3600" b="1" dirty="0" smtClean="0">
                <a:solidFill>
                  <a:schemeClr val="accent4"/>
                </a:solidFill>
                <a:effectLst>
                  <a:outerShdw blurRad="38100" dist="38100" dir="2700000" algn="tl">
                    <a:srgbClr val="000000">
                      <a:alpha val="43137"/>
                    </a:srgbClr>
                  </a:outerShdw>
                </a:effectLst>
              </a:rPr>
              <a:t>Återsamling 14:40</a:t>
            </a:r>
            <a:endParaRPr lang="sv-SE" sz="3600" b="1" dirty="0">
              <a:solidFill>
                <a:schemeClr val="accent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12611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25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658279"/>
            <a:ext cx="8293510" cy="712176"/>
          </a:xfrm>
        </p:spPr>
        <p:txBody>
          <a:bodyPr/>
          <a:lstStyle/>
          <a:p>
            <a:r>
              <a:rPr lang="sv-SE" sz="3600" dirty="0" smtClean="0">
                <a:solidFill>
                  <a:srgbClr val="7030A0"/>
                </a:solidFill>
              </a:rPr>
              <a:t>Medlemsaktivitet</a:t>
            </a:r>
            <a:endParaRPr lang="sv-SE" sz="3200" dirty="0">
              <a:solidFill>
                <a:srgbClr val="7030A0"/>
              </a:solidFill>
            </a:endParaRPr>
          </a:p>
        </p:txBody>
      </p:sp>
      <p:sp>
        <p:nvSpPr>
          <p:cNvPr id="5" name="Platshållare för datum 4"/>
          <p:cNvSpPr>
            <a:spLocks noGrp="1"/>
          </p:cNvSpPr>
          <p:nvPr>
            <p:ph type="dt" sz="half" idx="10"/>
          </p:nvPr>
        </p:nvSpPr>
        <p:spPr/>
        <p:txBody>
          <a:bodyPr/>
          <a:lstStyle/>
          <a:p>
            <a:fld id="{EFB13AF2-29B9-41CB-B231-5BB155FA8E17}" type="datetime1">
              <a:rPr lang="sv-SE" smtClean="0"/>
              <a:pPr/>
              <a:t>2025-04-24</a:t>
            </a:fld>
            <a:endParaRPr lang="sv-SE"/>
          </a:p>
        </p:txBody>
      </p:sp>
    </p:spTree>
    <p:extLst>
      <p:ext uri="{BB962C8B-B14F-4D97-AF65-F5344CB8AC3E}">
        <p14:creationId xmlns:p14="http://schemas.microsoft.com/office/powerpoint/2010/main" val="2531439978"/>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ustjakt - horisont bildbanksfoton och bilder"/>
          <p:cNvPicPr>
            <a:picLocks noChangeAspect="1" noChangeArrowheads="1"/>
          </p:cNvPicPr>
          <p:nvPr/>
        </p:nvPicPr>
        <p:blipFill rotWithShape="1">
          <a:blip r:embed="rId3">
            <a:extLst>
              <a:ext uri="{28A0092B-C50C-407E-A947-70E740481C1C}">
                <a14:useLocalDpi xmlns:a14="http://schemas.microsoft.com/office/drawing/2010/main" val="0"/>
              </a:ext>
            </a:extLst>
          </a:blip>
          <a:srcRect l="10682"/>
          <a:stretch/>
        </p:blipFill>
        <p:spPr bwMode="auto">
          <a:xfrm>
            <a:off x="4924860" y="1859340"/>
            <a:ext cx="3825850" cy="2794509"/>
          </a:xfrm>
          <a:prstGeom prst="roundRect">
            <a:avLst>
              <a:gd name="adj" fmla="val 8594"/>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reflection blurRad="12700" stA="39000" endPos="28000" dist="5000" dir="5400000" sy="-100000" algn="bl" rotWithShape="0"/>
          </a:effectLst>
          <a:extLst/>
        </p:spPr>
      </p:pic>
      <p:sp>
        <p:nvSpPr>
          <p:cNvPr id="2" name="Rubrik 1"/>
          <p:cNvSpPr>
            <a:spLocks noGrp="1"/>
          </p:cNvSpPr>
          <p:nvPr>
            <p:ph type="title"/>
          </p:nvPr>
        </p:nvSpPr>
        <p:spPr>
          <a:xfrm>
            <a:off x="457200" y="666267"/>
            <a:ext cx="8293510" cy="712176"/>
          </a:xfrm>
        </p:spPr>
        <p:txBody>
          <a:bodyPr/>
          <a:lstStyle/>
          <a:p>
            <a:r>
              <a:rPr lang="sv-SE" sz="3600" dirty="0" smtClean="0">
                <a:solidFill>
                  <a:srgbClr val="7030A0"/>
                </a:solidFill>
              </a:rPr>
              <a:t>Dagens ombudsträff</a:t>
            </a:r>
            <a:endParaRPr lang="sv-SE" sz="3200" dirty="0">
              <a:solidFill>
                <a:srgbClr val="7030A0"/>
              </a:solidFill>
            </a:endParaRPr>
          </a:p>
        </p:txBody>
      </p:sp>
      <p:sp>
        <p:nvSpPr>
          <p:cNvPr id="5" name="Platshållare för datum 4"/>
          <p:cNvSpPr>
            <a:spLocks noGrp="1"/>
          </p:cNvSpPr>
          <p:nvPr>
            <p:ph type="dt" sz="half" idx="10"/>
          </p:nvPr>
        </p:nvSpPr>
        <p:spPr/>
        <p:txBody>
          <a:bodyPr/>
          <a:lstStyle/>
          <a:p>
            <a:fld id="{EFB13AF2-29B9-41CB-B231-5BB155FA8E17}" type="datetime1">
              <a:rPr lang="sv-SE" smtClean="0"/>
              <a:pPr/>
              <a:t>2025-04-24</a:t>
            </a:fld>
            <a:endParaRPr lang="sv-SE"/>
          </a:p>
        </p:txBody>
      </p:sp>
      <p:sp>
        <p:nvSpPr>
          <p:cNvPr id="4" name="Rektangel 3"/>
          <p:cNvSpPr/>
          <p:nvPr/>
        </p:nvSpPr>
        <p:spPr>
          <a:xfrm>
            <a:off x="457199" y="1859340"/>
            <a:ext cx="4419601" cy="3785652"/>
          </a:xfrm>
          <a:prstGeom prst="rect">
            <a:avLst/>
          </a:prstGeom>
        </p:spPr>
        <p:txBody>
          <a:bodyPr wrap="square">
            <a:spAutoFit/>
          </a:bodyPr>
          <a:lstStyle/>
          <a:p>
            <a:pPr marL="285750" indent="-285750">
              <a:buClr>
                <a:srgbClr val="7030A0"/>
              </a:buClr>
              <a:buSzPct val="132000"/>
              <a:buFont typeface="Times New Roman" panose="02020603050405020304" pitchFamily="18" charset="0"/>
              <a:buChar char="‣"/>
            </a:pPr>
            <a:r>
              <a:rPr lang="sv-SE" sz="2400" dirty="0">
                <a:solidFill>
                  <a:srgbClr val="7030A0"/>
                </a:solidFill>
              </a:rPr>
              <a:t>Hur har diskussionerna gått </a:t>
            </a:r>
            <a:r>
              <a:rPr lang="sv-SE" sz="2400" dirty="0" smtClean="0">
                <a:solidFill>
                  <a:srgbClr val="7030A0"/>
                </a:solidFill>
              </a:rPr>
              <a:t>i grupperna?</a:t>
            </a:r>
            <a:br>
              <a:rPr lang="sv-SE" sz="2400" dirty="0" smtClean="0">
                <a:solidFill>
                  <a:srgbClr val="7030A0"/>
                </a:solidFill>
              </a:rPr>
            </a:br>
            <a:endParaRPr lang="sv-SE" sz="2400" dirty="0">
              <a:solidFill>
                <a:srgbClr val="7030A0"/>
              </a:solidFill>
            </a:endParaRPr>
          </a:p>
          <a:p>
            <a:pPr marL="285750" indent="-285750">
              <a:buClr>
                <a:srgbClr val="7030A0"/>
              </a:buClr>
              <a:buSzPct val="132000"/>
              <a:buFont typeface="Times New Roman" panose="02020603050405020304" pitchFamily="18" charset="0"/>
              <a:buChar char="‣"/>
            </a:pPr>
            <a:r>
              <a:rPr lang="sv-SE" sz="2400" dirty="0">
                <a:solidFill>
                  <a:srgbClr val="7030A0"/>
                </a:solidFill>
              </a:rPr>
              <a:t>Vad tar vi med oss utifrån de diskussioner vi haft idag</a:t>
            </a:r>
            <a:r>
              <a:rPr lang="sv-SE" sz="2400" dirty="0" smtClean="0">
                <a:solidFill>
                  <a:srgbClr val="7030A0"/>
                </a:solidFill>
              </a:rPr>
              <a:t>?</a:t>
            </a:r>
            <a:br>
              <a:rPr lang="sv-SE" sz="2400" dirty="0" smtClean="0">
                <a:solidFill>
                  <a:srgbClr val="7030A0"/>
                </a:solidFill>
              </a:rPr>
            </a:br>
            <a:endParaRPr lang="sv-SE" sz="2400" dirty="0">
              <a:solidFill>
                <a:srgbClr val="7030A0"/>
              </a:solidFill>
            </a:endParaRPr>
          </a:p>
          <a:p>
            <a:pPr marL="285750" indent="-285750">
              <a:buClr>
                <a:srgbClr val="7030A0"/>
              </a:buClr>
              <a:buSzPct val="132000"/>
              <a:buFont typeface="Times New Roman" panose="02020603050405020304" pitchFamily="18" charset="0"/>
              <a:buChar char="‣"/>
            </a:pPr>
            <a:r>
              <a:rPr lang="sv-SE" sz="2400" dirty="0">
                <a:solidFill>
                  <a:srgbClr val="7030A0"/>
                </a:solidFill>
              </a:rPr>
              <a:t>Hur arbetar vi vidare</a:t>
            </a:r>
            <a:r>
              <a:rPr lang="sv-SE" sz="2400" dirty="0" smtClean="0">
                <a:solidFill>
                  <a:srgbClr val="7030A0"/>
                </a:solidFill>
              </a:rPr>
              <a:t>?</a:t>
            </a:r>
            <a:br>
              <a:rPr lang="sv-SE" sz="2400" dirty="0" smtClean="0">
                <a:solidFill>
                  <a:srgbClr val="7030A0"/>
                </a:solidFill>
              </a:rPr>
            </a:br>
            <a:endParaRPr lang="sv-SE" sz="2400" dirty="0">
              <a:solidFill>
                <a:srgbClr val="7030A0"/>
              </a:solidFill>
            </a:endParaRPr>
          </a:p>
          <a:p>
            <a:pPr marL="285750" indent="-285750">
              <a:buClr>
                <a:srgbClr val="7030A0"/>
              </a:buClr>
              <a:buSzPct val="132000"/>
              <a:buFont typeface="Times New Roman" panose="02020603050405020304" pitchFamily="18" charset="0"/>
              <a:buChar char="‣"/>
            </a:pPr>
            <a:r>
              <a:rPr lang="sv-SE" sz="2400" dirty="0">
                <a:solidFill>
                  <a:srgbClr val="7030A0"/>
                </a:solidFill>
              </a:rPr>
              <a:t>Vad vill ni ombud att vi ska fokusera på framöver</a:t>
            </a:r>
            <a:r>
              <a:rPr lang="sv-SE" sz="2400" dirty="0" smtClean="0">
                <a:solidFill>
                  <a:srgbClr val="7030A0"/>
                </a:solidFill>
              </a:rPr>
              <a:t>?</a:t>
            </a:r>
            <a:endParaRPr lang="sv-SE" sz="2400" dirty="0">
              <a:solidFill>
                <a:srgbClr val="7030A0"/>
              </a:solidFill>
            </a:endParaRPr>
          </a:p>
        </p:txBody>
      </p:sp>
    </p:spTree>
    <p:extLst>
      <p:ext uri="{BB962C8B-B14F-4D97-AF65-F5344CB8AC3E}">
        <p14:creationId xmlns:p14="http://schemas.microsoft.com/office/powerpoint/2010/main" val="41375359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err="1" smtClean="0"/>
              <a:t>FrågeVågen</a:t>
            </a:r>
            <a:endParaRPr lang="sv-SE" sz="4000" dirty="0"/>
          </a:p>
        </p:txBody>
      </p:sp>
      <p:sp>
        <p:nvSpPr>
          <p:cNvPr id="3" name="Platshållare för innehåll 2"/>
          <p:cNvSpPr>
            <a:spLocks noGrp="1"/>
          </p:cNvSpPr>
          <p:nvPr>
            <p:ph idx="1"/>
          </p:nvPr>
        </p:nvSpPr>
        <p:spPr/>
        <p:txBody>
          <a:bodyPr>
            <a:normAutofit/>
          </a:bodyPr>
          <a:lstStyle/>
          <a:p>
            <a:endParaRPr lang="sv-SE" dirty="0" smtClean="0">
              <a:hlinkClick r:id="rId3"/>
            </a:endParaRPr>
          </a:p>
          <a:p>
            <a:pPr marL="0" indent="0">
              <a:buNone/>
            </a:pPr>
            <a:endParaRPr lang="sv-SE" dirty="0" smtClean="0">
              <a:hlinkClick r:id="rId3"/>
            </a:endParaRPr>
          </a:p>
          <a:p>
            <a:r>
              <a:rPr lang="sv-SE" sz="2400" b="1" kern="1700" dirty="0"/>
              <a:t>Vilka kan du värva</a:t>
            </a:r>
            <a:r>
              <a:rPr lang="sv-SE" sz="2400" b="1" kern="1700" dirty="0" smtClean="0"/>
              <a:t>?</a:t>
            </a:r>
            <a:endParaRPr lang="sv-SE" sz="2400" b="1" kern="1700" dirty="0"/>
          </a:p>
          <a:p>
            <a:r>
              <a:rPr lang="sv-SE" sz="2400" b="1" kern="1700" dirty="0"/>
              <a:t>Tips till dig som ska värva:</a:t>
            </a:r>
          </a:p>
          <a:p>
            <a:r>
              <a:rPr lang="sv-SE" sz="2400" b="1" kern="1700" dirty="0"/>
              <a:t>Frågor om avtalsrörelsen?</a:t>
            </a:r>
          </a:p>
          <a:p>
            <a:r>
              <a:rPr lang="sv-SE" sz="2400" b="1" kern="1700" dirty="0"/>
              <a:t>Argument du kan använda</a:t>
            </a:r>
          </a:p>
          <a:p>
            <a:endParaRPr lang="sv-SE" dirty="0">
              <a:hlinkClick r:id="rId3"/>
            </a:endParaRPr>
          </a:p>
          <a:p>
            <a:pPr marL="0" indent="0">
              <a:buNone/>
            </a:pPr>
            <a:r>
              <a:rPr lang="sv-SE" dirty="0" smtClean="0">
                <a:hlinkClick r:id="rId3"/>
              </a:rPr>
              <a:t>https</a:t>
            </a:r>
            <a:r>
              <a:rPr lang="sv-SE" dirty="0">
                <a:hlinkClick r:id="rId3"/>
              </a:rPr>
              <a:t>://vision.se/for-dig-som-ar/fortroendevald/rekrytering-och-yrken/fragevagen</a:t>
            </a:r>
            <a:r>
              <a:rPr lang="sv-SE" dirty="0" smtClean="0">
                <a:hlinkClick r:id="rId3"/>
              </a:rPr>
              <a:t>/</a:t>
            </a:r>
            <a:endParaRPr lang="sv-SE" dirty="0" smtClean="0"/>
          </a:p>
          <a:p>
            <a:endParaRPr lang="sv-SE" dirty="0" smtClean="0"/>
          </a:p>
          <a:p>
            <a:pPr marL="0" indent="0">
              <a:buNone/>
            </a:pPr>
            <a:endParaRPr lang="sv-SE" dirty="0" smtClean="0"/>
          </a:p>
          <a:p>
            <a:pPr marL="0" indent="0">
              <a:buNone/>
            </a:pPr>
            <a:r>
              <a:rPr lang="sv-SE" sz="2400" b="1" dirty="0"/>
              <a:t>Värva kollega och få presentkort!</a:t>
            </a:r>
          </a:p>
          <a:p>
            <a:pPr marL="0" indent="0">
              <a:buNone/>
            </a:pPr>
            <a:r>
              <a:rPr lang="sv-SE" dirty="0" smtClean="0">
                <a:hlinkClick r:id="rId4"/>
              </a:rPr>
              <a:t>https</a:t>
            </a:r>
            <a:r>
              <a:rPr lang="sv-SE" dirty="0">
                <a:hlinkClick r:id="rId4"/>
              </a:rPr>
              <a:t>://vision.se/rekryteringskampanjer/varva/</a:t>
            </a:r>
            <a:endParaRPr lang="sv-SE" dirty="0"/>
          </a:p>
          <a:p>
            <a:pPr marL="0" indent="0">
              <a:buNone/>
            </a:pPr>
            <a:endParaRPr lang="sv-SE" dirty="0"/>
          </a:p>
        </p:txBody>
      </p:sp>
      <p:sp>
        <p:nvSpPr>
          <p:cNvPr id="4" name="Platshållare för text 3"/>
          <p:cNvSpPr>
            <a:spLocks noGrp="1"/>
          </p:cNvSpPr>
          <p:nvPr>
            <p:ph type="body" sz="half" idx="2"/>
          </p:nvPr>
        </p:nvSpPr>
        <p:spPr/>
        <p:txBody>
          <a:bodyPr>
            <a:normAutofit/>
          </a:bodyPr>
          <a:lstStyle/>
          <a:p>
            <a:endParaRPr lang="sv-SE" sz="2000" dirty="0" smtClean="0"/>
          </a:p>
          <a:p>
            <a:r>
              <a:rPr lang="sv-SE" sz="2000" dirty="0" err="1" smtClean="0"/>
              <a:t>FrågeVågen</a:t>
            </a:r>
            <a:r>
              <a:rPr lang="sv-SE" sz="2000" dirty="0" smtClean="0"/>
              <a:t> </a:t>
            </a:r>
            <a:r>
              <a:rPr lang="sv-SE" sz="2000" dirty="0"/>
              <a:t>ska hjälpa dig som är förtroendevald att ställa frågan om medlemskapet. Genom att prata om fackliga frågor och hur Vision kan bidra till ett bättre arbetsliv kan vi nå fler potentiella medlemmar på arbetsplatserna. Här hittar du tips och verktyg kring hur du bäst värvar nya medlemmar!</a:t>
            </a:r>
          </a:p>
        </p:txBody>
      </p:sp>
      <p:sp>
        <p:nvSpPr>
          <p:cNvPr id="5" name="Platshållare för datum 4"/>
          <p:cNvSpPr>
            <a:spLocks noGrp="1"/>
          </p:cNvSpPr>
          <p:nvPr>
            <p:ph type="dt" sz="half" idx="10"/>
          </p:nvPr>
        </p:nvSpPr>
        <p:spPr/>
        <p:txBody>
          <a:bodyPr/>
          <a:lstStyle/>
          <a:p>
            <a:fld id="{EFB13AF2-29B9-41CB-B231-5BB155FA8E17}" type="datetime1">
              <a:rPr lang="sv-SE" smtClean="0"/>
              <a:pPr/>
              <a:t>2025-04-24</a:t>
            </a:fld>
            <a:endParaRPr lang="sv-SE"/>
          </a:p>
        </p:txBody>
      </p:sp>
    </p:spTree>
    <p:extLst>
      <p:ext uri="{BB962C8B-B14F-4D97-AF65-F5344CB8AC3E}">
        <p14:creationId xmlns:p14="http://schemas.microsoft.com/office/powerpoint/2010/main" val="1500538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p:cNvPicPr>
            <a:picLocks noGrp="1" noChangeAspect="1"/>
          </p:cNvPicPr>
          <p:nvPr>
            <p:ph type="pic" idx="1"/>
          </p:nvPr>
        </p:nvPicPr>
        <p:blipFill>
          <a:blip r:embed="rId3"/>
          <a:srcRect t="9515" b="9515"/>
          <a:stretch>
            <a:fillRect/>
          </a:stretch>
        </p:blipFill>
        <p:spPr>
          <a:xfrm>
            <a:off x="258380" y="882845"/>
            <a:ext cx="3880124" cy="2585323"/>
          </a:xfrm>
          <a:prstGeom prst="rect">
            <a:avLst/>
          </a:prstGeom>
        </p:spPr>
      </p:pic>
      <p:sp>
        <p:nvSpPr>
          <p:cNvPr id="3" name="Platshållare för datum 2"/>
          <p:cNvSpPr>
            <a:spLocks noGrp="1"/>
          </p:cNvSpPr>
          <p:nvPr>
            <p:ph type="dt" sz="half" idx="10"/>
          </p:nvPr>
        </p:nvSpPr>
        <p:spPr/>
        <p:txBody>
          <a:bodyPr/>
          <a:lstStyle/>
          <a:p>
            <a:fld id="{5714E503-B40B-46FC-9254-7C32D6C86408}" type="datetime1">
              <a:rPr lang="sv-SE" smtClean="0"/>
              <a:pPr/>
              <a:t>2025-04-24</a:t>
            </a:fld>
            <a:endParaRPr lang="sv-SE"/>
          </a:p>
        </p:txBody>
      </p:sp>
      <p:sp>
        <p:nvSpPr>
          <p:cNvPr id="5" name="Rektangel 4"/>
          <p:cNvSpPr/>
          <p:nvPr/>
        </p:nvSpPr>
        <p:spPr>
          <a:xfrm>
            <a:off x="4285042" y="882844"/>
            <a:ext cx="4325815" cy="2585323"/>
          </a:xfrm>
          <a:prstGeom prst="rect">
            <a:avLst/>
          </a:prstGeom>
        </p:spPr>
        <p:txBody>
          <a:bodyPr wrap="square">
            <a:spAutoFit/>
          </a:bodyPr>
          <a:lstStyle/>
          <a:p>
            <a:r>
              <a:rPr lang="sv-SE" b="1" dirty="0">
                <a:solidFill>
                  <a:srgbClr val="3B3B3B"/>
                </a:solidFill>
                <a:latin typeface="Akkurat Bold"/>
              </a:rPr>
              <a:t>Digital föreläsning: Sov bättre – med Björn Hedensjö</a:t>
            </a:r>
          </a:p>
          <a:p>
            <a:r>
              <a:rPr lang="sv-SE" dirty="0">
                <a:latin typeface="Akkurat"/>
              </a:rPr>
              <a:t>2025-04-11</a:t>
            </a:r>
          </a:p>
          <a:p>
            <a:r>
              <a:rPr lang="sv-SE" dirty="0">
                <a:solidFill>
                  <a:srgbClr val="3B3B3B"/>
                </a:solidFill>
                <a:latin typeface="Akkurat"/>
              </a:rPr>
              <a:t>Vill du sova bättre, må bättre och prestera bättre – både på jobbet och hemma? Då ska du inte missa den digitala föreläsningen "Sov bättre" med psykologen och författaren Björn Hedensjö, den 15 maj.</a:t>
            </a:r>
            <a:endParaRPr lang="sv-SE" b="0" i="0" dirty="0">
              <a:solidFill>
                <a:srgbClr val="3B3B3B"/>
              </a:solidFill>
              <a:effectLst/>
              <a:latin typeface="Akkurat"/>
            </a:endParaRPr>
          </a:p>
        </p:txBody>
      </p:sp>
      <p:sp>
        <p:nvSpPr>
          <p:cNvPr id="6" name="Rektangel 5"/>
          <p:cNvSpPr/>
          <p:nvPr/>
        </p:nvSpPr>
        <p:spPr>
          <a:xfrm>
            <a:off x="282084" y="3586481"/>
            <a:ext cx="6165866" cy="923330"/>
          </a:xfrm>
          <a:prstGeom prst="rect">
            <a:avLst/>
          </a:prstGeom>
        </p:spPr>
        <p:txBody>
          <a:bodyPr wrap="square">
            <a:spAutoFit/>
          </a:bodyPr>
          <a:lstStyle/>
          <a:p>
            <a:r>
              <a:rPr lang="sv-SE" b="1" dirty="0">
                <a:solidFill>
                  <a:srgbClr val="3B3B3B"/>
                </a:solidFill>
                <a:latin typeface="Akkurat"/>
              </a:rPr>
              <a:t>Datum:</a:t>
            </a:r>
            <a:r>
              <a:rPr lang="sv-SE" dirty="0">
                <a:solidFill>
                  <a:srgbClr val="3B3B3B"/>
                </a:solidFill>
                <a:latin typeface="Akkurat"/>
              </a:rPr>
              <a:t> 15 maj 2025</a:t>
            </a:r>
          </a:p>
          <a:p>
            <a:r>
              <a:rPr lang="sv-SE" b="1" dirty="0">
                <a:solidFill>
                  <a:srgbClr val="3B3B3B"/>
                </a:solidFill>
                <a:latin typeface="Akkurat"/>
              </a:rPr>
              <a:t>Tid:</a:t>
            </a:r>
            <a:r>
              <a:rPr lang="sv-SE" dirty="0">
                <a:solidFill>
                  <a:srgbClr val="3B3B3B"/>
                </a:solidFill>
                <a:latin typeface="Akkurat"/>
              </a:rPr>
              <a:t> Klockan 12-13</a:t>
            </a:r>
          </a:p>
          <a:p>
            <a:r>
              <a:rPr lang="sv-SE" b="1" dirty="0">
                <a:solidFill>
                  <a:srgbClr val="3B3B3B"/>
                </a:solidFill>
                <a:latin typeface="Akkurat"/>
              </a:rPr>
              <a:t>Plats:</a:t>
            </a:r>
            <a:r>
              <a:rPr lang="sv-SE" dirty="0">
                <a:solidFill>
                  <a:srgbClr val="3B3B3B"/>
                </a:solidFill>
                <a:latin typeface="Akkurat"/>
              </a:rPr>
              <a:t> Digitalt (länk skickas inom 24 timmar efter anmälan)</a:t>
            </a:r>
            <a:endParaRPr lang="sv-SE" b="0" i="0" dirty="0">
              <a:solidFill>
                <a:srgbClr val="3B3B3B"/>
              </a:solidFill>
              <a:effectLst/>
              <a:latin typeface="Akkurat"/>
            </a:endParaRPr>
          </a:p>
        </p:txBody>
      </p:sp>
      <p:sp>
        <p:nvSpPr>
          <p:cNvPr id="7" name="Rektangel 6"/>
          <p:cNvSpPr/>
          <p:nvPr/>
        </p:nvSpPr>
        <p:spPr>
          <a:xfrm>
            <a:off x="282084" y="4746436"/>
            <a:ext cx="6575916" cy="646331"/>
          </a:xfrm>
          <a:prstGeom prst="rect">
            <a:avLst/>
          </a:prstGeom>
        </p:spPr>
        <p:txBody>
          <a:bodyPr wrap="square">
            <a:spAutoFit/>
          </a:bodyPr>
          <a:lstStyle/>
          <a:p>
            <a:r>
              <a:rPr lang="sv-SE" dirty="0">
                <a:hlinkClick r:id="rId4"/>
              </a:rPr>
              <a:t>https://vision.se/nyheter/2025/april/forelasning-bjorn-hedensjo</a:t>
            </a:r>
            <a:r>
              <a:rPr lang="sv-SE" dirty="0" smtClean="0">
                <a:hlinkClick r:id="rId4"/>
              </a:rPr>
              <a:t>/</a:t>
            </a:r>
            <a:endParaRPr lang="sv-SE" dirty="0" smtClean="0"/>
          </a:p>
          <a:p>
            <a:endParaRPr lang="sv-SE" dirty="0"/>
          </a:p>
        </p:txBody>
      </p:sp>
    </p:spTree>
    <p:extLst>
      <p:ext uri="{BB962C8B-B14F-4D97-AF65-F5344CB8AC3E}">
        <p14:creationId xmlns:p14="http://schemas.microsoft.com/office/powerpoint/2010/main" val="1773644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5300" y="476250"/>
            <a:ext cx="6342822" cy="1428750"/>
          </a:xfrm>
        </p:spPr>
        <p:txBody>
          <a:bodyPr/>
          <a:lstStyle/>
          <a:p>
            <a:r>
              <a:rPr lang="sv-SE" dirty="0" smtClean="0">
                <a:hlinkClick r:id="rId3" action="ppaction://hlinkfile"/>
              </a:rPr>
              <a:t>Förmåner</a:t>
            </a:r>
            <a:r>
              <a:rPr lang="sv-SE" dirty="0" smtClean="0"/>
              <a:t> för medlemmar i Vision</a:t>
            </a:r>
            <a:endParaRPr lang="sv-SE" dirty="0"/>
          </a:p>
        </p:txBody>
      </p:sp>
      <p:sp>
        <p:nvSpPr>
          <p:cNvPr id="3" name="Platshållare för datum 2"/>
          <p:cNvSpPr>
            <a:spLocks noGrp="1"/>
          </p:cNvSpPr>
          <p:nvPr>
            <p:ph type="dt" sz="half" idx="10"/>
          </p:nvPr>
        </p:nvSpPr>
        <p:spPr/>
        <p:txBody>
          <a:bodyPr/>
          <a:lstStyle/>
          <a:p>
            <a:fld id="{FE6CAC1E-F579-46AC-B542-F3AE9EE92004}" type="datetime1">
              <a:rPr lang="sv-SE" smtClean="0"/>
              <a:pPr/>
              <a:t>2025-04-24</a:t>
            </a:fld>
            <a:endParaRPr lang="sv-SE" dirty="0"/>
          </a:p>
        </p:txBody>
      </p:sp>
      <p:sp>
        <p:nvSpPr>
          <p:cNvPr id="4" name="Platshållare för bildnummer 3"/>
          <p:cNvSpPr>
            <a:spLocks noGrp="1"/>
          </p:cNvSpPr>
          <p:nvPr>
            <p:ph type="sldNum" sz="quarter" idx="12"/>
          </p:nvPr>
        </p:nvSpPr>
        <p:spPr/>
        <p:txBody>
          <a:bodyPr/>
          <a:lstStyle/>
          <a:p>
            <a:fld id="{D9AA0938-A5A2-874F-B97E-4FBB8AF2D7CB}" type="slidenum">
              <a:rPr lang="sv-SE" smtClean="0"/>
              <a:pPr/>
              <a:t>19</a:t>
            </a:fld>
            <a:endParaRPr lang="sv-SE" dirty="0"/>
          </a:p>
        </p:txBody>
      </p:sp>
      <p:sp>
        <p:nvSpPr>
          <p:cNvPr id="5" name="Rektangel 4"/>
          <p:cNvSpPr/>
          <p:nvPr/>
        </p:nvSpPr>
        <p:spPr>
          <a:xfrm>
            <a:off x="495299" y="2551837"/>
            <a:ext cx="7971213" cy="2246769"/>
          </a:xfrm>
          <a:prstGeom prst="rect">
            <a:avLst/>
          </a:prstGeom>
        </p:spPr>
        <p:txBody>
          <a:bodyPr wrap="square">
            <a:spAutoFit/>
          </a:bodyPr>
          <a:lstStyle/>
          <a:p>
            <a:r>
              <a:rPr lang="sv-SE" sz="2800" dirty="0">
                <a:solidFill>
                  <a:srgbClr val="3B3B3B"/>
                </a:solidFill>
                <a:latin typeface="Akkurat"/>
              </a:rPr>
              <a:t>Som medlem i Vision får du många schysta medlemsförmåner som skapar värde för dig i vardagen. Inkomstförsäkring, rådgivning, rabatter och utbildning är några förmåner som ingår när du blir medlem.</a:t>
            </a:r>
            <a:endParaRPr lang="sv-SE" sz="2800" dirty="0"/>
          </a:p>
        </p:txBody>
      </p:sp>
    </p:spTree>
    <p:extLst>
      <p:ext uri="{BB962C8B-B14F-4D97-AF65-F5344CB8AC3E}">
        <p14:creationId xmlns:p14="http://schemas.microsoft.com/office/powerpoint/2010/main" val="4266508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2572" y="183571"/>
            <a:ext cx="8322199" cy="5970094"/>
          </a:xfrm>
        </p:spPr>
        <p:txBody>
          <a:bodyPr>
            <a:normAutofit/>
          </a:bodyPr>
          <a:lstStyle/>
          <a:p>
            <a:pPr marL="0" indent="0">
              <a:buNone/>
            </a:pPr>
            <a:r>
              <a:rPr lang="sv-SE" sz="3200" b="1" dirty="0" smtClean="0"/>
              <a:t>Dagens program</a:t>
            </a:r>
            <a:endParaRPr lang="sv-SE" sz="3200" b="1" dirty="0"/>
          </a:p>
          <a:p>
            <a:pPr marL="0" indent="0">
              <a:buNone/>
            </a:pPr>
            <a:r>
              <a:rPr lang="sv-SE" dirty="0"/>
              <a:t> </a:t>
            </a:r>
            <a:endParaRPr lang="sv-SE" dirty="0" smtClean="0"/>
          </a:p>
          <a:p>
            <a:pPr>
              <a:spcBef>
                <a:spcPts val="600"/>
              </a:spcBef>
              <a:buClr>
                <a:srgbClr val="7030A0"/>
              </a:buClr>
              <a:buSzPct val="145000"/>
              <a:buFont typeface="Times New Roman" panose="02020603050405020304" pitchFamily="18" charset="0"/>
              <a:buChar char="‣"/>
            </a:pPr>
            <a:r>
              <a:rPr lang="sv-SE" dirty="0" smtClean="0"/>
              <a:t>09:00 Kaffe/Te fralla</a:t>
            </a:r>
          </a:p>
          <a:p>
            <a:pPr>
              <a:spcBef>
                <a:spcPts val="600"/>
              </a:spcBef>
              <a:buClr>
                <a:srgbClr val="7030A0"/>
              </a:buClr>
              <a:buSzPct val="145000"/>
              <a:buFont typeface="Times New Roman" panose="02020603050405020304" pitchFamily="18" charset="0"/>
              <a:buChar char="‣"/>
            </a:pPr>
            <a:r>
              <a:rPr lang="sv-SE" dirty="0" smtClean="0"/>
              <a:t>09:30 Storsamling</a:t>
            </a:r>
          </a:p>
          <a:p>
            <a:pPr lvl="1">
              <a:spcBef>
                <a:spcPts val="600"/>
              </a:spcBef>
              <a:buClr>
                <a:srgbClr val="7030A0"/>
              </a:buClr>
              <a:buSzPct val="145000"/>
              <a:buFont typeface="Times New Roman" panose="02020603050405020304" pitchFamily="18" charset="0"/>
              <a:buChar char="‣"/>
            </a:pPr>
            <a:r>
              <a:rPr lang="sv-SE" dirty="0" smtClean="0"/>
              <a:t>Hälsning från Veronica</a:t>
            </a:r>
          </a:p>
          <a:p>
            <a:pPr lvl="1">
              <a:spcBef>
                <a:spcPts val="600"/>
              </a:spcBef>
              <a:buClr>
                <a:srgbClr val="7030A0"/>
              </a:buClr>
              <a:buSzPct val="145000"/>
              <a:buFont typeface="Times New Roman" panose="02020603050405020304" pitchFamily="18" charset="0"/>
              <a:buChar char="‣"/>
            </a:pPr>
            <a:r>
              <a:rPr lang="sv-SE" dirty="0" smtClean="0"/>
              <a:t>Aktuell facklig information: </a:t>
            </a:r>
          </a:p>
          <a:p>
            <a:pPr lvl="2">
              <a:spcBef>
                <a:spcPts val="600"/>
              </a:spcBef>
              <a:buClr>
                <a:srgbClr val="7030A0"/>
              </a:buClr>
              <a:buSzPct val="145000"/>
              <a:buFont typeface="Times New Roman" panose="02020603050405020304" pitchFamily="18" charset="0"/>
              <a:buChar char="‣"/>
            </a:pPr>
            <a:r>
              <a:rPr lang="sv-SE" dirty="0" smtClean="0"/>
              <a:t>Årets löneprocess</a:t>
            </a:r>
          </a:p>
          <a:p>
            <a:pPr lvl="2">
              <a:spcBef>
                <a:spcPts val="600"/>
              </a:spcBef>
              <a:buClr>
                <a:srgbClr val="7030A0"/>
              </a:buClr>
              <a:buSzPct val="145000"/>
              <a:buFont typeface="Times New Roman" panose="02020603050405020304" pitchFamily="18" charset="0"/>
              <a:buChar char="‣"/>
            </a:pPr>
            <a:r>
              <a:rPr lang="sv-SE" dirty="0" smtClean="0"/>
              <a:t>Kongress 2024 – hur gick det?</a:t>
            </a:r>
          </a:p>
          <a:p>
            <a:pPr lvl="2">
              <a:spcBef>
                <a:spcPts val="600"/>
              </a:spcBef>
              <a:buClr>
                <a:srgbClr val="7030A0"/>
              </a:buClr>
              <a:buSzPct val="145000"/>
              <a:buFont typeface="Times New Roman" panose="02020603050405020304" pitchFamily="18" charset="0"/>
              <a:buChar char="‣"/>
            </a:pPr>
            <a:r>
              <a:rPr lang="sv-SE" dirty="0" smtClean="0"/>
              <a:t>Arbetstidsförkortning och skyddsskor</a:t>
            </a:r>
          </a:p>
          <a:p>
            <a:pPr lvl="2">
              <a:spcBef>
                <a:spcPts val="600"/>
              </a:spcBef>
              <a:buClr>
                <a:srgbClr val="7030A0"/>
              </a:buClr>
              <a:buSzPct val="145000"/>
              <a:buFont typeface="Times New Roman" panose="02020603050405020304" pitchFamily="18" charset="0"/>
              <a:buChar char="‣"/>
            </a:pPr>
            <a:r>
              <a:rPr lang="sv-SE" dirty="0" smtClean="0"/>
              <a:t>Satsning fler medlemmar och förtroendevalda</a:t>
            </a:r>
          </a:p>
          <a:p>
            <a:pPr>
              <a:spcBef>
                <a:spcPts val="600"/>
              </a:spcBef>
              <a:buClr>
                <a:srgbClr val="7030A0"/>
              </a:buClr>
              <a:buSzPct val="145000"/>
              <a:buFont typeface="Times New Roman" panose="02020603050405020304" pitchFamily="18" charset="0"/>
              <a:buChar char="‣"/>
            </a:pPr>
            <a:r>
              <a:rPr lang="sv-SE" dirty="0" smtClean="0"/>
              <a:t>11:00 </a:t>
            </a:r>
            <a:r>
              <a:rPr lang="sv-SE" dirty="0"/>
              <a:t>Dagens gäst: </a:t>
            </a:r>
            <a:r>
              <a:rPr lang="sv-SE" dirty="0" smtClean="0"/>
              <a:t>Urban Funck, HR-direktör</a:t>
            </a:r>
            <a:endParaRPr lang="sv-SE" dirty="0"/>
          </a:p>
          <a:p>
            <a:pPr>
              <a:spcBef>
                <a:spcPts val="600"/>
              </a:spcBef>
              <a:buClr>
                <a:srgbClr val="7030A0"/>
              </a:buClr>
              <a:buSzPct val="145000"/>
              <a:buFont typeface="Times New Roman" panose="02020603050405020304" pitchFamily="18" charset="0"/>
              <a:buChar char="‣"/>
            </a:pPr>
            <a:r>
              <a:rPr lang="sv-SE" dirty="0" smtClean="0"/>
              <a:t>12:00 Lunch</a:t>
            </a:r>
          </a:p>
          <a:p>
            <a:pPr>
              <a:spcBef>
                <a:spcPts val="600"/>
              </a:spcBef>
              <a:buClr>
                <a:srgbClr val="7030A0"/>
              </a:buClr>
              <a:buSzPct val="145000"/>
              <a:buFont typeface="Times New Roman" panose="02020603050405020304" pitchFamily="18" charset="0"/>
              <a:buChar char="‣"/>
            </a:pPr>
            <a:r>
              <a:rPr lang="sv-SE" dirty="0" smtClean="0"/>
              <a:t>13:00 </a:t>
            </a:r>
            <a:r>
              <a:rPr lang="sv-SE" dirty="0"/>
              <a:t>Grupper</a:t>
            </a:r>
          </a:p>
          <a:p>
            <a:pPr>
              <a:spcBef>
                <a:spcPts val="600"/>
              </a:spcBef>
              <a:buClr>
                <a:srgbClr val="7030A0"/>
              </a:buClr>
              <a:buSzPct val="145000"/>
              <a:buFont typeface="Times New Roman" panose="02020603050405020304" pitchFamily="18" charset="0"/>
              <a:buChar char="‣"/>
            </a:pPr>
            <a:r>
              <a:rPr lang="sv-SE" dirty="0" smtClean="0"/>
              <a:t>14:20 Fika</a:t>
            </a:r>
          </a:p>
          <a:p>
            <a:pPr>
              <a:spcBef>
                <a:spcPts val="600"/>
              </a:spcBef>
              <a:buClr>
                <a:srgbClr val="7030A0"/>
              </a:buClr>
              <a:buSzPct val="145000"/>
              <a:buFont typeface="Times New Roman" panose="02020603050405020304" pitchFamily="18" charset="0"/>
              <a:buChar char="‣"/>
            </a:pPr>
            <a:r>
              <a:rPr lang="sv-SE" dirty="0" smtClean="0"/>
              <a:t>14:40 Sammanfattning av dagen. Framtidsspan</a:t>
            </a:r>
          </a:p>
          <a:p>
            <a:pPr>
              <a:spcBef>
                <a:spcPts val="600"/>
              </a:spcBef>
              <a:buClr>
                <a:srgbClr val="7030A0"/>
              </a:buClr>
              <a:buSzPct val="145000"/>
              <a:buFont typeface="Times New Roman" panose="02020603050405020304" pitchFamily="18" charset="0"/>
              <a:buChar char="‣"/>
            </a:pPr>
            <a:r>
              <a:rPr lang="sv-SE" dirty="0" smtClean="0"/>
              <a:t>15:00 Avslut </a:t>
            </a:r>
          </a:p>
        </p:txBody>
      </p:sp>
      <p:sp>
        <p:nvSpPr>
          <p:cNvPr id="5" name="Platshållare för datum 4"/>
          <p:cNvSpPr>
            <a:spLocks noGrp="1"/>
          </p:cNvSpPr>
          <p:nvPr>
            <p:ph type="dt" sz="half" idx="10"/>
          </p:nvPr>
        </p:nvSpPr>
        <p:spPr/>
        <p:txBody>
          <a:bodyPr/>
          <a:lstStyle/>
          <a:p>
            <a:fld id="{EFB13AF2-29B9-41CB-B231-5BB155FA8E17}" type="datetime1">
              <a:rPr lang="sv-SE" smtClean="0"/>
              <a:pPr/>
              <a:t>2025-04-24</a:t>
            </a:fld>
            <a:endParaRPr lang="sv-SE"/>
          </a:p>
        </p:txBody>
      </p:sp>
    </p:spTree>
    <p:extLst>
      <p:ext uri="{BB962C8B-B14F-4D97-AF65-F5344CB8AC3E}">
        <p14:creationId xmlns:p14="http://schemas.microsoft.com/office/powerpoint/2010/main" val="2734597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94094" y="478213"/>
            <a:ext cx="7563228" cy="1436312"/>
          </a:xfrm>
        </p:spPr>
        <p:txBody>
          <a:bodyPr/>
          <a:lstStyle/>
          <a:p>
            <a:r>
              <a:rPr lang="sv-SE" dirty="0" smtClean="0"/>
              <a:t>Datum i höst att boka in:</a:t>
            </a:r>
            <a:endParaRPr lang="sv-SE" dirty="0"/>
          </a:p>
        </p:txBody>
      </p:sp>
      <p:sp>
        <p:nvSpPr>
          <p:cNvPr id="3" name="Underrubrik 2"/>
          <p:cNvSpPr>
            <a:spLocks noGrp="1"/>
          </p:cNvSpPr>
          <p:nvPr>
            <p:ph type="subTitle" idx="1"/>
          </p:nvPr>
        </p:nvSpPr>
        <p:spPr>
          <a:xfrm>
            <a:off x="494094" y="2162174"/>
            <a:ext cx="7669245" cy="3324226"/>
          </a:xfrm>
        </p:spPr>
        <p:txBody>
          <a:bodyPr/>
          <a:lstStyle/>
          <a:p>
            <a:pPr marL="457200" indent="-457200">
              <a:buFont typeface="Arial" panose="020B0604020202020204" pitchFamily="34" charset="0"/>
              <a:buChar char="•"/>
            </a:pPr>
            <a:r>
              <a:rPr lang="sv-SE" sz="3200" dirty="0" smtClean="0"/>
              <a:t>27-28 aug: Skyddsombudsutbildning</a:t>
            </a:r>
          </a:p>
          <a:p>
            <a:pPr marL="457200" indent="-457200">
              <a:buFont typeface="Arial" panose="020B0604020202020204" pitchFamily="34" charset="0"/>
              <a:buChar char="•"/>
            </a:pPr>
            <a:r>
              <a:rPr lang="sv-SE" sz="3200" dirty="0" smtClean="0"/>
              <a:t>19-20 nov: Ombudsutbildning</a:t>
            </a:r>
          </a:p>
          <a:p>
            <a:pPr marL="457200" indent="-457200">
              <a:buFont typeface="Arial" panose="020B0604020202020204" pitchFamily="34" charset="0"/>
              <a:buChar char="•"/>
            </a:pPr>
            <a:r>
              <a:rPr lang="sv-SE" sz="3200" dirty="0" smtClean="0"/>
              <a:t>26 nov HÖSTMÖTE tre orter </a:t>
            </a:r>
            <a:endParaRPr lang="sv-SE" sz="3200" dirty="0"/>
          </a:p>
          <a:p>
            <a:endParaRPr lang="sv-SE" dirty="0"/>
          </a:p>
        </p:txBody>
      </p:sp>
      <p:sp>
        <p:nvSpPr>
          <p:cNvPr id="4" name="Platshållare för datum 3"/>
          <p:cNvSpPr>
            <a:spLocks noGrp="1"/>
          </p:cNvSpPr>
          <p:nvPr>
            <p:ph type="dt" sz="half" idx="10"/>
          </p:nvPr>
        </p:nvSpPr>
        <p:spPr/>
        <p:txBody>
          <a:bodyPr/>
          <a:lstStyle/>
          <a:p>
            <a:fld id="{C5EE2741-4D20-4457-91DA-D6B47A28B935}" type="datetime1">
              <a:rPr lang="sv-SE" smtClean="0"/>
              <a:pPr/>
              <a:t>2025-04-24</a:t>
            </a:fld>
            <a:endParaRPr lang="sv-SE" dirty="0"/>
          </a:p>
        </p:txBody>
      </p:sp>
      <p:sp>
        <p:nvSpPr>
          <p:cNvPr id="5" name="Platshållare för bildnummer 4"/>
          <p:cNvSpPr>
            <a:spLocks noGrp="1"/>
          </p:cNvSpPr>
          <p:nvPr>
            <p:ph type="sldNum" sz="quarter" idx="12"/>
          </p:nvPr>
        </p:nvSpPr>
        <p:spPr/>
        <p:txBody>
          <a:bodyPr/>
          <a:lstStyle/>
          <a:p>
            <a:fld id="{D9AA0938-A5A2-874F-B97E-4FBB8AF2D7CB}" type="slidenum">
              <a:rPr lang="sv-SE" smtClean="0"/>
              <a:pPr/>
              <a:t>20</a:t>
            </a:fld>
            <a:endParaRPr lang="sv-SE" dirty="0"/>
          </a:p>
        </p:txBody>
      </p:sp>
    </p:spTree>
    <p:extLst>
      <p:ext uri="{BB962C8B-B14F-4D97-AF65-F5344CB8AC3E}">
        <p14:creationId xmlns:p14="http://schemas.microsoft.com/office/powerpoint/2010/main" val="2369390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508832" y="842545"/>
            <a:ext cx="7695367" cy="4767423"/>
          </a:xfrm>
        </p:spPr>
        <p:txBody>
          <a:bodyPr/>
          <a:lstStyle/>
          <a:p>
            <a:r>
              <a:rPr lang="sv-SE" sz="2800" dirty="0" smtClean="0"/>
              <a:t>Ni är alltid välkomna att höra av er till oss i styrelsen om ni undrar något!</a:t>
            </a:r>
            <a:br>
              <a:rPr lang="sv-SE" sz="2800" dirty="0" smtClean="0"/>
            </a:br>
            <a:r>
              <a:rPr lang="sv-SE" sz="2800" dirty="0" smtClean="0"/>
              <a:t/>
            </a:r>
            <a:br>
              <a:rPr lang="sv-SE" sz="2800" dirty="0" smtClean="0"/>
            </a:br>
            <a:r>
              <a:rPr lang="sv-SE" b="0" dirty="0"/>
              <a:t>v</a:t>
            </a:r>
            <a:r>
              <a:rPr lang="sv-SE" b="0" dirty="0" smtClean="0"/>
              <a:t>ision.avdelningsexpedition@rjl.se</a:t>
            </a:r>
            <a:r>
              <a:rPr lang="sv-SE" sz="4000" dirty="0" smtClean="0"/>
              <a:t/>
            </a:r>
            <a:br>
              <a:rPr lang="sv-SE" sz="4000" dirty="0" smtClean="0"/>
            </a:br>
            <a:r>
              <a:rPr lang="sv-SE" sz="2400" b="0" dirty="0" err="1" smtClean="0"/>
              <a:t>Instagram</a:t>
            </a:r>
            <a:r>
              <a:rPr lang="sv-SE" sz="2400" b="0" dirty="0" smtClean="0"/>
              <a:t>: </a:t>
            </a:r>
            <a:r>
              <a:rPr lang="sv-SE" b="0" dirty="0" err="1" smtClean="0"/>
              <a:t>vision_region_jonkopings_lan</a:t>
            </a:r>
            <a:r>
              <a:rPr lang="sv-SE" b="0" dirty="0" smtClean="0"/>
              <a:t>_</a:t>
            </a:r>
            <a:br>
              <a:rPr lang="sv-SE" b="0" dirty="0" smtClean="0"/>
            </a:br>
            <a:r>
              <a:rPr lang="sv-SE" b="0" dirty="0" smtClean="0"/>
              <a:t>Facebook: Vision fackförbundet i </a:t>
            </a:r>
            <a:r>
              <a:rPr lang="sv-SE" b="0" dirty="0"/>
              <a:t>R</a:t>
            </a:r>
            <a:r>
              <a:rPr lang="sv-SE" b="0" dirty="0" smtClean="0"/>
              <a:t>egion Jönköpings län</a:t>
            </a:r>
            <a:r>
              <a:rPr lang="sv-SE" sz="4000" dirty="0" smtClean="0"/>
              <a:t/>
            </a:r>
            <a:br>
              <a:rPr lang="sv-SE" sz="4000" dirty="0" smtClean="0"/>
            </a:br>
            <a:r>
              <a:rPr lang="sv-SE" sz="4400" dirty="0" smtClean="0"/>
              <a:t/>
            </a:r>
            <a:br>
              <a:rPr lang="sv-SE" sz="4400" dirty="0" smtClean="0"/>
            </a:br>
            <a:r>
              <a:rPr lang="sv-SE" sz="2800" dirty="0" smtClean="0"/>
              <a:t>..eller till Vision Direkt: </a:t>
            </a:r>
            <a:br>
              <a:rPr lang="sv-SE" sz="2800" dirty="0" smtClean="0"/>
            </a:br>
            <a:r>
              <a:rPr lang="sv-SE" sz="2400" dirty="0"/>
              <a:t>Vision Direkt - Facklig rådgivning </a:t>
            </a:r>
            <a:r>
              <a:rPr lang="sv-SE" sz="2400" dirty="0" smtClean="0"/>
              <a:t>vardagar</a:t>
            </a:r>
            <a:r>
              <a:rPr lang="sv-SE" sz="2400" dirty="0"/>
              <a:t/>
            </a:r>
            <a:br>
              <a:rPr lang="sv-SE" sz="2400" dirty="0"/>
            </a:br>
            <a:r>
              <a:rPr lang="sv-SE" sz="2400" dirty="0"/>
              <a:t>Tfn: 0771 44 00 </a:t>
            </a:r>
            <a:r>
              <a:rPr lang="sv-SE" sz="2400" dirty="0" smtClean="0"/>
              <a:t>00</a:t>
            </a:r>
            <a:br>
              <a:rPr lang="sv-SE" sz="2400" dirty="0" smtClean="0"/>
            </a:br>
            <a:r>
              <a:rPr lang="sv-SE" sz="2400" dirty="0" smtClean="0"/>
              <a:t>e-post</a:t>
            </a:r>
            <a:r>
              <a:rPr lang="sv-SE" sz="2400" dirty="0"/>
              <a:t>: </a:t>
            </a:r>
            <a:r>
              <a:rPr lang="sv-SE" sz="2400" u="sng" dirty="0">
                <a:hlinkClick r:id="rId3"/>
              </a:rPr>
              <a:t>visiondirekt@vision.se</a:t>
            </a:r>
            <a:endParaRPr lang="sv-SE" sz="2400" dirty="0"/>
          </a:p>
        </p:txBody>
      </p:sp>
      <p:sp>
        <p:nvSpPr>
          <p:cNvPr id="3" name="Platshållare för datum 2"/>
          <p:cNvSpPr>
            <a:spLocks noGrp="1"/>
          </p:cNvSpPr>
          <p:nvPr>
            <p:ph type="dt" sz="half" idx="10"/>
          </p:nvPr>
        </p:nvSpPr>
        <p:spPr/>
        <p:txBody>
          <a:bodyPr/>
          <a:lstStyle/>
          <a:p>
            <a:pPr>
              <a:defRPr/>
            </a:pPr>
            <a:fld id="{D389D0ED-7BF0-40EE-8D08-E5E58970C526}" type="datetime1">
              <a:rPr lang="sv-SE" smtClean="0"/>
              <a:pPr>
                <a:defRPr/>
              </a:pPr>
              <a:t>2025-04-24</a:t>
            </a:fld>
            <a:endParaRPr lang="sv-SE"/>
          </a:p>
        </p:txBody>
      </p:sp>
    </p:spTree>
    <p:extLst>
      <p:ext uri="{BB962C8B-B14F-4D97-AF65-F5344CB8AC3E}">
        <p14:creationId xmlns:p14="http://schemas.microsoft.com/office/powerpoint/2010/main" val="3168258459"/>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a:defRPr/>
            </a:pPr>
            <a:fld id="{91F1E4C5-3CE6-4D7C-8901-A1CA25594BEA}" type="datetime1">
              <a:rPr lang="sv-SE" smtClean="0"/>
              <a:pPr>
                <a:defRPr/>
              </a:pPr>
              <a:t>2025-04-24</a:t>
            </a:fld>
            <a:endParaRPr lang="sv-SE"/>
          </a:p>
        </p:txBody>
      </p:sp>
      <p:sp>
        <p:nvSpPr>
          <p:cNvPr id="4" name="Platshållare för bildnummer 3"/>
          <p:cNvSpPr>
            <a:spLocks noGrp="1"/>
          </p:cNvSpPr>
          <p:nvPr>
            <p:ph type="sldNum" sz="quarter" idx="12"/>
          </p:nvPr>
        </p:nvSpPr>
        <p:spPr/>
        <p:txBody>
          <a:bodyPr/>
          <a:lstStyle/>
          <a:p>
            <a:pPr>
              <a:defRPr/>
            </a:pPr>
            <a:fld id="{D6BC56E9-FD87-4391-9F31-703DF3569C3D}" type="slidenum">
              <a:rPr lang="sv-SE" smtClean="0"/>
              <a:pPr>
                <a:defRPr/>
              </a:pPr>
              <a:t>22</a:t>
            </a:fld>
            <a:endParaRPr lang="sv-SE" dirty="0"/>
          </a:p>
        </p:txBody>
      </p:sp>
      <p:pic>
        <p:nvPicPr>
          <p:cNvPr id="7" name="Picture 2" descr="sommarbilder.se – Bilder från den bästa tiden i Sveri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3575" y="2223456"/>
            <a:ext cx="3414572" cy="3578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Moln 4"/>
          <p:cNvSpPr/>
          <p:nvPr/>
        </p:nvSpPr>
        <p:spPr>
          <a:xfrm>
            <a:off x="5061857" y="4267200"/>
            <a:ext cx="304800" cy="26125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912773" y="402319"/>
            <a:ext cx="7553739" cy="2043744"/>
          </a:xfrm>
        </p:spPr>
        <p:txBody>
          <a:bodyPr/>
          <a:lstStyle/>
          <a:p>
            <a:pPr algn="ctr"/>
            <a:r>
              <a:rPr lang="sv-SE" sz="4000" dirty="0" smtClean="0">
                <a:effectLst>
                  <a:outerShdw blurRad="38100" dist="38100" dir="2700000" algn="tl">
                    <a:srgbClr val="000000">
                      <a:alpha val="43137"/>
                    </a:srgbClr>
                  </a:outerShdw>
                </a:effectLst>
              </a:rPr>
              <a:t>Tack för det Du gör! </a:t>
            </a:r>
            <a:r>
              <a:rPr lang="sv-SE" sz="4000" dirty="0">
                <a:effectLst>
                  <a:outerShdw blurRad="38100" dist="38100" dir="2700000" algn="tl">
                    <a:srgbClr val="000000">
                      <a:alpha val="43137"/>
                    </a:srgbClr>
                  </a:outerShdw>
                </a:effectLst>
              </a:rPr>
              <a:t/>
            </a:r>
            <a:br>
              <a:rPr lang="sv-SE" sz="4000" dirty="0">
                <a:effectLst>
                  <a:outerShdw blurRad="38100" dist="38100" dir="2700000" algn="tl">
                    <a:srgbClr val="000000">
                      <a:alpha val="43137"/>
                    </a:srgbClr>
                  </a:outerShdw>
                </a:effectLst>
              </a:rPr>
            </a:br>
            <a:r>
              <a:rPr lang="sv-SE" sz="4000" dirty="0" smtClean="0">
                <a:effectLst>
                  <a:outerShdw blurRad="38100" dist="38100" dir="2700000" algn="tl">
                    <a:srgbClr val="000000">
                      <a:alpha val="43137"/>
                    </a:srgbClr>
                  </a:outerShdw>
                </a:effectLst>
              </a:rPr>
              <a:t>En riktigt trevlig vår/sommar!</a:t>
            </a:r>
            <a:endParaRPr lang="sv-SE"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6538939"/>
      </p:ext>
    </p:extLst>
  </p:cSld>
  <p:clrMapOvr>
    <a:masterClrMapping/>
  </p:clrMapOvr>
  <mc:AlternateContent xmlns:mc="http://schemas.openxmlformats.org/markup-compatibility/2006" xmlns:p14="http://schemas.microsoft.com/office/powerpoint/2010/main">
    <mc:Choice Requires="p14">
      <p:transition spd="slow" p14:dur="2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0" presetClass="path" presetSubtype="0" accel="50000" decel="50000" fill="hold" grpId="0" nodeType="afterEffect">
                                  <p:stCondLst>
                                    <p:cond delay="250"/>
                                  </p:stCondLst>
                                  <p:childTnLst>
                                    <p:animMotion origin="layout" path="M 5.55556E-6 1.11111E-6 L 5.55556E-6 1.11111E-6 C -0.00242 -0.00486 -0.00642 -0.00879 -0.00711 -0.01435 C -0.01058 -0.0419 -0.00989 -0.04074 -0.00242 -0.05393 C -0.00034 -0.0625 -0.0026 -0.05555 0.00244 -0.06342 C 0.00331 -0.06504 0.00365 -0.0669 0.00469 -0.06828 C 0.00574 -0.06967 0.00713 -0.07037 0.00834 -0.07153 C 0.01025 -0.07315 0.01199 -0.07523 0.01424 -0.07615 C 0.01685 -0.07731 0.0198 -0.07708 0.02258 -0.07778 C 0.02414 -0.07824 0.0257 -0.07893 0.02744 -0.0794 C 0.03403 -0.07778 0.04098 -0.07731 0.04758 -0.07453 C 0.05001 -0.07361 0.05174 -0.0706 0.05348 -0.06828 C 0.05539 -0.06597 0.0566 -0.06296 0.05834 -0.06041 C 0.05903 -0.05926 0.0599 -0.05833 0.06077 -0.05717 C 0.06112 -0.05509 0.06129 -0.05278 0.06181 -0.05092 C 0.06355 -0.04583 0.0698 -0.04004 0.06181 -0.03495 C 0.05591 -0.03125 0.04914 -0.03078 0.04289 -0.0287 L 0.03334 -0.02546 C 0.03178 -0.0243 0.03022 -0.02315 0.02848 -0.02222 C 0.02084 -0.01828 0.01702 -0.02199 0.00713 -0.02384 C -0.00051 -0.03403 0.00799 -0.02315 -0.00121 -0.03333 C -0.00208 -0.03426 -0.00277 -0.03565 -0.00364 -0.03657 C -0.0052 -0.03819 -0.00676 -0.03981 -0.00833 -0.0412 C -0.01076 -0.04606 -0.01353 -0.05046 -0.01544 -0.05555 C -0.01631 -0.05764 -0.01718 -0.05972 -0.01787 -0.06203 C -0.01874 -0.06458 -0.01909 -0.06736 -0.02031 -0.0699 C -0.02117 -0.07176 -0.02274 -0.07291 -0.02378 -0.07453 C -0.02708 -0.07986 -0.02985 -0.08565 -0.03333 -0.09051 C -0.03419 -0.09166 -0.03489 -0.09282 -0.03576 -0.09375 C -0.0368 -0.0949 -0.03801 -0.09629 -0.03923 -0.09676 C -0.04114 -0.09791 -0.04322 -0.09791 -0.04531 -0.09838 C -0.0493 -0.10115 -0.05329 -0.10347 -0.05711 -0.10648 C -0.06006 -0.10879 -0.06249 -0.11227 -0.06544 -0.11435 C -0.06805 -0.11597 -0.071 -0.11643 -0.07378 -0.11759 C -0.07465 -0.11852 -0.07534 -0.1199 -0.07621 -0.1206 C -0.07725 -0.12153 -0.07847 -0.12222 -0.07985 -0.12222 C -0.08767 -0.12222 -0.09565 -0.12129 -0.10364 -0.1206 C -0.10485 -0.12014 -0.10607 -0.12014 -0.10711 -0.11898 C -0.11249 -0.11412 -0.11197 -0.11227 -0.11423 -0.10486 C -0.11388 -0.09467 -0.11458 -0.08449 -0.11319 -0.07453 C -0.11284 -0.07268 -0.11058 -0.07268 -0.10954 -0.07153 C -0.10103 -0.06157 -0.10694 -0.06481 -0.09756 -0.06041 C -0.09531 -0.05926 -0.09044 -0.05717 -0.09044 -0.05717 C -0.0802 -0.05764 -0.06978 -0.0574 -0.05954 -0.05879 C -0.05329 -0.05949 -0.04791 -0.0662 -0.04287 -0.0699 C -0.03298 -0.07731 -0.03558 -0.07569 -0.02621 -0.07778 C -0.02465 -0.0794 -0.02308 -0.08102 -0.02152 -0.08264 C -0.01961 -0.08426 -0.01735 -0.08541 -0.01544 -0.08727 C -0.00572 -0.09768 -0.01353 -0.09352 -0.0059 -0.09676 C -0.00294 -0.10185 0.00209 -0.11088 0.00591 -0.11435 C 0.00713 -0.11528 0.00834 -0.11643 0.00956 -0.11759 C 0.01042 -0.11852 0.01667 -0.12569 0.0191 -0.12708 C 0.0264 -0.13148 0.03351 -0.13842 0.04167 -0.13981 L 0.05244 -0.1412 C 0.05556 -0.14282 0.05851 -0.14653 0.06181 -0.14606 C 0.07084 -0.1449 0.07952 -0.14051 0.08803 -0.13657 C 0.0915 -0.13495 0.10713 -0.11759 0.10713 -0.11759 C 0.10782 -0.11574 0.11546 -0.09791 0.11667 -0.09375 C 0.11737 -0.0912 0.11737 -0.08842 0.11789 -0.08565 C 0.11737 -0.08264 0.11772 -0.07916 0.11667 -0.07615 C 0.11598 -0.07453 0.11442 -0.07315 0.11303 -0.07315 L 0.08456 -0.07453 C 0.08247 -0.07615 0.08056 -0.07801 0.07848 -0.0794 C 0.07744 -0.08009 0.07501 -0.0794 0.07501 -0.08102 C 0.07414 -0.09537 0.07483 -0.10972 0.07622 -0.12384 C 0.07657 -0.12778 0.07831 -0.13148 0.07969 -0.13495 C 0.08091 -0.13796 0.08594 -0.14629 0.08681 -0.14768 C 0.09324 -0.15694 0.09133 -0.1537 0.09758 -0.16041 C 0.10001 -0.16296 0.10226 -0.16597 0.10469 -0.16828 C 0.1066 -0.17014 0.10869 -0.17129 0.11077 -0.17315 C 0.11303 -0.175 0.11528 -0.17778 0.11789 -0.1794 C 0.11963 -0.18055 0.12188 -0.18032 0.12379 -0.18102 C 0.12535 -0.18148 0.12692 -0.18194 0.12848 -0.18264 C 0.12969 -0.18426 0.13039 -0.18703 0.13213 -0.18727 C 0.13456 -0.18773 0.13699 -0.18541 0.13924 -0.18426 C 0.154 -0.17639 0.13612 -0.18449 0.14758 -0.1794 C 0.16858 -0.14583 0.13664 -0.19768 0.15956 -0.15717 C 0.16077 -0.15486 0.16285 -0.15324 0.16424 -0.15092 C 0.16528 -0.14884 0.16563 -0.14653 0.16667 -0.14444 C 0.16772 -0.14236 0.1691 -0.14028 0.17015 -0.13819 C 0.17518 -0.12778 0.18039 -0.11736 0.18456 -0.10648 C 0.18872 -0.09514 0.18664 -0.09977 0.19046 -0.09213 C 0.1941 -0.07731 0.18803 -0.0993 0.19515 -0.08264 C 0.19601 -0.08078 0.19584 -0.07824 0.19636 -0.07615 C 0.19949 -0.06504 0.19775 -0.0743 0.20122 -0.06504 C 0.20244 -0.06157 0.20348 -0.05764 0.20469 -0.05393 C 0.20539 -0.04953 0.20608 -0.04421 0.20713 -0.03981 C 0.21077 -0.02361 0.20851 -0.0368 0.21077 -0.02222 C 0.21042 -0.0206 0.20956 -0.01088 0.20834 -0.00787 C 0.20626 -0.00347 0.20174 0.00278 0.19879 0.00625 C 0.19601 0.00949 0.19341 0.01297 0.19046 0.01574 C 0.18855 0.0176 0.18647 0.01875 0.18456 0.0206 C 0.18247 0.02246 0.18074 0.025 0.17848 0.02685 C 0.16476 0.03912 0.1757 0.02801 0.16077 0.03797 C 0.15574 0.04144 0.15157 0.0463 0.14636 0.04908 C 0.13039 0.0581 0.13681 0.05394 0.12744 0.06019 C 0.12258 0.0581 0.11719 0.05764 0.11303 0.05394 C 0.1073 0.04861 0.10296 0.03496 0.10001 0.02685 C 0.0981 0.01343 0.09549 0.00278 0.09879 -0.01111 C 0.09931 -0.01365 0.10192 -0.01435 0.10348 -0.01597 C 0.11112 -0.01435 0.11858 -0.01296 0.12622 -0.01111 C 0.12744 -0.01088 0.12865 -0.01041 0.12969 -0.00949 C 0.13351 -0.00671 0.13733 -0.00416 0.14046 1.11111E-6 C 0.14237 0.00255 0.14376 0.00648 0.14636 0.00787 C 0.15174 0.01065 0.15695 0.0132 0.16181 0.01736 C 0.16667 0.02153 0.1639 0.02269 0.1691 0.02547 C 0.17483 0.02847 0.18108 0.0301 0.18681 0.03334 C 0.19063 0.03542 0.19376 0.03959 0.19758 0.04121 C 0.20105 0.04283 0.20469 0.04213 0.20834 0.04283 C 0.21199 0.04352 0.21546 0.04491 0.2191 0.04607 C 0.22414 0.04537 0.22952 0.04653 0.23456 0.04445 C 0.23612 0.04375 0.23577 0.04005 0.23681 0.03797 C 0.2382 0.03565 0.24028 0.03426 0.24167 0.03172 C 0.24324 0.02871 0.24792 0.01412 0.24879 0.01111 C 0.25122 0.00255 0.25591 -0.01435 0.25591 -0.01435 C 0.25626 -0.01852 0.2566 -0.02291 0.25713 -0.02708 C 0.25747 -0.02963 0.25799 -0.0324 0.25834 -0.03495 C 0.25886 -0.04028 0.25903 -0.0456 0.25956 -0.05092 C 0.25903 -0.07037 0.25938 -0.09004 0.25834 -0.10949 C 0.25817 -0.11203 0.2566 -0.11365 0.25591 -0.11597 C 0.25417 -0.12222 0.25296 -0.1287 0.25122 -0.13495 C 0.25001 -0.13912 0.24931 -0.14375 0.24758 -0.14768 C 0.24653 -0.15023 0.24445 -0.15185 0.24289 -0.15393 C 0.24185 -0.15833 0.23803 -0.17662 0.23681 -0.1794 C 0.23577 -0.18194 0.23438 -0.18449 0.23334 -0.18727 C 0.23282 -0.18889 0.23317 -0.1912 0.23213 -0.19213 C 0.22969 -0.19421 0.22657 -0.19421 0.22379 -0.19537 C 0.21216 -0.19282 0.20973 -0.19768 0.20591 -0.18727 C 0.20539 -0.18588 0.20522 -0.18426 0.20469 -0.18264 C 0.20556 -0.16782 0.20574 -0.15278 0.20713 -0.13819 C 0.2073 -0.13541 0.20834 -0.13264 0.20956 -0.13009 C 0.21164 -0.12615 0.21528 -0.12222 0.2191 -0.1206 C 0.22136 -0.11967 0.22379 -0.11967 0.22622 -0.11898 C 0.23577 -0.11967 0.24532 -0.11944 0.25469 -0.1206 C 0.25643 -0.12083 0.25782 -0.12291 0.25956 -0.12384 C 0.26181 -0.125 0.26424 -0.12592 0.26667 -0.12708 C 0.27067 -0.12893 0.27518 -0.13125 0.27848 -0.13495 C 0.28108 -0.13773 0.28334 -0.1412 0.28577 -0.14444 C 0.28681 -0.14606 0.28838 -0.14722 0.28924 -0.1493 C 0.29046 -0.15185 0.29185 -0.1544 0.29289 -0.15717 C 0.29341 -0.15879 0.29376 -0.16041 0.2941 -0.16203 C 0.29445 -0.16458 0.29428 -0.16759 0.29515 -0.1699 C 0.29601 -0.17199 0.29758 -0.17315 0.29879 -0.17453 C 0.29966 -0.17824 0.30018 -0.18217 0.30122 -0.18565 C 0.30174 -0.18796 0.30296 -0.18981 0.30348 -0.19213 C 0.30574 -0.20115 0.30365 -0.19815 0.30591 -0.20648 C 0.30938 -0.21898 0.30747 -0.20625 0.31077 -0.2206 C 0.31129 -0.22338 0.31147 -0.22592 0.31181 -0.2287 C 0.31494 -0.25 0.31303 -0.23958 0.31546 -0.25231 C 0.31667 -0.26782 0.31824 -0.27662 0.31424 -0.29375 C 0.31372 -0.29606 0.31112 -0.29583 0.30956 -0.29676 C 0.30348 -0.29629 0.2974 -0.29699 0.29167 -0.29537 C 0.28994 -0.2949 0.2882 -0.29282 0.28803 -0.29051 C 0.28733 -0.27315 0.28855 -0.25555 0.28924 -0.23819 C 0.28942 -0.23518 0.2915 -0.23055 0.29289 -0.2287 C 0.29463 -0.22569 0.29879 -0.2206 0.29879 -0.2206 C 0.3007 -0.21342 0.29914 -0.21828 0.30244 -0.21111 C 0.30556 -0.2044 0.30817 -0.19699 0.31181 -0.19051 C 0.31303 -0.18842 0.31442 -0.18657 0.31546 -0.18426 C 0.31719 -0.18009 0.31841 -0.17546 0.32015 -0.17153 L 0.32379 -0.16342 C 0.32414 -0.16134 0.32431 -0.15926 0.32501 -0.15717 C 0.33022 -0.13935 0.32709 -0.15602 0.33091 -0.13819 C 0.33178 -0.13379 0.33386 -0.12291 0.33456 -0.11759 C 0.3349 -0.11319 0.33508 -0.10903 0.33577 -0.10486 C 0.33629 -0.1 0.33733 -0.09537 0.33803 -0.09051 C 0.33699 -0.03356 0.34619 1.11111E-6 0.33213 0.04283 C 0.33074 0.04722 0.32935 0.05162 0.32744 0.05556 C 0.32605 0.0581 0.32414 0.05972 0.32258 0.06181 C 0.31824 0.07616 0.3231 0.06435 0.31303 0.07616 C 0.31199 0.07732 0.31181 0.07963 0.31077 0.08102 C 0.30782 0.08403 0.30417 0.08588 0.30122 0.08889 C 0.29966 0.09051 0.2981 0.09236 0.29636 0.09352 C 0.29532 0.09445 0.2941 0.09468 0.29289 0.09514 C 0.28681 0.10324 0.28577 0.10579 0.27848 0.11111 C 0.27674 0.1125 0.27431 0.11273 0.27258 0.11435 C 0.25938 0.12547 0.24532 0.14097 0.23456 0.15556 C 0.23213 0.1588 0.22987 0.16204 0.22744 0.16505 C 0.22518 0.16783 0.21824 0.175 0.21546 0.1794 C 0.21251 0.18403 0.2099 0.18889 0.20713 0.19352 C 0.20626 0.19514 0.20574 0.19699 0.20469 0.19838 C 0.20365 0.19977 0.20244 0.20047 0.20122 0.20162 C 0.20035 0.20324 0.19879 0.2044 0.19879 0.20625 C 0.19879 0.20857 0.19949 0.21227 0.20122 0.21273 C 0.20973 0.21505 0.21858 0.21366 0.22744 0.21435 C 0.24237 0.21366 0.25747 0.21366 0.27258 0.21273 C 0.27414 0.2125 0.27588 0.21204 0.27744 0.21111 C 0.31233 0.19028 0.25608 0.22084 0.28924 0.20324 C 0.29237 0.19885 0.29636 0.19537 0.29879 0.19051 C 0.29966 0.18889 0.30018 0.18704 0.30122 0.18565 C 0.30886 0.17385 0.30331 0.18496 0.30956 0.17292 C 0.31199 0.16829 0.31667 0.1588 0.31667 0.1588 C 0.31876 0.14699 0.3165 0.15764 0.32015 0.14607 C 0.32067 0.14445 0.32084 0.1426 0.32136 0.14121 C 0.3224 0.13889 0.32379 0.13704 0.32501 0.13496 C 0.32605 0.12871 0.32622 0.12662 0.32848 0.1206 C 0.32917 0.11898 0.33022 0.11736 0.33091 0.11574 C 0.33126 0.11366 0.33143 0.11158 0.33213 0.10949 C 0.33265 0.10764 0.33403 0.10648 0.33456 0.10463 C 0.33525 0.1007 0.33508 0.0963 0.33577 0.09213 C 0.33664 0.08472 0.33768 0.08357 0.34046 0.07616 C 0.3441 0.05672 0.3382 0.08426 0.34515 0.06343 C 0.34601 0.06088 0.34567 0.0581 0.34636 0.05556 C 0.34723 0.05209 0.34897 0.04931 0.35001 0.04607 C 0.35556 0.02778 0.34879 0.04445 0.35591 0.02847 C 0.35695 0.02176 0.3573 0.0176 0.35956 0.01111 C 0.36008 0.00926 0.36112 0.00787 0.36181 0.00625 C 0.36303 0.00093 0.36407 -0.0044 0.36546 -0.00949 C 0.36615 -0.01227 0.36754 -0.01481 0.36789 -0.01759 C 0.36858 -0.02384 0.36858 -0.03032 0.3691 -0.03657 C 0.36928 -0.04074 0.3691 -0.04514 0.37015 -0.0493 C 0.37119 -0.05278 0.37344 -0.05555 0.37501 -0.05879 C 0.37535 -0.06134 0.37588 -0.06412 0.37622 -0.06666 C 0.37674 -0.07315 0.37692 -0.0794 0.37744 -0.08565 C 0.37813 -0.0956 0.37831 -0.09537 0.37969 -0.10324 C 0.3816 -0.12639 0.37952 -0.10903 0.38334 -0.12708 C 0.38421 -0.13125 0.38473 -0.13565 0.38577 -0.13981 C 0.38785 -0.14861 0.38803 -0.15046 0.39167 -0.15879 C 0.39775 -0.17291 0.39463 -0.16389 0.40122 -0.17615 C 0.40244 -0.1787 0.40331 -0.18171 0.40469 -0.18426 C 0.40834 -0.19028 0.4191 -0.20162 0.42258 -0.20486 C 0.42379 -0.20578 0.42501 -0.20694 0.42622 -0.20787 C 0.42813 -0.20995 0.42987 -0.21273 0.43213 -0.21435 C 0.44584 -0.225 0.44393 -0.22384 0.45348 -0.22708 C 0.46147 -0.2375 0.45296 -0.22754 0.46077 -0.23333 C 0.47917 -0.24722 0.45157 -0.2324 0.48577 -0.24768 L 0.48577 -0.24768 L 0.50469 -0.25717 C 0.50869 -0.25926 0.51285 -0.26088 0.51667 -0.26342 C 0.52136 -0.26666 0.52588 -0.27106 0.53091 -0.27315 C 0.53369 -0.27407 0.53647 -0.275 0.53924 -0.27615 C 0.54098 -0.27708 0.54237 -0.2787 0.5441 -0.2794 C 0.54636 -0.28032 0.54879 -0.28032 0.55122 -0.28102 C 0.55244 -0.28125 0.55348 -0.28217 0.55469 -0.28264 C 0.55782 -0.28379 0.56112 -0.28495 0.56424 -0.28565 C 0.56772 -0.28657 0.57136 -0.2868 0.57501 -0.28727 C 0.60209 -0.2919 0.56094 -0.28565 0.5941 -0.29051 C 0.59636 -0.29213 0.59862 -0.29398 0.60122 -0.29537 C 0.60313 -0.29629 0.60522 -0.29629 0.60713 -0.29676 C 0.60834 -0.29722 0.60956 -0.29791 0.61077 -0.29838 C 0.61338 -0.29953 0.61615 -0.30069 0.6191 -0.30162 C 0.62292 -0.30278 0.62692 -0.3037 0.63091 -0.30486 C 0.63334 -0.30648 0.6356 -0.3081 0.63803 -0.30949 C 0.63924 -0.31018 0.64046 -0.31065 0.64167 -0.31111 C 0.64567 -0.31273 0.64949 -0.31458 0.65348 -0.31597 C 0.65626 -0.31666 0.65903 -0.3169 0.66181 -0.31759 C 0.6639 -0.31805 0.66581 -0.31875 0.66789 -0.31898 C 0.67501 -0.32083 0.68213 -0.32268 0.68924 -0.32384 C 0.69393 -0.32477 0.69879 -0.325 0.70348 -0.32546 C 0.70591 -0.32592 0.70834 -0.32615 0.71077 -0.32708 C 0.71268 -0.32778 0.71442 -0.33009 0.71667 -0.33009 C 0.72414 -0.33009 0.73178 -0.32801 0.73924 -0.32708 L 0.76181 -0.31435 C 0.76355 -0.31342 0.76494 -0.31203 0.76667 -0.31111 C 0.77431 -0.3074 0.77483 -0.30879 0.78213 -0.30486 C 0.80522 -0.29166 0.79983 -0.29861 0.80713 -0.28889 L 0.83577 0.0507 L 0.70469 0.16343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
                                      <p:cBhvr>
                                        <p:cTn id="12" dur="675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544543"/>
            <a:ext cx="3008313" cy="1285103"/>
          </a:xfrm>
        </p:spPr>
        <p:txBody>
          <a:bodyPr/>
          <a:lstStyle/>
          <a:p>
            <a:r>
              <a:rPr lang="sv-SE" dirty="0" smtClean="0"/>
              <a:t>Hälsning från förbundsordförande Veronica Magnusson</a:t>
            </a:r>
            <a:endParaRPr lang="sv-SE" dirty="0"/>
          </a:p>
        </p:txBody>
      </p:sp>
      <p:sp>
        <p:nvSpPr>
          <p:cNvPr id="5" name="Platshållare för datum 4"/>
          <p:cNvSpPr>
            <a:spLocks noGrp="1"/>
          </p:cNvSpPr>
          <p:nvPr>
            <p:ph type="dt" sz="half" idx="10"/>
          </p:nvPr>
        </p:nvSpPr>
        <p:spPr/>
        <p:txBody>
          <a:bodyPr/>
          <a:lstStyle/>
          <a:p>
            <a:fld id="{EFB13AF2-29B9-41CB-B231-5BB155FA8E17}" type="datetime1">
              <a:rPr lang="sv-SE" smtClean="0"/>
              <a:pPr/>
              <a:t>2025-04-24</a:t>
            </a:fld>
            <a:endParaRPr lang="sv-SE"/>
          </a:p>
        </p:txBody>
      </p:sp>
    </p:spTree>
    <p:extLst>
      <p:ext uri="{BB962C8B-B14F-4D97-AF65-F5344CB8AC3E}">
        <p14:creationId xmlns:p14="http://schemas.microsoft.com/office/powerpoint/2010/main" val="1129762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368300"/>
            <a:ext cx="6474542" cy="727075"/>
          </a:xfrm>
        </p:spPr>
        <p:txBody>
          <a:bodyPr/>
          <a:lstStyle/>
          <a:p>
            <a:r>
              <a:rPr lang="sv-SE" sz="3600" dirty="0"/>
              <a:t>Styrelsen</a:t>
            </a:r>
          </a:p>
        </p:txBody>
      </p:sp>
      <p:sp>
        <p:nvSpPr>
          <p:cNvPr id="3" name="Platshållare för innehåll 2"/>
          <p:cNvSpPr>
            <a:spLocks noGrp="1"/>
          </p:cNvSpPr>
          <p:nvPr>
            <p:ph idx="1"/>
          </p:nvPr>
        </p:nvSpPr>
        <p:spPr>
          <a:xfrm>
            <a:off x="457200" y="2136672"/>
            <a:ext cx="8229600" cy="3503347"/>
          </a:xfrm>
        </p:spPr>
        <p:txBody>
          <a:bodyPr>
            <a:normAutofit fontScale="92500" lnSpcReduction="20000"/>
          </a:bodyPr>
          <a:lstStyle/>
          <a:p>
            <a:pPr marL="0" indent="0">
              <a:buNone/>
            </a:pPr>
            <a:r>
              <a:rPr lang="sv-SE" sz="2800" dirty="0" smtClean="0"/>
              <a:t>Ulrika Toftgård</a:t>
            </a:r>
          </a:p>
          <a:p>
            <a:pPr marL="0" indent="0">
              <a:buNone/>
            </a:pPr>
            <a:r>
              <a:rPr lang="sv-SE" sz="2800" dirty="0"/>
              <a:t>Anette Sandström</a:t>
            </a:r>
          </a:p>
          <a:p>
            <a:pPr marL="0" indent="0">
              <a:buNone/>
            </a:pPr>
            <a:r>
              <a:rPr lang="sv-SE" sz="2800" dirty="0"/>
              <a:t>Joakim </a:t>
            </a:r>
            <a:r>
              <a:rPr lang="sv-SE" sz="2800" dirty="0" smtClean="0"/>
              <a:t>Strid</a:t>
            </a:r>
            <a:endParaRPr lang="sv-SE" sz="2800" dirty="0"/>
          </a:p>
          <a:p>
            <a:pPr marL="0" indent="0">
              <a:buNone/>
            </a:pPr>
            <a:r>
              <a:rPr lang="sv-SE" sz="2800" dirty="0"/>
              <a:t>Rumi Uygul</a:t>
            </a:r>
          </a:p>
          <a:p>
            <a:pPr marL="0" indent="0">
              <a:buNone/>
            </a:pPr>
            <a:r>
              <a:rPr lang="sv-SE" sz="2800" dirty="0" smtClean="0"/>
              <a:t>Sofia Lindman</a:t>
            </a:r>
          </a:p>
          <a:p>
            <a:pPr marL="0" indent="0">
              <a:buNone/>
            </a:pPr>
            <a:r>
              <a:rPr lang="sv-SE" sz="2800" dirty="0" smtClean="0"/>
              <a:t>Aki Maijala</a:t>
            </a:r>
          </a:p>
          <a:p>
            <a:pPr marL="0" indent="0">
              <a:buNone/>
            </a:pPr>
            <a:r>
              <a:rPr lang="sv-SE" sz="2800" dirty="0"/>
              <a:t>Cecilia Jönsson</a:t>
            </a:r>
          </a:p>
          <a:p>
            <a:pPr marL="0" indent="0">
              <a:buNone/>
            </a:pPr>
            <a:r>
              <a:rPr lang="sv-SE" sz="2800" dirty="0" smtClean="0"/>
              <a:t>Hannalena Stamh</a:t>
            </a:r>
          </a:p>
          <a:p>
            <a:pPr marL="0" indent="0">
              <a:buNone/>
            </a:pPr>
            <a:endParaRPr lang="sv-SE" sz="2800" dirty="0" smtClean="0"/>
          </a:p>
          <a:p>
            <a:pPr marL="0" indent="0">
              <a:buNone/>
            </a:pPr>
            <a:r>
              <a:rPr lang="sv-SE" sz="2800" dirty="0" smtClean="0"/>
              <a:t>Valutskott: Anita George, Hristo Kronberg</a:t>
            </a:r>
          </a:p>
        </p:txBody>
      </p:sp>
      <p:sp>
        <p:nvSpPr>
          <p:cNvPr id="4" name="Platshållare för text 3"/>
          <p:cNvSpPr>
            <a:spLocks noGrp="1"/>
          </p:cNvSpPr>
          <p:nvPr>
            <p:ph type="body" sz="half" idx="2"/>
          </p:nvPr>
        </p:nvSpPr>
        <p:spPr>
          <a:xfrm>
            <a:off x="457200" y="1095377"/>
            <a:ext cx="7251290" cy="871076"/>
          </a:xfrm>
        </p:spPr>
        <p:txBody>
          <a:bodyPr>
            <a:normAutofit/>
          </a:bodyPr>
          <a:lstStyle/>
          <a:p>
            <a:r>
              <a:rPr lang="sv-SE" sz="2800" dirty="0" smtClean="0"/>
              <a:t>Vision Region Jönköpings län</a:t>
            </a:r>
            <a:endParaRPr lang="sv-SE" sz="2800" dirty="0"/>
          </a:p>
        </p:txBody>
      </p:sp>
      <p:sp>
        <p:nvSpPr>
          <p:cNvPr id="5" name="Platshållare för datum 4"/>
          <p:cNvSpPr>
            <a:spLocks noGrp="1"/>
          </p:cNvSpPr>
          <p:nvPr>
            <p:ph type="dt" sz="half" idx="10"/>
          </p:nvPr>
        </p:nvSpPr>
        <p:spPr/>
        <p:txBody>
          <a:bodyPr/>
          <a:lstStyle/>
          <a:p>
            <a:fld id="{EFB13AF2-29B9-41CB-B231-5BB155FA8E17}" type="datetime1">
              <a:rPr lang="sv-SE" smtClean="0"/>
              <a:pPr/>
              <a:t>2025-04-24</a:t>
            </a:fld>
            <a:endParaRPr lang="sv-SE"/>
          </a:p>
        </p:txBody>
      </p:sp>
      <p:pic>
        <p:nvPicPr>
          <p:cNvPr id="10" name="Bildobjekt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028" y="2187498"/>
            <a:ext cx="3698474" cy="2577374"/>
          </a:xfrm>
          <a:prstGeom prst="rect">
            <a:avLst/>
          </a:prstGeom>
          <a:ln>
            <a:noFill/>
          </a:ln>
          <a:effectLst>
            <a:softEdge rad="112500"/>
          </a:effectLst>
        </p:spPr>
      </p:pic>
      <p:pic>
        <p:nvPicPr>
          <p:cNvPr id="6" name="Bildobjekt 5"/>
          <p:cNvPicPr>
            <a:picLocks noChangeAspect="1"/>
          </p:cNvPicPr>
          <p:nvPr/>
        </p:nvPicPr>
        <p:blipFill>
          <a:blip r:embed="rId4"/>
          <a:stretch>
            <a:fillRect/>
          </a:stretch>
        </p:blipFill>
        <p:spPr>
          <a:xfrm>
            <a:off x="3599028" y="1754659"/>
            <a:ext cx="4308774" cy="32095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941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95300" y="2038350"/>
            <a:ext cx="8100060" cy="3686175"/>
          </a:xfrm>
        </p:spPr>
        <p:txBody>
          <a:bodyPr>
            <a:normAutofit/>
          </a:bodyPr>
          <a:lstStyle/>
          <a:p>
            <a:endParaRPr lang="sv-SE" b="1" dirty="0">
              <a:solidFill>
                <a:schemeClr val="tx1"/>
              </a:solidFill>
            </a:endParaRPr>
          </a:p>
          <a:p>
            <a:endParaRPr lang="sv-SE" dirty="0"/>
          </a:p>
        </p:txBody>
      </p:sp>
      <p:sp>
        <p:nvSpPr>
          <p:cNvPr id="3" name="Platshållare för datum 2"/>
          <p:cNvSpPr>
            <a:spLocks noGrp="1"/>
          </p:cNvSpPr>
          <p:nvPr>
            <p:ph type="dt" sz="half" idx="10"/>
          </p:nvPr>
        </p:nvSpPr>
        <p:spPr/>
        <p:txBody>
          <a:bodyPr/>
          <a:lstStyle/>
          <a:p>
            <a:fld id="{BAD2F10C-DE71-42DD-948C-766FE32AC3E0}" type="datetime1">
              <a:rPr lang="sv-SE" smtClean="0"/>
              <a:pPr/>
              <a:t>2025-04-24</a:t>
            </a:fld>
            <a:endParaRPr lang="sv-SE"/>
          </a:p>
        </p:txBody>
      </p:sp>
      <p:sp>
        <p:nvSpPr>
          <p:cNvPr id="4" name="Rubrik 3"/>
          <p:cNvSpPr>
            <a:spLocks noGrp="1"/>
          </p:cNvSpPr>
          <p:nvPr>
            <p:ph type="title"/>
          </p:nvPr>
        </p:nvSpPr>
        <p:spPr>
          <a:xfrm>
            <a:off x="495300" y="476250"/>
            <a:ext cx="8100060" cy="1428750"/>
          </a:xfrm>
        </p:spPr>
        <p:txBody>
          <a:bodyPr/>
          <a:lstStyle/>
          <a:p>
            <a:r>
              <a:rPr lang="sv-SE" dirty="0" smtClean="0">
                <a:solidFill>
                  <a:srgbClr val="7030A0"/>
                </a:solidFill>
                <a:hlinkClick r:id="rId3"/>
              </a:rPr>
              <a:t>Årets löneprocess</a:t>
            </a:r>
            <a:endParaRPr lang="sv-SE" dirty="0">
              <a:solidFill>
                <a:srgbClr val="7030A0"/>
              </a:solidFill>
            </a:endParaRPr>
          </a:p>
        </p:txBody>
      </p:sp>
      <p:sp>
        <p:nvSpPr>
          <p:cNvPr id="5" name="Rektangel 4"/>
          <p:cNvSpPr/>
          <p:nvPr/>
        </p:nvSpPr>
        <p:spPr>
          <a:xfrm>
            <a:off x="495300" y="2302627"/>
            <a:ext cx="8100060" cy="2062103"/>
          </a:xfrm>
          <a:prstGeom prst="rect">
            <a:avLst/>
          </a:prstGeom>
        </p:spPr>
        <p:txBody>
          <a:bodyPr wrap="square">
            <a:spAutoFit/>
          </a:bodyPr>
          <a:lstStyle/>
          <a:p>
            <a:pPr marL="285750" indent="-285750">
              <a:buFont typeface="Arial" panose="020B0604020202020204" pitchFamily="34" charset="0"/>
              <a:buChar char="•"/>
            </a:pPr>
            <a:r>
              <a:rPr lang="sv-SE" sz="3200" b="1" dirty="0" smtClean="0">
                <a:solidFill>
                  <a:srgbClr val="7030A0"/>
                </a:solidFill>
              </a:rPr>
              <a:t>Retroaktiv </a:t>
            </a:r>
            <a:r>
              <a:rPr lang="sv-SE" sz="3200" b="1" dirty="0">
                <a:solidFill>
                  <a:srgbClr val="7030A0"/>
                </a:solidFill>
              </a:rPr>
              <a:t>lön från 1 april</a:t>
            </a:r>
            <a:r>
              <a:rPr lang="sv-SE" sz="3200" dirty="0">
                <a:solidFill>
                  <a:srgbClr val="7030A0"/>
                </a:solidFill>
              </a:rPr>
              <a:t>.</a:t>
            </a:r>
          </a:p>
          <a:p>
            <a:pPr marL="285750" lvl="0" indent="-285750">
              <a:buFont typeface="Arial" panose="020B0604020202020204" pitchFamily="34" charset="0"/>
              <a:buChar char="•"/>
            </a:pPr>
            <a:r>
              <a:rPr lang="sv-SE" sz="3200" dirty="0" smtClean="0">
                <a:solidFill>
                  <a:srgbClr val="7030A0"/>
                </a:solidFill>
              </a:rPr>
              <a:t>Lönesamtal 13 maj - </a:t>
            </a:r>
            <a:r>
              <a:rPr lang="sv-SE" sz="3200" dirty="0">
                <a:solidFill>
                  <a:srgbClr val="7030A0"/>
                </a:solidFill>
              </a:rPr>
              <a:t>29 </a:t>
            </a:r>
            <a:r>
              <a:rPr lang="sv-SE" sz="3200" dirty="0" smtClean="0">
                <a:solidFill>
                  <a:srgbClr val="7030A0"/>
                </a:solidFill>
              </a:rPr>
              <a:t>aug</a:t>
            </a:r>
          </a:p>
          <a:p>
            <a:pPr marL="285750" lvl="0" indent="-285750">
              <a:buFont typeface="Arial" panose="020B0604020202020204" pitchFamily="34" charset="0"/>
              <a:buChar char="•"/>
            </a:pPr>
            <a:r>
              <a:rPr lang="sv-SE" sz="3200" dirty="0" smtClean="0">
                <a:solidFill>
                  <a:srgbClr val="7030A0"/>
                </a:solidFill>
              </a:rPr>
              <a:t>Avstämningar senast </a:t>
            </a:r>
            <a:r>
              <a:rPr lang="sv-SE" sz="3200" dirty="0">
                <a:solidFill>
                  <a:srgbClr val="7030A0"/>
                </a:solidFill>
              </a:rPr>
              <a:t>den 10 september.</a:t>
            </a:r>
          </a:p>
          <a:p>
            <a:pPr marL="285750" lvl="0" indent="-285750">
              <a:buFont typeface="Arial" panose="020B0604020202020204" pitchFamily="34" charset="0"/>
              <a:buChar char="•"/>
            </a:pPr>
            <a:r>
              <a:rPr lang="sv-SE" sz="3200" dirty="0">
                <a:solidFill>
                  <a:srgbClr val="7030A0"/>
                </a:solidFill>
              </a:rPr>
              <a:t>N</a:t>
            </a:r>
            <a:r>
              <a:rPr lang="sv-SE" sz="3200" dirty="0" smtClean="0">
                <a:solidFill>
                  <a:srgbClr val="7030A0"/>
                </a:solidFill>
              </a:rPr>
              <a:t>y lön </a:t>
            </a:r>
            <a:r>
              <a:rPr lang="sv-SE" sz="3200" b="1" dirty="0" smtClean="0">
                <a:solidFill>
                  <a:srgbClr val="7030A0"/>
                </a:solidFill>
              </a:rPr>
              <a:t>septemberlönen</a:t>
            </a:r>
            <a:r>
              <a:rPr lang="sv-SE" sz="3200" dirty="0">
                <a:solidFill>
                  <a:srgbClr val="7030A0"/>
                </a:solidFill>
              </a:rPr>
              <a:t>.</a:t>
            </a:r>
          </a:p>
        </p:txBody>
      </p:sp>
    </p:spTree>
    <p:extLst>
      <p:ext uri="{BB962C8B-B14F-4D97-AF65-F5344CB8AC3E}">
        <p14:creationId xmlns:p14="http://schemas.microsoft.com/office/powerpoint/2010/main" val="25680540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latshållare för bild 6"/>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l="-421"/>
          <a:stretch/>
        </p:blipFill>
        <p:spPr>
          <a:xfrm>
            <a:off x="258763" y="304800"/>
            <a:ext cx="8668637" cy="5657403"/>
          </a:xfrm>
        </p:spPr>
      </p:pic>
      <p:sp>
        <p:nvSpPr>
          <p:cNvPr id="5" name="Platshållare för datum 4"/>
          <p:cNvSpPr>
            <a:spLocks noGrp="1"/>
          </p:cNvSpPr>
          <p:nvPr>
            <p:ph type="dt" sz="quarter" idx="10"/>
          </p:nvPr>
        </p:nvSpPr>
        <p:spPr/>
        <p:txBody>
          <a:bodyPr/>
          <a:lstStyle/>
          <a:p>
            <a:pPr>
              <a:defRPr/>
            </a:pPr>
            <a:fld id="{F48508FF-148B-4148-9AC0-C039ADD6B8CD}" type="datetime1">
              <a:rPr lang="sv-SE" smtClean="0"/>
              <a:pPr>
                <a:defRPr/>
              </a:pPr>
              <a:t>2025-04-24</a:t>
            </a:fld>
            <a:endParaRPr lang="sv-SE"/>
          </a:p>
        </p:txBody>
      </p:sp>
      <p:sp>
        <p:nvSpPr>
          <p:cNvPr id="18436" name="Rubrik 1"/>
          <p:cNvSpPr>
            <a:spLocks noGrp="1"/>
          </p:cNvSpPr>
          <p:nvPr>
            <p:ph type="title" idx="4294967295"/>
          </p:nvPr>
        </p:nvSpPr>
        <p:spPr>
          <a:xfrm>
            <a:off x="3861750" y="1247038"/>
            <a:ext cx="4154093" cy="1165225"/>
          </a:xfrm>
        </p:spPr>
        <p:txBody>
          <a:bodyPr/>
          <a:lstStyle/>
          <a:p>
            <a:pPr eaLnBrk="1" hangingPunct="1">
              <a:lnSpc>
                <a:spcPts val="4200"/>
              </a:lnSpc>
            </a:pPr>
            <a:r>
              <a:rPr lang="sv-SE" sz="4000" dirty="0" smtClean="0"/>
              <a:t>Vi driver vidare frågan om skyddsskor för våra medlemmar!</a:t>
            </a:r>
          </a:p>
        </p:txBody>
      </p:sp>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04" y="812062"/>
            <a:ext cx="3008548" cy="4011397"/>
          </a:xfrm>
          <a:prstGeom prst="rect">
            <a:avLst/>
          </a:prstGeom>
        </p:spPr>
      </p:pic>
    </p:spTree>
    <p:extLst>
      <p:ext uri="{BB962C8B-B14F-4D97-AF65-F5344CB8AC3E}">
        <p14:creationId xmlns:p14="http://schemas.microsoft.com/office/powerpoint/2010/main" val="2706171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BAD2F10C-DE71-42DD-948C-766FE32AC3E0}" type="datetime1">
              <a:rPr lang="sv-SE" smtClean="0"/>
              <a:pPr/>
              <a:t>2025-04-24</a:t>
            </a:fld>
            <a:endParaRPr lang="sv-SE"/>
          </a:p>
        </p:txBody>
      </p:sp>
      <p:sp>
        <p:nvSpPr>
          <p:cNvPr id="4" name="Rubrik 3"/>
          <p:cNvSpPr>
            <a:spLocks noGrp="1"/>
          </p:cNvSpPr>
          <p:nvPr>
            <p:ph type="title"/>
          </p:nvPr>
        </p:nvSpPr>
        <p:spPr>
          <a:xfrm>
            <a:off x="495300" y="215899"/>
            <a:ext cx="4724400" cy="1428750"/>
          </a:xfrm>
        </p:spPr>
        <p:txBody>
          <a:bodyPr/>
          <a:lstStyle/>
          <a:p>
            <a:r>
              <a:rPr lang="sv-SE" dirty="0" smtClean="0">
                <a:hlinkClick r:id="rId3"/>
              </a:rPr>
              <a:t>Kongress 2024</a:t>
            </a:r>
            <a:endParaRPr lang="sv-SE" dirty="0"/>
          </a:p>
        </p:txBody>
      </p:sp>
      <p:pic>
        <p:nvPicPr>
          <p:cNvPr id="10" name="Bildobjekt 9"/>
          <p:cNvPicPr>
            <a:picLocks noChangeAspect="1"/>
          </p:cNvPicPr>
          <p:nvPr/>
        </p:nvPicPr>
        <p:blipFill rotWithShape="1">
          <a:blip r:embed="rId4">
            <a:extLst>
              <a:ext uri="{28A0092B-C50C-407E-A947-70E740481C1C}">
                <a14:useLocalDpi xmlns:a14="http://schemas.microsoft.com/office/drawing/2010/main" val="0"/>
              </a:ext>
            </a:extLst>
          </a:blip>
          <a:srcRect t="24144" r="-733" b="27568"/>
          <a:stretch/>
        </p:blipFill>
        <p:spPr>
          <a:xfrm>
            <a:off x="1706079" y="1475686"/>
            <a:ext cx="6153108" cy="39175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latshållare för innehåll 1"/>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23010" y="1344806"/>
            <a:ext cx="4099385" cy="27329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Bildobjekt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5577" y="31104"/>
            <a:ext cx="4679804" cy="31198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Bildobjekt 7"/>
          <p:cNvPicPr>
            <a:picLocks noChangeAspect="1"/>
          </p:cNvPicPr>
          <p:nvPr/>
        </p:nvPicPr>
        <p:blipFill rotWithShape="1">
          <a:blip r:embed="rId7">
            <a:extLst>
              <a:ext uri="{28A0092B-C50C-407E-A947-70E740481C1C}">
                <a14:useLocalDpi xmlns:a14="http://schemas.microsoft.com/office/drawing/2010/main" val="0"/>
              </a:ext>
            </a:extLst>
          </a:blip>
          <a:srcRect l="19609" t="27206" r="19130" b="22163"/>
          <a:stretch/>
        </p:blipFill>
        <p:spPr>
          <a:xfrm>
            <a:off x="5993315" y="3506931"/>
            <a:ext cx="2928553" cy="3214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Bildobjekt 8"/>
          <p:cNvPicPr>
            <a:picLocks noChangeAspect="1"/>
          </p:cNvPicPr>
          <p:nvPr/>
        </p:nvPicPr>
        <p:blipFill rotWithShape="1">
          <a:blip r:embed="rId8">
            <a:extLst>
              <a:ext uri="{28A0092B-C50C-407E-A947-70E740481C1C}">
                <a14:useLocalDpi xmlns:a14="http://schemas.microsoft.com/office/drawing/2010/main" val="0"/>
              </a:ext>
            </a:extLst>
          </a:blip>
          <a:srcRect l="6322" t="20720" r="5969" b="7568"/>
          <a:stretch/>
        </p:blipFill>
        <p:spPr>
          <a:xfrm>
            <a:off x="482013" y="4077730"/>
            <a:ext cx="3089767" cy="2459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Bildobjekt 6"/>
          <p:cNvPicPr>
            <a:picLocks noChangeAspect="1"/>
          </p:cNvPicPr>
          <p:nvPr/>
        </p:nvPicPr>
        <p:blipFill rotWithShape="1">
          <a:blip r:embed="rId9">
            <a:extLst>
              <a:ext uri="{28A0092B-C50C-407E-A947-70E740481C1C}">
                <a14:useLocalDpi xmlns:a14="http://schemas.microsoft.com/office/drawing/2010/main" val="0"/>
              </a:ext>
            </a:extLst>
          </a:blip>
          <a:srcRect l="8113" t="4247" r="9327" b="13128"/>
          <a:stretch/>
        </p:blipFill>
        <p:spPr>
          <a:xfrm>
            <a:off x="3760480" y="3355952"/>
            <a:ext cx="2365124" cy="3143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737351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hlinkClick r:id="rId3"/>
              </a:rPr>
              <a:t>Skriv en motion</a:t>
            </a:r>
            <a:endParaRPr lang="sv-SE" dirty="0"/>
          </a:p>
        </p:txBody>
      </p:sp>
      <p:sp>
        <p:nvSpPr>
          <p:cNvPr id="3" name="Platshållare för datum 2"/>
          <p:cNvSpPr>
            <a:spLocks noGrp="1"/>
          </p:cNvSpPr>
          <p:nvPr>
            <p:ph type="dt" sz="half" idx="10"/>
          </p:nvPr>
        </p:nvSpPr>
        <p:spPr/>
        <p:txBody>
          <a:bodyPr/>
          <a:lstStyle/>
          <a:p>
            <a:fld id="{FE6CAC1E-F579-46AC-B542-F3AE9EE92004}" type="datetime1">
              <a:rPr lang="sv-SE" smtClean="0"/>
              <a:pPr/>
              <a:t>2025-04-24</a:t>
            </a:fld>
            <a:endParaRPr lang="sv-SE" dirty="0"/>
          </a:p>
        </p:txBody>
      </p:sp>
      <p:sp>
        <p:nvSpPr>
          <p:cNvPr id="4" name="Platshållare för bildnummer 3"/>
          <p:cNvSpPr>
            <a:spLocks noGrp="1"/>
          </p:cNvSpPr>
          <p:nvPr>
            <p:ph type="sldNum" sz="quarter" idx="12"/>
          </p:nvPr>
        </p:nvSpPr>
        <p:spPr/>
        <p:txBody>
          <a:bodyPr/>
          <a:lstStyle/>
          <a:p>
            <a:fld id="{D9AA0938-A5A2-874F-B97E-4FBB8AF2D7CB}" type="slidenum">
              <a:rPr lang="sv-SE" smtClean="0"/>
              <a:pPr/>
              <a:t>8</a:t>
            </a:fld>
            <a:endParaRPr lang="sv-SE" dirty="0"/>
          </a:p>
        </p:txBody>
      </p:sp>
    </p:spTree>
    <p:extLst>
      <p:ext uri="{BB962C8B-B14F-4D97-AF65-F5344CB8AC3E}">
        <p14:creationId xmlns:p14="http://schemas.microsoft.com/office/powerpoint/2010/main" val="2943284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EFB13AF2-29B9-41CB-B231-5BB155FA8E17}" type="datetime1">
              <a:rPr lang="sv-SE" smtClean="0"/>
              <a:pPr/>
              <a:t>2025-04-24</a:t>
            </a:fld>
            <a:endParaRPr lang="sv-SE"/>
          </a:p>
        </p:txBody>
      </p:sp>
      <p:pic>
        <p:nvPicPr>
          <p:cNvPr id="2050" name="Picture 2" descr="https://media.istockphoto.com/photos/businesswoman-stretching-picture-id915448488?b=1&amp;k=6&amp;m=915448488&amp;s=170667a&amp;w=0&amp;h=k-TqeXq1RiKxFC7MklkOL2EH5353iDvPB9Pv7PaY1x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803" y="747252"/>
            <a:ext cx="7253341" cy="48308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096452"/>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Vision">
  <a:themeElements>
    <a:clrScheme name="Anpassat 2">
      <a:dk1>
        <a:sysClr val="windowText" lastClr="000000"/>
      </a:dk1>
      <a:lt1>
        <a:sysClr val="window" lastClr="FFFFFF"/>
      </a:lt1>
      <a:dk2>
        <a:srgbClr val="210061"/>
      </a:dk2>
      <a:lt2>
        <a:srgbClr val="EFE9E5"/>
      </a:lt2>
      <a:accent1>
        <a:srgbClr val="8144AE"/>
      </a:accent1>
      <a:accent2>
        <a:srgbClr val="00B897"/>
      </a:accent2>
      <a:accent3>
        <a:srgbClr val="FFDE00"/>
      </a:accent3>
      <a:accent4>
        <a:srgbClr val="65D44A"/>
      </a:accent4>
      <a:accent5>
        <a:srgbClr val="ED2630"/>
      </a:accent5>
      <a:accent6>
        <a:srgbClr val="210020"/>
      </a:accent6>
      <a:hlink>
        <a:srgbClr val="ED2630"/>
      </a:hlink>
      <a:folHlink>
        <a:srgbClr val="8144AE"/>
      </a:folHlink>
    </a:clrScheme>
    <a:fontScheme name="Office - klassiskt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Vision">
  <a:themeElements>
    <a:clrScheme name="Vision">
      <a:dk1>
        <a:sysClr val="windowText" lastClr="000000"/>
      </a:dk1>
      <a:lt1>
        <a:sysClr val="window" lastClr="FFFFFF"/>
      </a:lt1>
      <a:dk2>
        <a:srgbClr val="210061"/>
      </a:dk2>
      <a:lt2>
        <a:srgbClr val="EFE9E5"/>
      </a:lt2>
      <a:accent1>
        <a:srgbClr val="8144AE"/>
      </a:accent1>
      <a:accent2>
        <a:srgbClr val="210061"/>
      </a:accent2>
      <a:accent3>
        <a:srgbClr val="00A68A"/>
      </a:accent3>
      <a:accent4>
        <a:srgbClr val="FFDE00"/>
      </a:accent4>
      <a:accent5>
        <a:srgbClr val="65D44A"/>
      </a:accent5>
      <a:accent6>
        <a:srgbClr val="D8CFC6"/>
      </a:accent6>
      <a:hlink>
        <a:srgbClr val="0000FF"/>
      </a:hlink>
      <a:folHlink>
        <a:srgbClr val="800080"/>
      </a:folHlink>
    </a:clrScheme>
    <a:fontScheme name="Vision Fo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ision 1">
      <a:srgbClr val="7930AE"/>
    </a:custClr>
    <a:custClr name="Vision 2">
      <a:srgbClr val="210061"/>
    </a:custClr>
    <a:custClr name="Vision 3">
      <a:srgbClr val="00A68A"/>
    </a:custClr>
    <a:custClr name="Vision 4">
      <a:srgbClr val="FFDE00"/>
    </a:custClr>
    <a:custClr name="Vision 5">
      <a:srgbClr val="65D44A"/>
    </a:custClr>
    <a:custClr name="Vision 6">
      <a:srgbClr val="D8CFC6"/>
    </a:custClr>
    <a:custClr name="Vision 7">
      <a:srgbClr val="ED2630"/>
    </a:custClr>
    <a:custClr name="Vision 8">
      <a:srgbClr val="B38FCE"/>
    </a:custClr>
    <a:custClr name="Vision 9">
      <a:srgbClr val="7A66A0"/>
    </a:custClr>
    <a:custClr name="Vision 10">
      <a:srgbClr val="66D4C1"/>
    </a:custClr>
    <a:custClr name="Vision 11">
      <a:srgbClr val="FFEB66"/>
    </a:custClr>
    <a:custClr name="Vision 12">
      <a:srgbClr val="A3E592"/>
    </a:custClr>
  </a:custClrLst>
  <a:extLst>
    <a:ext uri="{05A4C25C-085E-4340-85A3-A5531E510DB2}">
      <thm15:themeFamily xmlns:thm15="http://schemas.microsoft.com/office/thememl/2012/main" name="Vision 16_9.potx" id="{D162A143-60AB-4515-BC78-642BC2FABA21}" vid="{8AF95719-B2A8-4ACF-972C-018E53D6501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3435</TotalTime>
  <Words>910</Words>
  <Application>Microsoft Office PowerPoint</Application>
  <PresentationFormat>Bildspel på skärmen (4:3)</PresentationFormat>
  <Paragraphs>169</Paragraphs>
  <Slides>22</Slides>
  <Notes>22</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22</vt:i4>
      </vt:variant>
    </vt:vector>
  </HeadingPairs>
  <TitlesOfParts>
    <vt:vector size="29" baseType="lpstr">
      <vt:lpstr>Akkurat</vt:lpstr>
      <vt:lpstr>Akkurat Bold</vt:lpstr>
      <vt:lpstr>Arial</vt:lpstr>
      <vt:lpstr>Calibri</vt:lpstr>
      <vt:lpstr>Times New Roman</vt:lpstr>
      <vt:lpstr>Vision</vt:lpstr>
      <vt:lpstr>1_Vision</vt:lpstr>
      <vt:lpstr>PowerPoint-presentation</vt:lpstr>
      <vt:lpstr>PowerPoint-presentation</vt:lpstr>
      <vt:lpstr>Hälsning från förbundsordförande Veronica Magnusson</vt:lpstr>
      <vt:lpstr>Styrelsen</vt:lpstr>
      <vt:lpstr>Årets löneprocess</vt:lpstr>
      <vt:lpstr>Vi driver vidare frågan om skyddsskor för våra medlemmar!</vt:lpstr>
      <vt:lpstr>Kongress 2024</vt:lpstr>
      <vt:lpstr>Skriv en motion</vt:lpstr>
      <vt:lpstr>PowerPoint-presentation</vt:lpstr>
      <vt:lpstr>Välkommen till dagens gäst…</vt:lpstr>
      <vt:lpstr>Urban Funck</vt:lpstr>
      <vt:lpstr>Lunch</vt:lpstr>
      <vt:lpstr>PowerPoint-presentation</vt:lpstr>
      <vt:lpstr>Fika</vt:lpstr>
      <vt:lpstr>Medlemsaktivitet</vt:lpstr>
      <vt:lpstr>Dagens ombudsträff</vt:lpstr>
      <vt:lpstr>FrågeVågen</vt:lpstr>
      <vt:lpstr>PowerPoint-presentation</vt:lpstr>
      <vt:lpstr>Förmåner för medlemmar i Vision</vt:lpstr>
      <vt:lpstr>Datum i höst att boka in:</vt:lpstr>
      <vt:lpstr>Ni är alltid välkomna att höra av er till oss i styrelsen om ni undrar något!  vision.avdelningsexpedition@rjl.se Instagram: vision_region_jonkopings_lan_ Facebook: Vision fackförbundet i Region Jönköpings län  ..eller till Vision Direkt:  Vision Direkt - Facklig rådgivning vardagar Tfn: 0771 44 00 00 e-post: visiondirekt@vision.se</vt:lpstr>
      <vt:lpstr>Tack för det Du gör!  En riktigt trevlig vår/sommar!</vt:lpstr>
    </vt:vector>
  </TitlesOfParts>
  <Company>Odessa Form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Jan Wiklund</dc:creator>
  <cp:lastModifiedBy>Stamh Hannalena</cp:lastModifiedBy>
  <cp:revision>160</cp:revision>
  <cp:lastPrinted>2024-05-21T13:29:17Z</cp:lastPrinted>
  <dcterms:created xsi:type="dcterms:W3CDTF">2011-06-13T14:14:55Z</dcterms:created>
  <dcterms:modified xsi:type="dcterms:W3CDTF">2025-04-24T09:42:11Z</dcterms:modified>
</cp:coreProperties>
</file>