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75" r:id="rId4"/>
    <p:sldId id="260" r:id="rId5"/>
    <p:sldId id="267" r:id="rId6"/>
    <p:sldId id="266" r:id="rId7"/>
    <p:sldId id="268" r:id="rId8"/>
    <p:sldId id="269" r:id="rId9"/>
  </p:sldIdLst>
  <p:sldSz cx="6858000" cy="9144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65D44A"/>
    <a:srgbClr val="00A68A"/>
    <a:srgbClr val="EFE9E5"/>
    <a:srgbClr val="8144AE"/>
    <a:srgbClr val="21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Mörkt format 1 - Dekorfär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94660"/>
  </p:normalViewPr>
  <p:slideViewPr>
    <p:cSldViewPr>
      <p:cViewPr>
        <p:scale>
          <a:sx n="100" d="100"/>
          <a:sy n="100" d="100"/>
        </p:scale>
        <p:origin x="112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2631625-5B04-4551-A59A-0D3D9A9E9403}" type="datetimeFigureOut">
              <a:rPr lang="sv-SE" smtClean="0"/>
              <a:t>2023-11-02</a:t>
            </a:fld>
            <a:endParaRPr lang="sv-SE"/>
          </a:p>
        </p:txBody>
      </p:sp>
      <p:sp>
        <p:nvSpPr>
          <p:cNvPr id="4" name="Platshållare för bildobjekt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1" y="4776790"/>
            <a:ext cx="5438775" cy="390842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AED7C0-52AA-4C3B-987C-1218EC58264E}" type="slidenum">
              <a:rPr lang="sv-SE" smtClean="0"/>
              <a:t>‹#›</a:t>
            </a:fld>
            <a:endParaRPr lang="sv-SE"/>
          </a:p>
        </p:txBody>
      </p:sp>
    </p:spTree>
    <p:extLst>
      <p:ext uri="{BB962C8B-B14F-4D97-AF65-F5344CB8AC3E}">
        <p14:creationId xmlns:p14="http://schemas.microsoft.com/office/powerpoint/2010/main" val="202081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70"/>
            <a:ext cx="5829300" cy="1960033"/>
          </a:xfrm>
        </p:spPr>
        <p:txBody>
          <a:bodyPr/>
          <a:lstStyle/>
          <a:p>
            <a:r>
              <a:rPr lang="sv-SE"/>
              <a:t>Klicka här för att ändra format</a:t>
            </a:r>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82CED5E-B838-4EB5-A13B-BC8928C4BEAE}" type="datetimeFigureOut">
              <a:rPr lang="sv-SE" smtClean="0"/>
              <a:t>2023-11-02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71905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82CED5E-B838-4EB5-A13B-BC8928C4BEAE}" type="datetimeFigureOut">
              <a:rPr lang="sv-SE" smtClean="0"/>
              <a:t>2023-11-02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0711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488951"/>
            <a:ext cx="1157288" cy="104013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7177" y="488951"/>
            <a:ext cx="3357563" cy="104013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82CED5E-B838-4EB5-A13B-BC8928C4BEAE}" type="datetimeFigureOut">
              <a:rPr lang="sv-SE" smtClean="0"/>
              <a:t>2023-11-02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8378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82CED5E-B838-4EB5-A13B-BC8928C4BEAE}" type="datetimeFigureOut">
              <a:rPr lang="sv-SE" smtClean="0"/>
              <a:t>2023-11-02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292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82CED5E-B838-4EB5-A13B-BC8928C4BEAE}" type="datetimeFigureOut">
              <a:rPr lang="sv-SE" smtClean="0"/>
              <a:t>2023-11-02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707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82CED5E-B838-4EB5-A13B-BC8928C4BEAE}" type="datetimeFigureOut">
              <a:rPr lang="sv-SE" smtClean="0"/>
              <a:t>2023-11-02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7736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524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82CED5E-B838-4EB5-A13B-BC8928C4BEAE}" type="datetimeFigureOut">
              <a:rPr lang="sv-SE" smtClean="0"/>
              <a:t>2023-11-02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54258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82CED5E-B838-4EB5-A13B-BC8928C4BEAE}" type="datetimeFigureOut">
              <a:rPr lang="sv-SE" smtClean="0"/>
              <a:t>2023-11-02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82049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82CED5E-B838-4EB5-A13B-BC8928C4BEAE}" type="datetimeFigureOut">
              <a:rPr lang="sv-SE" smtClean="0"/>
              <a:t>2023-11-02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923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2" y="364067"/>
            <a:ext cx="2256235" cy="154940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2023-11-02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111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1"/>
            <a:ext cx="4114800" cy="755651"/>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2023-11-02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1613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2CED5E-B838-4EB5-A13B-BC8928C4BEAE}" type="datetimeFigureOut">
              <a:rPr lang="sv-SE" smtClean="0"/>
              <a:t>2023-11-02</a:t>
            </a:fld>
            <a:endParaRPr lang="sv-SE"/>
          </a:p>
        </p:txBody>
      </p:sp>
      <p:sp>
        <p:nvSpPr>
          <p:cNvPr id="5" name="Platshållare för sidfot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C0F614-75D6-4F5D-A390-D14D5292E340}" type="slidenum">
              <a:rPr lang="sv-SE" smtClean="0"/>
              <a:t>‹#›</a:t>
            </a:fld>
            <a:endParaRPr lang="sv-SE"/>
          </a:p>
        </p:txBody>
      </p:sp>
    </p:spTree>
    <p:extLst>
      <p:ext uri="{BB962C8B-B14F-4D97-AF65-F5344CB8AC3E}">
        <p14:creationId xmlns:p14="http://schemas.microsoft.com/office/powerpoint/2010/main" val="326313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jonkopingsavdelningen@fv.vision.s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3"/>
            <a:ext cx="6624736" cy="2232249"/>
          </a:xfrm>
          <a:prstGeom prst="rect">
            <a:avLst/>
          </a:prstGeom>
          <a:solidFill>
            <a:srgbClr val="210061"/>
          </a:solidFill>
          <a:ln>
            <a:solidFill>
              <a:srgbClr val="210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210061"/>
              </a:solidFill>
            </a:endParaRPr>
          </a:p>
        </p:txBody>
      </p:sp>
      <p:sp>
        <p:nvSpPr>
          <p:cNvPr id="3" name="textruta 2"/>
          <p:cNvSpPr txBox="1"/>
          <p:nvPr/>
        </p:nvSpPr>
        <p:spPr>
          <a:xfrm>
            <a:off x="260650" y="251522"/>
            <a:ext cx="6336704" cy="1723549"/>
          </a:xfrm>
          <a:prstGeom prst="rect">
            <a:avLst/>
          </a:prstGeom>
          <a:noFill/>
        </p:spPr>
        <p:txBody>
          <a:bodyPr wrap="square" rtlCol="0">
            <a:spAutoFit/>
          </a:bodyPr>
          <a:lstStyle/>
          <a:p>
            <a:endParaRPr lang="sv-SE" sz="1200" dirty="0">
              <a:solidFill>
                <a:schemeClr val="bg1"/>
              </a:solidFill>
              <a:latin typeface="Times New Roman" panose="02020603050405020304" pitchFamily="18" charset="0"/>
              <a:cs typeface="Times New Roman" panose="02020603050405020304" pitchFamily="18" charset="0"/>
            </a:endParaRPr>
          </a:p>
          <a:p>
            <a:r>
              <a:rPr lang="sv-SE" sz="4800" b="1" dirty="0">
                <a:solidFill>
                  <a:schemeClr val="bg1"/>
                </a:solidFill>
                <a:latin typeface="Times New Roman" panose="02020603050405020304" pitchFamily="18" charset="0"/>
                <a:cs typeface="Times New Roman" panose="02020603050405020304" pitchFamily="18" charset="0"/>
              </a:rPr>
              <a:t>Verksamhetsplan </a:t>
            </a:r>
            <a:r>
              <a:rPr lang="sv-SE" sz="4800" b="1" dirty="0" smtClean="0">
                <a:solidFill>
                  <a:schemeClr val="bg1"/>
                </a:solidFill>
                <a:latin typeface="Times New Roman" panose="02020603050405020304" pitchFamily="18" charset="0"/>
                <a:cs typeface="Times New Roman" panose="02020603050405020304" pitchFamily="18" charset="0"/>
              </a:rPr>
              <a:t>2024</a:t>
            </a:r>
            <a:endParaRPr lang="sv-SE" sz="4800" b="1" dirty="0">
              <a:solidFill>
                <a:schemeClr val="bg1"/>
              </a:solidFill>
              <a:latin typeface="Times New Roman" panose="02020603050405020304" pitchFamily="18" charset="0"/>
              <a:cs typeface="Times New Roman" panose="02020603050405020304" pitchFamily="18" charset="0"/>
            </a:endParaRPr>
          </a:p>
          <a:p>
            <a:endParaRPr lang="sv-SE" sz="1400" dirty="0">
              <a:solidFill>
                <a:schemeClr val="bg1"/>
              </a:solidFill>
              <a:latin typeface="Times New Roman" panose="02020603050405020304" pitchFamily="18" charset="0"/>
              <a:cs typeface="Times New Roman" panose="02020603050405020304" pitchFamily="18" charset="0"/>
            </a:endParaRPr>
          </a:p>
          <a:p>
            <a:r>
              <a:rPr lang="sv-SE" sz="3200" dirty="0">
                <a:solidFill>
                  <a:schemeClr val="bg1"/>
                </a:solidFill>
                <a:latin typeface="Times New Roman" panose="02020603050405020304" pitchFamily="18" charset="0"/>
                <a:cs typeface="Times New Roman" panose="02020603050405020304" pitchFamily="18" charset="0"/>
              </a:rPr>
              <a:t>Vision Kommunavdelning Jönköping</a:t>
            </a:r>
          </a:p>
        </p:txBody>
      </p:sp>
      <p:sp>
        <p:nvSpPr>
          <p:cNvPr id="5" name="textruta 4"/>
          <p:cNvSpPr txBox="1"/>
          <p:nvPr/>
        </p:nvSpPr>
        <p:spPr>
          <a:xfrm rot="20570860">
            <a:off x="1102717" y="7609639"/>
            <a:ext cx="4078979" cy="954107"/>
          </a:xfrm>
          <a:prstGeom prst="rect">
            <a:avLst/>
          </a:prstGeom>
          <a:noFill/>
          <a:effectLst>
            <a:glow rad="228600">
              <a:schemeClr val="accent1">
                <a:satMod val="175000"/>
                <a:alpha val="40000"/>
              </a:schemeClr>
            </a:glow>
          </a:effectLst>
        </p:spPr>
        <p:txBody>
          <a:bodyPr wrap="square" rtlCol="0">
            <a:spAutoFit/>
          </a:bodyPr>
          <a:lstStyle/>
          <a:p>
            <a:r>
              <a:rPr lang="sv-SE" sz="2800" dirty="0">
                <a:solidFill>
                  <a:srgbClr val="8144AE"/>
                </a:solidFill>
                <a:effectLst>
                  <a:glow rad="139700">
                    <a:srgbClr val="65D44A">
                      <a:alpha val="40000"/>
                    </a:srgbClr>
                  </a:glow>
                </a:effectLst>
                <a:latin typeface="Harlow Solid Italic" panose="04030604020F02020D02" pitchFamily="82" charset="0"/>
              </a:rPr>
              <a:t>Du ska få ut så mycket </a:t>
            </a:r>
          </a:p>
          <a:p>
            <a:r>
              <a:rPr lang="sv-SE" sz="2800" dirty="0">
                <a:solidFill>
                  <a:srgbClr val="8144AE"/>
                </a:solidFill>
                <a:effectLst>
                  <a:glow rad="139700">
                    <a:srgbClr val="65D44A">
                      <a:alpha val="40000"/>
                    </a:srgbClr>
                  </a:glow>
                </a:effectLst>
                <a:latin typeface="Harlow Solid Italic" panose="04030604020F02020D02" pitchFamily="82" charset="0"/>
              </a:rPr>
              <a:t>som möjligt av ditt arbetsliv.</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4" y="2423631"/>
            <a:ext cx="6634046" cy="4689934"/>
          </a:xfrm>
          <a:prstGeom prst="rect">
            <a:avLst/>
          </a:prstGeom>
        </p:spPr>
      </p:pic>
    </p:spTree>
    <p:extLst>
      <p:ext uri="{BB962C8B-B14F-4D97-AF65-F5344CB8AC3E}">
        <p14:creationId xmlns:p14="http://schemas.microsoft.com/office/powerpoint/2010/main" val="78423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3888432"/>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2769989"/>
          </a:xfrm>
          <a:prstGeom prst="rect">
            <a:avLst/>
          </a:prstGeom>
          <a:noFill/>
        </p:spPr>
        <p:txBody>
          <a:bodyPr wrap="square" rtlCol="0">
            <a:spAutoFit/>
          </a:bodyPr>
          <a:lstStyle/>
          <a:p>
            <a:r>
              <a:rPr lang="sv-SE" sz="2000" dirty="0">
                <a:solidFill>
                  <a:schemeClr val="bg1"/>
                </a:solidFill>
                <a:latin typeface="Times New Roman" panose="02020603050405020304" pitchFamily="18" charset="0"/>
                <a:cs typeface="Times New Roman" panose="02020603050405020304" pitchFamily="18" charset="0"/>
              </a:rPr>
              <a:t>Innehållsförteckning			2</a:t>
            </a:r>
          </a:p>
          <a:p>
            <a:r>
              <a:rPr lang="sv-SE" sz="2000" dirty="0">
                <a:solidFill>
                  <a:schemeClr val="bg1"/>
                </a:solidFill>
                <a:latin typeface="Times New Roman" panose="02020603050405020304" pitchFamily="18" charset="0"/>
                <a:cs typeface="Times New Roman" panose="02020603050405020304" pitchFamily="18" charset="0"/>
              </a:rPr>
              <a:t>Övergripande målsättning för </a:t>
            </a:r>
            <a:r>
              <a:rPr lang="sv-SE" sz="2000" dirty="0" smtClean="0">
                <a:solidFill>
                  <a:schemeClr val="bg1"/>
                </a:solidFill>
                <a:latin typeface="Times New Roman" panose="02020603050405020304" pitchFamily="18" charset="0"/>
                <a:cs typeface="Times New Roman" panose="02020603050405020304" pitchFamily="18" charset="0"/>
              </a:rPr>
              <a:t>2024</a:t>
            </a:r>
            <a:r>
              <a:rPr lang="sv-SE" sz="2000" dirty="0">
                <a:solidFill>
                  <a:schemeClr val="bg1"/>
                </a:solidFill>
                <a:latin typeface="Times New Roman" panose="02020603050405020304" pitchFamily="18" charset="0"/>
                <a:cs typeface="Times New Roman" panose="02020603050405020304" pitchFamily="18" charset="0"/>
              </a:rPr>
              <a:t>		2</a:t>
            </a:r>
          </a:p>
          <a:p>
            <a:r>
              <a:rPr lang="sv-SE" sz="2000" dirty="0">
                <a:solidFill>
                  <a:schemeClr val="bg1"/>
                </a:solidFill>
                <a:latin typeface="Times New Roman" panose="02020603050405020304" pitchFamily="18" charset="0"/>
                <a:cs typeface="Times New Roman" panose="02020603050405020304" pitchFamily="18" charset="0"/>
              </a:rPr>
              <a:t>Visions mål &amp; hjärtefrågor 		3</a:t>
            </a:r>
          </a:p>
          <a:p>
            <a:r>
              <a:rPr lang="sv-SE" sz="2000" dirty="0">
                <a:solidFill>
                  <a:schemeClr val="bg1"/>
                </a:solidFill>
                <a:latin typeface="Times New Roman" panose="02020603050405020304" pitchFamily="18" charset="0"/>
                <a:cs typeface="Times New Roman" panose="02020603050405020304" pitchFamily="18" charset="0"/>
              </a:rPr>
              <a:t>Styrelsen har ordet			4-5</a:t>
            </a:r>
          </a:p>
          <a:p>
            <a:r>
              <a:rPr lang="sv-SE" sz="2000" dirty="0">
                <a:solidFill>
                  <a:schemeClr val="bg1"/>
                </a:solidFill>
                <a:latin typeface="Times New Roman" panose="02020603050405020304" pitchFamily="18" charset="0"/>
                <a:cs typeface="Times New Roman" panose="02020603050405020304" pitchFamily="18" charset="0"/>
              </a:rPr>
              <a:t>Planerade aktiviteter </a:t>
            </a:r>
            <a:r>
              <a:rPr lang="sv-SE" sz="2000" dirty="0" smtClean="0">
                <a:solidFill>
                  <a:schemeClr val="bg1"/>
                </a:solidFill>
                <a:latin typeface="Times New Roman" panose="02020603050405020304" pitchFamily="18" charset="0"/>
                <a:cs typeface="Times New Roman" panose="02020603050405020304" pitchFamily="18" charset="0"/>
              </a:rPr>
              <a:t>2024</a:t>
            </a:r>
            <a:r>
              <a:rPr lang="sv-SE" sz="2000" dirty="0">
                <a:solidFill>
                  <a:schemeClr val="bg1"/>
                </a:solidFill>
                <a:latin typeface="Times New Roman" panose="02020603050405020304" pitchFamily="18" charset="0"/>
                <a:cs typeface="Times New Roman" panose="02020603050405020304" pitchFamily="18" charset="0"/>
              </a:rPr>
              <a:t>			</a:t>
            </a:r>
            <a:r>
              <a:rPr lang="sv-SE" sz="2000" dirty="0" smtClean="0">
                <a:solidFill>
                  <a:schemeClr val="bg1"/>
                </a:solidFill>
                <a:latin typeface="Times New Roman" panose="02020603050405020304" pitchFamily="18" charset="0"/>
                <a:cs typeface="Times New Roman" panose="02020603050405020304" pitchFamily="18" charset="0"/>
              </a:rPr>
              <a:t>6</a:t>
            </a:r>
            <a:endParaRPr lang="sv-SE" sz="2000" dirty="0">
              <a:solidFill>
                <a:schemeClr val="bg1"/>
              </a:solidFill>
              <a:latin typeface="Times New Roman" panose="02020603050405020304" pitchFamily="18" charset="0"/>
              <a:cs typeface="Times New Roman" panose="02020603050405020304" pitchFamily="18" charset="0"/>
            </a:endParaRPr>
          </a:p>
          <a:p>
            <a:r>
              <a:rPr lang="sv-SE" sz="2000" dirty="0">
                <a:solidFill>
                  <a:schemeClr val="bg1"/>
                </a:solidFill>
                <a:latin typeface="Times New Roman" panose="02020603050405020304" pitchFamily="18" charset="0"/>
                <a:cs typeface="Times New Roman" panose="02020603050405020304" pitchFamily="18" charset="0"/>
              </a:rPr>
              <a:t>Arvoden &amp; fackavgift </a:t>
            </a:r>
            <a:r>
              <a:rPr lang="sv-SE" sz="2000" dirty="0" smtClean="0">
                <a:solidFill>
                  <a:schemeClr val="bg1"/>
                </a:solidFill>
                <a:latin typeface="Times New Roman" panose="02020603050405020304" pitchFamily="18" charset="0"/>
                <a:cs typeface="Times New Roman" panose="02020603050405020304" pitchFamily="18" charset="0"/>
              </a:rPr>
              <a:t>2024</a:t>
            </a:r>
            <a:r>
              <a:rPr lang="sv-SE" sz="2000" dirty="0">
                <a:solidFill>
                  <a:schemeClr val="bg1"/>
                </a:solidFill>
                <a:latin typeface="Times New Roman" panose="02020603050405020304" pitchFamily="18" charset="0"/>
                <a:cs typeface="Times New Roman" panose="02020603050405020304" pitchFamily="18" charset="0"/>
              </a:rPr>
              <a:t>		</a:t>
            </a:r>
            <a:r>
              <a:rPr lang="sv-SE" sz="2000" dirty="0" smtClean="0">
                <a:solidFill>
                  <a:schemeClr val="bg1"/>
                </a:solidFill>
                <a:latin typeface="Times New Roman" panose="02020603050405020304" pitchFamily="18" charset="0"/>
                <a:cs typeface="Times New Roman" panose="02020603050405020304" pitchFamily="18" charset="0"/>
              </a:rPr>
              <a:t>8</a:t>
            </a:r>
            <a:endParaRPr lang="sv-SE" sz="2000" dirty="0">
              <a:solidFill>
                <a:schemeClr val="bg1"/>
              </a:solidFill>
              <a:latin typeface="Times New Roman" panose="02020603050405020304" pitchFamily="18" charset="0"/>
              <a:cs typeface="Times New Roman" panose="02020603050405020304" pitchFamily="18" charset="0"/>
            </a:endParaRPr>
          </a:p>
          <a:p>
            <a:r>
              <a:rPr lang="sv-SE" sz="2000" dirty="0">
                <a:solidFill>
                  <a:schemeClr val="bg1"/>
                </a:solidFill>
                <a:latin typeface="Times New Roman" panose="02020603050405020304" pitchFamily="18" charset="0"/>
                <a:cs typeface="Times New Roman" panose="02020603050405020304" pitchFamily="18" charset="0"/>
              </a:rPr>
              <a:t>Budget för verksamhetsåret </a:t>
            </a:r>
            <a:r>
              <a:rPr lang="sv-SE" sz="2000" dirty="0" smtClean="0">
                <a:solidFill>
                  <a:schemeClr val="bg1"/>
                </a:solidFill>
                <a:latin typeface="Times New Roman" panose="02020603050405020304" pitchFamily="18" charset="0"/>
                <a:cs typeface="Times New Roman" panose="02020603050405020304" pitchFamily="18" charset="0"/>
              </a:rPr>
              <a:t>2024</a:t>
            </a:r>
            <a:r>
              <a:rPr lang="sv-SE" sz="2000" dirty="0">
                <a:solidFill>
                  <a:schemeClr val="bg1"/>
                </a:solidFill>
                <a:latin typeface="Times New Roman" panose="02020603050405020304" pitchFamily="18" charset="0"/>
                <a:cs typeface="Times New Roman" panose="02020603050405020304" pitchFamily="18" charset="0"/>
              </a:rPr>
              <a:t>		9</a:t>
            </a:r>
          </a:p>
          <a:p>
            <a:r>
              <a:rPr lang="sv-SE" sz="2000" dirty="0">
                <a:solidFill>
                  <a:schemeClr val="bg1"/>
                </a:solidFill>
                <a:latin typeface="Times New Roman" panose="02020603050405020304" pitchFamily="18" charset="0"/>
                <a:cs typeface="Times New Roman" panose="02020603050405020304" pitchFamily="18" charset="0"/>
              </a:rPr>
              <a:t>Bli skyddsombud!			10</a:t>
            </a:r>
          </a:p>
          <a:p>
            <a:r>
              <a:rPr lang="sv-SE" sz="1400" dirty="0">
                <a:solidFill>
                  <a:schemeClr val="bg1"/>
                </a:solidFill>
                <a:latin typeface="Times New Roman" panose="02020603050405020304" pitchFamily="18" charset="0"/>
                <a:cs typeface="Times New Roman" panose="02020603050405020304" pitchFamily="18" charset="0"/>
              </a:rPr>
              <a:t> </a:t>
            </a:r>
            <a:endParaRPr lang="sv-SE" sz="1400" dirty="0">
              <a:solidFill>
                <a:schemeClr val="bg1"/>
              </a:solidFill>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a:solidFill>
                  <a:srgbClr val="65D44A"/>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43997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60648" y="-1629697"/>
            <a:ext cx="6597352" cy="8710077"/>
          </a:xfrm>
          <a:prstGeom prst="rect">
            <a:avLst/>
          </a:prstGeom>
        </p:spPr>
        <p:txBody>
          <a:bodyPr wrap="square">
            <a:spAutoFit/>
          </a:bodyPr>
          <a:lstStyle/>
          <a:p>
            <a:endParaRPr lang="sv-SE" sz="2400" dirty="0" smtClean="0">
              <a:solidFill>
                <a:srgbClr val="00A68A"/>
              </a:solidFill>
              <a:latin typeface="Times New Roman" panose="02020603050405020304" pitchFamily="18" charset="0"/>
              <a:cs typeface="Times New Roman" panose="02020603050405020304" pitchFamily="18" charset="0"/>
            </a:endParaRPr>
          </a:p>
          <a:p>
            <a:endParaRPr lang="sv-SE" sz="2400" dirty="0">
              <a:solidFill>
                <a:srgbClr val="00A68A"/>
              </a:solidFill>
              <a:latin typeface="Times New Roman" panose="02020603050405020304" pitchFamily="18" charset="0"/>
              <a:cs typeface="Times New Roman" panose="02020603050405020304" pitchFamily="18" charset="0"/>
            </a:endParaRPr>
          </a:p>
          <a:p>
            <a:endParaRPr lang="sv-SE" sz="2400" dirty="0" smtClean="0">
              <a:solidFill>
                <a:srgbClr val="00A68A"/>
              </a:solidFill>
              <a:latin typeface="Times New Roman" panose="02020603050405020304" pitchFamily="18" charset="0"/>
              <a:cs typeface="Times New Roman" panose="02020603050405020304" pitchFamily="18" charset="0"/>
            </a:endParaRPr>
          </a:p>
          <a:p>
            <a:endParaRPr lang="sv-SE" sz="2400" dirty="0">
              <a:solidFill>
                <a:srgbClr val="00A68A"/>
              </a:solidFill>
              <a:latin typeface="Times New Roman" panose="02020603050405020304" pitchFamily="18" charset="0"/>
              <a:cs typeface="Times New Roman" panose="02020603050405020304" pitchFamily="18" charset="0"/>
            </a:endParaRPr>
          </a:p>
          <a:p>
            <a:endParaRPr lang="sv-SE" sz="2400" dirty="0" smtClean="0">
              <a:solidFill>
                <a:srgbClr val="00A68A"/>
              </a:solidFill>
              <a:latin typeface="Times New Roman" panose="02020603050405020304" pitchFamily="18" charset="0"/>
              <a:cs typeface="Times New Roman" panose="02020603050405020304" pitchFamily="18" charset="0"/>
            </a:endParaRPr>
          </a:p>
          <a:p>
            <a:endParaRPr lang="sv-SE" sz="2400" dirty="0">
              <a:solidFill>
                <a:srgbClr val="00A68A"/>
              </a:solidFill>
              <a:latin typeface="Times New Roman" panose="02020603050405020304" pitchFamily="18" charset="0"/>
              <a:cs typeface="Times New Roman" panose="02020603050405020304" pitchFamily="18" charset="0"/>
            </a:endParaRPr>
          </a:p>
          <a:p>
            <a:r>
              <a:rPr lang="sv-SE" sz="2400" dirty="0" smtClean="0">
                <a:solidFill>
                  <a:srgbClr val="00A68A"/>
                </a:solidFill>
                <a:latin typeface="Times New Roman" panose="02020603050405020304" pitchFamily="18" charset="0"/>
                <a:cs typeface="Times New Roman" panose="02020603050405020304" pitchFamily="18" charset="0"/>
              </a:rPr>
              <a:t>Övergripande </a:t>
            </a:r>
            <a:r>
              <a:rPr lang="sv-SE" sz="2400" dirty="0">
                <a:solidFill>
                  <a:srgbClr val="00A68A"/>
                </a:solidFill>
                <a:latin typeface="Times New Roman" panose="02020603050405020304" pitchFamily="18" charset="0"/>
                <a:cs typeface="Times New Roman" panose="02020603050405020304" pitchFamily="18" charset="0"/>
              </a:rPr>
              <a:t>målsättning för 2024</a:t>
            </a:r>
            <a:endParaRPr lang="sv-SE" dirty="0"/>
          </a:p>
          <a:p>
            <a:pPr algn="ctr"/>
            <a:endParaRPr lang="sv-SE" dirty="0"/>
          </a:p>
          <a:p>
            <a:r>
              <a:rPr lang="sv-SE" dirty="0"/>
              <a:t>Enkelt nära framåt – så vill vi uppfattas på arbetsplatserna. Vi vet att det gör oss till ett fackförbund som är relevant hos människor. Därför måste det genomsyra allt vi gör och hur vi agerar. Det måste vara enkelt för medlemmar att engagera sig som förtroendevald, enkelt att komma in i ett uppdrag och få så bra förutsättningar som möjligt i uppdraget. Det ska vara enkelt för varje medlem att få kontakt med Vision och helst vill vi att det ska vara med en förtroendevald så nära arbetsplatsen som möjligt. För att vara nära medlemmarna och fånga upp arbetsplatsnära frågor på arbetsplatsen krävs det också att vi är många förtroendevalda. Vi vill vara handlingskraftiga, ta fram konstruktiva förslag som driver arbetslivet framåt för olika professioner och yrkestitlar. Därför behöver vi också vara många förtroendevalda som har örat mot marken, organiserar och ställer frågan om medlemskap på arbetsplatserna.</a:t>
            </a:r>
          </a:p>
          <a:p>
            <a:endParaRPr lang="sv-SE" sz="1600" dirty="0">
              <a:latin typeface="Times New Roman" panose="02020603050405020304" pitchFamily="18" charset="0"/>
              <a:cs typeface="Times New Roman" panose="02020603050405020304" pitchFamily="18" charset="0"/>
            </a:endParaRPr>
          </a:p>
          <a:p>
            <a:endParaRPr lang="sv-SE" sz="1600" dirty="0">
              <a:latin typeface="Times New Roman" panose="02020603050405020304" pitchFamily="18" charset="0"/>
              <a:cs typeface="Times New Roman" panose="02020603050405020304" pitchFamily="18" charset="0"/>
            </a:endParaRPr>
          </a:p>
          <a:p>
            <a:r>
              <a:rPr lang="sv-SE" dirty="0"/>
              <a:t>Genomföra en satsning som har till målsättning om att nå 160 000 yrkesverksamma medlemmar och 16 000 förtroendevalda till 2027 och samtidigt fastställa riktmärket om att 10 % av Visions yrkesverksamma medlemmar ska ha någon form av förtroendeuppdrag.</a:t>
            </a:r>
            <a:endParaRPr lang="sv-SE" dirty="0"/>
          </a:p>
        </p:txBody>
      </p:sp>
    </p:spTree>
    <p:extLst>
      <p:ext uri="{BB962C8B-B14F-4D97-AF65-F5344CB8AC3E}">
        <p14:creationId xmlns:p14="http://schemas.microsoft.com/office/powerpoint/2010/main" val="34809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6459888" y="107504"/>
            <a:ext cx="288031" cy="369332"/>
          </a:xfrm>
          <a:prstGeom prst="rect">
            <a:avLst/>
          </a:prstGeom>
          <a:noFill/>
        </p:spPr>
        <p:txBody>
          <a:bodyPr wrap="square" rtlCol="0">
            <a:spAutoFit/>
          </a:bodyPr>
          <a:lstStyle/>
          <a:p>
            <a:r>
              <a:rPr lang="sv-SE" dirty="0">
                <a:solidFill>
                  <a:srgbClr val="00A68A"/>
                </a:solidFill>
                <a:latin typeface="Times New Roman" panose="02020603050405020304" pitchFamily="18" charset="0"/>
                <a:cs typeface="Times New Roman" panose="02020603050405020304" pitchFamily="18" charset="0"/>
              </a:rPr>
              <a:t>3</a:t>
            </a:r>
          </a:p>
        </p:txBody>
      </p:sp>
      <p:sp>
        <p:nvSpPr>
          <p:cNvPr id="2" name="textruta 1"/>
          <p:cNvSpPr txBox="1"/>
          <p:nvPr/>
        </p:nvSpPr>
        <p:spPr>
          <a:xfrm>
            <a:off x="476672" y="683569"/>
            <a:ext cx="6027550" cy="1477328"/>
          </a:xfrm>
          <a:prstGeom prst="rect">
            <a:avLst/>
          </a:prstGeom>
          <a:noFill/>
        </p:spPr>
        <p:txBody>
          <a:bodyPr wrap="square" rtlCol="0">
            <a:spAutoFit/>
          </a:bodyPr>
          <a:lstStyle/>
          <a:p>
            <a:endParaRPr lang="sv-SE" dirty="0"/>
          </a:p>
          <a:p>
            <a:endParaRPr lang="sv-SE" dirty="0"/>
          </a:p>
          <a:p>
            <a:endParaRPr lang="sv-SE" dirty="0"/>
          </a:p>
          <a:p>
            <a:endParaRPr lang="sv-SE" dirty="0"/>
          </a:p>
          <a:p>
            <a:endParaRPr lang="sv-SE" dirty="0"/>
          </a:p>
        </p:txBody>
      </p:sp>
      <p:grpSp>
        <p:nvGrpSpPr>
          <p:cNvPr id="9" name="Group 6873"/>
          <p:cNvGrpSpPr/>
          <p:nvPr/>
        </p:nvGrpSpPr>
        <p:grpSpPr>
          <a:xfrm>
            <a:off x="20638" y="-248285"/>
            <a:ext cx="6816725" cy="9640570"/>
            <a:chOff x="0" y="0"/>
            <a:chExt cx="6816725" cy="9640570"/>
          </a:xfrm>
        </p:grpSpPr>
        <p:sp>
          <p:nvSpPr>
            <p:cNvPr id="10" name="Rectangle 277"/>
            <p:cNvSpPr/>
            <p:nvPr/>
          </p:nvSpPr>
          <p:spPr>
            <a:xfrm>
              <a:off x="1788415" y="8525332"/>
              <a:ext cx="42144" cy="189937"/>
            </a:xfrm>
            <a:prstGeom prst="rect">
              <a:avLst/>
            </a:prstGeom>
            <a:ln>
              <a:noFill/>
            </a:ln>
          </p:spPr>
          <p:txBody>
            <a:bodyPr vert="horz" lIns="0" tIns="0" rIns="0" bIns="0" rtlCol="0">
              <a:noAutofit/>
            </a:bodyPr>
            <a:lstStyle/>
            <a:p>
              <a:pPr>
                <a:lnSpc>
                  <a:spcPct val="107000"/>
                </a:lnSpc>
                <a:spcAft>
                  <a:spcPts val="800"/>
                </a:spcAft>
              </a:pPr>
              <a:r>
                <a:rPr lang="sv-SE" sz="1100">
                  <a:solidFill>
                    <a:srgbClr val="000000"/>
                  </a:solidFill>
                  <a:effectLst/>
                  <a:latin typeface="Calibri" panose="020F0502020204030204" pitchFamily="34" charset="0"/>
                  <a:ea typeface="Calibri" panose="020F0502020204030204" pitchFamily="34" charset="0"/>
                </a:rPr>
                <a:t> </a:t>
              </a:r>
            </a:p>
          </p:txBody>
        </p:sp>
        <p:pic>
          <p:nvPicPr>
            <p:cNvPr id="11" name="Picture 279"/>
            <p:cNvPicPr/>
            <p:nvPr/>
          </p:nvPicPr>
          <p:blipFill>
            <a:blip r:embed="rId2"/>
            <a:stretch>
              <a:fillRect/>
            </a:stretch>
          </p:blipFill>
          <p:spPr>
            <a:xfrm>
              <a:off x="0" y="0"/>
              <a:ext cx="6816725" cy="9640570"/>
            </a:xfrm>
            <a:prstGeom prst="rect">
              <a:avLst/>
            </a:prstGeom>
          </p:spPr>
        </p:pic>
      </p:grpSp>
    </p:spTree>
    <p:extLst>
      <p:ext uri="{BB962C8B-B14F-4D97-AF65-F5344CB8AC3E}">
        <p14:creationId xmlns:p14="http://schemas.microsoft.com/office/powerpoint/2010/main" val="42031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16634" y="107504"/>
            <a:ext cx="6624736" cy="8871792"/>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332656" y="107504"/>
            <a:ext cx="6192688" cy="1938992"/>
          </a:xfrm>
          <a:prstGeom prst="rect">
            <a:avLst/>
          </a:prstGeom>
          <a:noFill/>
        </p:spPr>
        <p:txBody>
          <a:bodyPr wrap="square" rtlCol="0">
            <a:spAutoFit/>
          </a:bodyPr>
          <a:lstStyle/>
          <a:p>
            <a:pPr algn="ctr"/>
            <a:r>
              <a:rPr lang="sv-SE" sz="4000" dirty="0">
                <a:solidFill>
                  <a:srgbClr val="00A68A"/>
                </a:solidFill>
                <a:latin typeface="Times New Roman" panose="02020603050405020304" pitchFamily="18" charset="0"/>
                <a:cs typeface="Times New Roman" panose="02020603050405020304" pitchFamily="18" charset="0"/>
              </a:rPr>
              <a:t>Planerade aktiviteter </a:t>
            </a:r>
            <a:r>
              <a:rPr lang="sv-SE" sz="4000" dirty="0" smtClean="0">
                <a:solidFill>
                  <a:srgbClr val="00A68A"/>
                </a:solidFill>
                <a:latin typeface="Times New Roman" panose="02020603050405020304" pitchFamily="18" charset="0"/>
                <a:cs typeface="Times New Roman" panose="02020603050405020304" pitchFamily="18" charset="0"/>
              </a:rPr>
              <a:t>2024 </a:t>
            </a:r>
            <a:r>
              <a:rPr lang="sv-SE" sz="4000" dirty="0">
                <a:solidFill>
                  <a:srgbClr val="00A68A"/>
                </a:solidFill>
                <a:latin typeface="Times New Roman" panose="02020603050405020304" pitchFamily="18" charset="0"/>
                <a:cs typeface="Times New Roman" panose="02020603050405020304" pitchFamily="18" charset="0"/>
              </a:rPr>
              <a:t>för </a:t>
            </a:r>
            <a:r>
              <a:rPr lang="sv-SE" sz="4000" dirty="0" smtClean="0">
                <a:solidFill>
                  <a:srgbClr val="00A68A"/>
                </a:solidFill>
                <a:latin typeface="Times New Roman" panose="02020603050405020304" pitchFamily="18" charset="0"/>
                <a:cs typeface="Times New Roman" panose="02020603050405020304" pitchFamily="18" charset="0"/>
              </a:rPr>
              <a:t>medlemmar, chefer </a:t>
            </a:r>
            <a:r>
              <a:rPr lang="sv-SE" sz="4000" dirty="0">
                <a:solidFill>
                  <a:srgbClr val="00A68A"/>
                </a:solidFill>
                <a:latin typeface="Times New Roman" panose="02020603050405020304" pitchFamily="18" charset="0"/>
                <a:cs typeface="Times New Roman" panose="02020603050405020304" pitchFamily="18" charset="0"/>
              </a:rPr>
              <a:t>och ombud</a:t>
            </a:r>
          </a:p>
        </p:txBody>
      </p:sp>
      <p:sp>
        <p:nvSpPr>
          <p:cNvPr id="11" name="textruta 10"/>
          <p:cNvSpPr txBox="1"/>
          <p:nvPr/>
        </p:nvSpPr>
        <p:spPr>
          <a:xfrm>
            <a:off x="321820" y="2235076"/>
            <a:ext cx="6535522" cy="5170646"/>
          </a:xfrm>
          <a:prstGeom prst="rect">
            <a:avLst/>
          </a:prstGeom>
          <a:noFill/>
        </p:spPr>
        <p:txBody>
          <a:bodyPr wrap="square" rtlCol="0">
            <a:spAutoFit/>
          </a:bodyPr>
          <a:lstStyle/>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Digitala möten för ombud</a:t>
            </a:r>
            <a:endParaRPr lang="sv-SE" sz="2400" dirty="0">
              <a:latin typeface="Times New Roman" panose="02020603050405020304" pitchFamily="18" charset="0"/>
              <a:cs typeface="Times New Roman" panose="02020603050405020304" pitchFamily="18" charset="0"/>
            </a:endParaRPr>
          </a:p>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Årsmöte</a:t>
            </a:r>
          </a:p>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Arbetsplatsbesök</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Medlemsaktiviteter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Höstmöte</a:t>
            </a:r>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pPr marL="342900" indent="-342900">
              <a:lnSpc>
                <a:spcPct val="150000"/>
              </a:lnSpc>
              <a:buClr>
                <a:srgbClr val="65D44A"/>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Ombudsträffar</a:t>
            </a:r>
          </a:p>
          <a:p>
            <a:pPr marL="342900" indent="-342900">
              <a:lnSpc>
                <a:spcPct val="150000"/>
              </a:lnSpc>
              <a:buClr>
                <a:srgbClr val="65D44A"/>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Ombudsutbildningar</a:t>
            </a: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Lunchmingel för chefer </a:t>
            </a:r>
            <a:endParaRPr lang="sv-SE" sz="2400" dirty="0">
              <a:latin typeface="Times New Roman" panose="02020603050405020304" pitchFamily="18" charset="0"/>
              <a:cs typeface="Times New Roman" panose="02020603050405020304" pitchFamily="18" charset="0"/>
            </a:endParaRPr>
          </a:p>
          <a:p>
            <a:endParaRPr lang="sv-SE" dirty="0"/>
          </a:p>
        </p:txBody>
      </p:sp>
      <p:pic>
        <p:nvPicPr>
          <p:cNvPr id="2052" name="Picture 4" descr="https://vision.se/globalassets/om-vision/designmanual/vision_log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644" y="8028384"/>
            <a:ext cx="179070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436132" y="107504"/>
            <a:ext cx="288031" cy="369332"/>
          </a:xfrm>
          <a:prstGeom prst="rect">
            <a:avLst/>
          </a:prstGeom>
          <a:noFill/>
        </p:spPr>
        <p:txBody>
          <a:bodyPr wrap="square" rtlCol="0">
            <a:spAutoFit/>
          </a:bodyPr>
          <a:lstStyle/>
          <a:p>
            <a:r>
              <a:rPr lang="sv-SE" dirty="0">
                <a:solidFill>
                  <a:srgbClr val="00A68A"/>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42563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4320480"/>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116633" y="251522"/>
            <a:ext cx="6048671" cy="584775"/>
          </a:xfrm>
          <a:prstGeom prst="rect">
            <a:avLst/>
          </a:prstGeom>
          <a:noFill/>
        </p:spPr>
        <p:txBody>
          <a:bodyPr wrap="square" rtlCol="0">
            <a:spAutoFit/>
          </a:bodyPr>
          <a:lstStyle/>
          <a:p>
            <a:r>
              <a:rPr lang="sv-SE" sz="3200" dirty="0">
                <a:solidFill>
                  <a:srgbClr val="00A68A"/>
                </a:solidFill>
                <a:latin typeface="Times New Roman" panose="02020603050405020304" pitchFamily="18" charset="0"/>
                <a:cs typeface="Times New Roman" panose="02020603050405020304" pitchFamily="18" charset="0"/>
              </a:rPr>
              <a:t>Arvoden och fackavgift för </a:t>
            </a:r>
            <a:r>
              <a:rPr lang="sv-SE" sz="3200" dirty="0" smtClean="0">
                <a:solidFill>
                  <a:srgbClr val="00A68A"/>
                </a:solidFill>
                <a:latin typeface="Times New Roman" panose="02020603050405020304" pitchFamily="18" charset="0"/>
                <a:cs typeface="Times New Roman" panose="02020603050405020304" pitchFamily="18" charset="0"/>
              </a:rPr>
              <a:t>2024</a:t>
            </a:r>
            <a:endParaRPr lang="sv-SE" sz="2400" dirty="0">
              <a:solidFill>
                <a:srgbClr val="00A68A"/>
              </a:solidFill>
              <a:latin typeface="Times New Roman" panose="02020603050405020304" pitchFamily="18" charset="0"/>
              <a:cs typeface="Times New Roman" panose="02020603050405020304" pitchFamily="18" charset="0"/>
            </a:endParaRPr>
          </a:p>
        </p:txBody>
      </p:sp>
      <p:sp>
        <p:nvSpPr>
          <p:cNvPr id="5" name="Rektangel 4"/>
          <p:cNvSpPr/>
          <p:nvPr/>
        </p:nvSpPr>
        <p:spPr>
          <a:xfrm>
            <a:off x="80629" y="4445915"/>
            <a:ext cx="6624736" cy="4596271"/>
          </a:xfrm>
          <a:prstGeom prst="rect">
            <a:avLst/>
          </a:prstGeom>
          <a:solidFill>
            <a:srgbClr val="8144AE"/>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bg1"/>
                </a:solidFill>
              </a:rPr>
              <a:t>Hälsocheck, påminnelse att hälsochecken försvinner från och med årsskiftet 23/24. Detta då Jönköpings kommun beslutat att från och med 2024-01-01 kommer medarbetare få ett friskvårdsbidrag upp till 2000 kronor.</a:t>
            </a:r>
          </a:p>
          <a:p>
            <a:pPr algn="ctr"/>
            <a:endParaRPr lang="sv-SE" dirty="0">
              <a:solidFill>
                <a:schemeClr val="bg1"/>
              </a:solidFill>
            </a:endParaRPr>
          </a:p>
          <a:p>
            <a:pPr algn="ctr"/>
            <a:r>
              <a:rPr lang="sv-SE" dirty="0" smtClean="0">
                <a:solidFill>
                  <a:schemeClr val="bg1"/>
                </a:solidFill>
              </a:rPr>
              <a:t>Hälsochecken måste inkommit senast 2023-12-31 för att få den utbetald. </a:t>
            </a:r>
          </a:p>
          <a:p>
            <a:endParaRPr lang="sv-SE" dirty="0">
              <a:solidFill>
                <a:schemeClr val="bg1"/>
              </a:solidFill>
            </a:endParaRPr>
          </a:p>
          <a:p>
            <a:endParaRPr lang="sv-SE" dirty="0">
              <a:solidFill>
                <a:schemeClr val="bg1"/>
              </a:solidFill>
            </a:endParaRPr>
          </a:p>
        </p:txBody>
      </p:sp>
      <p:sp>
        <p:nvSpPr>
          <p:cNvPr id="9" name="textruta 8"/>
          <p:cNvSpPr txBox="1"/>
          <p:nvPr/>
        </p:nvSpPr>
        <p:spPr>
          <a:xfrm>
            <a:off x="116634" y="899592"/>
            <a:ext cx="6552726" cy="2246769"/>
          </a:xfrm>
          <a:prstGeom prst="rect">
            <a:avLst/>
          </a:prstGeom>
          <a:noFill/>
        </p:spPr>
        <p:txBody>
          <a:bodyPr wrap="square" rtlCol="0">
            <a:spAutoFit/>
          </a:bodyPr>
          <a:lstStyle/>
          <a:p>
            <a:r>
              <a:rPr lang="sv-SE" sz="1400" dirty="0">
                <a:latin typeface="Times New Roman" panose="02020603050405020304" pitchFamily="18" charset="0"/>
                <a:cs typeface="Times New Roman" panose="02020603050405020304" pitchFamily="18" charset="0"/>
              </a:rPr>
              <a:t>När det gäller fasta arvoden till styrelse, valutskott och revisorer föreslår styrelsen att de ligger kvar på samma nivå som tidigare år.</a:t>
            </a:r>
          </a:p>
          <a:p>
            <a:endParaRPr lang="sv-SE" sz="1400" dirty="0">
              <a:latin typeface="Times New Roman" panose="02020603050405020304" pitchFamily="18" charset="0"/>
              <a:cs typeface="Times New Roman" panose="02020603050405020304" pitchFamily="18" charset="0"/>
            </a:endParaRPr>
          </a:p>
          <a:p>
            <a:r>
              <a:rPr lang="sv-SE" sz="1400" dirty="0">
                <a:latin typeface="Times New Roman" panose="02020603050405020304" pitchFamily="18" charset="0"/>
                <a:cs typeface="Times New Roman" panose="02020603050405020304" pitchFamily="18" charset="0"/>
              </a:rPr>
              <a:t>Ordförande (x2)	15 000 kr/år		Sektionsordförande	5 000 kr/år</a:t>
            </a:r>
          </a:p>
          <a:p>
            <a:r>
              <a:rPr lang="sv-SE" sz="1400" dirty="0">
                <a:latin typeface="Times New Roman" panose="02020603050405020304" pitchFamily="18" charset="0"/>
                <a:cs typeface="Times New Roman" panose="02020603050405020304" pitchFamily="18" charset="0"/>
              </a:rPr>
              <a:t>Kassör		7 500 kr/år 		Revisorer (x2)	1 500 kr/år</a:t>
            </a:r>
          </a:p>
          <a:p>
            <a:r>
              <a:rPr lang="sv-SE" sz="1400" dirty="0">
                <a:latin typeface="Times New Roman" panose="02020603050405020304" pitchFamily="18" charset="0"/>
                <a:cs typeface="Times New Roman" panose="02020603050405020304" pitchFamily="18" charset="0"/>
              </a:rPr>
              <a:t>Sekreterare		5 000 kr/år		Valutskott </a:t>
            </a:r>
            <a:r>
              <a:rPr lang="sv-SE" sz="1400" dirty="0" err="1">
                <a:latin typeface="Times New Roman" panose="02020603050405020304" pitchFamily="18" charset="0"/>
                <a:cs typeface="Times New Roman" panose="02020603050405020304" pitchFamily="18" charset="0"/>
              </a:rPr>
              <a:t>sammank</a:t>
            </a:r>
            <a:r>
              <a:rPr lang="sv-SE" sz="1400" dirty="0">
                <a:latin typeface="Times New Roman" panose="02020603050405020304" pitchFamily="18" charset="0"/>
                <a:cs typeface="Times New Roman" panose="02020603050405020304" pitchFamily="18" charset="0"/>
              </a:rPr>
              <a:t>	1 500 kr/år</a:t>
            </a:r>
          </a:p>
          <a:p>
            <a:endParaRPr lang="sv-SE" sz="1400" dirty="0">
              <a:latin typeface="Times New Roman" panose="02020603050405020304" pitchFamily="18" charset="0"/>
              <a:cs typeface="Times New Roman" panose="02020603050405020304" pitchFamily="18" charset="0"/>
            </a:endParaRPr>
          </a:p>
          <a:p>
            <a:r>
              <a:rPr lang="sv-SE" sz="1400" dirty="0">
                <a:latin typeface="Times New Roman" panose="02020603050405020304" pitchFamily="18" charset="0"/>
                <a:cs typeface="Times New Roman" panose="02020603050405020304" pitchFamily="18" charset="0"/>
              </a:rPr>
              <a:t>Mötesarvodet för styrelsen och valutskottet föreslås att ändras till; 200 kr/sammanträde. </a:t>
            </a:r>
          </a:p>
          <a:p>
            <a:endParaRPr lang="sv-SE" sz="1400" dirty="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p:txBody>
      </p:sp>
      <p:sp>
        <p:nvSpPr>
          <p:cNvPr id="10" name="textruta 9"/>
          <p:cNvSpPr txBox="1"/>
          <p:nvPr/>
        </p:nvSpPr>
        <p:spPr>
          <a:xfrm>
            <a:off x="6453339" y="112981"/>
            <a:ext cx="288031" cy="369332"/>
          </a:xfrm>
          <a:prstGeom prst="rect">
            <a:avLst/>
          </a:prstGeom>
          <a:noFill/>
        </p:spPr>
        <p:txBody>
          <a:bodyPr wrap="square" rtlCol="0">
            <a:spAutoFit/>
          </a:bodyPr>
          <a:lstStyle/>
          <a:p>
            <a:r>
              <a:rPr lang="sv-SE" dirty="0">
                <a:solidFill>
                  <a:srgbClr val="00A68A"/>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66967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2" y="106527"/>
            <a:ext cx="6624736" cy="8928992"/>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a:solidFill>
                  <a:schemeClr val="bg1"/>
                </a:solidFill>
                <a:latin typeface="Times New Roman" panose="02020603050405020304" pitchFamily="18" charset="0"/>
                <a:cs typeface="Times New Roman" panose="02020603050405020304" pitchFamily="18" charset="0"/>
              </a:rPr>
              <a:t>Budget för </a:t>
            </a:r>
            <a:r>
              <a:rPr lang="sv-SE" sz="3200" dirty="0" smtClean="0">
                <a:solidFill>
                  <a:schemeClr val="bg1"/>
                </a:solidFill>
                <a:latin typeface="Times New Roman" panose="02020603050405020304" pitchFamily="18" charset="0"/>
                <a:cs typeface="Times New Roman" panose="02020603050405020304" pitchFamily="18" charset="0"/>
              </a:rPr>
              <a:t>2024</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6" name="textruta 5"/>
          <p:cNvSpPr txBox="1"/>
          <p:nvPr/>
        </p:nvSpPr>
        <p:spPr>
          <a:xfrm>
            <a:off x="6453336" y="106527"/>
            <a:ext cx="288031" cy="369332"/>
          </a:xfrm>
          <a:prstGeom prst="rect">
            <a:avLst/>
          </a:prstGeom>
          <a:noFill/>
        </p:spPr>
        <p:txBody>
          <a:bodyPr wrap="square" rtlCol="0">
            <a:spAutoFit/>
          </a:bodyPr>
          <a:lstStyle/>
          <a:p>
            <a:r>
              <a:rPr lang="sv-SE" dirty="0">
                <a:solidFill>
                  <a:srgbClr val="65D44A"/>
                </a:solidFill>
                <a:latin typeface="Times New Roman" panose="02020603050405020304" pitchFamily="18" charset="0"/>
                <a:cs typeface="Times New Roman" panose="02020603050405020304" pitchFamily="18" charset="0"/>
              </a:rPr>
              <a:t>7</a:t>
            </a:r>
          </a:p>
        </p:txBody>
      </p:sp>
      <p:sp>
        <p:nvSpPr>
          <p:cNvPr id="4" name="textruta 3"/>
          <p:cNvSpPr txBox="1"/>
          <p:nvPr/>
        </p:nvSpPr>
        <p:spPr>
          <a:xfrm>
            <a:off x="258163" y="1008700"/>
            <a:ext cx="6192686" cy="7848302"/>
          </a:xfrm>
          <a:prstGeom prst="rect">
            <a:avLst/>
          </a:prstGeom>
          <a:noFill/>
        </p:spPr>
        <p:txBody>
          <a:bodyPr wrap="square" rtlCol="0">
            <a:spAutoFit/>
          </a:bodyPr>
          <a:lstStyle/>
          <a:p>
            <a:r>
              <a:rPr lang="sv-SE" b="1" dirty="0">
                <a:solidFill>
                  <a:schemeClr val="bg1"/>
                </a:solidFill>
                <a:latin typeface="Times New Roman" panose="02020603050405020304" pitchFamily="18" charset="0"/>
                <a:cs typeface="Times New Roman" panose="02020603050405020304" pitchFamily="18" charset="0"/>
              </a:rPr>
              <a:t>Intäkter</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Medlemsavgifter				650 000</a:t>
            </a: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Summa intäkter				650 000</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Kostnader</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Medlemsinriktat arbete &amp; aktiviteter		120 000</a:t>
            </a:r>
          </a:p>
          <a:p>
            <a:r>
              <a:rPr lang="sv-SE" dirty="0">
                <a:solidFill>
                  <a:schemeClr val="bg1"/>
                </a:solidFill>
                <a:latin typeface="Times New Roman" panose="02020603050405020304" pitchFamily="18" charset="0"/>
                <a:cs typeface="Times New Roman" panose="02020603050405020304" pitchFamily="18" charset="0"/>
              </a:rPr>
              <a:t>Höstmöte					90 000</a:t>
            </a:r>
          </a:p>
          <a:p>
            <a:r>
              <a:rPr lang="sv-SE" dirty="0">
                <a:solidFill>
                  <a:schemeClr val="bg1"/>
                </a:solidFill>
                <a:latin typeface="Times New Roman" panose="02020603050405020304" pitchFamily="18" charset="0"/>
                <a:cs typeface="Times New Roman" panose="02020603050405020304" pitchFamily="18" charset="0"/>
              </a:rPr>
              <a:t>Arvoden					90 000</a:t>
            </a:r>
          </a:p>
          <a:p>
            <a:r>
              <a:rPr lang="sv-SE" dirty="0">
                <a:solidFill>
                  <a:schemeClr val="bg1"/>
                </a:solidFill>
                <a:latin typeface="Times New Roman" panose="02020603050405020304" pitchFamily="18" charset="0"/>
                <a:cs typeface="Times New Roman" panose="02020603050405020304" pitchFamily="18" charset="0"/>
              </a:rPr>
              <a:t>Årsmöte					75 000</a:t>
            </a:r>
          </a:p>
          <a:p>
            <a:r>
              <a:rPr lang="sv-SE" dirty="0">
                <a:solidFill>
                  <a:schemeClr val="bg1"/>
                </a:solidFill>
                <a:latin typeface="Times New Roman" panose="02020603050405020304" pitchFamily="18" charset="0"/>
                <a:cs typeface="Times New Roman" panose="02020603050405020304" pitchFamily="18" charset="0"/>
              </a:rPr>
              <a:t>Utbildning				70 000</a:t>
            </a:r>
          </a:p>
          <a:p>
            <a:r>
              <a:rPr lang="sv-SE" dirty="0">
                <a:solidFill>
                  <a:schemeClr val="bg1"/>
                </a:solidFill>
                <a:latin typeface="Times New Roman" panose="02020603050405020304" pitchFamily="18" charset="0"/>
                <a:cs typeface="Times New Roman" panose="02020603050405020304" pitchFamily="18" charset="0"/>
              </a:rPr>
              <a:t>Ombudsverksamhet			40 000</a:t>
            </a:r>
          </a:p>
          <a:p>
            <a:r>
              <a:rPr lang="sv-SE" dirty="0">
                <a:solidFill>
                  <a:schemeClr val="bg1"/>
                </a:solidFill>
                <a:latin typeface="Times New Roman" panose="02020603050405020304" pitchFamily="18" charset="0"/>
                <a:cs typeface="Times New Roman" panose="02020603050405020304" pitchFamily="18" charset="0"/>
              </a:rPr>
              <a:t>Konferens				25 000</a:t>
            </a:r>
          </a:p>
          <a:p>
            <a:r>
              <a:rPr lang="sv-SE" dirty="0">
                <a:solidFill>
                  <a:schemeClr val="bg1"/>
                </a:solidFill>
                <a:latin typeface="Times New Roman" panose="02020603050405020304" pitchFamily="18" charset="0"/>
                <a:cs typeface="Times New Roman" panose="02020603050405020304" pitchFamily="18" charset="0"/>
              </a:rPr>
              <a:t>Styrelsen					25 000</a:t>
            </a:r>
          </a:p>
          <a:p>
            <a:r>
              <a:rPr lang="sv-SE" dirty="0">
                <a:solidFill>
                  <a:schemeClr val="bg1"/>
                </a:solidFill>
                <a:latin typeface="Times New Roman" panose="02020603050405020304" pitchFamily="18" charset="0"/>
                <a:cs typeface="Times New Roman" panose="02020603050405020304" pitchFamily="18" charset="0"/>
              </a:rPr>
              <a:t>Expeditionen				20 000</a:t>
            </a:r>
          </a:p>
          <a:p>
            <a:r>
              <a:rPr lang="sv-SE" dirty="0">
                <a:solidFill>
                  <a:schemeClr val="bg1"/>
                </a:solidFill>
                <a:latin typeface="Times New Roman" panose="02020603050405020304" pitchFamily="18" charset="0"/>
                <a:cs typeface="Times New Roman" panose="02020603050405020304" pitchFamily="18" charset="0"/>
              </a:rPr>
              <a:t>Rekrytering &amp; utåtriktade aktiviteter		30 000</a:t>
            </a:r>
          </a:p>
          <a:p>
            <a:r>
              <a:rPr lang="sv-SE" dirty="0">
                <a:solidFill>
                  <a:schemeClr val="bg1"/>
                </a:solidFill>
                <a:latin typeface="Times New Roman" panose="02020603050405020304" pitchFamily="18" charset="0"/>
                <a:cs typeface="Times New Roman" panose="02020603050405020304" pitchFamily="18" charset="0"/>
              </a:rPr>
              <a:t>Övrigt					20 000</a:t>
            </a:r>
          </a:p>
          <a:p>
            <a:r>
              <a:rPr lang="sv-SE" dirty="0">
                <a:solidFill>
                  <a:schemeClr val="bg1"/>
                </a:solidFill>
                <a:latin typeface="Times New Roman" panose="02020603050405020304" pitchFamily="18" charset="0"/>
                <a:cs typeface="Times New Roman" panose="02020603050405020304" pitchFamily="18" charset="0"/>
              </a:rPr>
              <a:t>Gåvor					15 000</a:t>
            </a:r>
          </a:p>
          <a:p>
            <a:r>
              <a:rPr lang="sv-SE" dirty="0">
                <a:solidFill>
                  <a:schemeClr val="bg1"/>
                </a:solidFill>
                <a:latin typeface="Times New Roman" panose="02020603050405020304" pitchFamily="18" charset="0"/>
                <a:cs typeface="Times New Roman" panose="02020603050405020304" pitchFamily="18" charset="0"/>
              </a:rPr>
              <a:t>Förhandlingsverksamhet			10 000</a:t>
            </a:r>
          </a:p>
          <a:p>
            <a:r>
              <a:rPr lang="sv-SE" dirty="0">
                <a:solidFill>
                  <a:schemeClr val="bg1"/>
                </a:solidFill>
                <a:latin typeface="Times New Roman" panose="02020603050405020304" pitchFamily="18" charset="0"/>
                <a:cs typeface="Times New Roman" panose="02020603050405020304" pitchFamily="18" charset="0"/>
              </a:rPr>
              <a:t>Habo-sektionen				10 000</a:t>
            </a:r>
          </a:p>
          <a:p>
            <a:r>
              <a:rPr lang="sv-SE" dirty="0">
                <a:solidFill>
                  <a:schemeClr val="bg1"/>
                </a:solidFill>
                <a:latin typeface="Times New Roman" panose="02020603050405020304" pitchFamily="18" charset="0"/>
                <a:cs typeface="Times New Roman" panose="02020603050405020304" pitchFamily="18" charset="0"/>
              </a:rPr>
              <a:t> </a:t>
            </a:r>
          </a:p>
          <a:p>
            <a:r>
              <a:rPr lang="sv-SE" dirty="0">
                <a:solidFill>
                  <a:schemeClr val="bg1"/>
                </a:solidFill>
                <a:latin typeface="Times New Roman" panose="02020603050405020304" pitchFamily="18" charset="0"/>
                <a:cs typeface="Times New Roman" panose="02020603050405020304" pitchFamily="18" charset="0"/>
              </a:rPr>
              <a:t>Hälsochecken				75 000</a:t>
            </a:r>
          </a:p>
          <a:p>
            <a:r>
              <a:rPr lang="sv-SE" dirty="0">
                <a:solidFill>
                  <a:schemeClr val="bg1"/>
                </a:solidFill>
                <a:latin typeface="Times New Roman" panose="02020603050405020304" pitchFamily="18" charset="0"/>
                <a:cs typeface="Times New Roman" panose="02020603050405020304" pitchFamily="18" charset="0"/>
              </a:rPr>
              <a:t>Stipendium				25 000</a:t>
            </a: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Summa kostnader				740 000</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Resultat					</a:t>
            </a:r>
            <a:r>
              <a:rPr lang="sv-SE" b="1" dirty="0">
                <a:solidFill>
                  <a:srgbClr val="FF0000"/>
                </a:solidFill>
                <a:latin typeface="Times New Roman" panose="02020603050405020304" pitchFamily="18" charset="0"/>
                <a:cs typeface="Times New Roman" panose="02020603050405020304" pitchFamily="18" charset="0"/>
              </a:rPr>
              <a:t>- 90 000</a:t>
            </a:r>
            <a:endParaRPr lang="sv-SE" dirty="0">
              <a:solidFill>
                <a:srgbClr val="FF0000"/>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5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6" y="22293"/>
            <a:ext cx="6760408" cy="547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48796" y="5588530"/>
            <a:ext cx="6760408" cy="344796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0" y="5558621"/>
            <a:ext cx="6779504" cy="3477875"/>
          </a:xfrm>
          <a:prstGeom prst="rect">
            <a:avLst/>
          </a:prstGeom>
          <a:noFill/>
        </p:spPr>
        <p:txBody>
          <a:bodyPr wrap="square" rtlCol="0">
            <a:spAutoFit/>
          </a:bodyPr>
          <a:lstStyle/>
          <a:p>
            <a:r>
              <a:rPr lang="sv-SE" sz="2000" dirty="0">
                <a:latin typeface="Times New Roman" panose="02020603050405020304" pitchFamily="18" charset="0"/>
                <a:cs typeface="Times New Roman" panose="02020603050405020304" pitchFamily="18" charset="0"/>
              </a:rPr>
              <a:t>Vill du bli ombud för Vision i din arbetsgrupp? </a:t>
            </a:r>
          </a:p>
          <a:p>
            <a:endParaRPr lang="sv-SE" sz="2000" dirty="0">
              <a:latin typeface="Times New Roman" panose="02020603050405020304" pitchFamily="18" charset="0"/>
              <a:cs typeface="Times New Roman" panose="02020603050405020304" pitchFamily="18" charset="0"/>
            </a:endParaRPr>
          </a:p>
          <a:p>
            <a:r>
              <a:rPr lang="sv-SE" sz="2000" dirty="0">
                <a:latin typeface="Times New Roman" panose="02020603050405020304" pitchFamily="18" charset="0"/>
                <a:cs typeface="Times New Roman" panose="02020603050405020304" pitchFamily="18" charset="0"/>
              </a:rPr>
              <a:t>Vill du bli skyddsombud och arbeta för en bättre arbetsmiljö och en tryggare arbetsplats?</a:t>
            </a:r>
          </a:p>
          <a:p>
            <a:endParaRPr lang="sv-SE" sz="2000" dirty="0">
              <a:latin typeface="Times New Roman" panose="02020603050405020304" pitchFamily="18" charset="0"/>
              <a:cs typeface="Times New Roman" panose="02020603050405020304" pitchFamily="18" charset="0"/>
            </a:endParaRPr>
          </a:p>
          <a:p>
            <a:r>
              <a:rPr lang="sv-SE" sz="2000" dirty="0">
                <a:latin typeface="Times New Roman" panose="02020603050405020304" pitchFamily="18" charset="0"/>
                <a:cs typeface="Times New Roman" panose="02020603050405020304" pitchFamily="18" charset="0"/>
              </a:rPr>
              <a:t>Prata med de andra Visions-medlemmarna på din arbetsplats så kan ni välja dig som ombud!</a:t>
            </a:r>
          </a:p>
          <a:p>
            <a:endParaRPr lang="sv-SE" sz="2000" dirty="0">
              <a:latin typeface="Times New Roman" panose="02020603050405020304" pitchFamily="18" charset="0"/>
              <a:cs typeface="Times New Roman" panose="02020603050405020304" pitchFamily="18" charset="0"/>
            </a:endParaRPr>
          </a:p>
          <a:p>
            <a:r>
              <a:rPr lang="sv-SE" sz="2000" dirty="0">
                <a:latin typeface="Times New Roman" panose="02020603050405020304" pitchFamily="18" charset="0"/>
                <a:cs typeface="Times New Roman" panose="02020603050405020304" pitchFamily="18" charset="0"/>
              </a:rPr>
              <a:t>Kontakta sedan Visions expedition för att registrera att du är ombud via </a:t>
            </a:r>
            <a:r>
              <a:rPr lang="sv-SE" sz="2000" dirty="0">
                <a:latin typeface="Times New Roman" panose="02020603050405020304" pitchFamily="18" charset="0"/>
                <a:cs typeface="Times New Roman" panose="02020603050405020304" pitchFamily="18" charset="0"/>
                <a:hlinkClick r:id="rId3"/>
              </a:rPr>
              <a:t>jonkopingsavdelningen@fv.vision.se</a:t>
            </a:r>
            <a:r>
              <a:rPr lang="sv-SE" sz="2000" dirty="0">
                <a:latin typeface="Times New Roman" panose="02020603050405020304" pitchFamily="18" charset="0"/>
                <a:cs typeface="Times New Roman" panose="02020603050405020304" pitchFamily="18" charset="0"/>
              </a:rPr>
              <a:t> (eller i förväg om du/ni vill ha mer information om hur det hela går till)!</a:t>
            </a:r>
          </a:p>
        </p:txBody>
      </p:sp>
    </p:spTree>
    <p:extLst>
      <p:ext uri="{BB962C8B-B14F-4D97-AF65-F5344CB8AC3E}">
        <p14:creationId xmlns:p14="http://schemas.microsoft.com/office/powerpoint/2010/main" val="16897053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4647</TotalTime>
  <Words>680</Words>
  <Application>Microsoft Office PowerPoint</Application>
  <PresentationFormat>Bildspel på skärmen (4:3)</PresentationFormat>
  <Paragraphs>93</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Harlow Solid Italic</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Jönköpings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Söderman</dc:creator>
  <cp:lastModifiedBy>Josefine Behrmann</cp:lastModifiedBy>
  <cp:revision>140</cp:revision>
  <cp:lastPrinted>2023-11-02T12:16:32Z</cp:lastPrinted>
  <dcterms:created xsi:type="dcterms:W3CDTF">2018-09-07T06:08:44Z</dcterms:created>
  <dcterms:modified xsi:type="dcterms:W3CDTF">2023-11-02T13:11:03Z</dcterms:modified>
</cp:coreProperties>
</file>