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0" r:id="rId4"/>
    <p:sldId id="271" r:id="rId5"/>
    <p:sldId id="273" r:id="rId6"/>
    <p:sldId id="267" r:id="rId7"/>
    <p:sldId id="274" r:id="rId8"/>
    <p:sldId id="275" r:id="rId9"/>
    <p:sldId id="276" r:id="rId10"/>
    <p:sldId id="277" r:id="rId11"/>
    <p:sldId id="269" r:id="rId12"/>
  </p:sldIdLst>
  <p:sldSz cx="6858000" cy="9144000" type="screen4x3"/>
  <p:notesSz cx="666908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DE"/>
    <a:srgbClr val="65D44A"/>
    <a:srgbClr val="00A68A"/>
    <a:srgbClr val="EFE9E5"/>
    <a:srgbClr val="8144AE"/>
    <a:srgbClr val="210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929F9F4-4A8F-4326-A1B4-22849713DDAB}" styleName="Mörkt format 1 - Dekorfär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60"/>
  </p:normalViewPr>
  <p:slideViewPr>
    <p:cSldViewPr>
      <p:cViewPr varScale="1">
        <p:scale>
          <a:sx n="82" d="100"/>
          <a:sy n="82" d="100"/>
        </p:scale>
        <p:origin x="3216"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6866" y="0"/>
            <a:ext cx="2890665" cy="496888"/>
          </a:xfrm>
          <a:prstGeom prst="rect">
            <a:avLst/>
          </a:prstGeom>
        </p:spPr>
        <p:txBody>
          <a:bodyPr vert="horz" lIns="91440" tIns="45720" rIns="91440" bIns="45720" rtlCol="0"/>
          <a:lstStyle>
            <a:lvl1pPr algn="r">
              <a:defRPr sz="1200"/>
            </a:lvl1pPr>
          </a:lstStyle>
          <a:p>
            <a:fld id="{22631625-5B04-4551-A59A-0D3D9A9E9403}" type="datetimeFigureOut">
              <a:rPr lang="sv-SE" smtClean="0"/>
              <a:t>2022-11-22</a:t>
            </a:fld>
            <a:endParaRPr lang="sv-SE"/>
          </a:p>
        </p:txBody>
      </p:sp>
      <p:sp>
        <p:nvSpPr>
          <p:cNvPr id="4" name="Platshållare för bildobjekt 3"/>
          <p:cNvSpPr>
            <a:spLocks noGrp="1" noRot="1" noChangeAspect="1"/>
          </p:cNvSpPr>
          <p:nvPr>
            <p:ph type="sldImg" idx="2"/>
          </p:nvPr>
        </p:nvSpPr>
        <p:spPr>
          <a:xfrm>
            <a:off x="2079625" y="1241425"/>
            <a:ext cx="2509838"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598" y="4776789"/>
            <a:ext cx="5335893" cy="3908425"/>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750"/>
            <a:ext cx="2890665"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6866" y="9429750"/>
            <a:ext cx="2890665" cy="496888"/>
          </a:xfrm>
          <a:prstGeom prst="rect">
            <a:avLst/>
          </a:prstGeom>
        </p:spPr>
        <p:txBody>
          <a:bodyPr vert="horz" lIns="91440" tIns="45720" rIns="91440" bIns="45720" rtlCol="0" anchor="b"/>
          <a:lstStyle>
            <a:lvl1pPr algn="r">
              <a:defRPr sz="1200"/>
            </a:lvl1pPr>
          </a:lstStyle>
          <a:p>
            <a:fld id="{B0AED7C0-52AA-4C3B-987C-1218EC58264E}" type="slidenum">
              <a:rPr lang="sv-SE" smtClean="0"/>
              <a:t>‹#›</a:t>
            </a:fld>
            <a:endParaRPr lang="sv-SE"/>
          </a:p>
        </p:txBody>
      </p:sp>
    </p:spTree>
    <p:extLst>
      <p:ext uri="{BB962C8B-B14F-4D97-AF65-F5344CB8AC3E}">
        <p14:creationId xmlns:p14="http://schemas.microsoft.com/office/powerpoint/2010/main" val="202081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14350" y="2840570"/>
            <a:ext cx="5829300" cy="1960033"/>
          </a:xfrm>
        </p:spPr>
        <p:txBody>
          <a:bodyPr/>
          <a:lstStyle/>
          <a:p>
            <a:r>
              <a:rPr lang="sv-SE"/>
              <a:t>Klicka här för att ändra format</a:t>
            </a:r>
          </a:p>
        </p:txBody>
      </p:sp>
      <p:sp>
        <p:nvSpPr>
          <p:cNvPr id="3" name="Underrubrik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E82CED5E-B838-4EB5-A13B-BC8928C4BEAE}" type="datetimeFigureOut">
              <a:rPr lang="sv-SE" smtClean="0"/>
              <a:t>2022-11-22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71905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82CED5E-B838-4EB5-A13B-BC8928C4BEAE}" type="datetimeFigureOut">
              <a:rPr lang="sv-SE" smtClean="0"/>
              <a:t>2022-11-22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07117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3729037" y="488951"/>
            <a:ext cx="1157288" cy="104013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57177" y="488951"/>
            <a:ext cx="3357563" cy="104013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82CED5E-B838-4EB5-A13B-BC8928C4BEAE}" type="datetimeFigureOut">
              <a:rPr lang="sv-SE" smtClean="0"/>
              <a:t>2022-11-22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8378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82CED5E-B838-4EB5-A13B-BC8928C4BEAE}" type="datetimeFigureOut">
              <a:rPr lang="sv-SE" smtClean="0"/>
              <a:t>2022-11-22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2925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41735" y="5875867"/>
            <a:ext cx="5829300" cy="1816100"/>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E82CED5E-B838-4EB5-A13B-BC8928C4BEAE}" type="datetimeFigureOut">
              <a:rPr lang="sv-SE" smtClean="0"/>
              <a:t>2022-11-22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707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82CED5E-B838-4EB5-A13B-BC8928C4BEAE}" type="datetimeFigureOut">
              <a:rPr lang="sv-SE" smtClean="0"/>
              <a:t>2022-11-22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7736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342900" y="366184"/>
            <a:ext cx="6172200" cy="1524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E82CED5E-B838-4EB5-A13B-BC8928C4BEAE}" type="datetimeFigureOut">
              <a:rPr lang="sv-SE" smtClean="0"/>
              <a:t>2022-11-22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254258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82CED5E-B838-4EB5-A13B-BC8928C4BEAE}" type="datetimeFigureOut">
              <a:rPr lang="sv-SE" smtClean="0"/>
              <a:t>2022-11-22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282049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82CED5E-B838-4EB5-A13B-BC8928C4BEAE}" type="datetimeFigureOut">
              <a:rPr lang="sv-SE" smtClean="0"/>
              <a:t>2022-11-22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92326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42902" y="364067"/>
            <a:ext cx="2256235" cy="154940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82CED5E-B838-4EB5-A13B-BC8928C4BEAE}" type="datetimeFigureOut">
              <a:rPr lang="sv-SE" smtClean="0"/>
              <a:t>2022-11-22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1110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344216" y="6400801"/>
            <a:ext cx="4114800" cy="755651"/>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82CED5E-B838-4EB5-A13B-BC8928C4BEAE}" type="datetimeFigureOut">
              <a:rPr lang="sv-SE" smtClean="0"/>
              <a:t>2022-11-22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16130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82CED5E-B838-4EB5-A13B-BC8928C4BEAE}" type="datetimeFigureOut">
              <a:rPr lang="sv-SE" smtClean="0"/>
              <a:t>2022-11-22</a:t>
            </a:fld>
            <a:endParaRPr lang="sv-SE"/>
          </a:p>
        </p:txBody>
      </p:sp>
      <p:sp>
        <p:nvSpPr>
          <p:cNvPr id="5" name="Platshållare för sidfot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6C0F614-75D6-4F5D-A390-D14D5292E340}" type="slidenum">
              <a:rPr lang="sv-SE" smtClean="0"/>
              <a:t>‹#›</a:t>
            </a:fld>
            <a:endParaRPr lang="sv-SE"/>
          </a:p>
        </p:txBody>
      </p:sp>
    </p:spTree>
    <p:extLst>
      <p:ext uri="{BB962C8B-B14F-4D97-AF65-F5344CB8AC3E}">
        <p14:creationId xmlns:p14="http://schemas.microsoft.com/office/powerpoint/2010/main" val="326313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jonkopingsavdelningen@fv.vision.se"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3"/>
            <a:ext cx="6624736" cy="2232249"/>
          </a:xfrm>
          <a:prstGeom prst="rect">
            <a:avLst/>
          </a:prstGeom>
          <a:solidFill>
            <a:srgbClr val="210061"/>
          </a:solidFill>
          <a:ln>
            <a:solidFill>
              <a:srgbClr val="210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210061"/>
              </a:solidFill>
            </a:endParaRPr>
          </a:p>
        </p:txBody>
      </p:sp>
      <p:sp>
        <p:nvSpPr>
          <p:cNvPr id="3" name="textruta 2"/>
          <p:cNvSpPr txBox="1"/>
          <p:nvPr/>
        </p:nvSpPr>
        <p:spPr>
          <a:xfrm>
            <a:off x="260650" y="251522"/>
            <a:ext cx="6336704" cy="1723549"/>
          </a:xfrm>
          <a:prstGeom prst="rect">
            <a:avLst/>
          </a:prstGeom>
          <a:noFill/>
        </p:spPr>
        <p:txBody>
          <a:bodyPr wrap="square" rtlCol="0">
            <a:spAutoFit/>
          </a:bodyPr>
          <a:lstStyle/>
          <a:p>
            <a:endParaRPr lang="sv-SE" sz="1200" dirty="0">
              <a:solidFill>
                <a:schemeClr val="bg1"/>
              </a:solidFill>
              <a:latin typeface="Times New Roman" panose="02020603050405020304" pitchFamily="18" charset="0"/>
              <a:cs typeface="Times New Roman" panose="02020603050405020304" pitchFamily="18" charset="0"/>
            </a:endParaRPr>
          </a:p>
          <a:p>
            <a:r>
              <a:rPr lang="sv-SE" sz="4800" b="1" dirty="0">
                <a:solidFill>
                  <a:schemeClr val="bg1"/>
                </a:solidFill>
                <a:latin typeface="Times New Roman" panose="02020603050405020304" pitchFamily="18" charset="0"/>
                <a:cs typeface="Times New Roman" panose="02020603050405020304" pitchFamily="18" charset="0"/>
              </a:rPr>
              <a:t>Verksamhetsplan 2023</a:t>
            </a:r>
          </a:p>
          <a:p>
            <a:endParaRPr lang="sv-SE" sz="1400" dirty="0">
              <a:solidFill>
                <a:schemeClr val="bg1"/>
              </a:solidFill>
              <a:latin typeface="Times New Roman" panose="02020603050405020304" pitchFamily="18" charset="0"/>
              <a:cs typeface="Times New Roman" panose="02020603050405020304" pitchFamily="18" charset="0"/>
            </a:endParaRPr>
          </a:p>
          <a:p>
            <a:r>
              <a:rPr lang="sv-SE" sz="3200" dirty="0">
                <a:solidFill>
                  <a:schemeClr val="bg1"/>
                </a:solidFill>
                <a:latin typeface="Times New Roman" panose="02020603050405020304" pitchFamily="18" charset="0"/>
                <a:cs typeface="Times New Roman" panose="02020603050405020304" pitchFamily="18" charset="0"/>
              </a:rPr>
              <a:t>Vision Kommunavdelning Jönköping</a:t>
            </a:r>
          </a:p>
        </p:txBody>
      </p:sp>
      <p:sp>
        <p:nvSpPr>
          <p:cNvPr id="5" name="textruta 4"/>
          <p:cNvSpPr txBox="1"/>
          <p:nvPr/>
        </p:nvSpPr>
        <p:spPr>
          <a:xfrm rot="20570860">
            <a:off x="1102717" y="7609639"/>
            <a:ext cx="4078979" cy="954107"/>
          </a:xfrm>
          <a:prstGeom prst="rect">
            <a:avLst/>
          </a:prstGeom>
          <a:noFill/>
          <a:effectLst>
            <a:glow rad="228600">
              <a:schemeClr val="accent1">
                <a:satMod val="175000"/>
                <a:alpha val="40000"/>
              </a:schemeClr>
            </a:glow>
          </a:effectLst>
        </p:spPr>
        <p:txBody>
          <a:bodyPr wrap="square" rtlCol="0">
            <a:spAutoFit/>
          </a:bodyPr>
          <a:lstStyle/>
          <a:p>
            <a:r>
              <a:rPr lang="sv-SE" sz="2800" dirty="0">
                <a:solidFill>
                  <a:srgbClr val="8144AE"/>
                </a:solidFill>
                <a:effectLst>
                  <a:glow rad="139700">
                    <a:srgbClr val="65D44A">
                      <a:alpha val="40000"/>
                    </a:srgbClr>
                  </a:glow>
                </a:effectLst>
                <a:latin typeface="Harlow Solid Italic" panose="04030604020F02020D02" pitchFamily="82" charset="0"/>
              </a:rPr>
              <a:t>Du ska få ut så mycket </a:t>
            </a:r>
          </a:p>
          <a:p>
            <a:r>
              <a:rPr lang="sv-SE" sz="2800" dirty="0">
                <a:solidFill>
                  <a:srgbClr val="8144AE"/>
                </a:solidFill>
                <a:effectLst>
                  <a:glow rad="139700">
                    <a:srgbClr val="65D44A">
                      <a:alpha val="40000"/>
                    </a:srgbClr>
                  </a:glow>
                </a:effectLst>
                <a:latin typeface="Harlow Solid Italic" panose="04030604020F02020D02" pitchFamily="82" charset="0"/>
              </a:rPr>
              <a:t>som möjligt av ditt arbetsliv.</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24" y="2423631"/>
            <a:ext cx="6634046" cy="4689934"/>
          </a:xfrm>
          <a:prstGeom prst="rect">
            <a:avLst/>
          </a:prstGeom>
        </p:spPr>
      </p:pic>
    </p:spTree>
    <p:extLst>
      <p:ext uri="{BB962C8B-B14F-4D97-AF65-F5344CB8AC3E}">
        <p14:creationId xmlns:p14="http://schemas.microsoft.com/office/powerpoint/2010/main" val="78423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2" y="106527"/>
            <a:ext cx="6624736" cy="8928992"/>
          </a:xfrm>
          <a:prstGeom prst="rect">
            <a:avLst/>
          </a:prstGeom>
          <a:solidFill>
            <a:srgbClr val="8144AE"/>
          </a:solidFill>
          <a:ln>
            <a:solidFill>
              <a:srgbClr val="814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6453336" y="106527"/>
            <a:ext cx="288031" cy="369332"/>
          </a:xfrm>
          <a:prstGeom prst="rect">
            <a:avLst/>
          </a:prstGeom>
          <a:noFill/>
        </p:spPr>
        <p:txBody>
          <a:bodyPr wrap="square" rtlCol="0">
            <a:spAutoFit/>
          </a:bodyPr>
          <a:lstStyle/>
          <a:p>
            <a:r>
              <a:rPr lang="sv-SE" dirty="0" smtClean="0">
                <a:solidFill>
                  <a:srgbClr val="65D44A"/>
                </a:solidFill>
                <a:latin typeface="Times New Roman" panose="02020603050405020304" pitchFamily="18" charset="0"/>
                <a:cs typeface="Times New Roman" panose="02020603050405020304" pitchFamily="18" charset="0"/>
              </a:rPr>
              <a:t>7</a:t>
            </a:r>
            <a:endParaRPr lang="sv-SE" dirty="0">
              <a:solidFill>
                <a:srgbClr val="65D44A"/>
              </a:solidFill>
              <a:latin typeface="Times New Roman" panose="02020603050405020304" pitchFamily="18" charset="0"/>
              <a:cs typeface="Times New Roman" panose="02020603050405020304" pitchFamily="18" charset="0"/>
            </a:endParaRPr>
          </a:p>
        </p:txBody>
      </p:sp>
      <p:graphicFrame>
        <p:nvGraphicFramePr>
          <p:cNvPr id="5" name="Tabell 4"/>
          <p:cNvGraphicFramePr>
            <a:graphicFrameLocks noGrp="1"/>
          </p:cNvGraphicFramePr>
          <p:nvPr>
            <p:extLst/>
          </p:nvPr>
        </p:nvGraphicFramePr>
        <p:xfrm>
          <a:off x="193613" y="131341"/>
          <a:ext cx="6259722" cy="8617122"/>
        </p:xfrm>
        <a:graphic>
          <a:graphicData uri="http://schemas.openxmlformats.org/drawingml/2006/table">
            <a:tbl>
              <a:tblPr firstRow="1" bandRow="1">
                <a:tableStyleId>{00A15C55-8517-42AA-B614-E9B94910E393}</a:tableStyleId>
              </a:tblPr>
              <a:tblGrid>
                <a:gridCol w="3275435">
                  <a:extLst>
                    <a:ext uri="{9D8B030D-6E8A-4147-A177-3AD203B41FA5}">
                      <a16:colId xmlns:a16="http://schemas.microsoft.com/office/drawing/2014/main" val="3133329434"/>
                    </a:ext>
                  </a:extLst>
                </a:gridCol>
                <a:gridCol w="1601325">
                  <a:extLst>
                    <a:ext uri="{9D8B030D-6E8A-4147-A177-3AD203B41FA5}">
                      <a16:colId xmlns:a16="http://schemas.microsoft.com/office/drawing/2014/main" val="4137713030"/>
                    </a:ext>
                  </a:extLst>
                </a:gridCol>
                <a:gridCol w="1382962">
                  <a:extLst>
                    <a:ext uri="{9D8B030D-6E8A-4147-A177-3AD203B41FA5}">
                      <a16:colId xmlns:a16="http://schemas.microsoft.com/office/drawing/2014/main" val="1635133289"/>
                    </a:ext>
                  </a:extLst>
                </a:gridCol>
              </a:tblGrid>
              <a:tr h="366686">
                <a:tc>
                  <a:txBody>
                    <a:bodyPr/>
                    <a:lstStyle/>
                    <a:p>
                      <a:endParaRPr lang="sv-SE"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Budget</a:t>
                      </a:r>
                      <a:r>
                        <a:rPr lang="sv-SE" baseline="0" dirty="0" smtClean="0">
                          <a:solidFill>
                            <a:schemeClr val="bg1"/>
                          </a:solidFill>
                        </a:rPr>
                        <a:t> 2023</a:t>
                      </a:r>
                      <a:endParaRPr lang="sv-SE"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Utfall 2021</a:t>
                      </a:r>
                      <a:endParaRPr lang="sv-SE"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4146686078"/>
                  </a:ext>
                </a:extLst>
              </a:tr>
              <a:tr h="366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solidFill>
                            <a:schemeClr val="bg1"/>
                          </a:solidFill>
                        </a:rPr>
                        <a:t>Intäkter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144AE"/>
                    </a:solidFill>
                  </a:tcPr>
                </a:tc>
                <a:tc>
                  <a:txBody>
                    <a:bodyPr/>
                    <a:lstStyle/>
                    <a:p>
                      <a:endParaRPr lang="sv-SE"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144AE"/>
                    </a:solidFill>
                  </a:tcPr>
                </a:tc>
                <a:tc>
                  <a:txBody>
                    <a:bodyPr/>
                    <a:lstStyle/>
                    <a:p>
                      <a:endParaRPr lang="sv-SE"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5598105"/>
                  </a:ext>
                </a:extLst>
              </a:tr>
              <a:tr h="366686">
                <a:tc>
                  <a:txBody>
                    <a:bodyPr/>
                    <a:lstStyle/>
                    <a:p>
                      <a:r>
                        <a:rPr lang="sv-SE" dirty="0" smtClean="0">
                          <a:solidFill>
                            <a:schemeClr val="bg1"/>
                          </a:solidFill>
                        </a:rPr>
                        <a:t>Medlemsavgifter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520</a:t>
                      </a:r>
                      <a:r>
                        <a:rPr lang="sv-SE" baseline="0" dirty="0" smtClean="0">
                          <a:solidFill>
                            <a:schemeClr val="bg1"/>
                          </a:solidFill>
                        </a:rPr>
                        <a:t>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687 888kr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2002157736"/>
                  </a:ext>
                </a:extLst>
              </a:tr>
              <a:tr h="366686">
                <a:tc>
                  <a:txBody>
                    <a:bodyPr/>
                    <a:lstStyle/>
                    <a:p>
                      <a:r>
                        <a:rPr lang="sv-SE" b="1" dirty="0" smtClean="0">
                          <a:solidFill>
                            <a:schemeClr val="bg1"/>
                          </a:solidFill>
                        </a:rPr>
                        <a:t>Summa intäkter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b="1" dirty="0" smtClean="0">
                          <a:solidFill>
                            <a:schemeClr val="bg1"/>
                          </a:solidFill>
                        </a:rPr>
                        <a:t>520</a:t>
                      </a:r>
                      <a:r>
                        <a:rPr lang="sv-SE" b="1" baseline="0" dirty="0" smtClean="0">
                          <a:solidFill>
                            <a:schemeClr val="bg1"/>
                          </a:solidFill>
                        </a:rPr>
                        <a:t> 000kr</a:t>
                      </a:r>
                      <a:endParaRPr lang="sv-SE"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b="1" dirty="0" smtClean="0">
                          <a:solidFill>
                            <a:schemeClr val="bg1"/>
                          </a:solidFill>
                        </a:rPr>
                        <a:t>687 888kr</a:t>
                      </a:r>
                      <a:endParaRPr lang="sv-SE"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1490435155"/>
                  </a:ext>
                </a:extLst>
              </a:tr>
              <a:tr h="366686">
                <a:tc>
                  <a:txBody>
                    <a:bodyPr/>
                    <a:lstStyle/>
                    <a:p>
                      <a:endParaRPr lang="sv-SE"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endParaRPr lang="sv-SE">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1119624927"/>
                  </a:ext>
                </a:extLst>
              </a:tr>
              <a:tr h="366686">
                <a:tc>
                  <a:txBody>
                    <a:bodyPr/>
                    <a:lstStyle/>
                    <a:p>
                      <a:r>
                        <a:rPr lang="sv-SE" b="1" dirty="0" smtClean="0">
                          <a:solidFill>
                            <a:schemeClr val="bg1"/>
                          </a:solidFill>
                        </a:rPr>
                        <a:t>Kostnader</a:t>
                      </a:r>
                      <a:endParaRPr lang="sv-SE"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611501092"/>
                  </a:ext>
                </a:extLst>
              </a:tr>
              <a:tr h="641701">
                <a:tc>
                  <a:txBody>
                    <a:bodyPr/>
                    <a:lstStyle/>
                    <a:p>
                      <a:r>
                        <a:rPr lang="sv-SE" dirty="0" smtClean="0">
                          <a:solidFill>
                            <a:schemeClr val="bg1"/>
                          </a:solidFill>
                        </a:rPr>
                        <a:t>Medlemsinriktat</a:t>
                      </a:r>
                      <a:r>
                        <a:rPr lang="sv-SE" baseline="0" dirty="0" smtClean="0">
                          <a:solidFill>
                            <a:schemeClr val="bg1"/>
                          </a:solidFill>
                        </a:rPr>
                        <a:t> arbete &amp; aktiviteter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80 000kr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3 575kr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2029854340"/>
                  </a:ext>
                </a:extLst>
              </a:tr>
              <a:tr h="366686">
                <a:tc>
                  <a:txBody>
                    <a:bodyPr/>
                    <a:lstStyle/>
                    <a:p>
                      <a:r>
                        <a:rPr lang="sv-SE" dirty="0" smtClean="0">
                          <a:solidFill>
                            <a:schemeClr val="bg1"/>
                          </a:solidFill>
                        </a:rPr>
                        <a:t>Höstmöte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90 000kr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102 317kr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2520924752"/>
                  </a:ext>
                </a:extLst>
              </a:tr>
              <a:tr h="366686">
                <a:tc>
                  <a:txBody>
                    <a:bodyPr/>
                    <a:lstStyle/>
                    <a:p>
                      <a:r>
                        <a:rPr lang="sv-SE" dirty="0" smtClean="0">
                          <a:solidFill>
                            <a:schemeClr val="bg1"/>
                          </a:solidFill>
                        </a:rPr>
                        <a:t>Arvoden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93 000kr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69 224kr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4072543608"/>
                  </a:ext>
                </a:extLst>
              </a:tr>
              <a:tr h="366686">
                <a:tc>
                  <a:txBody>
                    <a:bodyPr/>
                    <a:lstStyle/>
                    <a:p>
                      <a:r>
                        <a:rPr lang="sv-SE" dirty="0" smtClean="0">
                          <a:solidFill>
                            <a:schemeClr val="bg1"/>
                          </a:solidFill>
                        </a:rPr>
                        <a:t>Årsmöte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75 000kr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83 645kr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4185890921"/>
                  </a:ext>
                </a:extLst>
              </a:tr>
              <a:tr h="366686">
                <a:tc>
                  <a:txBody>
                    <a:bodyPr/>
                    <a:lstStyle/>
                    <a:p>
                      <a:r>
                        <a:rPr lang="sv-SE" dirty="0" smtClean="0">
                          <a:solidFill>
                            <a:schemeClr val="bg1"/>
                          </a:solidFill>
                        </a:rPr>
                        <a:t>Utbildning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30 000kr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2 176kr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1985136703"/>
                  </a:ext>
                </a:extLst>
              </a:tr>
              <a:tr h="366686">
                <a:tc>
                  <a:txBody>
                    <a:bodyPr/>
                    <a:lstStyle/>
                    <a:p>
                      <a:r>
                        <a:rPr lang="sv-SE" dirty="0" smtClean="0">
                          <a:solidFill>
                            <a:schemeClr val="bg1"/>
                          </a:solidFill>
                        </a:rPr>
                        <a:t>Ombudsverksamhet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30 000kr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3 415kr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2497300066"/>
                  </a:ext>
                </a:extLst>
              </a:tr>
              <a:tr h="366686">
                <a:tc>
                  <a:txBody>
                    <a:bodyPr/>
                    <a:lstStyle/>
                    <a:p>
                      <a:r>
                        <a:rPr lang="sv-SE" dirty="0" smtClean="0">
                          <a:solidFill>
                            <a:schemeClr val="bg1"/>
                          </a:solidFill>
                        </a:rPr>
                        <a:t>Konferens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30 000kr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30 542kr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1788191030"/>
                  </a:ext>
                </a:extLst>
              </a:tr>
              <a:tr h="366686">
                <a:tc>
                  <a:txBody>
                    <a:bodyPr/>
                    <a:lstStyle/>
                    <a:p>
                      <a:r>
                        <a:rPr lang="sv-SE" dirty="0" smtClean="0">
                          <a:solidFill>
                            <a:schemeClr val="bg1"/>
                          </a:solidFill>
                        </a:rPr>
                        <a:t>Styrelsen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15 000kr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4 363kr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3413169279"/>
                  </a:ext>
                </a:extLst>
              </a:tr>
              <a:tr h="366686">
                <a:tc>
                  <a:txBody>
                    <a:bodyPr/>
                    <a:lstStyle/>
                    <a:p>
                      <a:r>
                        <a:rPr lang="sv-SE" dirty="0" smtClean="0">
                          <a:solidFill>
                            <a:schemeClr val="bg1"/>
                          </a:solidFill>
                        </a:rPr>
                        <a:t>Expeditionen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15 000kr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14 827kr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3103969474"/>
                  </a:ext>
                </a:extLst>
              </a:tr>
              <a:tr h="641701">
                <a:tc>
                  <a:txBody>
                    <a:bodyPr/>
                    <a:lstStyle/>
                    <a:p>
                      <a:r>
                        <a:rPr lang="sv-SE" dirty="0" smtClean="0">
                          <a:solidFill>
                            <a:schemeClr val="bg1"/>
                          </a:solidFill>
                        </a:rPr>
                        <a:t>Rekrytering &amp; Utåtriktade aktiviteter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50 000kr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34 245kr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1590774699"/>
                  </a:ext>
                </a:extLst>
              </a:tr>
              <a:tr h="366686">
                <a:tc>
                  <a:txBody>
                    <a:bodyPr/>
                    <a:lstStyle/>
                    <a:p>
                      <a:r>
                        <a:rPr lang="sv-SE" dirty="0" smtClean="0">
                          <a:solidFill>
                            <a:schemeClr val="bg1"/>
                          </a:solidFill>
                        </a:rPr>
                        <a:t>Övrigt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10 000kr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3 248kr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2867305302"/>
                  </a:ext>
                </a:extLst>
              </a:tr>
              <a:tr h="366686">
                <a:tc>
                  <a:txBody>
                    <a:bodyPr/>
                    <a:lstStyle/>
                    <a:p>
                      <a:r>
                        <a:rPr lang="sv-SE" dirty="0" smtClean="0">
                          <a:solidFill>
                            <a:schemeClr val="bg1"/>
                          </a:solidFill>
                        </a:rPr>
                        <a:t>Gåvor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20 000kr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20 550kr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3131525077"/>
                  </a:ext>
                </a:extLst>
              </a:tr>
              <a:tr h="366686">
                <a:tc>
                  <a:txBody>
                    <a:bodyPr/>
                    <a:lstStyle/>
                    <a:p>
                      <a:r>
                        <a:rPr lang="sv-SE" dirty="0" smtClean="0">
                          <a:solidFill>
                            <a:schemeClr val="bg1"/>
                          </a:solidFill>
                        </a:rPr>
                        <a:t>Habo-sektionen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10 000</a:t>
                      </a:r>
                      <a:r>
                        <a:rPr lang="sv-SE" baseline="0" dirty="0" smtClean="0">
                          <a:solidFill>
                            <a:schemeClr val="bg1"/>
                          </a:solidFill>
                        </a:rPr>
                        <a:t>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10 000kr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2040648776"/>
                  </a:ext>
                </a:extLst>
              </a:tr>
              <a:tr h="366686">
                <a:tc>
                  <a:txBody>
                    <a:bodyPr/>
                    <a:lstStyle/>
                    <a:p>
                      <a:r>
                        <a:rPr lang="sv-SE" dirty="0" smtClean="0">
                          <a:solidFill>
                            <a:schemeClr val="bg1"/>
                          </a:solidFill>
                        </a:rPr>
                        <a:t>Hälsochecken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55 000kr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dirty="0" smtClean="0">
                          <a:solidFill>
                            <a:schemeClr val="bg1"/>
                          </a:solidFill>
                        </a:rPr>
                        <a:t>48 479kr</a:t>
                      </a:r>
                      <a:endParaRPr lang="sv-S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2332527610"/>
                  </a:ext>
                </a:extLst>
              </a:tr>
              <a:tr h="366686">
                <a:tc>
                  <a:txBody>
                    <a:bodyPr/>
                    <a:lstStyle/>
                    <a:p>
                      <a:r>
                        <a:rPr lang="sv-SE" b="1" dirty="0" smtClean="0">
                          <a:solidFill>
                            <a:schemeClr val="bg1"/>
                          </a:solidFill>
                        </a:rPr>
                        <a:t>Summa kostnader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b="1" dirty="0" smtClean="0">
                          <a:solidFill>
                            <a:schemeClr val="bg1"/>
                          </a:solidFill>
                        </a:rPr>
                        <a:t>603 000kr</a:t>
                      </a:r>
                      <a:endParaRPr lang="sv-SE"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b="1" dirty="0" smtClean="0">
                          <a:solidFill>
                            <a:schemeClr val="bg1"/>
                          </a:solidFill>
                        </a:rPr>
                        <a:t>430 606kr</a:t>
                      </a:r>
                      <a:endParaRPr lang="sv-SE"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147555067"/>
                  </a:ext>
                </a:extLst>
              </a:tr>
              <a:tr h="366686">
                <a:tc>
                  <a:txBody>
                    <a:bodyPr/>
                    <a:lstStyle/>
                    <a:p>
                      <a:r>
                        <a:rPr lang="sv-SE" b="1" dirty="0" smtClean="0">
                          <a:solidFill>
                            <a:schemeClr val="bg1"/>
                          </a:solidFill>
                        </a:rPr>
                        <a:t>Resultat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b="1" dirty="0" smtClean="0">
                          <a:solidFill>
                            <a:schemeClr val="bg1"/>
                          </a:solidFill>
                        </a:rPr>
                        <a:t>- 83 000kr</a:t>
                      </a:r>
                      <a:endParaRPr lang="sv-SE"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tc>
                  <a:txBody>
                    <a:bodyPr/>
                    <a:lstStyle/>
                    <a:p>
                      <a:r>
                        <a:rPr lang="sv-SE" b="1" dirty="0" smtClean="0">
                          <a:solidFill>
                            <a:schemeClr val="bg1"/>
                          </a:solidFill>
                        </a:rPr>
                        <a:t>+</a:t>
                      </a:r>
                      <a:r>
                        <a:rPr lang="sv-SE" b="1" baseline="0" dirty="0" smtClean="0">
                          <a:solidFill>
                            <a:schemeClr val="bg1"/>
                          </a:solidFill>
                        </a:rPr>
                        <a:t> 257 282kr</a:t>
                      </a:r>
                      <a:endParaRPr lang="sv-SE"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44AE"/>
                    </a:solidFill>
                  </a:tcPr>
                </a:tc>
                <a:extLst>
                  <a:ext uri="{0D108BD9-81ED-4DB2-BD59-A6C34878D82A}">
                    <a16:rowId xmlns:a16="http://schemas.microsoft.com/office/drawing/2014/main" val="1995824249"/>
                  </a:ext>
                </a:extLst>
              </a:tr>
            </a:tbl>
          </a:graphicData>
        </a:graphic>
      </p:graphicFrame>
    </p:spTree>
    <p:extLst>
      <p:ext uri="{BB962C8B-B14F-4D97-AF65-F5344CB8AC3E}">
        <p14:creationId xmlns:p14="http://schemas.microsoft.com/office/powerpoint/2010/main" val="2125398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6" y="22293"/>
            <a:ext cx="6760408" cy="547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48796" y="5588530"/>
            <a:ext cx="6760408" cy="3447966"/>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0" y="5558621"/>
            <a:ext cx="6779504" cy="3477875"/>
          </a:xfrm>
          <a:prstGeom prst="rect">
            <a:avLst/>
          </a:prstGeom>
          <a:noFill/>
        </p:spPr>
        <p:txBody>
          <a:bodyPr wrap="square" rtlCol="0">
            <a:spAutoFit/>
          </a:bodyPr>
          <a:lstStyle/>
          <a:p>
            <a:r>
              <a:rPr lang="sv-SE" sz="2000" dirty="0">
                <a:latin typeface="Times New Roman" panose="02020603050405020304" pitchFamily="18" charset="0"/>
                <a:cs typeface="Times New Roman" panose="02020603050405020304" pitchFamily="18" charset="0"/>
              </a:rPr>
              <a:t>Vill du bli ombud för Vision i din arbetsgrupp? </a:t>
            </a:r>
          </a:p>
          <a:p>
            <a:endParaRPr lang="sv-SE" sz="2000" dirty="0">
              <a:latin typeface="Times New Roman" panose="02020603050405020304" pitchFamily="18" charset="0"/>
              <a:cs typeface="Times New Roman" panose="02020603050405020304" pitchFamily="18" charset="0"/>
            </a:endParaRPr>
          </a:p>
          <a:p>
            <a:r>
              <a:rPr lang="sv-SE" sz="2000" dirty="0">
                <a:latin typeface="Times New Roman" panose="02020603050405020304" pitchFamily="18" charset="0"/>
                <a:cs typeface="Times New Roman" panose="02020603050405020304" pitchFamily="18" charset="0"/>
              </a:rPr>
              <a:t>Vill du bli skyddsombud och arbeta för en bättre arbetsmiljö och en tryggare arbetsplats?</a:t>
            </a:r>
          </a:p>
          <a:p>
            <a:endParaRPr lang="sv-SE" sz="2000" dirty="0">
              <a:latin typeface="Times New Roman" panose="02020603050405020304" pitchFamily="18" charset="0"/>
              <a:cs typeface="Times New Roman" panose="02020603050405020304" pitchFamily="18" charset="0"/>
            </a:endParaRPr>
          </a:p>
          <a:p>
            <a:r>
              <a:rPr lang="sv-SE" sz="2000" dirty="0">
                <a:latin typeface="Times New Roman" panose="02020603050405020304" pitchFamily="18" charset="0"/>
                <a:cs typeface="Times New Roman" panose="02020603050405020304" pitchFamily="18" charset="0"/>
              </a:rPr>
              <a:t>Prata med de andra Visions-medlemmarna på din arbetsplats så kan ni välja dig som ombud!</a:t>
            </a:r>
          </a:p>
          <a:p>
            <a:endParaRPr lang="sv-SE" sz="2000" dirty="0">
              <a:latin typeface="Times New Roman" panose="02020603050405020304" pitchFamily="18" charset="0"/>
              <a:cs typeface="Times New Roman" panose="02020603050405020304" pitchFamily="18" charset="0"/>
            </a:endParaRPr>
          </a:p>
          <a:p>
            <a:r>
              <a:rPr lang="sv-SE" sz="2000" dirty="0">
                <a:latin typeface="Times New Roman" panose="02020603050405020304" pitchFamily="18" charset="0"/>
                <a:cs typeface="Times New Roman" panose="02020603050405020304" pitchFamily="18" charset="0"/>
              </a:rPr>
              <a:t>Kontakta sedan Visions expedition för att registrera att du är ombud via </a:t>
            </a:r>
            <a:r>
              <a:rPr lang="sv-SE" sz="2000" dirty="0">
                <a:latin typeface="Times New Roman" panose="02020603050405020304" pitchFamily="18" charset="0"/>
                <a:cs typeface="Times New Roman" panose="02020603050405020304" pitchFamily="18" charset="0"/>
                <a:hlinkClick r:id="rId3"/>
              </a:rPr>
              <a:t>jonkopingsavdelningen@fv.vision.se</a:t>
            </a:r>
            <a:r>
              <a:rPr lang="sv-SE" sz="2000" dirty="0">
                <a:latin typeface="Times New Roman" panose="02020603050405020304" pitchFamily="18" charset="0"/>
                <a:cs typeface="Times New Roman" panose="02020603050405020304" pitchFamily="18" charset="0"/>
              </a:rPr>
              <a:t> (eller i förväg om du/ni vill ha mer information om hur det hela går till)!</a:t>
            </a:r>
          </a:p>
        </p:txBody>
      </p:sp>
    </p:spTree>
    <p:extLst>
      <p:ext uri="{BB962C8B-B14F-4D97-AF65-F5344CB8AC3E}">
        <p14:creationId xmlns:p14="http://schemas.microsoft.com/office/powerpoint/2010/main" val="168970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4"/>
            <a:ext cx="6624736" cy="4320480"/>
          </a:xfrm>
          <a:prstGeom prst="rect">
            <a:avLst/>
          </a:prstGeom>
          <a:solidFill>
            <a:srgbClr val="8144AE"/>
          </a:solidFill>
          <a:ln>
            <a:solidFill>
              <a:srgbClr val="814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260649" y="251523"/>
            <a:ext cx="3600400" cy="584775"/>
          </a:xfrm>
          <a:prstGeom prst="rect">
            <a:avLst/>
          </a:prstGeom>
          <a:noFill/>
        </p:spPr>
        <p:txBody>
          <a:bodyPr wrap="square" rtlCol="0">
            <a:spAutoFit/>
          </a:bodyPr>
          <a:lstStyle/>
          <a:p>
            <a:r>
              <a:rPr lang="sv-SE" sz="3200" dirty="0">
                <a:solidFill>
                  <a:schemeClr val="bg1"/>
                </a:solidFill>
                <a:latin typeface="Times New Roman" panose="02020603050405020304" pitchFamily="18" charset="0"/>
                <a:cs typeface="Times New Roman" panose="02020603050405020304" pitchFamily="18" charset="0"/>
              </a:rPr>
              <a:t>Innehållsförteckning</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4" name="textruta 3"/>
          <p:cNvSpPr txBox="1"/>
          <p:nvPr/>
        </p:nvSpPr>
        <p:spPr>
          <a:xfrm>
            <a:off x="260650" y="1115618"/>
            <a:ext cx="6120680" cy="3385542"/>
          </a:xfrm>
          <a:prstGeom prst="rect">
            <a:avLst/>
          </a:prstGeom>
          <a:noFill/>
        </p:spPr>
        <p:txBody>
          <a:bodyPr wrap="square" rtlCol="0">
            <a:spAutoFit/>
          </a:bodyPr>
          <a:lstStyle/>
          <a:p>
            <a:r>
              <a:rPr lang="sv-SE" sz="2000" dirty="0">
                <a:solidFill>
                  <a:schemeClr val="bg1"/>
                </a:solidFill>
                <a:latin typeface="Times New Roman" panose="02020603050405020304" pitchFamily="18" charset="0"/>
                <a:cs typeface="Times New Roman" panose="02020603050405020304" pitchFamily="18" charset="0"/>
              </a:rPr>
              <a:t>Innehållsförteckning			2</a:t>
            </a:r>
          </a:p>
          <a:p>
            <a:r>
              <a:rPr lang="sv-SE" sz="2000" dirty="0">
                <a:solidFill>
                  <a:schemeClr val="bg1"/>
                </a:solidFill>
                <a:latin typeface="Times New Roman" panose="02020603050405020304" pitchFamily="18" charset="0"/>
                <a:cs typeface="Times New Roman" panose="02020603050405020304" pitchFamily="18" charset="0"/>
              </a:rPr>
              <a:t>Övergripande målsättning för 2023		2</a:t>
            </a:r>
          </a:p>
          <a:p>
            <a:r>
              <a:rPr lang="sv-SE" sz="2000" dirty="0">
                <a:solidFill>
                  <a:schemeClr val="bg1"/>
                </a:solidFill>
                <a:latin typeface="Times New Roman" panose="02020603050405020304" pitchFamily="18" charset="0"/>
                <a:cs typeface="Times New Roman" panose="02020603050405020304" pitchFamily="18" charset="0"/>
              </a:rPr>
              <a:t>Visions mål &amp; hjärtefrågor 		3</a:t>
            </a:r>
          </a:p>
          <a:p>
            <a:r>
              <a:rPr lang="sv-SE" sz="2000" dirty="0">
                <a:solidFill>
                  <a:schemeClr val="bg1"/>
                </a:solidFill>
                <a:latin typeface="Times New Roman" panose="02020603050405020304" pitchFamily="18" charset="0"/>
                <a:cs typeface="Times New Roman" panose="02020603050405020304" pitchFamily="18" charset="0"/>
              </a:rPr>
              <a:t>Styrelsen har ordet			4-5</a:t>
            </a:r>
          </a:p>
          <a:p>
            <a:r>
              <a:rPr lang="sv-SE" sz="2000" dirty="0">
                <a:solidFill>
                  <a:schemeClr val="bg1"/>
                </a:solidFill>
                <a:latin typeface="Times New Roman" panose="02020603050405020304" pitchFamily="18" charset="0"/>
                <a:cs typeface="Times New Roman" panose="02020603050405020304" pitchFamily="18" charset="0"/>
              </a:rPr>
              <a:t>Planerade aktiviteter 2023			6</a:t>
            </a:r>
          </a:p>
          <a:p>
            <a:r>
              <a:rPr lang="sv-SE" sz="2000" dirty="0">
                <a:solidFill>
                  <a:schemeClr val="bg1"/>
                </a:solidFill>
                <a:latin typeface="Times New Roman" panose="02020603050405020304" pitchFamily="18" charset="0"/>
                <a:cs typeface="Times New Roman" panose="02020603050405020304" pitchFamily="18" charset="0"/>
              </a:rPr>
              <a:t>Delat </a:t>
            </a:r>
            <a:r>
              <a:rPr lang="sv-SE" sz="2000" dirty="0" smtClean="0">
                <a:solidFill>
                  <a:schemeClr val="bg1"/>
                </a:solidFill>
                <a:latin typeface="Times New Roman" panose="02020603050405020304" pitchFamily="18" charset="0"/>
                <a:cs typeface="Times New Roman" panose="02020603050405020304" pitchFamily="18" charset="0"/>
              </a:rPr>
              <a:t>ordförandeskap/arvode sekreterare</a:t>
            </a:r>
            <a:r>
              <a:rPr lang="sv-SE" sz="2000" dirty="0">
                <a:solidFill>
                  <a:schemeClr val="bg1"/>
                </a:solidFill>
                <a:latin typeface="Times New Roman" panose="02020603050405020304" pitchFamily="18" charset="0"/>
                <a:cs typeface="Times New Roman" panose="02020603050405020304" pitchFamily="18" charset="0"/>
              </a:rPr>
              <a:t>	7</a:t>
            </a:r>
          </a:p>
          <a:p>
            <a:r>
              <a:rPr lang="sv-SE" sz="2000" dirty="0" smtClean="0">
                <a:solidFill>
                  <a:schemeClr val="bg1"/>
                </a:solidFill>
                <a:latin typeface="Times New Roman" panose="02020603050405020304" pitchFamily="18" charset="0"/>
                <a:cs typeface="Times New Roman" panose="02020603050405020304" pitchFamily="18" charset="0"/>
              </a:rPr>
              <a:t>Hälsocheck &amp; stipendium	</a:t>
            </a:r>
            <a:r>
              <a:rPr lang="sv-SE" sz="2000" dirty="0">
                <a:solidFill>
                  <a:schemeClr val="bg1"/>
                </a:solidFill>
                <a:latin typeface="Times New Roman" panose="02020603050405020304" pitchFamily="18" charset="0"/>
                <a:cs typeface="Times New Roman" panose="02020603050405020304" pitchFamily="18" charset="0"/>
              </a:rPr>
              <a:t>		8</a:t>
            </a:r>
          </a:p>
          <a:p>
            <a:r>
              <a:rPr lang="sv-SE" sz="2000" dirty="0">
                <a:solidFill>
                  <a:schemeClr val="bg1"/>
                </a:solidFill>
                <a:latin typeface="Times New Roman" panose="02020603050405020304" pitchFamily="18" charset="0"/>
                <a:cs typeface="Times New Roman" panose="02020603050405020304" pitchFamily="18" charset="0"/>
              </a:rPr>
              <a:t>Arvoden &amp; fackavgift 2023 		</a:t>
            </a:r>
            <a:r>
              <a:rPr lang="sv-SE" sz="2000" dirty="0" smtClean="0">
                <a:solidFill>
                  <a:schemeClr val="bg1"/>
                </a:solidFill>
                <a:latin typeface="Times New Roman" panose="02020603050405020304" pitchFamily="18" charset="0"/>
                <a:cs typeface="Times New Roman" panose="02020603050405020304" pitchFamily="18" charset="0"/>
              </a:rPr>
              <a:t>9</a:t>
            </a:r>
            <a:endParaRPr lang="sv-SE" sz="2000" dirty="0">
              <a:solidFill>
                <a:schemeClr val="bg1"/>
              </a:solidFill>
              <a:latin typeface="Times New Roman" panose="02020603050405020304" pitchFamily="18" charset="0"/>
              <a:cs typeface="Times New Roman" panose="02020603050405020304" pitchFamily="18" charset="0"/>
            </a:endParaRPr>
          </a:p>
          <a:p>
            <a:r>
              <a:rPr lang="sv-SE" sz="2000" dirty="0">
                <a:solidFill>
                  <a:schemeClr val="bg1"/>
                </a:solidFill>
                <a:latin typeface="Times New Roman" panose="02020603050405020304" pitchFamily="18" charset="0"/>
                <a:cs typeface="Times New Roman" panose="02020603050405020304" pitchFamily="18" charset="0"/>
              </a:rPr>
              <a:t>Budget för verksamhetsåret 2023		</a:t>
            </a:r>
            <a:r>
              <a:rPr lang="sv-SE" sz="2000" dirty="0" smtClean="0">
                <a:solidFill>
                  <a:schemeClr val="bg1"/>
                </a:solidFill>
                <a:latin typeface="Times New Roman" panose="02020603050405020304" pitchFamily="18" charset="0"/>
                <a:cs typeface="Times New Roman" panose="02020603050405020304" pitchFamily="18" charset="0"/>
              </a:rPr>
              <a:t>10</a:t>
            </a:r>
            <a:endParaRPr lang="sv-SE" sz="2000" dirty="0">
              <a:solidFill>
                <a:schemeClr val="bg1"/>
              </a:solidFill>
              <a:latin typeface="Times New Roman" panose="02020603050405020304" pitchFamily="18" charset="0"/>
              <a:cs typeface="Times New Roman" panose="02020603050405020304" pitchFamily="18" charset="0"/>
            </a:endParaRPr>
          </a:p>
          <a:p>
            <a:r>
              <a:rPr lang="sv-SE" sz="2000" dirty="0">
                <a:solidFill>
                  <a:schemeClr val="bg1"/>
                </a:solidFill>
                <a:latin typeface="Times New Roman" panose="02020603050405020304" pitchFamily="18" charset="0"/>
                <a:cs typeface="Times New Roman" panose="02020603050405020304" pitchFamily="18" charset="0"/>
              </a:rPr>
              <a:t>Bli skyddsombud!			</a:t>
            </a:r>
            <a:r>
              <a:rPr lang="sv-SE" sz="2000" dirty="0" smtClean="0">
                <a:solidFill>
                  <a:schemeClr val="bg1"/>
                </a:solidFill>
                <a:latin typeface="Times New Roman" panose="02020603050405020304" pitchFamily="18" charset="0"/>
                <a:cs typeface="Times New Roman" panose="02020603050405020304" pitchFamily="18" charset="0"/>
              </a:rPr>
              <a:t>11</a:t>
            </a:r>
            <a:endParaRPr lang="sv-SE" sz="2000" dirty="0">
              <a:solidFill>
                <a:schemeClr val="bg1"/>
              </a:solidFill>
              <a:latin typeface="Times New Roman" panose="02020603050405020304" pitchFamily="18" charset="0"/>
              <a:cs typeface="Times New Roman" panose="02020603050405020304" pitchFamily="18" charset="0"/>
            </a:endParaRPr>
          </a:p>
          <a:p>
            <a:r>
              <a:rPr lang="sv-SE" sz="1400" dirty="0">
                <a:solidFill>
                  <a:schemeClr val="bg1"/>
                </a:solidFill>
                <a:latin typeface="Times New Roman" panose="02020603050405020304" pitchFamily="18" charset="0"/>
                <a:cs typeface="Times New Roman" panose="02020603050405020304" pitchFamily="18" charset="0"/>
              </a:rPr>
              <a:t> </a:t>
            </a:r>
          </a:p>
        </p:txBody>
      </p:sp>
      <p:sp>
        <p:nvSpPr>
          <p:cNvPr id="5" name="Rektangel 4"/>
          <p:cNvSpPr/>
          <p:nvPr/>
        </p:nvSpPr>
        <p:spPr>
          <a:xfrm>
            <a:off x="116634" y="4572000"/>
            <a:ext cx="6624736" cy="4407296"/>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2400" dirty="0">
                <a:solidFill>
                  <a:srgbClr val="00A68A"/>
                </a:solidFill>
                <a:latin typeface="Times New Roman" panose="02020603050405020304" pitchFamily="18" charset="0"/>
                <a:cs typeface="Times New Roman" panose="02020603050405020304" pitchFamily="18" charset="0"/>
              </a:rPr>
              <a:t>Övergripande målsättning för 2023</a:t>
            </a:r>
            <a:endParaRPr lang="sv-SE" dirty="0">
              <a:solidFill>
                <a:schemeClr val="tx1"/>
              </a:solidFill>
            </a:endParaRPr>
          </a:p>
          <a:p>
            <a:pPr algn="ctr"/>
            <a:endParaRPr lang="sv-SE" dirty="0">
              <a:solidFill>
                <a:schemeClr val="tx1"/>
              </a:solidFill>
            </a:endParaRPr>
          </a:p>
          <a:p>
            <a:r>
              <a:rPr lang="sv-SE" dirty="0">
                <a:solidFill>
                  <a:schemeClr val="tx1"/>
                </a:solidFill>
              </a:rPr>
              <a:t>Visions övergripande mål - Fler medlemmar för ökad facklig styrka och tre hjärtefrågor ligger till grund för Visions arbete. Med utgångspunkt från dem jobbar vi på alla nivåer för att göra arbetslivet bättre för Visions medlemmar. Allt för att du som är medlem ska få ut så mycket som möjligt av ditt arbetsliv.</a:t>
            </a:r>
          </a:p>
          <a:p>
            <a:endParaRPr lang="sv-SE" sz="1600" dirty="0">
              <a:solidFill>
                <a:schemeClr val="tx1"/>
              </a:solidFill>
              <a:latin typeface="Times New Roman" panose="02020603050405020304" pitchFamily="18" charset="0"/>
              <a:cs typeface="Times New Roman" panose="02020603050405020304" pitchFamily="18" charset="0"/>
            </a:endParaRPr>
          </a:p>
          <a:p>
            <a:r>
              <a:rPr lang="sv-SE"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Mångmiljonsatsning på </a:t>
            </a:r>
            <a:r>
              <a:rPr lang="sv-SE"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förtroendevalda. </a:t>
            </a:r>
            <a:r>
              <a:rPr lang="sv-SE"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10 % av </a:t>
            </a:r>
            <a:r>
              <a:rPr lang="sv-SE"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visionsmedlemmar </a:t>
            </a:r>
            <a:r>
              <a:rPr lang="sv-SE"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är målet </a:t>
            </a:r>
            <a:r>
              <a:rPr lang="sv-SE"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som ska </a:t>
            </a:r>
            <a:r>
              <a:rPr lang="sv-SE"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 ett </a:t>
            </a:r>
            <a:r>
              <a:rPr lang="sv-SE"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förtroendeuppdrag (7% 2022</a:t>
            </a:r>
            <a:r>
              <a:rPr lang="sv-SE"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sv-SE"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Citat </a:t>
            </a:r>
            <a:r>
              <a:rPr lang="sv-SE"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Veronica Magnusson : ”Den fackliga lågan ska inte falna och för att vi inte ska bli utbrända så måste vi bli fler”</a:t>
            </a:r>
          </a:p>
          <a:p>
            <a:endParaRPr lang="sv-SE" sz="1600" dirty="0">
              <a:solidFill>
                <a:schemeClr val="tx1"/>
              </a:solidFill>
              <a:latin typeface="Times New Roman" panose="02020603050405020304" pitchFamily="18" charset="0"/>
              <a:cs typeface="Times New Roman" panose="02020603050405020304" pitchFamily="18" charset="0"/>
            </a:endParaRPr>
          </a:p>
        </p:txBody>
      </p:sp>
      <p:sp>
        <p:nvSpPr>
          <p:cNvPr id="8" name="textruta 7"/>
          <p:cNvSpPr txBox="1"/>
          <p:nvPr/>
        </p:nvSpPr>
        <p:spPr>
          <a:xfrm>
            <a:off x="6464441" y="112961"/>
            <a:ext cx="288031" cy="369332"/>
          </a:xfrm>
          <a:prstGeom prst="rect">
            <a:avLst/>
          </a:prstGeom>
          <a:noFill/>
        </p:spPr>
        <p:txBody>
          <a:bodyPr wrap="square" rtlCol="0">
            <a:spAutoFit/>
          </a:bodyPr>
          <a:lstStyle/>
          <a:p>
            <a:r>
              <a:rPr lang="sv-SE" dirty="0">
                <a:solidFill>
                  <a:srgbClr val="65D44A"/>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43997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p:cNvSpPr txBox="1"/>
          <p:nvPr/>
        </p:nvSpPr>
        <p:spPr>
          <a:xfrm>
            <a:off x="6459888" y="107504"/>
            <a:ext cx="288031" cy="369332"/>
          </a:xfrm>
          <a:prstGeom prst="rect">
            <a:avLst/>
          </a:prstGeom>
          <a:noFill/>
        </p:spPr>
        <p:txBody>
          <a:bodyPr wrap="square" rtlCol="0">
            <a:spAutoFit/>
          </a:bodyPr>
          <a:lstStyle/>
          <a:p>
            <a:r>
              <a:rPr lang="sv-SE" dirty="0">
                <a:solidFill>
                  <a:srgbClr val="00A68A"/>
                </a:solidFill>
                <a:latin typeface="Times New Roman" panose="02020603050405020304" pitchFamily="18" charset="0"/>
                <a:cs typeface="Times New Roman" panose="02020603050405020304" pitchFamily="18" charset="0"/>
              </a:rPr>
              <a:t>3</a:t>
            </a:r>
          </a:p>
        </p:txBody>
      </p:sp>
      <p:sp>
        <p:nvSpPr>
          <p:cNvPr id="2" name="textruta 1"/>
          <p:cNvSpPr txBox="1"/>
          <p:nvPr/>
        </p:nvSpPr>
        <p:spPr>
          <a:xfrm>
            <a:off x="476672" y="683569"/>
            <a:ext cx="6027550" cy="1477328"/>
          </a:xfrm>
          <a:prstGeom prst="rect">
            <a:avLst/>
          </a:prstGeom>
          <a:noFill/>
        </p:spPr>
        <p:txBody>
          <a:bodyPr wrap="square" rtlCol="0">
            <a:spAutoFit/>
          </a:bodyPr>
          <a:lstStyle/>
          <a:p>
            <a:endParaRPr lang="sv-SE" dirty="0"/>
          </a:p>
          <a:p>
            <a:endParaRPr lang="sv-SE" dirty="0"/>
          </a:p>
          <a:p>
            <a:endParaRPr lang="sv-SE" dirty="0"/>
          </a:p>
          <a:p>
            <a:endParaRPr lang="sv-SE" dirty="0"/>
          </a:p>
          <a:p>
            <a:endParaRPr lang="sv-SE" dirty="0"/>
          </a:p>
        </p:txBody>
      </p:sp>
      <p:grpSp>
        <p:nvGrpSpPr>
          <p:cNvPr id="9" name="Group 6873"/>
          <p:cNvGrpSpPr/>
          <p:nvPr/>
        </p:nvGrpSpPr>
        <p:grpSpPr>
          <a:xfrm>
            <a:off x="20638" y="-248285"/>
            <a:ext cx="6816725" cy="9640570"/>
            <a:chOff x="0" y="0"/>
            <a:chExt cx="6816725" cy="9640570"/>
          </a:xfrm>
        </p:grpSpPr>
        <p:sp>
          <p:nvSpPr>
            <p:cNvPr id="10" name="Rectangle 277"/>
            <p:cNvSpPr/>
            <p:nvPr/>
          </p:nvSpPr>
          <p:spPr>
            <a:xfrm>
              <a:off x="1788415" y="8525332"/>
              <a:ext cx="42144" cy="189937"/>
            </a:xfrm>
            <a:prstGeom prst="rect">
              <a:avLst/>
            </a:prstGeom>
            <a:ln>
              <a:noFill/>
            </a:ln>
          </p:spPr>
          <p:txBody>
            <a:bodyPr vert="horz" lIns="0" tIns="0" rIns="0" bIns="0" rtlCol="0">
              <a:noAutofit/>
            </a:bodyPr>
            <a:lstStyle/>
            <a:p>
              <a:pPr>
                <a:lnSpc>
                  <a:spcPct val="107000"/>
                </a:lnSpc>
                <a:spcAft>
                  <a:spcPts val="800"/>
                </a:spcAft>
              </a:pPr>
              <a:r>
                <a:rPr lang="sv-SE" sz="1100">
                  <a:solidFill>
                    <a:srgbClr val="000000"/>
                  </a:solidFill>
                  <a:effectLst/>
                  <a:latin typeface="Calibri" panose="020F0502020204030204" pitchFamily="34" charset="0"/>
                  <a:ea typeface="Calibri" panose="020F0502020204030204" pitchFamily="34" charset="0"/>
                </a:rPr>
                <a:t> </a:t>
              </a:r>
            </a:p>
          </p:txBody>
        </p:sp>
        <p:pic>
          <p:nvPicPr>
            <p:cNvPr id="11" name="Picture 279"/>
            <p:cNvPicPr/>
            <p:nvPr/>
          </p:nvPicPr>
          <p:blipFill>
            <a:blip r:embed="rId2"/>
            <a:stretch>
              <a:fillRect/>
            </a:stretch>
          </p:blipFill>
          <p:spPr>
            <a:xfrm>
              <a:off x="0" y="0"/>
              <a:ext cx="6816725" cy="9640570"/>
            </a:xfrm>
            <a:prstGeom prst="rect">
              <a:avLst/>
            </a:prstGeom>
          </p:spPr>
        </p:pic>
      </p:grpSp>
    </p:spTree>
    <p:extLst>
      <p:ext uri="{BB962C8B-B14F-4D97-AF65-F5344CB8AC3E}">
        <p14:creationId xmlns:p14="http://schemas.microsoft.com/office/powerpoint/2010/main" val="42031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60649" y="251523"/>
            <a:ext cx="3600400" cy="584775"/>
          </a:xfrm>
          <a:prstGeom prst="rect">
            <a:avLst/>
          </a:prstGeom>
          <a:noFill/>
        </p:spPr>
        <p:txBody>
          <a:bodyPr wrap="square" rtlCol="0">
            <a:spAutoFit/>
          </a:bodyPr>
          <a:lstStyle/>
          <a:p>
            <a:r>
              <a:rPr lang="sv-SE" sz="3200" dirty="0">
                <a:solidFill>
                  <a:schemeClr val="bg1"/>
                </a:solidFill>
                <a:latin typeface="Times New Roman" panose="02020603050405020304" pitchFamily="18" charset="0"/>
                <a:cs typeface="Times New Roman" panose="02020603050405020304" pitchFamily="18" charset="0"/>
              </a:rPr>
              <a:t>Innehållsförteckning</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4" name="textruta 3"/>
          <p:cNvSpPr txBox="1"/>
          <p:nvPr/>
        </p:nvSpPr>
        <p:spPr>
          <a:xfrm>
            <a:off x="260650" y="1115618"/>
            <a:ext cx="6120680" cy="2462213"/>
          </a:xfrm>
          <a:prstGeom prst="rect">
            <a:avLst/>
          </a:prstGeom>
          <a:noFill/>
        </p:spPr>
        <p:txBody>
          <a:bodyPr wrap="square" rtlCol="0">
            <a:spAutoFit/>
          </a:bodyPr>
          <a:lstStyle/>
          <a:p>
            <a:r>
              <a:rPr lang="sv-SE" sz="2000" dirty="0">
                <a:solidFill>
                  <a:schemeClr val="bg1"/>
                </a:solidFill>
                <a:latin typeface="Times New Roman" panose="02020603050405020304" pitchFamily="18" charset="0"/>
                <a:cs typeface="Times New Roman" panose="02020603050405020304" pitchFamily="18" charset="0"/>
              </a:rPr>
              <a:t>Innehållsförteckning			2</a:t>
            </a:r>
          </a:p>
          <a:p>
            <a:r>
              <a:rPr lang="sv-SE" sz="2000" dirty="0">
                <a:solidFill>
                  <a:schemeClr val="bg1"/>
                </a:solidFill>
                <a:latin typeface="Times New Roman" panose="02020603050405020304" pitchFamily="18" charset="0"/>
                <a:cs typeface="Times New Roman" panose="02020603050405020304" pitchFamily="18" charset="0"/>
              </a:rPr>
              <a:t>Ordförande har ordet			2</a:t>
            </a:r>
          </a:p>
          <a:p>
            <a:r>
              <a:rPr lang="sv-SE" sz="2000" dirty="0">
                <a:solidFill>
                  <a:schemeClr val="bg1"/>
                </a:solidFill>
                <a:latin typeface="Times New Roman" panose="02020603050405020304" pitchFamily="18" charset="0"/>
                <a:cs typeface="Times New Roman" panose="02020603050405020304" pitchFamily="18" charset="0"/>
              </a:rPr>
              <a:t>Planerade aktiviteter 2020			3</a:t>
            </a:r>
          </a:p>
          <a:p>
            <a:r>
              <a:rPr lang="sv-SE" sz="2000" dirty="0">
                <a:solidFill>
                  <a:schemeClr val="bg1"/>
                </a:solidFill>
                <a:latin typeface="Times New Roman" panose="02020603050405020304" pitchFamily="18" charset="0"/>
                <a:cs typeface="Times New Roman" panose="02020603050405020304" pitchFamily="18" charset="0"/>
              </a:rPr>
              <a:t>Visions målsättning &amp; hjärtefrågor		4</a:t>
            </a:r>
          </a:p>
          <a:p>
            <a:r>
              <a:rPr lang="sv-SE" sz="2000" dirty="0">
                <a:solidFill>
                  <a:schemeClr val="bg1"/>
                </a:solidFill>
                <a:latin typeface="Times New Roman" panose="02020603050405020304" pitchFamily="18" charset="0"/>
                <a:cs typeface="Times New Roman" panose="02020603050405020304" pitchFamily="18" charset="0"/>
              </a:rPr>
              <a:t>Arvoden &amp; fackavgift 2020		6</a:t>
            </a:r>
          </a:p>
          <a:p>
            <a:r>
              <a:rPr lang="sv-SE" sz="2000" dirty="0">
                <a:solidFill>
                  <a:schemeClr val="bg1"/>
                </a:solidFill>
                <a:latin typeface="Times New Roman" panose="02020603050405020304" pitchFamily="18" charset="0"/>
                <a:cs typeface="Times New Roman" panose="02020603050405020304" pitchFamily="18" charset="0"/>
              </a:rPr>
              <a:t>Löneavtal?				6</a:t>
            </a:r>
          </a:p>
          <a:p>
            <a:r>
              <a:rPr lang="sv-SE" sz="2000" dirty="0">
                <a:solidFill>
                  <a:schemeClr val="bg1"/>
                </a:solidFill>
                <a:latin typeface="Times New Roman" panose="02020603050405020304" pitchFamily="18" charset="0"/>
                <a:cs typeface="Times New Roman" panose="02020603050405020304" pitchFamily="18" charset="0"/>
              </a:rPr>
              <a:t>Budget för verksamhetsåret 2020		7</a:t>
            </a:r>
          </a:p>
          <a:p>
            <a:r>
              <a:rPr lang="sv-SE" sz="1400" dirty="0">
                <a:solidFill>
                  <a:schemeClr val="bg1"/>
                </a:solidFill>
                <a:latin typeface="Times New Roman" panose="02020603050405020304" pitchFamily="18" charset="0"/>
                <a:cs typeface="Times New Roman" panose="02020603050405020304" pitchFamily="18" charset="0"/>
              </a:rPr>
              <a:t> </a:t>
            </a:r>
          </a:p>
        </p:txBody>
      </p:sp>
      <p:sp>
        <p:nvSpPr>
          <p:cNvPr id="5" name="Rektangel 4"/>
          <p:cNvSpPr/>
          <p:nvPr/>
        </p:nvSpPr>
        <p:spPr>
          <a:xfrm>
            <a:off x="116634" y="112961"/>
            <a:ext cx="6624736" cy="8866335"/>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224117" y="451640"/>
            <a:ext cx="6384339" cy="523220"/>
          </a:xfrm>
          <a:prstGeom prst="rect">
            <a:avLst/>
          </a:prstGeom>
          <a:noFill/>
        </p:spPr>
        <p:txBody>
          <a:bodyPr wrap="square" rtlCol="0">
            <a:spAutoFit/>
          </a:bodyPr>
          <a:lstStyle/>
          <a:p>
            <a:pPr algn="ctr"/>
            <a:r>
              <a:rPr lang="sv-SE" sz="2800" dirty="0">
                <a:solidFill>
                  <a:srgbClr val="00A68A"/>
                </a:solidFill>
                <a:latin typeface="Times New Roman" panose="02020603050405020304" pitchFamily="18" charset="0"/>
                <a:cs typeface="Times New Roman" panose="02020603050405020304" pitchFamily="18" charset="0"/>
              </a:rPr>
              <a:t>       Några ord från styrelsen</a:t>
            </a:r>
          </a:p>
        </p:txBody>
      </p:sp>
      <p:sp>
        <p:nvSpPr>
          <p:cNvPr id="7" name="textruta 6"/>
          <p:cNvSpPr txBox="1"/>
          <p:nvPr/>
        </p:nvSpPr>
        <p:spPr>
          <a:xfrm>
            <a:off x="207585" y="1003929"/>
            <a:ext cx="6120680" cy="6832640"/>
          </a:xfrm>
          <a:prstGeom prst="rect">
            <a:avLst/>
          </a:prstGeom>
          <a:noFill/>
        </p:spPr>
        <p:txBody>
          <a:bodyPr wrap="square" rtlCol="0">
            <a:spAutoFit/>
          </a:bodyPr>
          <a:lstStyle/>
          <a:p>
            <a:r>
              <a:rPr lang="sv-SE" b="1" dirty="0" smtClean="0"/>
              <a:t>David Eriksson, ordförande</a:t>
            </a:r>
            <a:r>
              <a:rPr lang="sv-SE" b="1" dirty="0"/>
              <a:t>:</a:t>
            </a:r>
          </a:p>
          <a:p>
            <a:r>
              <a:rPr lang="sv-SE" i="1" dirty="0" smtClean="0"/>
              <a:t>” Vi har haft tuffa år av en pandemi där vi alla fick ställa om, både i arbetet och på sin fritid. Nu fortsätter ett tufft år med inslag av en dyrare vardag då inflationen stiger i landet och ett krig i vår närhet. </a:t>
            </a:r>
            <a:endParaRPr lang="sv-SE" dirty="0"/>
          </a:p>
          <a:p>
            <a:r>
              <a:rPr lang="sv-SE" i="1" dirty="0">
                <a:latin typeface="+mj-lt"/>
                <a:cs typeface="Times New Roman" panose="02020603050405020304" pitchFamily="18" charset="0"/>
              </a:rPr>
              <a:t>Vi vill fortsätta möta er ute på era </a:t>
            </a:r>
            <a:r>
              <a:rPr lang="sv-SE" i="1" dirty="0" smtClean="0">
                <a:latin typeface="+mj-lt"/>
                <a:cs typeface="Times New Roman" panose="02020603050405020304" pitchFamily="18" charset="0"/>
              </a:rPr>
              <a:t>arbetsplatser, stötta er till att få en bra arbetsmiljö, </a:t>
            </a:r>
            <a:r>
              <a:rPr lang="sv-SE" i="1" dirty="0">
                <a:latin typeface="+mj-lt"/>
                <a:cs typeface="Times New Roman" panose="02020603050405020304" pitchFamily="18" charset="0"/>
              </a:rPr>
              <a:t>tillsammans är vi starka och vi är alla </a:t>
            </a:r>
            <a:r>
              <a:rPr lang="sv-SE" i="1" dirty="0" smtClean="0">
                <a:latin typeface="+mj-lt"/>
                <a:cs typeface="Times New Roman" panose="02020603050405020304" pitchFamily="18" charset="0"/>
              </a:rPr>
              <a:t>tillsammans ett enat </a:t>
            </a:r>
            <a:r>
              <a:rPr lang="sv-SE" i="1" dirty="0">
                <a:latin typeface="+mj-lt"/>
                <a:cs typeface="Times New Roman" panose="02020603050405020304" pitchFamily="18" charset="0"/>
              </a:rPr>
              <a:t>Vision. Vi vill fortsätta driva jämställda löner och arbetsvillkor, vi vill att ni medlemmar ska få ut så mycket som möjligt av ert medlemskap och att vi tillsammans skapar bättre arbetsplatser för alla.</a:t>
            </a:r>
          </a:p>
          <a:p>
            <a:r>
              <a:rPr lang="sv-SE" i="1" dirty="0">
                <a:latin typeface="+mj-lt"/>
                <a:cs typeface="Times New Roman" panose="02020603050405020304" pitchFamily="18" charset="0"/>
              </a:rPr>
              <a:t>Vision är ett starkt växande förbund inom många områden och förvaltningar. Vi har många medlemsgrupper som alla är lika viktiga</a:t>
            </a:r>
            <a:r>
              <a:rPr lang="sv-SE" i="1" dirty="0" smtClean="0">
                <a:latin typeface="+mj-lt"/>
                <a:cs typeface="Times New Roman" panose="02020603050405020304" pitchFamily="18" charset="0"/>
              </a:rPr>
              <a:t>.”</a:t>
            </a:r>
            <a:endParaRPr lang="sv-SE" b="1" i="1" dirty="0">
              <a:latin typeface="+mj-lt"/>
            </a:endParaRPr>
          </a:p>
          <a:p>
            <a:endParaRPr lang="sv-SE" b="1" dirty="0"/>
          </a:p>
          <a:p>
            <a:endParaRPr lang="sv-SE" b="1"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r>
              <a:rPr lang="sv-SE" baseline="-25000" dirty="0"/>
              <a:t> </a:t>
            </a:r>
            <a:endParaRPr lang="sv-SE" sz="1600" dirty="0">
              <a:latin typeface="Times New Roman" panose="02020603050405020304" pitchFamily="18" charset="0"/>
              <a:cs typeface="Times New Roman" panose="02020603050405020304" pitchFamily="18" charset="0"/>
            </a:endParaRPr>
          </a:p>
        </p:txBody>
      </p:sp>
      <p:sp>
        <p:nvSpPr>
          <p:cNvPr id="8" name="textruta 7"/>
          <p:cNvSpPr txBox="1"/>
          <p:nvPr/>
        </p:nvSpPr>
        <p:spPr>
          <a:xfrm>
            <a:off x="6464441" y="112961"/>
            <a:ext cx="288031" cy="369332"/>
          </a:xfrm>
          <a:prstGeom prst="rect">
            <a:avLst/>
          </a:prstGeom>
          <a:noFill/>
        </p:spPr>
        <p:txBody>
          <a:bodyPr wrap="square" rtlCol="0">
            <a:spAutoFit/>
          </a:bodyPr>
          <a:lstStyle/>
          <a:p>
            <a:r>
              <a:rPr lang="sv-SE" dirty="0">
                <a:solidFill>
                  <a:srgbClr val="65D44A"/>
                </a:solidFill>
                <a:latin typeface="Times New Roman" panose="02020603050405020304" pitchFamily="18" charset="0"/>
                <a:cs typeface="Times New Roman" panose="02020603050405020304" pitchFamily="18" charset="0"/>
              </a:rPr>
              <a:t>4</a:t>
            </a:r>
          </a:p>
        </p:txBody>
      </p:sp>
      <p:sp>
        <p:nvSpPr>
          <p:cNvPr id="2" name="textruta 1"/>
          <p:cNvSpPr txBox="1"/>
          <p:nvPr/>
        </p:nvSpPr>
        <p:spPr>
          <a:xfrm>
            <a:off x="183091" y="5032055"/>
            <a:ext cx="6491822" cy="6186309"/>
          </a:xfrm>
          <a:prstGeom prst="rect">
            <a:avLst/>
          </a:prstGeom>
          <a:noFill/>
        </p:spPr>
        <p:txBody>
          <a:bodyPr wrap="square" rtlCol="0">
            <a:spAutoFit/>
          </a:bodyPr>
          <a:lstStyle/>
          <a:p>
            <a:r>
              <a:rPr lang="sv-SE" b="1" dirty="0"/>
              <a:t>Damir Eminovic, chefsombud:</a:t>
            </a:r>
          </a:p>
          <a:p>
            <a:r>
              <a:rPr lang="sv-SE" i="1" dirty="0"/>
              <a:t>”Att få vara med och påverka samt göra skillnad för våra medlemmar i deras vardag är något jag strävar efter i mitt fackliga uppdrag. </a:t>
            </a:r>
          </a:p>
          <a:p>
            <a:r>
              <a:rPr lang="sv-SE" i="1" dirty="0"/>
              <a:t>Jobba som ombud för chefer känns som ett viktigt och spännande arbete som jag tar på stort allvar.</a:t>
            </a:r>
          </a:p>
          <a:p>
            <a:r>
              <a:rPr lang="sv-SE" i="1" dirty="0"/>
              <a:t>Min erfarenhet säger att med en lösningsfokuserad inställning så kan vi tillsammans ta oss ann alla frågor som vi möter där ute. </a:t>
            </a:r>
          </a:p>
          <a:p>
            <a:r>
              <a:rPr lang="sv-SE" i="1" dirty="0"/>
              <a:t>Jag jobbar som chef i kost-organisationen och har erfarenhet samt kunskap i många viktiga frågor som chefer möter varje dag.  Är nyfiken och lyhörd och vill vara involverad i ärenden som gör jobbet </a:t>
            </a:r>
          </a:p>
          <a:p>
            <a:r>
              <a:rPr lang="sv-SE" i="1" dirty="0"/>
              <a:t>enklare för chefer. Ambitionen är att verka och använda de verktyg vi har i Jönköpings kommun och Vision för att underlätta vardagen för alla chefer.”</a:t>
            </a:r>
          </a:p>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p:txBody>
      </p:sp>
    </p:spTree>
    <p:extLst>
      <p:ext uri="{BB962C8B-B14F-4D97-AF65-F5344CB8AC3E}">
        <p14:creationId xmlns:p14="http://schemas.microsoft.com/office/powerpoint/2010/main" val="125232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60649" y="251523"/>
            <a:ext cx="3600400" cy="584775"/>
          </a:xfrm>
          <a:prstGeom prst="rect">
            <a:avLst/>
          </a:prstGeom>
          <a:noFill/>
        </p:spPr>
        <p:txBody>
          <a:bodyPr wrap="square" rtlCol="0">
            <a:spAutoFit/>
          </a:bodyPr>
          <a:lstStyle/>
          <a:p>
            <a:r>
              <a:rPr lang="sv-SE" sz="3200" dirty="0">
                <a:solidFill>
                  <a:schemeClr val="bg1"/>
                </a:solidFill>
                <a:latin typeface="Times New Roman" panose="02020603050405020304" pitchFamily="18" charset="0"/>
                <a:cs typeface="Times New Roman" panose="02020603050405020304" pitchFamily="18" charset="0"/>
              </a:rPr>
              <a:t>Innehållsförteckning</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4" name="textruta 3"/>
          <p:cNvSpPr txBox="1"/>
          <p:nvPr/>
        </p:nvSpPr>
        <p:spPr>
          <a:xfrm>
            <a:off x="260650" y="1115618"/>
            <a:ext cx="6120680" cy="2462213"/>
          </a:xfrm>
          <a:prstGeom prst="rect">
            <a:avLst/>
          </a:prstGeom>
          <a:noFill/>
        </p:spPr>
        <p:txBody>
          <a:bodyPr wrap="square" rtlCol="0">
            <a:spAutoFit/>
          </a:bodyPr>
          <a:lstStyle/>
          <a:p>
            <a:r>
              <a:rPr lang="sv-SE" sz="2000" dirty="0">
                <a:solidFill>
                  <a:schemeClr val="bg1"/>
                </a:solidFill>
                <a:latin typeface="Times New Roman" panose="02020603050405020304" pitchFamily="18" charset="0"/>
                <a:cs typeface="Times New Roman" panose="02020603050405020304" pitchFamily="18" charset="0"/>
              </a:rPr>
              <a:t>Innehållsförteckning			2</a:t>
            </a:r>
          </a:p>
          <a:p>
            <a:r>
              <a:rPr lang="sv-SE" sz="2000" dirty="0">
                <a:solidFill>
                  <a:schemeClr val="bg1"/>
                </a:solidFill>
                <a:latin typeface="Times New Roman" panose="02020603050405020304" pitchFamily="18" charset="0"/>
                <a:cs typeface="Times New Roman" panose="02020603050405020304" pitchFamily="18" charset="0"/>
              </a:rPr>
              <a:t>Ordförande har ordet			2</a:t>
            </a:r>
          </a:p>
          <a:p>
            <a:r>
              <a:rPr lang="sv-SE" sz="2000" dirty="0">
                <a:solidFill>
                  <a:schemeClr val="bg1"/>
                </a:solidFill>
                <a:latin typeface="Times New Roman" panose="02020603050405020304" pitchFamily="18" charset="0"/>
                <a:cs typeface="Times New Roman" panose="02020603050405020304" pitchFamily="18" charset="0"/>
              </a:rPr>
              <a:t>Planerade aktiviteter 2020			3</a:t>
            </a:r>
          </a:p>
          <a:p>
            <a:r>
              <a:rPr lang="sv-SE" sz="2000" dirty="0">
                <a:solidFill>
                  <a:schemeClr val="bg1"/>
                </a:solidFill>
                <a:latin typeface="Times New Roman" panose="02020603050405020304" pitchFamily="18" charset="0"/>
                <a:cs typeface="Times New Roman" panose="02020603050405020304" pitchFamily="18" charset="0"/>
              </a:rPr>
              <a:t>Visions målsättning &amp; hjärtefrågor		4</a:t>
            </a:r>
          </a:p>
          <a:p>
            <a:r>
              <a:rPr lang="sv-SE" sz="2000" dirty="0">
                <a:solidFill>
                  <a:schemeClr val="bg1"/>
                </a:solidFill>
                <a:latin typeface="Times New Roman" panose="02020603050405020304" pitchFamily="18" charset="0"/>
                <a:cs typeface="Times New Roman" panose="02020603050405020304" pitchFamily="18" charset="0"/>
              </a:rPr>
              <a:t>Arvoden &amp; fackavgift 2020		6</a:t>
            </a:r>
          </a:p>
          <a:p>
            <a:r>
              <a:rPr lang="sv-SE" sz="2000" dirty="0">
                <a:solidFill>
                  <a:schemeClr val="bg1"/>
                </a:solidFill>
                <a:latin typeface="Times New Roman" panose="02020603050405020304" pitchFamily="18" charset="0"/>
                <a:cs typeface="Times New Roman" panose="02020603050405020304" pitchFamily="18" charset="0"/>
              </a:rPr>
              <a:t>Löneavtal?				6</a:t>
            </a:r>
          </a:p>
          <a:p>
            <a:r>
              <a:rPr lang="sv-SE" sz="2000" dirty="0">
                <a:solidFill>
                  <a:schemeClr val="bg1"/>
                </a:solidFill>
                <a:latin typeface="Times New Roman" panose="02020603050405020304" pitchFamily="18" charset="0"/>
                <a:cs typeface="Times New Roman" panose="02020603050405020304" pitchFamily="18" charset="0"/>
              </a:rPr>
              <a:t>Budget för verksamhetsåret 2020		7</a:t>
            </a:r>
          </a:p>
          <a:p>
            <a:r>
              <a:rPr lang="sv-SE" sz="1400" dirty="0">
                <a:solidFill>
                  <a:schemeClr val="bg1"/>
                </a:solidFill>
                <a:latin typeface="Times New Roman" panose="02020603050405020304" pitchFamily="18" charset="0"/>
                <a:cs typeface="Times New Roman" panose="02020603050405020304" pitchFamily="18" charset="0"/>
              </a:rPr>
              <a:t> </a:t>
            </a:r>
          </a:p>
        </p:txBody>
      </p:sp>
      <p:sp>
        <p:nvSpPr>
          <p:cNvPr id="5" name="Rektangel 4"/>
          <p:cNvSpPr/>
          <p:nvPr/>
        </p:nvSpPr>
        <p:spPr>
          <a:xfrm>
            <a:off x="116634" y="112961"/>
            <a:ext cx="6624736" cy="8866335"/>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224117" y="451640"/>
            <a:ext cx="6384339" cy="523220"/>
          </a:xfrm>
          <a:prstGeom prst="rect">
            <a:avLst/>
          </a:prstGeom>
          <a:noFill/>
        </p:spPr>
        <p:txBody>
          <a:bodyPr wrap="square" rtlCol="0">
            <a:spAutoFit/>
          </a:bodyPr>
          <a:lstStyle/>
          <a:p>
            <a:pPr algn="ctr"/>
            <a:r>
              <a:rPr lang="sv-SE" sz="2800" dirty="0">
                <a:solidFill>
                  <a:srgbClr val="00A68A"/>
                </a:solidFill>
                <a:latin typeface="Times New Roman" panose="02020603050405020304" pitchFamily="18" charset="0"/>
                <a:cs typeface="Times New Roman" panose="02020603050405020304" pitchFamily="18" charset="0"/>
              </a:rPr>
              <a:t>       Några ord från styrelsen</a:t>
            </a:r>
          </a:p>
        </p:txBody>
      </p:sp>
      <p:sp>
        <p:nvSpPr>
          <p:cNvPr id="7" name="textruta 6"/>
          <p:cNvSpPr txBox="1"/>
          <p:nvPr/>
        </p:nvSpPr>
        <p:spPr>
          <a:xfrm>
            <a:off x="260650" y="1330347"/>
            <a:ext cx="6120680" cy="9048631"/>
          </a:xfrm>
          <a:prstGeom prst="rect">
            <a:avLst/>
          </a:prstGeom>
          <a:noFill/>
        </p:spPr>
        <p:txBody>
          <a:bodyPr wrap="square" rtlCol="0">
            <a:spAutoFit/>
          </a:bodyPr>
          <a:lstStyle/>
          <a:p>
            <a:r>
              <a:rPr lang="sv-SE" b="1" dirty="0"/>
              <a:t>Henrik Wijkmark, suppleant styrelsen</a:t>
            </a:r>
            <a:endParaRPr lang="sv-SE" i="1" dirty="0"/>
          </a:p>
          <a:p>
            <a:r>
              <a:rPr lang="sv-SE" i="1" dirty="0"/>
              <a:t>”Jag sitter med i styrelsen och har ansvar för alla ombud i vår organisation.</a:t>
            </a:r>
          </a:p>
          <a:p>
            <a:r>
              <a:rPr lang="sv-SE" i="1" dirty="0"/>
              <a:t>Det innebär att det är mig som ombuden kan kontakta med frågor och funderingar.</a:t>
            </a:r>
          </a:p>
          <a:p>
            <a:r>
              <a:rPr lang="sv-SE" i="1" dirty="0"/>
              <a:t>Som förtroendevald har jag ett ansvar att agera i medlemmarnas sak och inom Visions ramar.</a:t>
            </a:r>
          </a:p>
          <a:p>
            <a:r>
              <a:rPr lang="sv-SE" i="1" dirty="0"/>
              <a:t>Jag ser på mitt uppdrag med respekt och är stolt över förtroendet jag fått av medlemmarna att vara deras ombud.</a:t>
            </a:r>
          </a:p>
          <a:p>
            <a:r>
              <a:rPr lang="sv-SE" i="1" dirty="0"/>
              <a:t>Förutom detta uppdrag arbetar jag som arbetsledare på AMA med naturvård.</a:t>
            </a:r>
          </a:p>
          <a:p>
            <a:r>
              <a:rPr lang="sv-SE" i="1" dirty="0"/>
              <a:t>Det är en arbetsträningsplats och jag möter många olika människor i det arbetet.</a:t>
            </a:r>
          </a:p>
          <a:p>
            <a:r>
              <a:rPr lang="sv-SE" i="1" dirty="0"/>
              <a:t>Att se personerna bakom namnen är det som jag tycker är roligast i båda mina uppdrag. Att kunna föra människor framåt är väldigt givande.</a:t>
            </a:r>
          </a:p>
          <a:p>
            <a:r>
              <a:rPr lang="sv-SE" i="1" dirty="0"/>
              <a:t>Självklart lyckas jag inte jämt men så är ju livet för oss alla. </a:t>
            </a:r>
          </a:p>
          <a:p>
            <a:r>
              <a:rPr lang="sv-SE" i="1" dirty="0"/>
              <a:t>Rätten till den fristående fackföreningen och den suveräna demokratin är de frågor som jag ser som viktigast i  mitt arbete.”</a:t>
            </a:r>
          </a:p>
          <a:p>
            <a:endParaRPr lang="sv-SE" dirty="0"/>
          </a:p>
          <a:p>
            <a:endParaRPr lang="sv-SE" b="1" dirty="0"/>
          </a:p>
          <a:p>
            <a:endParaRPr lang="sv-SE" b="1" dirty="0"/>
          </a:p>
          <a:p>
            <a:endParaRPr lang="sv-SE" b="1"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endParaRPr lang="sv-SE" b="1" baseline="-25000" dirty="0"/>
          </a:p>
          <a:p>
            <a:r>
              <a:rPr lang="sv-SE" baseline="-25000" dirty="0"/>
              <a:t> </a:t>
            </a:r>
            <a:endParaRPr lang="sv-SE" sz="1600" dirty="0">
              <a:latin typeface="Times New Roman" panose="02020603050405020304" pitchFamily="18" charset="0"/>
              <a:cs typeface="Times New Roman" panose="02020603050405020304" pitchFamily="18" charset="0"/>
            </a:endParaRPr>
          </a:p>
        </p:txBody>
      </p:sp>
      <p:sp>
        <p:nvSpPr>
          <p:cNvPr id="8" name="textruta 7"/>
          <p:cNvSpPr txBox="1"/>
          <p:nvPr/>
        </p:nvSpPr>
        <p:spPr>
          <a:xfrm>
            <a:off x="6464441" y="112961"/>
            <a:ext cx="288031" cy="369332"/>
          </a:xfrm>
          <a:prstGeom prst="rect">
            <a:avLst/>
          </a:prstGeom>
          <a:noFill/>
        </p:spPr>
        <p:txBody>
          <a:bodyPr wrap="square" rtlCol="0">
            <a:spAutoFit/>
          </a:bodyPr>
          <a:lstStyle/>
          <a:p>
            <a:r>
              <a:rPr lang="sv-SE" dirty="0">
                <a:solidFill>
                  <a:srgbClr val="65D44A"/>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1129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16634" y="107504"/>
            <a:ext cx="6624736" cy="8871792"/>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332656" y="107504"/>
            <a:ext cx="6192688" cy="1323439"/>
          </a:xfrm>
          <a:prstGeom prst="rect">
            <a:avLst/>
          </a:prstGeom>
          <a:noFill/>
        </p:spPr>
        <p:txBody>
          <a:bodyPr wrap="square" rtlCol="0">
            <a:spAutoFit/>
          </a:bodyPr>
          <a:lstStyle/>
          <a:p>
            <a:pPr algn="ctr"/>
            <a:r>
              <a:rPr lang="sv-SE" sz="4000" dirty="0">
                <a:solidFill>
                  <a:srgbClr val="00A68A"/>
                </a:solidFill>
                <a:latin typeface="Times New Roman" panose="02020603050405020304" pitchFamily="18" charset="0"/>
                <a:cs typeface="Times New Roman" panose="02020603050405020304" pitchFamily="18" charset="0"/>
              </a:rPr>
              <a:t>Planerade aktiviteter 2023 för medlemmar och ombud</a:t>
            </a:r>
          </a:p>
        </p:txBody>
      </p:sp>
      <p:sp>
        <p:nvSpPr>
          <p:cNvPr id="11" name="textruta 10"/>
          <p:cNvSpPr txBox="1"/>
          <p:nvPr/>
        </p:nvSpPr>
        <p:spPr>
          <a:xfrm>
            <a:off x="321820" y="2235076"/>
            <a:ext cx="6535522" cy="5170646"/>
          </a:xfrm>
          <a:prstGeom prst="rect">
            <a:avLst/>
          </a:prstGeom>
          <a:noFill/>
        </p:spPr>
        <p:txBody>
          <a:bodyPr wrap="square" rtlCol="0">
            <a:spAutoFit/>
          </a:bodyPr>
          <a:lstStyle/>
          <a:p>
            <a:pPr marL="342900" indent="-342900">
              <a:lnSpc>
                <a:spcPct val="150000"/>
              </a:lnSpc>
              <a:buClr>
                <a:srgbClr val="8144AE"/>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Frukostmöte våren</a:t>
            </a:r>
          </a:p>
          <a:p>
            <a:pPr marL="342900" indent="-342900">
              <a:lnSpc>
                <a:spcPct val="150000"/>
              </a:lnSpc>
              <a:buClr>
                <a:srgbClr val="8144AE"/>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Höstmöte</a:t>
            </a:r>
          </a:p>
          <a:p>
            <a:pPr marL="342900" indent="-342900">
              <a:lnSpc>
                <a:spcPct val="150000"/>
              </a:lnSpc>
              <a:buClr>
                <a:srgbClr val="8144AE"/>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Årsmöte</a:t>
            </a:r>
          </a:p>
          <a:p>
            <a:pPr marL="342900" indent="-342900">
              <a:lnSpc>
                <a:spcPct val="150000"/>
              </a:lnSpc>
              <a:buClr>
                <a:srgbClr val="8144AE"/>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Arbetsplatsbesök</a:t>
            </a:r>
          </a:p>
          <a:p>
            <a:pPr marL="342900" indent="-342900">
              <a:lnSpc>
                <a:spcPct val="150000"/>
              </a:lnSpc>
              <a:buClr>
                <a:srgbClr val="8144AE"/>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Medlemsaktiviteter</a:t>
            </a:r>
          </a:p>
          <a:p>
            <a:endParaRPr lang="sv-SE" sz="2400" dirty="0">
              <a:latin typeface="Times New Roman" panose="02020603050405020304" pitchFamily="18" charset="0"/>
              <a:cs typeface="Times New Roman" panose="02020603050405020304" pitchFamily="18" charset="0"/>
            </a:endParaRPr>
          </a:p>
          <a:p>
            <a:pPr marL="342900" indent="-342900">
              <a:lnSpc>
                <a:spcPct val="150000"/>
              </a:lnSpc>
              <a:buClr>
                <a:srgbClr val="65D44A"/>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Ombudsträffar</a:t>
            </a:r>
          </a:p>
          <a:p>
            <a:pPr marL="342900" indent="-342900">
              <a:lnSpc>
                <a:spcPct val="150000"/>
              </a:lnSpc>
              <a:buClr>
                <a:srgbClr val="65D44A"/>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Ombudsutbildningar</a:t>
            </a:r>
          </a:p>
          <a:p>
            <a:pPr marL="342900" indent="-342900">
              <a:lnSpc>
                <a:spcPct val="150000"/>
              </a:lnSpc>
              <a:buClr>
                <a:srgbClr val="65D44A"/>
              </a:buClr>
              <a:buFont typeface="Wingdings" panose="05000000000000000000" pitchFamily="2" charset="2"/>
              <a:buChar char="§"/>
            </a:pPr>
            <a:r>
              <a:rPr lang="sv-SE" sz="2400" dirty="0">
                <a:latin typeface="Times New Roman" panose="02020603050405020304" pitchFamily="18" charset="0"/>
                <a:cs typeface="Times New Roman" panose="02020603050405020304" pitchFamily="18" charset="0"/>
              </a:rPr>
              <a:t>Frukostträffar för skyddsombud</a:t>
            </a:r>
          </a:p>
          <a:p>
            <a:endParaRPr lang="sv-SE" dirty="0"/>
          </a:p>
        </p:txBody>
      </p:sp>
      <p:pic>
        <p:nvPicPr>
          <p:cNvPr id="2052" name="Picture 4" descr="https://vision.se/globalassets/om-vision/designmanual/vision_logo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644" y="8028384"/>
            <a:ext cx="1790700" cy="800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6436132" y="107504"/>
            <a:ext cx="288031" cy="369332"/>
          </a:xfrm>
          <a:prstGeom prst="rect">
            <a:avLst/>
          </a:prstGeom>
          <a:noFill/>
        </p:spPr>
        <p:txBody>
          <a:bodyPr wrap="square" rtlCol="0">
            <a:spAutoFit/>
          </a:bodyPr>
          <a:lstStyle/>
          <a:p>
            <a:r>
              <a:rPr lang="sv-SE" dirty="0">
                <a:solidFill>
                  <a:srgbClr val="00A68A"/>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425636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9E5"/>
        </a:solid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E34F3A0-3D8F-4C88-857D-B838EE406443}"/>
              </a:ext>
            </a:extLst>
          </p:cNvPr>
          <p:cNvSpPr txBox="1"/>
          <p:nvPr/>
        </p:nvSpPr>
        <p:spPr>
          <a:xfrm>
            <a:off x="512676" y="2411760"/>
            <a:ext cx="5832648" cy="3139321"/>
          </a:xfrm>
          <a:prstGeom prst="rect">
            <a:avLst/>
          </a:prstGeom>
          <a:noFill/>
        </p:spPr>
        <p:txBody>
          <a:bodyPr wrap="square">
            <a:spAutoFit/>
          </a:bodyPr>
          <a:lstStyle/>
          <a:p>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 ser stora fördelar med delat ledarskap och ansvar. Våra ordföranden har en tydlig samarbetspartner vilket ger en större trygghet och bättre arbetsmiljö. Det krävs mycket av våra ordföranden för att säkerställa att deras arbetsmiljö fungerar och det blir mer stabilt. Att ha två ordföranden med olika styrkor och erfarenheter samt yrkesroller ser vi som en styrka. Ett saxat mandatperiod på 2 stycken ordföranden gör att avdelningen kommer ta bort risken att vara utan ordförande. Och med förslaget så tar vi bort vice ordförande i styrelsen. Därför yrkar styrelsen på att ha två ordföringar.</a:t>
            </a:r>
          </a:p>
          <a:p>
            <a:endParaRPr lang="sv-SE" dirty="0"/>
          </a:p>
        </p:txBody>
      </p:sp>
      <p:sp>
        <p:nvSpPr>
          <p:cNvPr id="4" name="textruta 3">
            <a:extLst>
              <a:ext uri="{FF2B5EF4-FFF2-40B4-BE49-F238E27FC236}">
                <a16:creationId xmlns:a16="http://schemas.microsoft.com/office/drawing/2014/main" id="{328042F2-AC4E-48CD-A9A9-881BCF293226}"/>
              </a:ext>
            </a:extLst>
          </p:cNvPr>
          <p:cNvSpPr txBox="1"/>
          <p:nvPr/>
        </p:nvSpPr>
        <p:spPr>
          <a:xfrm>
            <a:off x="1340768" y="1331640"/>
            <a:ext cx="4752528" cy="584775"/>
          </a:xfrm>
          <a:prstGeom prst="rect">
            <a:avLst/>
          </a:prstGeom>
          <a:noFill/>
        </p:spPr>
        <p:txBody>
          <a:bodyPr wrap="square" rtlCol="0">
            <a:spAutoFit/>
          </a:bodyPr>
          <a:lstStyle/>
          <a:p>
            <a:r>
              <a:rPr lang="sv-SE" sz="3200" dirty="0">
                <a:solidFill>
                  <a:srgbClr val="7030A0"/>
                </a:solidFill>
                <a:latin typeface="Times New Roman" panose="02020603050405020304" pitchFamily="18" charset="0"/>
                <a:cs typeface="Times New Roman" panose="02020603050405020304" pitchFamily="18" charset="0"/>
              </a:rPr>
              <a:t>Delat ordförandeskap</a:t>
            </a:r>
          </a:p>
        </p:txBody>
      </p:sp>
      <p:sp>
        <p:nvSpPr>
          <p:cNvPr id="5" name="textruta 4">
            <a:extLst>
              <a:ext uri="{FF2B5EF4-FFF2-40B4-BE49-F238E27FC236}">
                <a16:creationId xmlns:a16="http://schemas.microsoft.com/office/drawing/2014/main" id="{B11A7195-9942-4F06-8EC0-B77FC4375E37}"/>
              </a:ext>
            </a:extLst>
          </p:cNvPr>
          <p:cNvSpPr txBox="1"/>
          <p:nvPr/>
        </p:nvSpPr>
        <p:spPr>
          <a:xfrm>
            <a:off x="1155736" y="5803430"/>
            <a:ext cx="3900427" cy="861774"/>
          </a:xfrm>
          <a:prstGeom prst="rect">
            <a:avLst/>
          </a:prstGeom>
          <a:noFill/>
        </p:spPr>
        <p:txBody>
          <a:bodyPr wrap="none" rtlCol="0">
            <a:spAutoFit/>
          </a:bodyPr>
          <a:lstStyle/>
          <a:p>
            <a:r>
              <a:rPr lang="sv-SE" sz="3200" dirty="0">
                <a:solidFill>
                  <a:srgbClr val="7030A0"/>
                </a:solidFill>
                <a:latin typeface="Times New Roman" panose="02020603050405020304" pitchFamily="18" charset="0"/>
                <a:cs typeface="Times New Roman" panose="02020603050405020304" pitchFamily="18" charset="0"/>
              </a:rPr>
              <a:t>Arvode för sekreterare</a:t>
            </a:r>
          </a:p>
          <a:p>
            <a:endParaRPr lang="sv-SE" dirty="0"/>
          </a:p>
        </p:txBody>
      </p:sp>
      <p:sp>
        <p:nvSpPr>
          <p:cNvPr id="6" name="textruta 5">
            <a:extLst>
              <a:ext uri="{FF2B5EF4-FFF2-40B4-BE49-F238E27FC236}">
                <a16:creationId xmlns:a16="http://schemas.microsoft.com/office/drawing/2014/main" id="{09C66042-3391-41D9-958A-BBFF753A16FD}"/>
              </a:ext>
            </a:extLst>
          </p:cNvPr>
          <p:cNvSpPr txBox="1"/>
          <p:nvPr/>
        </p:nvSpPr>
        <p:spPr>
          <a:xfrm>
            <a:off x="512676" y="6660232"/>
            <a:ext cx="5186548" cy="646331"/>
          </a:xfrm>
          <a:prstGeom prst="rect">
            <a:avLst/>
          </a:prstGeom>
          <a:noFill/>
        </p:spPr>
        <p:txBody>
          <a:bodyPr wrap="none" rtlCol="0">
            <a:spAutoFit/>
          </a:bodyPr>
          <a:lstStyle/>
          <a:p>
            <a:r>
              <a:rPr lang="sv-SE" dirty="0"/>
              <a:t>Styrelsen yrkar på ett arvode till styrelsesekreteraren</a:t>
            </a:r>
          </a:p>
          <a:p>
            <a:endParaRPr lang="sv-SE" dirty="0"/>
          </a:p>
        </p:txBody>
      </p:sp>
    </p:spTree>
    <p:extLst>
      <p:ext uri="{BB962C8B-B14F-4D97-AF65-F5344CB8AC3E}">
        <p14:creationId xmlns:p14="http://schemas.microsoft.com/office/powerpoint/2010/main" val="349573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2" y="107504"/>
            <a:ext cx="6624736" cy="4596271"/>
          </a:xfrm>
          <a:prstGeom prst="rect">
            <a:avLst/>
          </a:prstGeom>
          <a:solidFill>
            <a:srgbClr val="8144AE"/>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Då avdelningens Hälsocheck varit en mycket uppskattad och välanvänd aktivitet i verksamheten föreslår styrelsen att vi fortsätter med den med samma förutsättningar som tidigare, det vill säga max 500 kr/medlem och 75 000 kronor avsatta i budget.</a:t>
            </a:r>
            <a:r>
              <a:rPr lang="sv-SE" baseline="-25000" dirty="0"/>
              <a:t> </a:t>
            </a:r>
          </a:p>
          <a:p>
            <a:endParaRPr lang="sv-SE" dirty="0"/>
          </a:p>
          <a:p>
            <a:r>
              <a:rPr lang="sv-SE" dirty="0"/>
              <a:t>Styrelsen föreslår att stipendiet tas bort då det dels inte har använts särskilt mycket och dels behöver göras vissa prioriteringar i samband med att medlemsavgiften sänks</a:t>
            </a:r>
          </a:p>
        </p:txBody>
      </p:sp>
      <p:sp>
        <p:nvSpPr>
          <p:cNvPr id="3" name="textruta 2"/>
          <p:cNvSpPr txBox="1"/>
          <p:nvPr/>
        </p:nvSpPr>
        <p:spPr>
          <a:xfrm>
            <a:off x="836712" y="683568"/>
            <a:ext cx="6523347" cy="553998"/>
          </a:xfrm>
          <a:prstGeom prst="rect">
            <a:avLst/>
          </a:prstGeom>
          <a:noFill/>
        </p:spPr>
        <p:txBody>
          <a:bodyPr wrap="square" rtlCol="0">
            <a:spAutoFit/>
          </a:bodyPr>
          <a:lstStyle/>
          <a:p>
            <a:r>
              <a:rPr lang="sv-SE" sz="3000" dirty="0">
                <a:solidFill>
                  <a:srgbClr val="65D44A"/>
                </a:solidFill>
                <a:latin typeface="Times New Roman" panose="02020603050405020304" pitchFamily="18" charset="0"/>
                <a:cs typeface="Times New Roman" panose="02020603050405020304" pitchFamily="18" charset="0"/>
              </a:rPr>
              <a:t>Hälsochecken &amp; Stipendium</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34" y="4695318"/>
            <a:ext cx="6588732" cy="4392488"/>
          </a:xfrm>
          <a:prstGeom prst="rect">
            <a:avLst/>
          </a:prstGeom>
        </p:spPr>
      </p:pic>
    </p:spTree>
    <p:extLst>
      <p:ext uri="{BB962C8B-B14F-4D97-AF65-F5344CB8AC3E}">
        <p14:creationId xmlns:p14="http://schemas.microsoft.com/office/powerpoint/2010/main" val="271431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4"/>
            <a:ext cx="6624736" cy="8856984"/>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p:cNvSpPr txBox="1"/>
          <p:nvPr/>
        </p:nvSpPr>
        <p:spPr>
          <a:xfrm>
            <a:off x="116633" y="251522"/>
            <a:ext cx="6048671" cy="584775"/>
          </a:xfrm>
          <a:prstGeom prst="rect">
            <a:avLst/>
          </a:prstGeom>
          <a:noFill/>
        </p:spPr>
        <p:txBody>
          <a:bodyPr wrap="square" rtlCol="0">
            <a:spAutoFit/>
          </a:bodyPr>
          <a:lstStyle/>
          <a:p>
            <a:r>
              <a:rPr lang="sv-SE" sz="3200" dirty="0" smtClean="0">
                <a:solidFill>
                  <a:srgbClr val="00A68A"/>
                </a:solidFill>
                <a:latin typeface="Times New Roman" panose="02020603050405020304" pitchFamily="18" charset="0"/>
                <a:cs typeface="Times New Roman" panose="02020603050405020304" pitchFamily="18" charset="0"/>
              </a:rPr>
              <a:t>Arvoden och fackavgift för 2023</a:t>
            </a:r>
            <a:endParaRPr lang="sv-SE" sz="2400" dirty="0">
              <a:solidFill>
                <a:srgbClr val="00A68A"/>
              </a:solidFill>
              <a:latin typeface="Times New Roman" panose="02020603050405020304" pitchFamily="18" charset="0"/>
              <a:cs typeface="Times New Roman" panose="02020603050405020304" pitchFamily="18" charset="0"/>
            </a:endParaRPr>
          </a:p>
        </p:txBody>
      </p:sp>
      <p:sp>
        <p:nvSpPr>
          <p:cNvPr id="9" name="textruta 8"/>
          <p:cNvSpPr txBox="1"/>
          <p:nvPr/>
        </p:nvSpPr>
        <p:spPr>
          <a:xfrm>
            <a:off x="116634" y="899592"/>
            <a:ext cx="6552726" cy="6555641"/>
          </a:xfrm>
          <a:prstGeom prst="rect">
            <a:avLst/>
          </a:prstGeom>
          <a:noFill/>
        </p:spPr>
        <p:txBody>
          <a:bodyPr wrap="square" rtlCol="0">
            <a:spAutoFit/>
          </a:bodyPr>
          <a:lstStyle/>
          <a:p>
            <a:r>
              <a:rPr lang="sv-SE" sz="1400" dirty="0" smtClean="0">
                <a:latin typeface="Times New Roman" panose="02020603050405020304" pitchFamily="18" charset="0"/>
                <a:cs typeface="Times New Roman" panose="02020603050405020304" pitchFamily="18" charset="0"/>
              </a:rPr>
              <a:t>När det gäller fasta arvoden till styrelse, valutskott och revisorer föreslår styrelsen att de ligger kvar på samma nivå som tidigare </a:t>
            </a:r>
            <a:r>
              <a:rPr lang="sv-SE" sz="1400" dirty="0" smtClean="0">
                <a:latin typeface="Times New Roman" panose="02020603050405020304" pitchFamily="18" charset="0"/>
                <a:cs typeface="Times New Roman" panose="02020603050405020304" pitchFamily="18" charset="0"/>
              </a:rPr>
              <a:t>år. Med förändring arvode </a:t>
            </a:r>
            <a:r>
              <a:rPr lang="sv-SE" sz="1400" smtClean="0">
                <a:latin typeface="Times New Roman" panose="02020603050405020304" pitchFamily="18" charset="0"/>
                <a:cs typeface="Times New Roman" panose="02020603050405020304" pitchFamily="18" charset="0"/>
              </a:rPr>
              <a:t>för sekreterare.</a:t>
            </a:r>
            <a:endParaRPr lang="sv-SE" sz="1400" dirty="0" smtClean="0">
              <a:latin typeface="Times New Roman" panose="02020603050405020304" pitchFamily="18" charset="0"/>
              <a:cs typeface="Times New Roman" panose="02020603050405020304" pitchFamily="18" charset="0"/>
            </a:endParaRPr>
          </a:p>
          <a:p>
            <a:endParaRPr lang="sv-SE" sz="1400" dirty="0">
              <a:latin typeface="Times New Roman" panose="02020603050405020304" pitchFamily="18" charset="0"/>
              <a:cs typeface="Times New Roman" panose="02020603050405020304" pitchFamily="18" charset="0"/>
            </a:endParaRPr>
          </a:p>
          <a:p>
            <a:r>
              <a:rPr lang="sv-SE" sz="1400" dirty="0" smtClean="0">
                <a:latin typeface="Times New Roman" panose="02020603050405020304" pitchFamily="18" charset="0"/>
                <a:cs typeface="Times New Roman" panose="02020603050405020304" pitchFamily="18" charset="0"/>
              </a:rPr>
              <a:t>Ordförande x2 	15 </a:t>
            </a:r>
            <a:r>
              <a:rPr lang="sv-SE" sz="1400" dirty="0">
                <a:latin typeface="Times New Roman" panose="02020603050405020304" pitchFamily="18" charset="0"/>
                <a:cs typeface="Times New Roman" panose="02020603050405020304" pitchFamily="18" charset="0"/>
              </a:rPr>
              <a:t>000 kr/år		Sektionsordförande	5 000 </a:t>
            </a:r>
            <a:r>
              <a:rPr lang="sv-SE" sz="1400" dirty="0" smtClean="0">
                <a:latin typeface="Times New Roman" panose="02020603050405020304" pitchFamily="18" charset="0"/>
                <a:cs typeface="Times New Roman" panose="02020603050405020304" pitchFamily="18" charset="0"/>
              </a:rPr>
              <a:t>kr/år</a:t>
            </a:r>
          </a:p>
          <a:p>
            <a:r>
              <a:rPr lang="sv-SE" sz="1400" dirty="0" smtClean="0">
                <a:latin typeface="Times New Roman" panose="02020603050405020304" pitchFamily="18" charset="0"/>
                <a:cs typeface="Times New Roman" panose="02020603050405020304" pitchFamily="18" charset="0"/>
              </a:rPr>
              <a:t>Sekreterare 		5 000 kr/år		Revisorer </a:t>
            </a:r>
            <a:r>
              <a:rPr lang="sv-SE" sz="1400" dirty="0">
                <a:latin typeface="Times New Roman" panose="02020603050405020304" pitchFamily="18" charset="0"/>
                <a:cs typeface="Times New Roman" panose="02020603050405020304" pitchFamily="18" charset="0"/>
              </a:rPr>
              <a:t>(x2)	1 500 </a:t>
            </a:r>
            <a:r>
              <a:rPr lang="sv-SE" sz="1400" dirty="0" smtClean="0">
                <a:latin typeface="Times New Roman" panose="02020603050405020304" pitchFamily="18" charset="0"/>
                <a:cs typeface="Times New Roman" panose="02020603050405020304" pitchFamily="18" charset="0"/>
              </a:rPr>
              <a:t>kr/år</a:t>
            </a:r>
          </a:p>
          <a:p>
            <a:r>
              <a:rPr lang="sv-SE" sz="1400" dirty="0" smtClean="0">
                <a:latin typeface="Times New Roman" panose="02020603050405020304" pitchFamily="18" charset="0"/>
                <a:cs typeface="Times New Roman" panose="02020603050405020304" pitchFamily="18" charset="0"/>
              </a:rPr>
              <a:t>Kassör		7 </a:t>
            </a:r>
            <a:r>
              <a:rPr lang="sv-SE" sz="1400" dirty="0">
                <a:latin typeface="Times New Roman" panose="02020603050405020304" pitchFamily="18" charset="0"/>
                <a:cs typeface="Times New Roman" panose="02020603050405020304" pitchFamily="18" charset="0"/>
              </a:rPr>
              <a:t>500 kr/år		Valutskott </a:t>
            </a:r>
            <a:r>
              <a:rPr lang="sv-SE" sz="1400" dirty="0" err="1">
                <a:latin typeface="Times New Roman" panose="02020603050405020304" pitchFamily="18" charset="0"/>
                <a:cs typeface="Times New Roman" panose="02020603050405020304" pitchFamily="18" charset="0"/>
              </a:rPr>
              <a:t>sammank</a:t>
            </a:r>
            <a:r>
              <a:rPr lang="sv-SE" sz="1400" dirty="0">
                <a:latin typeface="Times New Roman" panose="02020603050405020304" pitchFamily="18" charset="0"/>
                <a:cs typeface="Times New Roman" panose="02020603050405020304" pitchFamily="18" charset="0"/>
              </a:rPr>
              <a:t>	1 500 </a:t>
            </a:r>
            <a:r>
              <a:rPr lang="sv-SE" sz="1400" dirty="0" smtClean="0">
                <a:latin typeface="Times New Roman" panose="02020603050405020304" pitchFamily="18" charset="0"/>
                <a:cs typeface="Times New Roman" panose="02020603050405020304" pitchFamily="18" charset="0"/>
              </a:rPr>
              <a:t>kr/år</a:t>
            </a:r>
          </a:p>
          <a:p>
            <a:endParaRPr lang="sv-SE" sz="1400" dirty="0" smtClean="0">
              <a:latin typeface="Times New Roman" panose="02020603050405020304" pitchFamily="18" charset="0"/>
              <a:cs typeface="Times New Roman" panose="02020603050405020304" pitchFamily="18" charset="0"/>
            </a:endParaRPr>
          </a:p>
          <a:p>
            <a:r>
              <a:rPr lang="sv-SE" sz="1400" dirty="0" smtClean="0">
                <a:latin typeface="Times New Roman" panose="02020603050405020304" pitchFamily="18" charset="0"/>
                <a:cs typeface="Times New Roman" panose="02020603050405020304" pitchFamily="18" charset="0"/>
              </a:rPr>
              <a:t>Mötesarvodet för styrelsen och valutskottet föreslås att ändras till 200kr/sammanträde(tidigare 180kr)</a:t>
            </a:r>
          </a:p>
          <a:p>
            <a:endParaRPr lang="sv-SE" sz="1400" dirty="0" smtClean="0">
              <a:latin typeface="Times New Roman" panose="02020603050405020304" pitchFamily="18" charset="0"/>
              <a:cs typeface="Times New Roman" panose="02020603050405020304" pitchFamily="18" charset="0"/>
            </a:endParaRPr>
          </a:p>
          <a:p>
            <a:r>
              <a:rPr lang="sv-SE" sz="1400" dirty="0" smtClean="0">
                <a:latin typeface="Times New Roman" panose="02020603050405020304" pitchFamily="18" charset="0"/>
                <a:cs typeface="Times New Roman" panose="02020603050405020304" pitchFamily="18" charset="0"/>
              </a:rPr>
              <a:t>När det gäller avgiften till Vision föreslår styrelsen en sänkning om ca 20%. Ny modell för att beräkna avgiften har införts centralt vilket innebär att du betalar ett visst belopp utefter inkomst(tak vid inkomst över 25 000kr) samt ett belopp enligt nedan lokalt till avdelningen.</a:t>
            </a:r>
          </a:p>
          <a:p>
            <a:endParaRPr lang="sv-SE" sz="1400" dirty="0">
              <a:latin typeface="Times New Roman" panose="02020603050405020304" pitchFamily="18" charset="0"/>
              <a:cs typeface="Times New Roman" panose="02020603050405020304" pitchFamily="18" charset="0"/>
            </a:endParaRPr>
          </a:p>
          <a:p>
            <a:endParaRPr lang="sv-SE" sz="1400" dirty="0" smtClean="0">
              <a:latin typeface="Times New Roman" panose="02020603050405020304" pitchFamily="18" charset="0"/>
              <a:cs typeface="Times New Roman" panose="02020603050405020304" pitchFamily="18" charset="0"/>
            </a:endParaRPr>
          </a:p>
          <a:p>
            <a:endParaRPr lang="sv-SE" sz="1400" dirty="0">
              <a:latin typeface="Times New Roman" panose="02020603050405020304" pitchFamily="18" charset="0"/>
              <a:cs typeface="Times New Roman" panose="02020603050405020304" pitchFamily="18" charset="0"/>
            </a:endParaRPr>
          </a:p>
          <a:p>
            <a:endParaRPr lang="sv-SE" sz="1400" dirty="0" smtClean="0">
              <a:latin typeface="Times New Roman" panose="02020603050405020304" pitchFamily="18" charset="0"/>
              <a:cs typeface="Times New Roman" panose="02020603050405020304" pitchFamily="18" charset="0"/>
            </a:endParaRPr>
          </a:p>
          <a:p>
            <a:endParaRPr lang="sv-SE" sz="1400" dirty="0">
              <a:latin typeface="Times New Roman" panose="02020603050405020304" pitchFamily="18" charset="0"/>
              <a:cs typeface="Times New Roman" panose="02020603050405020304" pitchFamily="18" charset="0"/>
            </a:endParaRPr>
          </a:p>
          <a:p>
            <a:endParaRPr lang="sv-SE" sz="1400" dirty="0" smtClean="0">
              <a:latin typeface="Times New Roman" panose="02020603050405020304" pitchFamily="18" charset="0"/>
              <a:cs typeface="Times New Roman" panose="02020603050405020304" pitchFamily="18" charset="0"/>
            </a:endParaRPr>
          </a:p>
          <a:p>
            <a:r>
              <a:rPr lang="sv-SE" sz="1400" dirty="0" smtClean="0">
                <a:latin typeface="Times New Roman" panose="02020603050405020304" pitchFamily="18" charset="0"/>
                <a:cs typeface="Times New Roman" panose="02020603050405020304" pitchFamily="18" charset="0"/>
              </a:rPr>
              <a:t>Den nya medlemsavgiften centralt är också baserad på samma intervall och ser ut som följande:</a:t>
            </a:r>
          </a:p>
          <a:p>
            <a:endParaRPr lang="sv-SE" sz="1400" dirty="0">
              <a:latin typeface="Times New Roman" panose="02020603050405020304" pitchFamily="18" charset="0"/>
              <a:cs typeface="Times New Roman" panose="02020603050405020304" pitchFamily="18" charset="0"/>
            </a:endParaRPr>
          </a:p>
          <a:p>
            <a:endParaRPr lang="sv-SE" sz="1400" dirty="0" smtClean="0">
              <a:latin typeface="Times New Roman" panose="02020603050405020304" pitchFamily="18" charset="0"/>
              <a:cs typeface="Times New Roman" panose="02020603050405020304" pitchFamily="18" charset="0"/>
            </a:endParaRPr>
          </a:p>
          <a:p>
            <a:endParaRPr lang="sv-SE" sz="1400" dirty="0" smtClean="0">
              <a:latin typeface="Times New Roman" panose="02020603050405020304" pitchFamily="18" charset="0"/>
              <a:cs typeface="Times New Roman" panose="02020603050405020304" pitchFamily="18" charset="0"/>
            </a:endParaRPr>
          </a:p>
          <a:p>
            <a:endParaRPr lang="sv-SE" sz="1400" dirty="0">
              <a:latin typeface="Times New Roman" panose="02020603050405020304" pitchFamily="18" charset="0"/>
              <a:cs typeface="Times New Roman" panose="02020603050405020304" pitchFamily="18" charset="0"/>
            </a:endParaRPr>
          </a:p>
          <a:p>
            <a:endParaRPr lang="sv-SE" sz="1400" dirty="0" smtClean="0">
              <a:latin typeface="Times New Roman" panose="02020603050405020304" pitchFamily="18" charset="0"/>
              <a:cs typeface="Times New Roman" panose="02020603050405020304" pitchFamily="18" charset="0"/>
            </a:endParaRPr>
          </a:p>
          <a:p>
            <a:endParaRPr lang="sv-SE" sz="1400" dirty="0">
              <a:latin typeface="Times New Roman" panose="02020603050405020304" pitchFamily="18" charset="0"/>
              <a:cs typeface="Times New Roman" panose="02020603050405020304" pitchFamily="18" charset="0"/>
            </a:endParaRPr>
          </a:p>
          <a:p>
            <a:endParaRPr lang="sv-SE" sz="1400" dirty="0" smtClean="0">
              <a:latin typeface="Times New Roman" panose="02020603050405020304" pitchFamily="18" charset="0"/>
              <a:cs typeface="Times New Roman" panose="02020603050405020304" pitchFamily="18" charset="0"/>
            </a:endParaRPr>
          </a:p>
          <a:p>
            <a:r>
              <a:rPr lang="sv-SE" sz="1400" dirty="0" smtClean="0">
                <a:latin typeface="Times New Roman" panose="02020603050405020304" pitchFamily="18" charset="0"/>
                <a:cs typeface="Times New Roman" panose="02020603050405020304" pitchFamily="18" charset="0"/>
              </a:rPr>
              <a:t>Total medlemsavgift blir följande, 2021 års medlemsavgift under som jämförelse</a:t>
            </a:r>
            <a:endParaRPr lang="sv-SE" sz="1400" dirty="0">
              <a:latin typeface="Times New Roman" panose="02020603050405020304" pitchFamily="18" charset="0"/>
              <a:cs typeface="Times New Roman" panose="02020603050405020304" pitchFamily="18" charset="0"/>
            </a:endParaRPr>
          </a:p>
        </p:txBody>
      </p:sp>
      <p:sp>
        <p:nvSpPr>
          <p:cNvPr id="10" name="textruta 9"/>
          <p:cNvSpPr txBox="1"/>
          <p:nvPr/>
        </p:nvSpPr>
        <p:spPr>
          <a:xfrm>
            <a:off x="6453339" y="112981"/>
            <a:ext cx="288031" cy="369332"/>
          </a:xfrm>
          <a:prstGeom prst="rect">
            <a:avLst/>
          </a:prstGeom>
          <a:noFill/>
        </p:spPr>
        <p:txBody>
          <a:bodyPr wrap="square" rtlCol="0">
            <a:spAutoFit/>
          </a:bodyPr>
          <a:lstStyle/>
          <a:p>
            <a:r>
              <a:rPr lang="sv-SE" dirty="0" smtClean="0">
                <a:solidFill>
                  <a:srgbClr val="00A68A"/>
                </a:solidFill>
                <a:latin typeface="Times New Roman" panose="02020603050405020304" pitchFamily="18" charset="0"/>
                <a:cs typeface="Times New Roman" panose="02020603050405020304" pitchFamily="18" charset="0"/>
              </a:rPr>
              <a:t>6</a:t>
            </a:r>
            <a:endParaRPr lang="sv-SE" dirty="0">
              <a:solidFill>
                <a:srgbClr val="00A68A"/>
              </a:solidFill>
              <a:latin typeface="Times New Roman" panose="02020603050405020304" pitchFamily="18" charset="0"/>
              <a:cs typeface="Times New Roman" panose="02020603050405020304" pitchFamily="18" charset="0"/>
            </a:endParaRPr>
          </a:p>
        </p:txBody>
      </p:sp>
      <p:graphicFrame>
        <p:nvGraphicFramePr>
          <p:cNvPr id="6" name="Tabell 5"/>
          <p:cNvGraphicFramePr>
            <a:graphicFrameLocks noGrp="1"/>
          </p:cNvGraphicFramePr>
          <p:nvPr>
            <p:extLst/>
          </p:nvPr>
        </p:nvGraphicFramePr>
        <p:xfrm>
          <a:off x="188642" y="4118363"/>
          <a:ext cx="6552728" cy="782029"/>
        </p:xfrm>
        <a:graphic>
          <a:graphicData uri="http://schemas.openxmlformats.org/drawingml/2006/table">
            <a:tbl>
              <a:tblPr>
                <a:tableStyleId>{5C22544A-7EE6-4342-B048-85BDC9FD1C3A}</a:tableStyleId>
              </a:tblPr>
              <a:tblGrid>
                <a:gridCol w="1082344">
                  <a:extLst>
                    <a:ext uri="{9D8B030D-6E8A-4147-A177-3AD203B41FA5}">
                      <a16:colId xmlns:a16="http://schemas.microsoft.com/office/drawing/2014/main" val="3816733028"/>
                    </a:ext>
                  </a:extLst>
                </a:gridCol>
                <a:gridCol w="551437">
                  <a:extLst>
                    <a:ext uri="{9D8B030D-6E8A-4147-A177-3AD203B41FA5}">
                      <a16:colId xmlns:a16="http://schemas.microsoft.com/office/drawing/2014/main" val="1158366092"/>
                    </a:ext>
                  </a:extLst>
                </a:gridCol>
                <a:gridCol w="955960">
                  <a:extLst>
                    <a:ext uri="{9D8B030D-6E8A-4147-A177-3AD203B41FA5}">
                      <a16:colId xmlns:a16="http://schemas.microsoft.com/office/drawing/2014/main" val="2021987513"/>
                    </a:ext>
                  </a:extLst>
                </a:gridCol>
                <a:gridCol w="909911">
                  <a:extLst>
                    <a:ext uri="{9D8B030D-6E8A-4147-A177-3AD203B41FA5}">
                      <a16:colId xmlns:a16="http://schemas.microsoft.com/office/drawing/2014/main" val="1682307440"/>
                    </a:ext>
                  </a:extLst>
                </a:gridCol>
                <a:gridCol w="909911">
                  <a:extLst>
                    <a:ext uri="{9D8B030D-6E8A-4147-A177-3AD203B41FA5}">
                      <a16:colId xmlns:a16="http://schemas.microsoft.com/office/drawing/2014/main" val="3279079382"/>
                    </a:ext>
                  </a:extLst>
                </a:gridCol>
                <a:gridCol w="1307206">
                  <a:extLst>
                    <a:ext uri="{9D8B030D-6E8A-4147-A177-3AD203B41FA5}">
                      <a16:colId xmlns:a16="http://schemas.microsoft.com/office/drawing/2014/main" val="2147079821"/>
                    </a:ext>
                  </a:extLst>
                </a:gridCol>
                <a:gridCol w="835959">
                  <a:extLst>
                    <a:ext uri="{9D8B030D-6E8A-4147-A177-3AD203B41FA5}">
                      <a16:colId xmlns:a16="http://schemas.microsoft.com/office/drawing/2014/main" val="1057007421"/>
                    </a:ext>
                  </a:extLst>
                </a:gridCol>
              </a:tblGrid>
              <a:tr h="500784">
                <a:tc>
                  <a:txBody>
                    <a:bodyPr/>
                    <a:lstStyle/>
                    <a:p>
                      <a:pPr algn="l" fontAlgn="b"/>
                      <a:r>
                        <a:rPr lang="sv-SE" sz="1100" u="none" strike="noStrike" dirty="0">
                          <a:effectLst/>
                        </a:rPr>
                        <a:t>Inkomstintervall:</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0 - 9 999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10 000 - 15 999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16 000 - 19 999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20 000 - 22 999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a:effectLst/>
                        </a:rPr>
                        <a:t>23 000 - 24 999</a:t>
                      </a:r>
                      <a:endParaRPr lang="sv-SE" sz="1100" b="0" i="0" u="none" strike="noStrike">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a:effectLst/>
                        </a:rPr>
                        <a:t>25 000-</a:t>
                      </a:r>
                      <a:endParaRPr lang="sv-SE" sz="1100" b="0" i="0" u="none" strike="noStrike">
                        <a:solidFill>
                          <a:srgbClr val="000000"/>
                        </a:solidFill>
                        <a:effectLst/>
                        <a:latin typeface="Calibri" panose="020F0502020204030204" pitchFamily="34" charset="0"/>
                      </a:endParaRPr>
                    </a:p>
                  </a:txBody>
                  <a:tcPr marL="8296" marR="8296" marT="8296" marB="0" anchor="b"/>
                </a:tc>
                <a:extLst>
                  <a:ext uri="{0D108BD9-81ED-4DB2-BD59-A6C34878D82A}">
                    <a16:rowId xmlns:a16="http://schemas.microsoft.com/office/drawing/2014/main" val="701354097"/>
                  </a:ext>
                </a:extLst>
              </a:tr>
              <a:tr h="281245">
                <a:tc>
                  <a:txBody>
                    <a:bodyPr/>
                    <a:lstStyle/>
                    <a:p>
                      <a:pPr algn="l" fontAlgn="b"/>
                      <a:r>
                        <a:rPr lang="sv-SE" sz="1100" u="none" strike="noStrike" dirty="0">
                          <a:effectLst/>
                        </a:rPr>
                        <a:t>Månadsavgift kr </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a:effectLst/>
                        </a:rPr>
                        <a:t>7</a:t>
                      </a:r>
                      <a:endParaRPr lang="sv-SE" sz="1100" b="0" i="0" u="none" strike="noStrike">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15</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24</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30</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35</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36</a:t>
                      </a:r>
                      <a:endParaRPr lang="sv-SE" sz="1100" b="0" i="0" u="none" strike="noStrike" dirty="0">
                        <a:solidFill>
                          <a:srgbClr val="000000"/>
                        </a:solidFill>
                        <a:effectLst/>
                        <a:latin typeface="Calibri" panose="020F0502020204030204" pitchFamily="34" charset="0"/>
                      </a:endParaRPr>
                    </a:p>
                  </a:txBody>
                  <a:tcPr marL="8296" marR="8296" marT="8296" marB="0" anchor="b"/>
                </a:tc>
                <a:extLst>
                  <a:ext uri="{0D108BD9-81ED-4DB2-BD59-A6C34878D82A}">
                    <a16:rowId xmlns:a16="http://schemas.microsoft.com/office/drawing/2014/main" val="3227880390"/>
                  </a:ext>
                </a:extLst>
              </a:tr>
            </a:tbl>
          </a:graphicData>
        </a:graphic>
      </p:graphicFrame>
      <p:graphicFrame>
        <p:nvGraphicFramePr>
          <p:cNvPr id="12" name="Tabell 11"/>
          <p:cNvGraphicFramePr>
            <a:graphicFrameLocks noGrp="1"/>
          </p:cNvGraphicFramePr>
          <p:nvPr>
            <p:extLst/>
          </p:nvPr>
        </p:nvGraphicFramePr>
        <p:xfrm>
          <a:off x="153474" y="5943783"/>
          <a:ext cx="6552728" cy="782029"/>
        </p:xfrm>
        <a:graphic>
          <a:graphicData uri="http://schemas.openxmlformats.org/drawingml/2006/table">
            <a:tbl>
              <a:tblPr>
                <a:tableStyleId>{5C22544A-7EE6-4342-B048-85BDC9FD1C3A}</a:tableStyleId>
              </a:tblPr>
              <a:tblGrid>
                <a:gridCol w="1082344">
                  <a:extLst>
                    <a:ext uri="{9D8B030D-6E8A-4147-A177-3AD203B41FA5}">
                      <a16:colId xmlns:a16="http://schemas.microsoft.com/office/drawing/2014/main" val="3816733028"/>
                    </a:ext>
                  </a:extLst>
                </a:gridCol>
                <a:gridCol w="551437">
                  <a:extLst>
                    <a:ext uri="{9D8B030D-6E8A-4147-A177-3AD203B41FA5}">
                      <a16:colId xmlns:a16="http://schemas.microsoft.com/office/drawing/2014/main" val="1158366092"/>
                    </a:ext>
                  </a:extLst>
                </a:gridCol>
                <a:gridCol w="955960">
                  <a:extLst>
                    <a:ext uri="{9D8B030D-6E8A-4147-A177-3AD203B41FA5}">
                      <a16:colId xmlns:a16="http://schemas.microsoft.com/office/drawing/2014/main" val="2021987513"/>
                    </a:ext>
                  </a:extLst>
                </a:gridCol>
                <a:gridCol w="909911">
                  <a:extLst>
                    <a:ext uri="{9D8B030D-6E8A-4147-A177-3AD203B41FA5}">
                      <a16:colId xmlns:a16="http://schemas.microsoft.com/office/drawing/2014/main" val="1682307440"/>
                    </a:ext>
                  </a:extLst>
                </a:gridCol>
                <a:gridCol w="909911">
                  <a:extLst>
                    <a:ext uri="{9D8B030D-6E8A-4147-A177-3AD203B41FA5}">
                      <a16:colId xmlns:a16="http://schemas.microsoft.com/office/drawing/2014/main" val="3279079382"/>
                    </a:ext>
                  </a:extLst>
                </a:gridCol>
                <a:gridCol w="1307206">
                  <a:extLst>
                    <a:ext uri="{9D8B030D-6E8A-4147-A177-3AD203B41FA5}">
                      <a16:colId xmlns:a16="http://schemas.microsoft.com/office/drawing/2014/main" val="2147079821"/>
                    </a:ext>
                  </a:extLst>
                </a:gridCol>
                <a:gridCol w="835959">
                  <a:extLst>
                    <a:ext uri="{9D8B030D-6E8A-4147-A177-3AD203B41FA5}">
                      <a16:colId xmlns:a16="http://schemas.microsoft.com/office/drawing/2014/main" val="1057007421"/>
                    </a:ext>
                  </a:extLst>
                </a:gridCol>
              </a:tblGrid>
              <a:tr h="500784">
                <a:tc>
                  <a:txBody>
                    <a:bodyPr/>
                    <a:lstStyle/>
                    <a:p>
                      <a:pPr algn="l" fontAlgn="b"/>
                      <a:r>
                        <a:rPr lang="sv-SE" sz="1100" u="none" strike="noStrike" dirty="0">
                          <a:effectLst/>
                        </a:rPr>
                        <a:t>Inkomstintervall:</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0 - 9 999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10 000 - 15 999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16 000 - 19 999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20 000 - 22 999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a:effectLst/>
                        </a:rPr>
                        <a:t>23 000 - 24 999</a:t>
                      </a:r>
                      <a:endParaRPr lang="sv-SE" sz="1100" b="0" i="0" u="none" strike="noStrike">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25 000-</a:t>
                      </a:r>
                      <a:endParaRPr lang="sv-SE" sz="1100" b="0" i="0" u="none" strike="noStrike" dirty="0">
                        <a:solidFill>
                          <a:srgbClr val="000000"/>
                        </a:solidFill>
                        <a:effectLst/>
                        <a:latin typeface="Calibri" panose="020F0502020204030204" pitchFamily="34" charset="0"/>
                      </a:endParaRPr>
                    </a:p>
                  </a:txBody>
                  <a:tcPr marL="8296" marR="8296" marT="8296" marB="0" anchor="b"/>
                </a:tc>
                <a:extLst>
                  <a:ext uri="{0D108BD9-81ED-4DB2-BD59-A6C34878D82A}">
                    <a16:rowId xmlns:a16="http://schemas.microsoft.com/office/drawing/2014/main" val="701354097"/>
                  </a:ext>
                </a:extLst>
              </a:tr>
              <a:tr h="281245">
                <a:tc>
                  <a:txBody>
                    <a:bodyPr/>
                    <a:lstStyle/>
                    <a:p>
                      <a:pPr algn="l" fontAlgn="b"/>
                      <a:r>
                        <a:rPr lang="sv-SE" sz="1100" u="none" strike="noStrike" dirty="0">
                          <a:effectLst/>
                        </a:rPr>
                        <a:t>Månadsavgift kr </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chemeClr val="dk1"/>
                          </a:solidFill>
                          <a:effectLst/>
                          <a:latin typeface="+mn-lt"/>
                        </a:rPr>
                        <a:t>47</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rgbClr val="000000"/>
                          </a:solidFill>
                          <a:effectLst/>
                          <a:latin typeface="Calibri" panose="020F0502020204030204" pitchFamily="34" charset="0"/>
                        </a:rPr>
                        <a:t>100</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chemeClr val="dk1"/>
                          </a:solidFill>
                          <a:effectLst/>
                          <a:latin typeface="+mn-lt"/>
                        </a:rPr>
                        <a:t>160</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chemeClr val="dk1"/>
                          </a:solidFill>
                          <a:effectLst/>
                          <a:latin typeface="+mn-lt"/>
                        </a:rPr>
                        <a:t>214</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chemeClr val="dk1"/>
                          </a:solidFill>
                          <a:effectLst/>
                          <a:latin typeface="+mn-lt"/>
                        </a:rPr>
                        <a:t>244</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chemeClr val="dk1"/>
                          </a:solidFill>
                          <a:effectLst/>
                          <a:latin typeface="+mn-lt"/>
                        </a:rPr>
                        <a:t>254</a:t>
                      </a:r>
                      <a:endParaRPr lang="sv-SE" sz="1100" b="0" i="0" u="none" strike="noStrike" dirty="0">
                        <a:solidFill>
                          <a:srgbClr val="000000"/>
                        </a:solidFill>
                        <a:effectLst/>
                        <a:latin typeface="Calibri" panose="020F0502020204030204" pitchFamily="34" charset="0"/>
                      </a:endParaRPr>
                    </a:p>
                  </a:txBody>
                  <a:tcPr marL="8296" marR="8296" marT="8296" marB="0" anchor="b"/>
                </a:tc>
                <a:extLst>
                  <a:ext uri="{0D108BD9-81ED-4DB2-BD59-A6C34878D82A}">
                    <a16:rowId xmlns:a16="http://schemas.microsoft.com/office/drawing/2014/main" val="3227880390"/>
                  </a:ext>
                </a:extLst>
              </a:tr>
            </a:tbl>
          </a:graphicData>
        </a:graphic>
      </p:graphicFrame>
      <p:graphicFrame>
        <p:nvGraphicFramePr>
          <p:cNvPr id="13" name="Tabell 12"/>
          <p:cNvGraphicFramePr>
            <a:graphicFrameLocks noGrp="1"/>
          </p:cNvGraphicFramePr>
          <p:nvPr>
            <p:extLst/>
          </p:nvPr>
        </p:nvGraphicFramePr>
        <p:xfrm>
          <a:off x="169354" y="7488554"/>
          <a:ext cx="6552728" cy="1373327"/>
        </p:xfrm>
        <a:graphic>
          <a:graphicData uri="http://schemas.openxmlformats.org/drawingml/2006/table">
            <a:tbl>
              <a:tblPr>
                <a:tableStyleId>{5C22544A-7EE6-4342-B048-85BDC9FD1C3A}</a:tableStyleId>
              </a:tblPr>
              <a:tblGrid>
                <a:gridCol w="1082344">
                  <a:extLst>
                    <a:ext uri="{9D8B030D-6E8A-4147-A177-3AD203B41FA5}">
                      <a16:colId xmlns:a16="http://schemas.microsoft.com/office/drawing/2014/main" val="3816733028"/>
                    </a:ext>
                  </a:extLst>
                </a:gridCol>
                <a:gridCol w="551437">
                  <a:extLst>
                    <a:ext uri="{9D8B030D-6E8A-4147-A177-3AD203B41FA5}">
                      <a16:colId xmlns:a16="http://schemas.microsoft.com/office/drawing/2014/main" val="1158366092"/>
                    </a:ext>
                  </a:extLst>
                </a:gridCol>
                <a:gridCol w="955960">
                  <a:extLst>
                    <a:ext uri="{9D8B030D-6E8A-4147-A177-3AD203B41FA5}">
                      <a16:colId xmlns:a16="http://schemas.microsoft.com/office/drawing/2014/main" val="2021987513"/>
                    </a:ext>
                  </a:extLst>
                </a:gridCol>
                <a:gridCol w="909911">
                  <a:extLst>
                    <a:ext uri="{9D8B030D-6E8A-4147-A177-3AD203B41FA5}">
                      <a16:colId xmlns:a16="http://schemas.microsoft.com/office/drawing/2014/main" val="1682307440"/>
                    </a:ext>
                  </a:extLst>
                </a:gridCol>
                <a:gridCol w="909911">
                  <a:extLst>
                    <a:ext uri="{9D8B030D-6E8A-4147-A177-3AD203B41FA5}">
                      <a16:colId xmlns:a16="http://schemas.microsoft.com/office/drawing/2014/main" val="3279079382"/>
                    </a:ext>
                  </a:extLst>
                </a:gridCol>
                <a:gridCol w="1307206">
                  <a:extLst>
                    <a:ext uri="{9D8B030D-6E8A-4147-A177-3AD203B41FA5}">
                      <a16:colId xmlns:a16="http://schemas.microsoft.com/office/drawing/2014/main" val="2147079821"/>
                    </a:ext>
                  </a:extLst>
                </a:gridCol>
                <a:gridCol w="835959">
                  <a:extLst>
                    <a:ext uri="{9D8B030D-6E8A-4147-A177-3AD203B41FA5}">
                      <a16:colId xmlns:a16="http://schemas.microsoft.com/office/drawing/2014/main" val="1057007421"/>
                    </a:ext>
                  </a:extLst>
                </a:gridCol>
              </a:tblGrid>
              <a:tr h="646813">
                <a:tc>
                  <a:txBody>
                    <a:bodyPr/>
                    <a:lstStyle/>
                    <a:p>
                      <a:pPr algn="l" fontAlgn="b"/>
                      <a:r>
                        <a:rPr lang="sv-SE" sz="1100" u="none" strike="noStrike" dirty="0">
                          <a:effectLst/>
                        </a:rPr>
                        <a:t>Inkomstintervall:</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0 - 9 999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10 000 - 15 999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16 000 - 19 999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dirty="0">
                          <a:effectLst/>
                        </a:rPr>
                        <a:t>20 000 - 22 999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a:effectLst/>
                        </a:rPr>
                        <a:t>23 000 - 24 999</a:t>
                      </a:r>
                      <a:endParaRPr lang="sv-SE" sz="1100" b="0" i="0" u="none" strike="noStrike">
                        <a:solidFill>
                          <a:srgbClr val="000000"/>
                        </a:solidFill>
                        <a:effectLst/>
                        <a:latin typeface="Calibri" panose="020F0502020204030204" pitchFamily="34" charset="0"/>
                      </a:endParaRPr>
                    </a:p>
                  </a:txBody>
                  <a:tcPr marL="8296" marR="8296" marT="8296" marB="0" anchor="b"/>
                </a:tc>
                <a:tc>
                  <a:txBody>
                    <a:bodyPr/>
                    <a:lstStyle/>
                    <a:p>
                      <a:pPr algn="l" fontAlgn="b"/>
                      <a:r>
                        <a:rPr lang="sv-SE" sz="1100" u="none" strike="noStrike">
                          <a:effectLst/>
                        </a:rPr>
                        <a:t>25 000-</a:t>
                      </a:r>
                      <a:endParaRPr lang="sv-SE" sz="1100" b="0" i="0" u="none" strike="noStrike">
                        <a:solidFill>
                          <a:srgbClr val="000000"/>
                        </a:solidFill>
                        <a:effectLst/>
                        <a:latin typeface="Calibri" panose="020F0502020204030204" pitchFamily="34" charset="0"/>
                      </a:endParaRPr>
                    </a:p>
                  </a:txBody>
                  <a:tcPr marL="8296" marR="8296" marT="8296" marB="0" anchor="b"/>
                </a:tc>
                <a:extLst>
                  <a:ext uri="{0D108BD9-81ED-4DB2-BD59-A6C34878D82A}">
                    <a16:rowId xmlns:a16="http://schemas.microsoft.com/office/drawing/2014/main" val="701354097"/>
                  </a:ext>
                </a:extLst>
              </a:tr>
              <a:tr h="363257">
                <a:tc>
                  <a:txBody>
                    <a:bodyPr/>
                    <a:lstStyle/>
                    <a:p>
                      <a:pPr algn="l" fontAlgn="b"/>
                      <a:r>
                        <a:rPr lang="sv-SE" sz="1100" u="none" strike="noStrike" dirty="0">
                          <a:effectLst/>
                        </a:rPr>
                        <a:t>Månadsavgift kr </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rgbClr val="000000"/>
                          </a:solidFill>
                          <a:effectLst/>
                          <a:latin typeface="Calibri" panose="020F0502020204030204" pitchFamily="34" charset="0"/>
                        </a:rPr>
                        <a:t>54</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rgbClr val="000000"/>
                          </a:solidFill>
                          <a:effectLst/>
                          <a:latin typeface="Calibri" panose="020F0502020204030204" pitchFamily="34" charset="0"/>
                        </a:rPr>
                        <a:t>115</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chemeClr val="dk1"/>
                          </a:solidFill>
                          <a:effectLst/>
                          <a:latin typeface="+mn-lt"/>
                        </a:rPr>
                        <a:t>184</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chemeClr val="dk1"/>
                          </a:solidFill>
                          <a:effectLst/>
                          <a:latin typeface="+mn-lt"/>
                        </a:rPr>
                        <a:t>244</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chemeClr val="dk1"/>
                          </a:solidFill>
                          <a:effectLst/>
                          <a:latin typeface="+mn-lt"/>
                        </a:rPr>
                        <a:t>279</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chemeClr val="dk1"/>
                          </a:solidFill>
                          <a:effectLst/>
                          <a:latin typeface="+mn-lt"/>
                        </a:rPr>
                        <a:t>290</a:t>
                      </a:r>
                      <a:endParaRPr lang="sv-SE" sz="1100" b="0" i="0" u="none" strike="noStrike" dirty="0">
                        <a:solidFill>
                          <a:srgbClr val="000000"/>
                        </a:solidFill>
                        <a:effectLst/>
                        <a:latin typeface="Calibri" panose="020F0502020204030204" pitchFamily="34" charset="0"/>
                      </a:endParaRPr>
                    </a:p>
                  </a:txBody>
                  <a:tcPr marL="8296" marR="8296" marT="8296" marB="0" anchor="b"/>
                </a:tc>
                <a:extLst>
                  <a:ext uri="{0D108BD9-81ED-4DB2-BD59-A6C34878D82A}">
                    <a16:rowId xmlns:a16="http://schemas.microsoft.com/office/drawing/2014/main" val="3227880390"/>
                  </a:ext>
                </a:extLst>
              </a:tr>
              <a:tr h="363257">
                <a:tc>
                  <a:txBody>
                    <a:bodyPr/>
                    <a:lstStyle/>
                    <a:p>
                      <a:pPr algn="l" fontAlgn="b"/>
                      <a:r>
                        <a:rPr lang="sv-SE" sz="1100" b="0" i="0" u="none" strike="noStrike" dirty="0" smtClean="0">
                          <a:solidFill>
                            <a:srgbClr val="000000"/>
                          </a:solidFill>
                          <a:effectLst/>
                          <a:latin typeface="Calibri" panose="020F0502020204030204" pitchFamily="34" charset="0"/>
                        </a:rPr>
                        <a:t>2021 i kr</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rgbClr val="000000"/>
                          </a:solidFill>
                          <a:effectLst/>
                          <a:latin typeface="Calibri" panose="020F0502020204030204" pitchFamily="34" charset="0"/>
                        </a:rPr>
                        <a:t>0-120</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rgbClr val="000000"/>
                          </a:solidFill>
                          <a:effectLst/>
                          <a:latin typeface="Calibri" panose="020F0502020204030204" pitchFamily="34" charset="0"/>
                        </a:rPr>
                        <a:t>120-192</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rgbClr val="000000"/>
                          </a:solidFill>
                          <a:effectLst/>
                          <a:latin typeface="Calibri" panose="020F0502020204030204" pitchFamily="34" charset="0"/>
                        </a:rPr>
                        <a:t>192-240</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rgbClr val="000000"/>
                          </a:solidFill>
                          <a:effectLst/>
                          <a:latin typeface="Calibri" panose="020F0502020204030204" pitchFamily="34" charset="0"/>
                        </a:rPr>
                        <a:t>240- 276</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rgbClr val="000000"/>
                          </a:solidFill>
                          <a:effectLst/>
                          <a:latin typeface="Calibri" panose="020F0502020204030204" pitchFamily="34" charset="0"/>
                        </a:rPr>
                        <a:t>276-298</a:t>
                      </a:r>
                      <a:endParaRPr lang="sv-SE" sz="1100" b="0" i="0" u="none" strike="noStrike" dirty="0">
                        <a:solidFill>
                          <a:srgbClr val="000000"/>
                        </a:solidFill>
                        <a:effectLst/>
                        <a:latin typeface="Calibri" panose="020F0502020204030204" pitchFamily="34" charset="0"/>
                      </a:endParaRPr>
                    </a:p>
                  </a:txBody>
                  <a:tcPr marL="8296" marR="8296" marT="8296" marB="0" anchor="b"/>
                </a:tc>
                <a:tc>
                  <a:txBody>
                    <a:bodyPr/>
                    <a:lstStyle/>
                    <a:p>
                      <a:pPr algn="l" fontAlgn="b"/>
                      <a:r>
                        <a:rPr lang="sv-SE" sz="1100" b="0" i="0" u="none" strike="noStrike" dirty="0" smtClean="0">
                          <a:solidFill>
                            <a:srgbClr val="000000"/>
                          </a:solidFill>
                          <a:effectLst/>
                          <a:latin typeface="Calibri" panose="020F0502020204030204" pitchFamily="34" charset="0"/>
                        </a:rPr>
                        <a:t>298</a:t>
                      </a:r>
                      <a:endParaRPr lang="sv-SE" sz="1100" b="0" i="0" u="none" strike="noStrike" dirty="0">
                        <a:solidFill>
                          <a:srgbClr val="000000"/>
                        </a:solidFill>
                        <a:effectLst/>
                        <a:latin typeface="Calibri" panose="020F0502020204030204" pitchFamily="34" charset="0"/>
                      </a:endParaRPr>
                    </a:p>
                  </a:txBody>
                  <a:tcPr marL="8296" marR="8296" marT="8296" marB="0" anchor="b"/>
                </a:tc>
                <a:extLst>
                  <a:ext uri="{0D108BD9-81ED-4DB2-BD59-A6C34878D82A}">
                    <a16:rowId xmlns:a16="http://schemas.microsoft.com/office/drawing/2014/main" val="3270423145"/>
                  </a:ext>
                </a:extLst>
              </a:tr>
            </a:tbl>
          </a:graphicData>
        </a:graphic>
      </p:graphicFrame>
    </p:spTree>
    <p:extLst>
      <p:ext uri="{BB962C8B-B14F-4D97-AF65-F5344CB8AC3E}">
        <p14:creationId xmlns:p14="http://schemas.microsoft.com/office/powerpoint/2010/main" val="3930533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5130</TotalTime>
  <Words>1403</Words>
  <Application>Microsoft Office PowerPoint</Application>
  <PresentationFormat>Bildspel på skärmen (4:3)</PresentationFormat>
  <Paragraphs>268</Paragraphs>
  <Slides>11</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Arial</vt:lpstr>
      <vt:lpstr>Calibri</vt:lpstr>
      <vt:lpstr>Harlow Solid Italic</vt:lpstr>
      <vt:lpstr>Times New Roman</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Jönköpings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Söderman</dc:creator>
  <cp:lastModifiedBy>David Eriksson</cp:lastModifiedBy>
  <cp:revision>147</cp:revision>
  <cp:lastPrinted>2022-11-15T10:42:58Z</cp:lastPrinted>
  <dcterms:created xsi:type="dcterms:W3CDTF">2018-09-07T06:08:44Z</dcterms:created>
  <dcterms:modified xsi:type="dcterms:W3CDTF">2022-11-22T11:20:35Z</dcterms:modified>
</cp:coreProperties>
</file>