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71" r:id="rId5"/>
    <p:sldId id="267" r:id="rId6"/>
    <p:sldId id="266" r:id="rId7"/>
    <p:sldId id="268" r:id="rId8"/>
    <p:sldId id="269" r:id="rId9"/>
  </p:sldIdLst>
  <p:sldSz cx="6858000" cy="9144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D44A"/>
    <a:srgbClr val="00A68A"/>
    <a:srgbClr val="EFE9E5"/>
    <a:srgbClr val="8144AE"/>
    <a:srgbClr val="210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llanmörkt format 3 - Dekorfärg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929F9F4-4A8F-4326-A1B4-22849713DDAB}" styleName="Mörkt format 1 - Dekorfärg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9" autoAdjust="0"/>
    <p:restoredTop sz="94660"/>
  </p:normalViewPr>
  <p:slideViewPr>
    <p:cSldViewPr>
      <p:cViewPr varScale="1">
        <p:scale>
          <a:sx n="62" d="100"/>
          <a:sy n="62" d="100"/>
        </p:scale>
        <p:origin x="2626" y="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2631625-5B04-4551-A59A-0D3D9A9E9403}" type="datetimeFigureOut">
              <a:rPr lang="sv-SE" smtClean="0"/>
              <a:t>2021-11-05</a:t>
            </a:fld>
            <a:endParaRPr lang="sv-SE"/>
          </a:p>
        </p:txBody>
      </p:sp>
      <p:sp>
        <p:nvSpPr>
          <p:cNvPr id="4" name="Platshållare för bildobjekt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0AED7C0-52AA-4C3B-987C-1218EC58264E}" type="slidenum">
              <a:rPr lang="sv-SE" smtClean="0"/>
              <a:t>‹#›</a:t>
            </a:fld>
            <a:endParaRPr lang="sv-SE"/>
          </a:p>
        </p:txBody>
      </p:sp>
    </p:spTree>
    <p:extLst>
      <p:ext uri="{BB962C8B-B14F-4D97-AF65-F5344CB8AC3E}">
        <p14:creationId xmlns:p14="http://schemas.microsoft.com/office/powerpoint/2010/main" val="2020819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570"/>
            <a:ext cx="5829300" cy="1960033"/>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82CED5E-B838-4EB5-A13B-BC8928C4BEAE}" type="datetimeFigureOut">
              <a:rPr lang="sv-SE" smtClean="0"/>
              <a:t>2021-11-05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71905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82CED5E-B838-4EB5-A13B-BC8928C4BEAE}" type="datetimeFigureOut">
              <a:rPr lang="sv-SE" smtClean="0"/>
              <a:t>2021-11-05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107117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3729037" y="488951"/>
            <a:ext cx="1157288" cy="104013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257177" y="488951"/>
            <a:ext cx="3357563" cy="104013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82CED5E-B838-4EB5-A13B-BC8928C4BEAE}" type="datetimeFigureOut">
              <a:rPr lang="sv-SE" smtClean="0"/>
              <a:t>2021-11-05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83783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82CED5E-B838-4EB5-A13B-BC8928C4BEAE}" type="datetimeFigureOut">
              <a:rPr lang="sv-SE" smtClean="0"/>
              <a:t>2021-11-05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62925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735" y="5875867"/>
            <a:ext cx="5829300" cy="181610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82CED5E-B838-4EB5-A13B-BC8928C4BEAE}" type="datetimeFigureOut">
              <a:rPr lang="sv-SE" smtClean="0"/>
              <a:t>2021-11-05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67076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82CED5E-B838-4EB5-A13B-BC8928C4BEAE}" type="datetimeFigureOut">
              <a:rPr lang="sv-SE" smtClean="0"/>
              <a:t>2021-11-05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17736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184"/>
            <a:ext cx="6172200" cy="1524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82CED5E-B838-4EB5-A13B-BC8928C4BEAE}" type="datetimeFigureOut">
              <a:rPr lang="sv-SE" smtClean="0"/>
              <a:t>2021-11-05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254258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82CED5E-B838-4EB5-A13B-BC8928C4BEAE}" type="datetimeFigureOut">
              <a:rPr lang="sv-SE" smtClean="0"/>
              <a:t>2021-11-05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282049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82CED5E-B838-4EB5-A13B-BC8928C4BEAE}" type="datetimeFigureOut">
              <a:rPr lang="sv-SE" smtClean="0"/>
              <a:t>2021-11-05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192326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2" y="364067"/>
            <a:ext cx="2256235" cy="154940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82CED5E-B838-4EB5-A13B-BC8928C4BEAE}" type="datetimeFigureOut">
              <a:rPr lang="sv-SE" smtClean="0"/>
              <a:t>2021-11-05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61110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216" y="6400801"/>
            <a:ext cx="4114800" cy="755651"/>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82CED5E-B838-4EB5-A13B-BC8928C4BEAE}" type="datetimeFigureOut">
              <a:rPr lang="sv-SE" smtClean="0"/>
              <a:t>2021-11-05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C0F614-75D6-4F5D-A390-D14D5292E340}" type="slidenum">
              <a:rPr lang="sv-SE" smtClean="0"/>
              <a:t>‹#›</a:t>
            </a:fld>
            <a:endParaRPr lang="sv-SE"/>
          </a:p>
        </p:txBody>
      </p:sp>
    </p:spTree>
    <p:extLst>
      <p:ext uri="{BB962C8B-B14F-4D97-AF65-F5344CB8AC3E}">
        <p14:creationId xmlns:p14="http://schemas.microsoft.com/office/powerpoint/2010/main" val="116130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2CED5E-B838-4EB5-A13B-BC8928C4BEAE}" type="datetimeFigureOut">
              <a:rPr lang="sv-SE" smtClean="0"/>
              <a:t>2021-11-05</a:t>
            </a:fld>
            <a:endParaRPr lang="sv-SE"/>
          </a:p>
        </p:txBody>
      </p:sp>
      <p:sp>
        <p:nvSpPr>
          <p:cNvPr id="5" name="Platshållare för sidfot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6C0F614-75D6-4F5D-A390-D14D5292E340}" type="slidenum">
              <a:rPr lang="sv-SE" smtClean="0"/>
              <a:t>‹#›</a:t>
            </a:fld>
            <a:endParaRPr lang="sv-SE"/>
          </a:p>
        </p:txBody>
      </p:sp>
    </p:spTree>
    <p:extLst>
      <p:ext uri="{BB962C8B-B14F-4D97-AF65-F5344CB8AC3E}">
        <p14:creationId xmlns:p14="http://schemas.microsoft.com/office/powerpoint/2010/main" val="326313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jonkopingsavdelningen@fv.vision.s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6634" y="107503"/>
            <a:ext cx="6624736" cy="2232249"/>
          </a:xfrm>
          <a:prstGeom prst="rect">
            <a:avLst/>
          </a:prstGeom>
          <a:solidFill>
            <a:srgbClr val="210061"/>
          </a:solidFill>
          <a:ln>
            <a:solidFill>
              <a:srgbClr val="210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210061"/>
              </a:solidFill>
            </a:endParaRPr>
          </a:p>
        </p:txBody>
      </p:sp>
      <p:sp>
        <p:nvSpPr>
          <p:cNvPr id="3" name="textruta 2"/>
          <p:cNvSpPr txBox="1"/>
          <p:nvPr/>
        </p:nvSpPr>
        <p:spPr>
          <a:xfrm>
            <a:off x="260650" y="251522"/>
            <a:ext cx="6336704" cy="1723549"/>
          </a:xfrm>
          <a:prstGeom prst="rect">
            <a:avLst/>
          </a:prstGeom>
          <a:noFill/>
        </p:spPr>
        <p:txBody>
          <a:bodyPr wrap="square" rtlCol="0">
            <a:spAutoFit/>
          </a:bodyPr>
          <a:lstStyle/>
          <a:p>
            <a:endParaRPr lang="sv-SE" sz="1200" dirty="0" smtClean="0">
              <a:solidFill>
                <a:schemeClr val="bg1"/>
              </a:solidFill>
              <a:latin typeface="Times New Roman" panose="02020603050405020304" pitchFamily="18" charset="0"/>
              <a:cs typeface="Times New Roman" panose="02020603050405020304" pitchFamily="18" charset="0"/>
            </a:endParaRPr>
          </a:p>
          <a:p>
            <a:r>
              <a:rPr lang="sv-SE" sz="4800" b="1" smtClean="0">
                <a:solidFill>
                  <a:schemeClr val="bg1"/>
                </a:solidFill>
                <a:latin typeface="Times New Roman" panose="02020603050405020304" pitchFamily="18" charset="0"/>
                <a:cs typeface="Times New Roman" panose="02020603050405020304" pitchFamily="18" charset="0"/>
              </a:rPr>
              <a:t>Verksamhetsplan 2022</a:t>
            </a:r>
            <a:endParaRPr lang="sv-SE" sz="4800" b="1" dirty="0" smtClean="0">
              <a:solidFill>
                <a:schemeClr val="bg1"/>
              </a:solidFill>
              <a:latin typeface="Times New Roman" panose="02020603050405020304" pitchFamily="18" charset="0"/>
              <a:cs typeface="Times New Roman" panose="02020603050405020304" pitchFamily="18" charset="0"/>
            </a:endParaRPr>
          </a:p>
          <a:p>
            <a:endParaRPr lang="sv-SE" sz="1400" dirty="0" smtClean="0">
              <a:solidFill>
                <a:schemeClr val="bg1"/>
              </a:solidFill>
              <a:latin typeface="Times New Roman" panose="02020603050405020304" pitchFamily="18" charset="0"/>
              <a:cs typeface="Times New Roman" panose="02020603050405020304" pitchFamily="18" charset="0"/>
            </a:endParaRPr>
          </a:p>
          <a:p>
            <a:r>
              <a:rPr lang="sv-SE" sz="3200" dirty="0" smtClean="0">
                <a:solidFill>
                  <a:schemeClr val="bg1"/>
                </a:solidFill>
                <a:latin typeface="Times New Roman" panose="02020603050405020304" pitchFamily="18" charset="0"/>
                <a:cs typeface="Times New Roman" panose="02020603050405020304" pitchFamily="18" charset="0"/>
              </a:rPr>
              <a:t>Vision Kommunavdelning Jönköping</a:t>
            </a:r>
            <a:endParaRPr lang="sv-SE" sz="3200" dirty="0">
              <a:solidFill>
                <a:schemeClr val="bg1"/>
              </a:solidFill>
              <a:latin typeface="Times New Roman" panose="02020603050405020304" pitchFamily="18" charset="0"/>
              <a:cs typeface="Times New Roman" panose="02020603050405020304" pitchFamily="18" charset="0"/>
            </a:endParaRPr>
          </a:p>
        </p:txBody>
      </p:sp>
      <p:pic>
        <p:nvPicPr>
          <p:cNvPr id="1028" name="Picture 4" descr="https://vision.se/globalassets/om-vision/designmanual/vision_logo_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125" y="7847434"/>
            <a:ext cx="2261230" cy="100177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odoh\AppData\Local\Microsoft\Windows\Temporary Internet Files\Content.IE5\RXK7930K\_MG_596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668" y="2496607"/>
            <a:ext cx="6613702" cy="4408033"/>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p:cNvSpPr txBox="1"/>
          <p:nvPr/>
        </p:nvSpPr>
        <p:spPr>
          <a:xfrm rot="20570860">
            <a:off x="207163" y="7499704"/>
            <a:ext cx="4078979" cy="954107"/>
          </a:xfrm>
          <a:prstGeom prst="rect">
            <a:avLst/>
          </a:prstGeom>
          <a:noFill/>
          <a:effectLst>
            <a:glow rad="228600">
              <a:schemeClr val="accent1">
                <a:satMod val="175000"/>
                <a:alpha val="40000"/>
              </a:schemeClr>
            </a:glow>
          </a:effectLst>
        </p:spPr>
        <p:txBody>
          <a:bodyPr wrap="square" rtlCol="0">
            <a:spAutoFit/>
          </a:bodyPr>
          <a:lstStyle/>
          <a:p>
            <a:r>
              <a:rPr lang="sv-SE" sz="2800" dirty="0" smtClean="0">
                <a:solidFill>
                  <a:srgbClr val="8144AE"/>
                </a:solidFill>
                <a:effectLst>
                  <a:glow rad="139700">
                    <a:srgbClr val="65D44A">
                      <a:alpha val="40000"/>
                    </a:srgbClr>
                  </a:glow>
                </a:effectLst>
                <a:latin typeface="Harlow Solid Italic" panose="04030604020F02020D02" pitchFamily="82" charset="0"/>
              </a:rPr>
              <a:t>Du ska få ut så mycket </a:t>
            </a:r>
          </a:p>
          <a:p>
            <a:r>
              <a:rPr lang="sv-SE" sz="2800" dirty="0" smtClean="0">
                <a:solidFill>
                  <a:srgbClr val="8144AE"/>
                </a:solidFill>
                <a:effectLst>
                  <a:glow rad="139700">
                    <a:srgbClr val="65D44A">
                      <a:alpha val="40000"/>
                    </a:srgbClr>
                  </a:glow>
                </a:effectLst>
                <a:latin typeface="Harlow Solid Italic" panose="04030604020F02020D02" pitchFamily="82" charset="0"/>
              </a:rPr>
              <a:t>som möjligt av ditt arbetsliv.</a:t>
            </a:r>
            <a:endParaRPr lang="sv-SE" sz="2800" dirty="0">
              <a:solidFill>
                <a:srgbClr val="8144AE"/>
              </a:solidFill>
              <a:effectLst>
                <a:glow rad="139700">
                  <a:srgbClr val="65D44A">
                    <a:alpha val="40000"/>
                  </a:srgbClr>
                </a:glow>
              </a:effectLst>
              <a:latin typeface="Harlow Solid Italic" panose="04030604020F02020D02" pitchFamily="82" charset="0"/>
            </a:endParaRPr>
          </a:p>
        </p:txBody>
      </p:sp>
    </p:spTree>
    <p:extLst>
      <p:ext uri="{BB962C8B-B14F-4D97-AF65-F5344CB8AC3E}">
        <p14:creationId xmlns:p14="http://schemas.microsoft.com/office/powerpoint/2010/main" val="784235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6634" y="107504"/>
            <a:ext cx="6624736" cy="4320480"/>
          </a:xfrm>
          <a:prstGeom prst="rect">
            <a:avLst/>
          </a:prstGeom>
          <a:solidFill>
            <a:srgbClr val="8144AE"/>
          </a:solidFill>
          <a:ln>
            <a:solidFill>
              <a:srgbClr val="8144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p:cNvSpPr txBox="1"/>
          <p:nvPr/>
        </p:nvSpPr>
        <p:spPr>
          <a:xfrm>
            <a:off x="260649" y="251523"/>
            <a:ext cx="3600400" cy="584775"/>
          </a:xfrm>
          <a:prstGeom prst="rect">
            <a:avLst/>
          </a:prstGeom>
          <a:noFill/>
        </p:spPr>
        <p:txBody>
          <a:bodyPr wrap="square" rtlCol="0">
            <a:spAutoFit/>
          </a:bodyPr>
          <a:lstStyle/>
          <a:p>
            <a:r>
              <a:rPr lang="sv-SE" sz="3200" dirty="0" smtClean="0">
                <a:solidFill>
                  <a:schemeClr val="bg1"/>
                </a:solidFill>
                <a:latin typeface="Times New Roman" panose="02020603050405020304" pitchFamily="18" charset="0"/>
                <a:cs typeface="Times New Roman" panose="02020603050405020304" pitchFamily="18" charset="0"/>
              </a:rPr>
              <a:t>Innehållsförteckning</a:t>
            </a:r>
            <a:endParaRPr lang="sv-SE" sz="2400" dirty="0">
              <a:solidFill>
                <a:schemeClr val="bg1"/>
              </a:solidFill>
              <a:latin typeface="Times New Roman" panose="02020603050405020304" pitchFamily="18" charset="0"/>
              <a:cs typeface="Times New Roman" panose="02020603050405020304" pitchFamily="18" charset="0"/>
            </a:endParaRPr>
          </a:p>
        </p:txBody>
      </p:sp>
      <p:sp>
        <p:nvSpPr>
          <p:cNvPr id="4" name="textruta 3"/>
          <p:cNvSpPr txBox="1"/>
          <p:nvPr/>
        </p:nvSpPr>
        <p:spPr>
          <a:xfrm>
            <a:off x="260650" y="1115618"/>
            <a:ext cx="6120680" cy="3077766"/>
          </a:xfrm>
          <a:prstGeom prst="rect">
            <a:avLst/>
          </a:prstGeom>
          <a:noFill/>
        </p:spPr>
        <p:txBody>
          <a:bodyPr wrap="square" rtlCol="0">
            <a:spAutoFit/>
          </a:bodyPr>
          <a:lstStyle/>
          <a:p>
            <a:r>
              <a:rPr lang="sv-SE" sz="2000" dirty="0" smtClean="0">
                <a:solidFill>
                  <a:schemeClr val="bg1"/>
                </a:solidFill>
                <a:latin typeface="Times New Roman" panose="02020603050405020304" pitchFamily="18" charset="0"/>
                <a:cs typeface="Times New Roman" panose="02020603050405020304" pitchFamily="18" charset="0"/>
              </a:rPr>
              <a:t>Innehållsförteckning			2</a:t>
            </a:r>
          </a:p>
          <a:p>
            <a:r>
              <a:rPr lang="sv-SE" sz="2000" dirty="0" smtClean="0">
                <a:solidFill>
                  <a:schemeClr val="bg1"/>
                </a:solidFill>
                <a:latin typeface="Times New Roman" panose="02020603050405020304" pitchFamily="18" charset="0"/>
                <a:cs typeface="Times New Roman" panose="02020603050405020304" pitchFamily="18" charset="0"/>
              </a:rPr>
              <a:t>Övergripande målsättning för 2022		2</a:t>
            </a:r>
          </a:p>
          <a:p>
            <a:r>
              <a:rPr lang="sv-SE" sz="2000" dirty="0" smtClean="0">
                <a:solidFill>
                  <a:schemeClr val="bg1"/>
                </a:solidFill>
                <a:latin typeface="Times New Roman" panose="02020603050405020304" pitchFamily="18" charset="0"/>
                <a:cs typeface="Times New Roman" panose="02020603050405020304" pitchFamily="18" charset="0"/>
              </a:rPr>
              <a:t>Visions mål &amp; hjärtefrågor 	</a:t>
            </a:r>
            <a:r>
              <a:rPr lang="sv-SE" sz="2000" dirty="0">
                <a:solidFill>
                  <a:schemeClr val="bg1"/>
                </a:solidFill>
                <a:latin typeface="Times New Roman" panose="02020603050405020304" pitchFamily="18" charset="0"/>
                <a:cs typeface="Times New Roman" panose="02020603050405020304" pitchFamily="18" charset="0"/>
              </a:rPr>
              <a:t>	</a:t>
            </a:r>
            <a:r>
              <a:rPr lang="sv-SE" sz="2000" dirty="0" smtClean="0">
                <a:solidFill>
                  <a:schemeClr val="bg1"/>
                </a:solidFill>
                <a:latin typeface="Times New Roman" panose="02020603050405020304" pitchFamily="18" charset="0"/>
                <a:cs typeface="Times New Roman" panose="02020603050405020304" pitchFamily="18" charset="0"/>
              </a:rPr>
              <a:t>3</a:t>
            </a:r>
          </a:p>
          <a:p>
            <a:r>
              <a:rPr lang="sv-SE" sz="2000" dirty="0" smtClean="0">
                <a:solidFill>
                  <a:schemeClr val="bg1"/>
                </a:solidFill>
                <a:latin typeface="Times New Roman" panose="02020603050405020304" pitchFamily="18" charset="0"/>
                <a:cs typeface="Times New Roman" panose="02020603050405020304" pitchFamily="18" charset="0"/>
              </a:rPr>
              <a:t>Diverse personer har ordet			4</a:t>
            </a:r>
          </a:p>
          <a:p>
            <a:r>
              <a:rPr lang="sv-SE" sz="2000" dirty="0">
                <a:solidFill>
                  <a:schemeClr val="bg1"/>
                </a:solidFill>
                <a:latin typeface="Times New Roman" panose="02020603050405020304" pitchFamily="18" charset="0"/>
                <a:cs typeface="Times New Roman" panose="02020603050405020304" pitchFamily="18" charset="0"/>
              </a:rPr>
              <a:t>Planerade aktiviteter </a:t>
            </a:r>
            <a:r>
              <a:rPr lang="sv-SE" sz="2000" dirty="0" smtClean="0">
                <a:solidFill>
                  <a:schemeClr val="bg1"/>
                </a:solidFill>
                <a:latin typeface="Times New Roman" panose="02020603050405020304" pitchFamily="18" charset="0"/>
                <a:cs typeface="Times New Roman" panose="02020603050405020304" pitchFamily="18" charset="0"/>
              </a:rPr>
              <a:t>2022			5</a:t>
            </a:r>
          </a:p>
          <a:p>
            <a:r>
              <a:rPr lang="sv-SE" sz="2000" dirty="0" smtClean="0">
                <a:solidFill>
                  <a:schemeClr val="bg1"/>
                </a:solidFill>
                <a:latin typeface="Times New Roman" panose="02020603050405020304" pitchFamily="18" charset="0"/>
                <a:cs typeface="Times New Roman" panose="02020603050405020304" pitchFamily="18" charset="0"/>
              </a:rPr>
              <a:t>Arvoden </a:t>
            </a:r>
            <a:r>
              <a:rPr lang="sv-SE" sz="2000" dirty="0">
                <a:solidFill>
                  <a:schemeClr val="bg1"/>
                </a:solidFill>
                <a:latin typeface="Times New Roman" panose="02020603050405020304" pitchFamily="18" charset="0"/>
                <a:cs typeface="Times New Roman" panose="02020603050405020304" pitchFamily="18" charset="0"/>
              </a:rPr>
              <a:t>&amp; </a:t>
            </a:r>
            <a:r>
              <a:rPr lang="sv-SE" sz="2000" dirty="0" smtClean="0">
                <a:solidFill>
                  <a:schemeClr val="bg1"/>
                </a:solidFill>
                <a:latin typeface="Times New Roman" panose="02020603050405020304" pitchFamily="18" charset="0"/>
                <a:cs typeface="Times New Roman" panose="02020603050405020304" pitchFamily="18" charset="0"/>
              </a:rPr>
              <a:t>fackavgift 2022</a:t>
            </a:r>
            <a:r>
              <a:rPr lang="sv-SE" sz="2000" dirty="0">
                <a:solidFill>
                  <a:schemeClr val="bg1"/>
                </a:solidFill>
                <a:latin typeface="Times New Roman" panose="02020603050405020304" pitchFamily="18" charset="0"/>
                <a:cs typeface="Times New Roman" panose="02020603050405020304" pitchFamily="18" charset="0"/>
              </a:rPr>
              <a:t>		6</a:t>
            </a:r>
          </a:p>
          <a:p>
            <a:r>
              <a:rPr lang="sv-SE" sz="2000" dirty="0" smtClean="0">
                <a:solidFill>
                  <a:schemeClr val="bg1"/>
                </a:solidFill>
                <a:latin typeface="Times New Roman" panose="02020603050405020304" pitchFamily="18" charset="0"/>
                <a:cs typeface="Times New Roman" panose="02020603050405020304" pitchFamily="18" charset="0"/>
              </a:rPr>
              <a:t>Info Hälsocheck &amp; Stipendium		6</a:t>
            </a:r>
          </a:p>
          <a:p>
            <a:r>
              <a:rPr lang="sv-SE" sz="2000" dirty="0" smtClean="0">
                <a:solidFill>
                  <a:schemeClr val="bg1"/>
                </a:solidFill>
                <a:latin typeface="Times New Roman" panose="02020603050405020304" pitchFamily="18" charset="0"/>
                <a:cs typeface="Times New Roman" panose="02020603050405020304" pitchFamily="18" charset="0"/>
              </a:rPr>
              <a:t>Budget</a:t>
            </a:r>
            <a:r>
              <a:rPr lang="sv-SE" sz="2000" dirty="0">
                <a:solidFill>
                  <a:schemeClr val="bg1"/>
                </a:solidFill>
                <a:latin typeface="Times New Roman" panose="02020603050405020304" pitchFamily="18" charset="0"/>
                <a:cs typeface="Times New Roman" panose="02020603050405020304" pitchFamily="18" charset="0"/>
              </a:rPr>
              <a:t> </a:t>
            </a:r>
            <a:r>
              <a:rPr lang="sv-SE" sz="2000" dirty="0" smtClean="0">
                <a:solidFill>
                  <a:schemeClr val="bg1"/>
                </a:solidFill>
                <a:latin typeface="Times New Roman" panose="02020603050405020304" pitchFamily="18" charset="0"/>
                <a:cs typeface="Times New Roman" panose="02020603050405020304" pitchFamily="18" charset="0"/>
              </a:rPr>
              <a:t>för verksamhetsåret 2022		7</a:t>
            </a:r>
          </a:p>
          <a:p>
            <a:r>
              <a:rPr lang="sv-SE" sz="2000" dirty="0" smtClean="0">
                <a:solidFill>
                  <a:schemeClr val="bg1"/>
                </a:solidFill>
                <a:latin typeface="Times New Roman" panose="02020603050405020304" pitchFamily="18" charset="0"/>
                <a:cs typeface="Times New Roman" panose="02020603050405020304" pitchFamily="18" charset="0"/>
              </a:rPr>
              <a:t>Bli skyddsombud!			8</a:t>
            </a:r>
          </a:p>
          <a:p>
            <a:r>
              <a:rPr lang="sv-SE" sz="1400" dirty="0" smtClean="0">
                <a:solidFill>
                  <a:schemeClr val="bg1"/>
                </a:solidFill>
                <a:latin typeface="Times New Roman" panose="02020603050405020304" pitchFamily="18" charset="0"/>
                <a:cs typeface="Times New Roman" panose="02020603050405020304" pitchFamily="18" charset="0"/>
              </a:rPr>
              <a:t> </a:t>
            </a:r>
            <a:endParaRPr lang="sv-SE" sz="1400" dirty="0">
              <a:solidFill>
                <a:schemeClr val="bg1"/>
              </a:solidFill>
              <a:latin typeface="Times New Roman" panose="02020603050405020304" pitchFamily="18" charset="0"/>
              <a:cs typeface="Times New Roman" panose="02020603050405020304" pitchFamily="18" charset="0"/>
            </a:endParaRPr>
          </a:p>
        </p:txBody>
      </p:sp>
      <p:sp>
        <p:nvSpPr>
          <p:cNvPr id="5" name="Rektangel 4"/>
          <p:cNvSpPr/>
          <p:nvPr/>
        </p:nvSpPr>
        <p:spPr>
          <a:xfrm>
            <a:off x="116634" y="4572000"/>
            <a:ext cx="6624736" cy="4407296"/>
          </a:xfrm>
          <a:prstGeom prst="rect">
            <a:avLst/>
          </a:prstGeom>
          <a:solidFill>
            <a:srgbClr val="EFE9E5"/>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400" dirty="0" smtClean="0">
                <a:solidFill>
                  <a:srgbClr val="00A68A"/>
                </a:solidFill>
                <a:latin typeface="Times New Roman" panose="02020603050405020304" pitchFamily="18" charset="0"/>
                <a:cs typeface="Times New Roman" panose="02020603050405020304" pitchFamily="18" charset="0"/>
              </a:rPr>
              <a:t>Övergripande målsättning för 2022</a:t>
            </a:r>
            <a:endParaRPr lang="sv-SE" dirty="0" smtClean="0">
              <a:solidFill>
                <a:schemeClr val="tx1"/>
              </a:solidFill>
            </a:endParaRPr>
          </a:p>
          <a:p>
            <a:pPr algn="ctr"/>
            <a:endParaRPr lang="sv-SE" dirty="0">
              <a:solidFill>
                <a:schemeClr val="tx1"/>
              </a:solidFill>
            </a:endParaRPr>
          </a:p>
          <a:p>
            <a:r>
              <a:rPr lang="sv-SE" dirty="0">
                <a:solidFill>
                  <a:schemeClr val="tx1"/>
                </a:solidFill>
              </a:rPr>
              <a:t>På Visions förbundsmöte 24/9–26/9-2020 beslutades det om det övergripande målet och tre nya </a:t>
            </a:r>
            <a:r>
              <a:rPr lang="sv-SE" dirty="0" smtClean="0">
                <a:solidFill>
                  <a:schemeClr val="tx1"/>
                </a:solidFill>
              </a:rPr>
              <a:t>hjärtefrågor:</a:t>
            </a:r>
          </a:p>
          <a:p>
            <a:endParaRPr lang="sv-SE" dirty="0">
              <a:solidFill>
                <a:schemeClr val="tx1"/>
              </a:solidFill>
            </a:endParaRPr>
          </a:p>
          <a:p>
            <a:r>
              <a:rPr lang="sv-SE" dirty="0" smtClean="0">
                <a:solidFill>
                  <a:schemeClr val="tx1"/>
                </a:solidFill>
              </a:rPr>
              <a:t>Visions </a:t>
            </a:r>
            <a:r>
              <a:rPr lang="sv-SE" dirty="0">
                <a:solidFill>
                  <a:schemeClr val="tx1"/>
                </a:solidFill>
              </a:rPr>
              <a:t>övergripande mål - Fler medlemmar för ökad facklig </a:t>
            </a:r>
            <a:r>
              <a:rPr lang="sv-SE" dirty="0" smtClean="0">
                <a:solidFill>
                  <a:schemeClr val="tx1"/>
                </a:solidFill>
              </a:rPr>
              <a:t>styrka och </a:t>
            </a:r>
            <a:r>
              <a:rPr lang="sv-SE" dirty="0">
                <a:solidFill>
                  <a:schemeClr val="tx1"/>
                </a:solidFill>
              </a:rPr>
              <a:t>tre hjärtefrågor ligger till grund för Visions arbete. Med utgångspunkt från dem jobbar vi på alla nivåer för att göra arbetslivet bättre för Visions medlemmar. Allt för att du som är medlem ska få ut så mycket som möjligt av ditt arbetsliv.</a:t>
            </a:r>
            <a:endParaRPr lang="sv-SE" sz="1600" dirty="0">
              <a:solidFill>
                <a:schemeClr val="tx1"/>
              </a:solidFill>
              <a:latin typeface="Times New Roman" panose="02020603050405020304" pitchFamily="18" charset="0"/>
              <a:cs typeface="Times New Roman" panose="02020603050405020304" pitchFamily="18" charset="0"/>
            </a:endParaRPr>
          </a:p>
        </p:txBody>
      </p:sp>
      <p:sp>
        <p:nvSpPr>
          <p:cNvPr id="8" name="textruta 7"/>
          <p:cNvSpPr txBox="1"/>
          <p:nvPr/>
        </p:nvSpPr>
        <p:spPr>
          <a:xfrm>
            <a:off x="6464441" y="112961"/>
            <a:ext cx="288031" cy="369332"/>
          </a:xfrm>
          <a:prstGeom prst="rect">
            <a:avLst/>
          </a:prstGeom>
          <a:noFill/>
        </p:spPr>
        <p:txBody>
          <a:bodyPr wrap="square" rtlCol="0">
            <a:spAutoFit/>
          </a:bodyPr>
          <a:lstStyle/>
          <a:p>
            <a:r>
              <a:rPr lang="sv-SE" dirty="0" smtClean="0">
                <a:solidFill>
                  <a:srgbClr val="65D44A"/>
                </a:solidFill>
                <a:latin typeface="Times New Roman" panose="02020603050405020304" pitchFamily="18" charset="0"/>
                <a:cs typeface="Times New Roman" panose="02020603050405020304" pitchFamily="18" charset="0"/>
              </a:rPr>
              <a:t>2</a:t>
            </a:r>
            <a:endParaRPr lang="sv-SE" dirty="0">
              <a:solidFill>
                <a:srgbClr val="65D44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975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ruta 14"/>
          <p:cNvSpPr txBox="1"/>
          <p:nvPr/>
        </p:nvSpPr>
        <p:spPr>
          <a:xfrm>
            <a:off x="6459888" y="107504"/>
            <a:ext cx="288031" cy="369332"/>
          </a:xfrm>
          <a:prstGeom prst="rect">
            <a:avLst/>
          </a:prstGeom>
          <a:noFill/>
        </p:spPr>
        <p:txBody>
          <a:bodyPr wrap="square" rtlCol="0">
            <a:spAutoFit/>
          </a:bodyPr>
          <a:lstStyle/>
          <a:p>
            <a:r>
              <a:rPr lang="sv-SE" dirty="0" smtClean="0">
                <a:solidFill>
                  <a:srgbClr val="00A68A"/>
                </a:solidFill>
                <a:latin typeface="Times New Roman" panose="02020603050405020304" pitchFamily="18" charset="0"/>
                <a:cs typeface="Times New Roman" panose="02020603050405020304" pitchFamily="18" charset="0"/>
              </a:rPr>
              <a:t>3</a:t>
            </a:r>
            <a:endParaRPr lang="sv-SE" dirty="0">
              <a:solidFill>
                <a:srgbClr val="00A68A"/>
              </a:solidFill>
              <a:latin typeface="Times New Roman" panose="02020603050405020304" pitchFamily="18" charset="0"/>
              <a:cs typeface="Times New Roman" panose="02020603050405020304" pitchFamily="18" charset="0"/>
            </a:endParaRPr>
          </a:p>
        </p:txBody>
      </p:sp>
      <p:sp>
        <p:nvSpPr>
          <p:cNvPr id="2" name="textruta 1"/>
          <p:cNvSpPr txBox="1"/>
          <p:nvPr/>
        </p:nvSpPr>
        <p:spPr>
          <a:xfrm>
            <a:off x="476672" y="683569"/>
            <a:ext cx="6027550" cy="1477328"/>
          </a:xfrm>
          <a:prstGeom prst="rect">
            <a:avLst/>
          </a:prstGeom>
          <a:noFill/>
        </p:spPr>
        <p:txBody>
          <a:bodyPr wrap="square" rtlCol="0">
            <a:spAutoFit/>
          </a:bodyPr>
          <a:lstStyle/>
          <a:p>
            <a:endParaRPr lang="sv-SE" dirty="0" smtClean="0"/>
          </a:p>
          <a:p>
            <a:endParaRPr lang="sv-SE" dirty="0" smtClean="0"/>
          </a:p>
          <a:p>
            <a:endParaRPr lang="sv-SE" dirty="0" smtClean="0"/>
          </a:p>
          <a:p>
            <a:endParaRPr lang="sv-SE" dirty="0" smtClean="0"/>
          </a:p>
          <a:p>
            <a:endParaRPr lang="sv-SE" dirty="0" smtClean="0"/>
          </a:p>
        </p:txBody>
      </p:sp>
      <p:grpSp>
        <p:nvGrpSpPr>
          <p:cNvPr id="9" name="Group 6873"/>
          <p:cNvGrpSpPr/>
          <p:nvPr/>
        </p:nvGrpSpPr>
        <p:grpSpPr>
          <a:xfrm>
            <a:off x="20638" y="-248285"/>
            <a:ext cx="6816725" cy="9640570"/>
            <a:chOff x="0" y="0"/>
            <a:chExt cx="6816725" cy="9640570"/>
          </a:xfrm>
        </p:grpSpPr>
        <p:sp>
          <p:nvSpPr>
            <p:cNvPr id="10" name="Rectangle 277"/>
            <p:cNvSpPr/>
            <p:nvPr/>
          </p:nvSpPr>
          <p:spPr>
            <a:xfrm>
              <a:off x="1788415" y="8525332"/>
              <a:ext cx="42144" cy="189937"/>
            </a:xfrm>
            <a:prstGeom prst="rect">
              <a:avLst/>
            </a:prstGeom>
            <a:ln>
              <a:noFill/>
            </a:ln>
          </p:spPr>
          <p:txBody>
            <a:bodyPr vert="horz" lIns="0" tIns="0" rIns="0" bIns="0" rtlCol="0">
              <a:noAutofit/>
            </a:bodyPr>
            <a:lstStyle/>
            <a:p>
              <a:pPr>
                <a:lnSpc>
                  <a:spcPct val="107000"/>
                </a:lnSpc>
                <a:spcAft>
                  <a:spcPts val="800"/>
                </a:spcAft>
              </a:pPr>
              <a:r>
                <a:rPr lang="sv-SE" sz="1100">
                  <a:solidFill>
                    <a:srgbClr val="000000"/>
                  </a:solidFill>
                  <a:effectLst/>
                  <a:latin typeface="Calibri" panose="020F0502020204030204" pitchFamily="34" charset="0"/>
                  <a:ea typeface="Calibri" panose="020F0502020204030204" pitchFamily="34" charset="0"/>
                </a:rPr>
                <a:t> </a:t>
              </a:r>
            </a:p>
          </p:txBody>
        </p:sp>
        <p:pic>
          <p:nvPicPr>
            <p:cNvPr id="11" name="Picture 279"/>
            <p:cNvPicPr/>
            <p:nvPr/>
          </p:nvPicPr>
          <p:blipFill>
            <a:blip r:embed="rId2"/>
            <a:stretch>
              <a:fillRect/>
            </a:stretch>
          </p:blipFill>
          <p:spPr>
            <a:xfrm>
              <a:off x="0" y="0"/>
              <a:ext cx="6816725" cy="9640570"/>
            </a:xfrm>
            <a:prstGeom prst="rect">
              <a:avLst/>
            </a:prstGeom>
          </p:spPr>
        </p:pic>
      </p:grpSp>
    </p:spTree>
    <p:extLst>
      <p:ext uri="{BB962C8B-B14F-4D97-AF65-F5344CB8AC3E}">
        <p14:creationId xmlns:p14="http://schemas.microsoft.com/office/powerpoint/2010/main" val="42031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260649" y="251523"/>
            <a:ext cx="3600400" cy="584775"/>
          </a:xfrm>
          <a:prstGeom prst="rect">
            <a:avLst/>
          </a:prstGeom>
          <a:noFill/>
        </p:spPr>
        <p:txBody>
          <a:bodyPr wrap="square" rtlCol="0">
            <a:spAutoFit/>
          </a:bodyPr>
          <a:lstStyle/>
          <a:p>
            <a:r>
              <a:rPr lang="sv-SE" sz="3200" dirty="0" smtClean="0">
                <a:solidFill>
                  <a:schemeClr val="bg1"/>
                </a:solidFill>
                <a:latin typeface="Times New Roman" panose="02020603050405020304" pitchFamily="18" charset="0"/>
                <a:cs typeface="Times New Roman" panose="02020603050405020304" pitchFamily="18" charset="0"/>
              </a:rPr>
              <a:t>Innehållsförteckning</a:t>
            </a:r>
            <a:endParaRPr lang="sv-SE" sz="2400" dirty="0">
              <a:solidFill>
                <a:schemeClr val="bg1"/>
              </a:solidFill>
              <a:latin typeface="Times New Roman" panose="02020603050405020304" pitchFamily="18" charset="0"/>
              <a:cs typeface="Times New Roman" panose="02020603050405020304" pitchFamily="18" charset="0"/>
            </a:endParaRPr>
          </a:p>
        </p:txBody>
      </p:sp>
      <p:sp>
        <p:nvSpPr>
          <p:cNvPr id="4" name="textruta 3"/>
          <p:cNvSpPr txBox="1"/>
          <p:nvPr/>
        </p:nvSpPr>
        <p:spPr>
          <a:xfrm>
            <a:off x="260650" y="1115618"/>
            <a:ext cx="6120680" cy="2462213"/>
          </a:xfrm>
          <a:prstGeom prst="rect">
            <a:avLst/>
          </a:prstGeom>
          <a:noFill/>
        </p:spPr>
        <p:txBody>
          <a:bodyPr wrap="square" rtlCol="0">
            <a:spAutoFit/>
          </a:bodyPr>
          <a:lstStyle/>
          <a:p>
            <a:r>
              <a:rPr lang="sv-SE" sz="2000" dirty="0" smtClean="0">
                <a:solidFill>
                  <a:schemeClr val="bg1"/>
                </a:solidFill>
                <a:latin typeface="Times New Roman" panose="02020603050405020304" pitchFamily="18" charset="0"/>
                <a:cs typeface="Times New Roman" panose="02020603050405020304" pitchFamily="18" charset="0"/>
              </a:rPr>
              <a:t>Innehållsförteckning			2</a:t>
            </a:r>
          </a:p>
          <a:p>
            <a:r>
              <a:rPr lang="sv-SE" sz="2000" dirty="0" smtClean="0">
                <a:solidFill>
                  <a:schemeClr val="bg1"/>
                </a:solidFill>
                <a:latin typeface="Times New Roman" panose="02020603050405020304" pitchFamily="18" charset="0"/>
                <a:cs typeface="Times New Roman" panose="02020603050405020304" pitchFamily="18" charset="0"/>
              </a:rPr>
              <a:t>Ordförande har ordet			2</a:t>
            </a:r>
          </a:p>
          <a:p>
            <a:r>
              <a:rPr lang="sv-SE" sz="2000" dirty="0" smtClean="0">
                <a:solidFill>
                  <a:schemeClr val="bg1"/>
                </a:solidFill>
                <a:latin typeface="Times New Roman" panose="02020603050405020304" pitchFamily="18" charset="0"/>
                <a:cs typeface="Times New Roman" panose="02020603050405020304" pitchFamily="18" charset="0"/>
              </a:rPr>
              <a:t>Planerade aktiviteter 2020</a:t>
            </a:r>
            <a:r>
              <a:rPr lang="sv-SE" sz="2000" dirty="0">
                <a:solidFill>
                  <a:schemeClr val="bg1"/>
                </a:solidFill>
                <a:latin typeface="Times New Roman" panose="02020603050405020304" pitchFamily="18" charset="0"/>
                <a:cs typeface="Times New Roman" panose="02020603050405020304" pitchFamily="18" charset="0"/>
              </a:rPr>
              <a:t>			</a:t>
            </a:r>
            <a:r>
              <a:rPr lang="sv-SE" sz="2000" dirty="0" smtClean="0">
                <a:solidFill>
                  <a:schemeClr val="bg1"/>
                </a:solidFill>
                <a:latin typeface="Times New Roman" panose="02020603050405020304" pitchFamily="18" charset="0"/>
                <a:cs typeface="Times New Roman" panose="02020603050405020304" pitchFamily="18" charset="0"/>
              </a:rPr>
              <a:t>3</a:t>
            </a:r>
          </a:p>
          <a:p>
            <a:r>
              <a:rPr lang="sv-SE" sz="2000" dirty="0" smtClean="0">
                <a:solidFill>
                  <a:schemeClr val="bg1"/>
                </a:solidFill>
                <a:latin typeface="Times New Roman" panose="02020603050405020304" pitchFamily="18" charset="0"/>
                <a:cs typeface="Times New Roman" panose="02020603050405020304" pitchFamily="18" charset="0"/>
              </a:rPr>
              <a:t>Visions målsättning &amp; hjärtefrågor		4</a:t>
            </a:r>
          </a:p>
          <a:p>
            <a:r>
              <a:rPr lang="sv-SE" sz="2000" dirty="0" smtClean="0">
                <a:solidFill>
                  <a:schemeClr val="bg1"/>
                </a:solidFill>
                <a:latin typeface="Times New Roman" panose="02020603050405020304" pitchFamily="18" charset="0"/>
                <a:cs typeface="Times New Roman" panose="02020603050405020304" pitchFamily="18" charset="0"/>
              </a:rPr>
              <a:t>Arvoden </a:t>
            </a:r>
            <a:r>
              <a:rPr lang="sv-SE" sz="2000" dirty="0">
                <a:solidFill>
                  <a:schemeClr val="bg1"/>
                </a:solidFill>
                <a:latin typeface="Times New Roman" panose="02020603050405020304" pitchFamily="18" charset="0"/>
                <a:cs typeface="Times New Roman" panose="02020603050405020304" pitchFamily="18" charset="0"/>
              </a:rPr>
              <a:t>&amp; </a:t>
            </a:r>
            <a:r>
              <a:rPr lang="sv-SE" sz="2000" dirty="0" smtClean="0">
                <a:solidFill>
                  <a:schemeClr val="bg1"/>
                </a:solidFill>
                <a:latin typeface="Times New Roman" panose="02020603050405020304" pitchFamily="18" charset="0"/>
                <a:cs typeface="Times New Roman" panose="02020603050405020304" pitchFamily="18" charset="0"/>
              </a:rPr>
              <a:t>fackavgift 2020</a:t>
            </a:r>
            <a:r>
              <a:rPr lang="sv-SE" sz="2000" dirty="0">
                <a:solidFill>
                  <a:schemeClr val="bg1"/>
                </a:solidFill>
                <a:latin typeface="Times New Roman" panose="02020603050405020304" pitchFamily="18" charset="0"/>
                <a:cs typeface="Times New Roman" panose="02020603050405020304" pitchFamily="18" charset="0"/>
              </a:rPr>
              <a:t>		6</a:t>
            </a:r>
          </a:p>
          <a:p>
            <a:r>
              <a:rPr lang="sv-SE" sz="2000" dirty="0" smtClean="0">
                <a:solidFill>
                  <a:schemeClr val="bg1"/>
                </a:solidFill>
                <a:latin typeface="Times New Roman" panose="02020603050405020304" pitchFamily="18" charset="0"/>
                <a:cs typeface="Times New Roman" panose="02020603050405020304" pitchFamily="18" charset="0"/>
              </a:rPr>
              <a:t>Löneavtal?				6</a:t>
            </a:r>
          </a:p>
          <a:p>
            <a:r>
              <a:rPr lang="sv-SE" sz="2000" dirty="0" smtClean="0">
                <a:solidFill>
                  <a:schemeClr val="bg1"/>
                </a:solidFill>
                <a:latin typeface="Times New Roman" panose="02020603050405020304" pitchFamily="18" charset="0"/>
                <a:cs typeface="Times New Roman" panose="02020603050405020304" pitchFamily="18" charset="0"/>
              </a:rPr>
              <a:t>Budget</a:t>
            </a:r>
            <a:r>
              <a:rPr lang="sv-SE" sz="2000" dirty="0">
                <a:solidFill>
                  <a:schemeClr val="bg1"/>
                </a:solidFill>
                <a:latin typeface="Times New Roman" panose="02020603050405020304" pitchFamily="18" charset="0"/>
                <a:cs typeface="Times New Roman" panose="02020603050405020304" pitchFamily="18" charset="0"/>
              </a:rPr>
              <a:t> </a:t>
            </a:r>
            <a:r>
              <a:rPr lang="sv-SE" sz="2000" dirty="0" smtClean="0">
                <a:solidFill>
                  <a:schemeClr val="bg1"/>
                </a:solidFill>
                <a:latin typeface="Times New Roman" panose="02020603050405020304" pitchFamily="18" charset="0"/>
                <a:cs typeface="Times New Roman" panose="02020603050405020304" pitchFamily="18" charset="0"/>
              </a:rPr>
              <a:t>för verksamhetsåret 2020		7</a:t>
            </a:r>
          </a:p>
          <a:p>
            <a:r>
              <a:rPr lang="sv-SE" sz="1400" dirty="0" smtClean="0">
                <a:solidFill>
                  <a:schemeClr val="bg1"/>
                </a:solidFill>
                <a:latin typeface="Times New Roman" panose="02020603050405020304" pitchFamily="18" charset="0"/>
                <a:cs typeface="Times New Roman" panose="02020603050405020304" pitchFamily="18" charset="0"/>
              </a:rPr>
              <a:t> </a:t>
            </a:r>
            <a:endParaRPr lang="sv-SE" sz="1400" dirty="0">
              <a:solidFill>
                <a:schemeClr val="bg1"/>
              </a:solidFill>
              <a:latin typeface="Times New Roman" panose="02020603050405020304" pitchFamily="18" charset="0"/>
              <a:cs typeface="Times New Roman" panose="02020603050405020304" pitchFamily="18" charset="0"/>
            </a:endParaRPr>
          </a:p>
        </p:txBody>
      </p:sp>
      <p:sp>
        <p:nvSpPr>
          <p:cNvPr id="5" name="Rektangel 4"/>
          <p:cNvSpPr/>
          <p:nvPr/>
        </p:nvSpPr>
        <p:spPr>
          <a:xfrm>
            <a:off x="116634" y="112961"/>
            <a:ext cx="6624736" cy="8866335"/>
          </a:xfrm>
          <a:prstGeom prst="rect">
            <a:avLst/>
          </a:prstGeom>
          <a:solidFill>
            <a:srgbClr val="EFE9E5"/>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textruta 5"/>
          <p:cNvSpPr txBox="1"/>
          <p:nvPr/>
        </p:nvSpPr>
        <p:spPr>
          <a:xfrm>
            <a:off x="224117" y="451640"/>
            <a:ext cx="6384339" cy="523220"/>
          </a:xfrm>
          <a:prstGeom prst="rect">
            <a:avLst/>
          </a:prstGeom>
          <a:noFill/>
        </p:spPr>
        <p:txBody>
          <a:bodyPr wrap="square" rtlCol="0">
            <a:spAutoFit/>
          </a:bodyPr>
          <a:lstStyle/>
          <a:p>
            <a:pPr algn="ctr"/>
            <a:r>
              <a:rPr lang="sv-SE" sz="2800" dirty="0" smtClean="0">
                <a:solidFill>
                  <a:srgbClr val="00A68A"/>
                </a:solidFill>
                <a:latin typeface="Times New Roman" panose="02020603050405020304" pitchFamily="18" charset="0"/>
                <a:cs typeface="Times New Roman" panose="02020603050405020304" pitchFamily="18" charset="0"/>
              </a:rPr>
              <a:t>       Några ord från styrelsen</a:t>
            </a:r>
            <a:endParaRPr lang="sv-SE" sz="2800" dirty="0">
              <a:solidFill>
                <a:srgbClr val="00A68A"/>
              </a:solidFill>
              <a:latin typeface="Times New Roman" panose="02020603050405020304" pitchFamily="18" charset="0"/>
              <a:cs typeface="Times New Roman" panose="02020603050405020304" pitchFamily="18" charset="0"/>
            </a:endParaRPr>
          </a:p>
        </p:txBody>
      </p:sp>
      <p:sp>
        <p:nvSpPr>
          <p:cNvPr id="7" name="textruta 6"/>
          <p:cNvSpPr txBox="1"/>
          <p:nvPr/>
        </p:nvSpPr>
        <p:spPr>
          <a:xfrm>
            <a:off x="260650" y="1330347"/>
            <a:ext cx="6120680" cy="6278642"/>
          </a:xfrm>
          <a:prstGeom prst="rect">
            <a:avLst/>
          </a:prstGeom>
          <a:noFill/>
        </p:spPr>
        <p:txBody>
          <a:bodyPr wrap="square" rtlCol="0">
            <a:spAutoFit/>
          </a:bodyPr>
          <a:lstStyle/>
          <a:p>
            <a:r>
              <a:rPr lang="sv-SE" b="1" dirty="0" smtClean="0"/>
              <a:t>Maria Carlsson, ordförande:</a:t>
            </a:r>
          </a:p>
          <a:p>
            <a:r>
              <a:rPr lang="sv-SE" i="1" dirty="0" smtClean="0"/>
              <a:t>”Tillsammans </a:t>
            </a:r>
            <a:r>
              <a:rPr lang="sv-SE" i="1" dirty="0" smtClean="0"/>
              <a:t>gör vi varandra bra! Det har varit en tuff tid för alla under pandemin och det har varit ett givande och tagande från alla för att vi ska klara detta.  Jag är imponerad av att vi alla gjort så att vi lyckats på så många sätt. Det var tufft när allt startade och alla möten blev digitala och det är lika tufft nu när vi är påväg tillbaka. Jag ser nu fram emot ett 2022 där vi förhoppningsvis kommer att kunna ses  i fysiska möten. Jag vill tacka er alla för det fantastiskt arbete ni och vi gjort tillsammans! </a:t>
            </a:r>
            <a:r>
              <a:rPr lang="sv-SE" i="1" dirty="0" smtClean="0"/>
              <a:t>”</a:t>
            </a:r>
            <a:endParaRPr lang="sv-SE" i="1" dirty="0" smtClean="0"/>
          </a:p>
          <a:p>
            <a:endParaRPr lang="sv-SE" dirty="0"/>
          </a:p>
          <a:p>
            <a:endParaRPr lang="sv-SE" b="1" dirty="0" smtClean="0"/>
          </a:p>
          <a:p>
            <a:endParaRPr lang="sv-SE" b="1" dirty="0"/>
          </a:p>
          <a:p>
            <a:endParaRPr lang="sv-SE" b="1" dirty="0" smtClean="0"/>
          </a:p>
          <a:p>
            <a:endParaRPr lang="sv-SE" b="1" baseline="-25000" dirty="0"/>
          </a:p>
          <a:p>
            <a:endParaRPr lang="sv-SE" b="1" baseline="-25000" dirty="0" smtClean="0"/>
          </a:p>
          <a:p>
            <a:endParaRPr lang="sv-SE" b="1" baseline="-25000" dirty="0"/>
          </a:p>
          <a:p>
            <a:endParaRPr lang="sv-SE" b="1" baseline="-25000" dirty="0" smtClean="0"/>
          </a:p>
          <a:p>
            <a:endParaRPr lang="sv-SE" b="1" baseline="-25000" dirty="0"/>
          </a:p>
          <a:p>
            <a:endParaRPr lang="sv-SE" b="1" baseline="-25000" dirty="0" smtClean="0"/>
          </a:p>
          <a:p>
            <a:endParaRPr lang="sv-SE" b="1" baseline="-25000" dirty="0"/>
          </a:p>
          <a:p>
            <a:endParaRPr lang="sv-SE" b="1" baseline="-25000" dirty="0" smtClean="0"/>
          </a:p>
          <a:p>
            <a:endParaRPr lang="sv-SE" b="1" baseline="-25000" dirty="0"/>
          </a:p>
          <a:p>
            <a:endParaRPr lang="sv-SE" b="1" baseline="-25000" dirty="0" smtClean="0"/>
          </a:p>
          <a:p>
            <a:endParaRPr lang="sv-SE" b="1" baseline="-25000" dirty="0"/>
          </a:p>
          <a:p>
            <a:r>
              <a:rPr lang="sv-SE" baseline="-25000" dirty="0" smtClean="0"/>
              <a:t> </a:t>
            </a:r>
            <a:endParaRPr lang="sv-SE" sz="1600" dirty="0">
              <a:latin typeface="Times New Roman" panose="02020603050405020304" pitchFamily="18" charset="0"/>
              <a:cs typeface="Times New Roman" panose="02020603050405020304" pitchFamily="18" charset="0"/>
            </a:endParaRPr>
          </a:p>
        </p:txBody>
      </p:sp>
      <p:sp>
        <p:nvSpPr>
          <p:cNvPr id="8" name="textruta 7"/>
          <p:cNvSpPr txBox="1"/>
          <p:nvPr/>
        </p:nvSpPr>
        <p:spPr>
          <a:xfrm>
            <a:off x="6464441" y="112961"/>
            <a:ext cx="288031" cy="369332"/>
          </a:xfrm>
          <a:prstGeom prst="rect">
            <a:avLst/>
          </a:prstGeom>
          <a:noFill/>
        </p:spPr>
        <p:txBody>
          <a:bodyPr wrap="square" rtlCol="0">
            <a:spAutoFit/>
          </a:bodyPr>
          <a:lstStyle/>
          <a:p>
            <a:r>
              <a:rPr lang="sv-SE" dirty="0" smtClean="0">
                <a:solidFill>
                  <a:srgbClr val="65D44A"/>
                </a:solidFill>
                <a:latin typeface="Times New Roman" panose="02020603050405020304" pitchFamily="18" charset="0"/>
                <a:cs typeface="Times New Roman" panose="02020603050405020304" pitchFamily="18" charset="0"/>
              </a:rPr>
              <a:t>4</a:t>
            </a:r>
            <a:endParaRPr lang="sv-SE" dirty="0">
              <a:solidFill>
                <a:srgbClr val="65D44A"/>
              </a:solidFill>
              <a:latin typeface="Times New Roman" panose="02020603050405020304" pitchFamily="18" charset="0"/>
              <a:cs typeface="Times New Roman" panose="02020603050405020304" pitchFamily="18" charset="0"/>
            </a:endParaRPr>
          </a:p>
        </p:txBody>
      </p:sp>
      <p:sp>
        <p:nvSpPr>
          <p:cNvPr id="2" name="textruta 1"/>
          <p:cNvSpPr txBox="1"/>
          <p:nvPr/>
        </p:nvSpPr>
        <p:spPr>
          <a:xfrm>
            <a:off x="183091" y="5032055"/>
            <a:ext cx="6491822" cy="5909310"/>
          </a:xfrm>
          <a:prstGeom prst="rect">
            <a:avLst/>
          </a:prstGeom>
          <a:noFill/>
        </p:spPr>
        <p:txBody>
          <a:bodyPr wrap="square" rtlCol="0">
            <a:spAutoFit/>
          </a:bodyPr>
          <a:lstStyle/>
          <a:p>
            <a:r>
              <a:rPr lang="sv-SE" b="1" dirty="0" smtClean="0"/>
              <a:t>David Eriksson, sekreterare:</a:t>
            </a:r>
          </a:p>
          <a:p>
            <a:r>
              <a:rPr lang="sv-SE" i="1" dirty="0" smtClean="0"/>
              <a:t>”Det har varit snart två tuffa år för oss alla när Covid-19 förändrade arbetssituationerna för avdelningens medlemmar och oss förtroendevalda. Vi ser nu att man lättar på restriktioner och hoppas att vi under 2022 kommer kunna erbjuda att ses utanför den digitala världen vid medlemsaktiviteter. Under 2022 så önskar vi kunna besöka våra viktiga skyddsombud och medlemmar för att precis som i en av hjärtefrågorna fokusera på att bli mer synliga och närvara för dialog och rådgivning. </a:t>
            </a:r>
          </a:p>
          <a:p>
            <a:endParaRPr lang="sv-SE" i="1" dirty="0" smtClean="0"/>
          </a:p>
          <a:p>
            <a:r>
              <a:rPr lang="sv-SE" i="1" dirty="0" smtClean="0"/>
              <a:t>27 oktober 2021 var det skyddsombudensdag, vilket vi i Visions Jönköpingskommunavdelning uppmärksammade med en liten gåva för att visa tacksamhet för deras arbete i er arbetsmiljö.”</a:t>
            </a:r>
          </a:p>
          <a:p>
            <a:endParaRPr lang="sv-SE" b="1" dirty="0"/>
          </a:p>
          <a:p>
            <a:endParaRPr lang="sv-SE" b="1" dirty="0" smtClean="0"/>
          </a:p>
          <a:p>
            <a:endParaRPr lang="sv-SE" b="1" dirty="0"/>
          </a:p>
          <a:p>
            <a:endParaRPr lang="sv-SE" b="1" dirty="0" smtClean="0"/>
          </a:p>
          <a:p>
            <a:endParaRPr lang="sv-SE" b="1" dirty="0"/>
          </a:p>
          <a:p>
            <a:endParaRPr lang="sv-SE" b="1" dirty="0" smtClean="0"/>
          </a:p>
          <a:p>
            <a:endParaRPr lang="sv-SE" b="1" dirty="0"/>
          </a:p>
          <a:p>
            <a:endParaRPr lang="sv-SE" b="1" dirty="0"/>
          </a:p>
        </p:txBody>
      </p:sp>
    </p:spTree>
    <p:extLst>
      <p:ext uri="{BB962C8B-B14F-4D97-AF65-F5344CB8AC3E}">
        <p14:creationId xmlns:p14="http://schemas.microsoft.com/office/powerpoint/2010/main" val="1252320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116634" y="107504"/>
            <a:ext cx="6624736" cy="8871792"/>
          </a:xfrm>
          <a:prstGeom prst="rect">
            <a:avLst/>
          </a:prstGeom>
          <a:solidFill>
            <a:srgbClr val="EFE9E5"/>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extruta 9"/>
          <p:cNvSpPr txBox="1"/>
          <p:nvPr/>
        </p:nvSpPr>
        <p:spPr>
          <a:xfrm>
            <a:off x="332656" y="107504"/>
            <a:ext cx="6192688" cy="1323439"/>
          </a:xfrm>
          <a:prstGeom prst="rect">
            <a:avLst/>
          </a:prstGeom>
          <a:noFill/>
        </p:spPr>
        <p:txBody>
          <a:bodyPr wrap="square" rtlCol="0">
            <a:spAutoFit/>
          </a:bodyPr>
          <a:lstStyle/>
          <a:p>
            <a:pPr algn="ctr"/>
            <a:r>
              <a:rPr lang="sv-SE" sz="4000" dirty="0" smtClean="0">
                <a:solidFill>
                  <a:srgbClr val="00A68A"/>
                </a:solidFill>
                <a:latin typeface="Times New Roman" panose="02020603050405020304" pitchFamily="18" charset="0"/>
                <a:cs typeface="Times New Roman" panose="02020603050405020304" pitchFamily="18" charset="0"/>
              </a:rPr>
              <a:t>Planerade aktiviteter 2022 för medlemmar och ombud</a:t>
            </a:r>
            <a:endParaRPr lang="sv-SE" sz="4000" dirty="0">
              <a:solidFill>
                <a:srgbClr val="00A68A"/>
              </a:solidFill>
              <a:latin typeface="Times New Roman" panose="02020603050405020304" pitchFamily="18" charset="0"/>
              <a:cs typeface="Times New Roman" panose="02020603050405020304" pitchFamily="18" charset="0"/>
            </a:endParaRPr>
          </a:p>
        </p:txBody>
      </p:sp>
      <p:sp>
        <p:nvSpPr>
          <p:cNvPr id="11" name="textruta 10"/>
          <p:cNvSpPr txBox="1"/>
          <p:nvPr/>
        </p:nvSpPr>
        <p:spPr>
          <a:xfrm>
            <a:off x="321820" y="2235076"/>
            <a:ext cx="6535522" cy="5170646"/>
          </a:xfrm>
          <a:prstGeom prst="rect">
            <a:avLst/>
          </a:prstGeom>
          <a:noFill/>
        </p:spPr>
        <p:txBody>
          <a:bodyPr wrap="square" rtlCol="0">
            <a:spAutoFit/>
          </a:bodyPr>
          <a:lstStyle/>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Frukostmöten </a:t>
            </a:r>
            <a:r>
              <a:rPr lang="sv-SE" sz="2400" dirty="0" smtClean="0">
                <a:latin typeface="Times New Roman" panose="02020603050405020304" pitchFamily="18" charset="0"/>
                <a:cs typeface="Times New Roman" panose="02020603050405020304" pitchFamily="18" charset="0"/>
              </a:rPr>
              <a:t>vår och höst</a:t>
            </a:r>
          </a:p>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Höstmöte</a:t>
            </a:r>
            <a:endParaRPr lang="sv-SE" sz="2400" dirty="0" smtClean="0">
              <a:latin typeface="Times New Roman" panose="02020603050405020304" pitchFamily="18" charset="0"/>
              <a:cs typeface="Times New Roman" panose="02020603050405020304" pitchFamily="18" charset="0"/>
            </a:endParaRPr>
          </a:p>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Årsmöte</a:t>
            </a:r>
            <a:endParaRPr lang="sv-SE" sz="2400" dirty="0" smtClean="0">
              <a:latin typeface="Times New Roman" panose="02020603050405020304" pitchFamily="18" charset="0"/>
              <a:cs typeface="Times New Roman" panose="02020603050405020304" pitchFamily="18" charset="0"/>
            </a:endParaRPr>
          </a:p>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Arbetsplatsträffar (så många det bara går</a:t>
            </a:r>
            <a:r>
              <a:rPr lang="sv-SE" sz="2400" dirty="0" smtClean="0">
                <a:latin typeface="Times New Roman" panose="02020603050405020304" pitchFamily="18" charset="0"/>
                <a:cs typeface="Times New Roman" panose="02020603050405020304" pitchFamily="18" charset="0"/>
              </a:rPr>
              <a:t>!)</a:t>
            </a:r>
            <a:endParaRPr lang="sv-SE" sz="2400" dirty="0" smtClean="0">
              <a:latin typeface="Times New Roman" panose="02020603050405020304" pitchFamily="18" charset="0"/>
              <a:cs typeface="Times New Roman" panose="02020603050405020304" pitchFamily="18" charset="0"/>
            </a:endParaRPr>
          </a:p>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Rekrytering &amp; organisering</a:t>
            </a:r>
            <a:r>
              <a:rPr lang="sv-SE" sz="2400" dirty="0" smtClean="0">
                <a:latin typeface="Times New Roman" panose="02020603050405020304" pitchFamily="18" charset="0"/>
                <a:cs typeface="Times New Roman" panose="02020603050405020304" pitchFamily="18" charset="0"/>
              </a:rPr>
              <a:t>!</a:t>
            </a:r>
          </a:p>
          <a:p>
            <a:pPr marL="342900" indent="-342900">
              <a:lnSpc>
                <a:spcPct val="150000"/>
              </a:lnSpc>
              <a:buClr>
                <a:srgbClr val="8144AE"/>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Föreläsning</a:t>
            </a:r>
            <a:endParaRPr lang="sv-SE" sz="2400" dirty="0" smtClean="0">
              <a:latin typeface="Times New Roman" panose="02020603050405020304" pitchFamily="18" charset="0"/>
              <a:cs typeface="Times New Roman" panose="02020603050405020304" pitchFamily="18" charset="0"/>
            </a:endParaRPr>
          </a:p>
          <a:p>
            <a:endParaRPr lang="sv-SE" sz="2400" dirty="0" smtClean="0">
              <a:latin typeface="Times New Roman" panose="02020603050405020304" pitchFamily="18" charset="0"/>
              <a:cs typeface="Times New Roman" panose="02020603050405020304" pitchFamily="18" charset="0"/>
            </a:endParaRPr>
          </a:p>
          <a:p>
            <a:pPr marL="342900" indent="-342900">
              <a:lnSpc>
                <a:spcPct val="150000"/>
              </a:lnSpc>
              <a:buClr>
                <a:srgbClr val="65D44A"/>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Ombudsträffar</a:t>
            </a:r>
          </a:p>
          <a:p>
            <a:pPr marL="342900" indent="-342900">
              <a:lnSpc>
                <a:spcPct val="150000"/>
              </a:lnSpc>
              <a:buClr>
                <a:srgbClr val="65D44A"/>
              </a:buClr>
              <a:buFont typeface="Wingdings" panose="05000000000000000000" pitchFamily="2" charset="2"/>
              <a:buChar char="§"/>
            </a:pPr>
            <a:r>
              <a:rPr lang="sv-SE" sz="2400" dirty="0" smtClean="0">
                <a:latin typeface="Times New Roman" panose="02020603050405020304" pitchFamily="18" charset="0"/>
                <a:cs typeface="Times New Roman" panose="02020603050405020304" pitchFamily="18" charset="0"/>
              </a:rPr>
              <a:t>Ombudsutbildningar</a:t>
            </a:r>
          </a:p>
          <a:p>
            <a:endParaRPr lang="sv-SE" dirty="0"/>
          </a:p>
        </p:txBody>
      </p:sp>
      <p:pic>
        <p:nvPicPr>
          <p:cNvPr id="2052" name="Picture 4" descr="https://vision.se/globalassets/om-vision/designmanual/vision_logo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4644" y="8028384"/>
            <a:ext cx="1790700" cy="800100"/>
          </a:xfrm>
          <a:prstGeom prst="rect">
            <a:avLst/>
          </a:prstGeom>
          <a:noFill/>
          <a:extLst>
            <a:ext uri="{909E8E84-426E-40DD-AFC4-6F175D3DCCD1}">
              <a14:hiddenFill xmlns:a14="http://schemas.microsoft.com/office/drawing/2010/main">
                <a:solidFill>
                  <a:srgbClr val="FFFFFF"/>
                </a:solidFill>
              </a14:hiddenFill>
            </a:ext>
          </a:extLst>
        </p:spPr>
      </p:pic>
      <p:sp>
        <p:nvSpPr>
          <p:cNvPr id="6" name="textruta 5"/>
          <p:cNvSpPr txBox="1"/>
          <p:nvPr/>
        </p:nvSpPr>
        <p:spPr>
          <a:xfrm>
            <a:off x="6436132" y="107504"/>
            <a:ext cx="288031" cy="369332"/>
          </a:xfrm>
          <a:prstGeom prst="rect">
            <a:avLst/>
          </a:prstGeom>
          <a:noFill/>
        </p:spPr>
        <p:txBody>
          <a:bodyPr wrap="square" rtlCol="0">
            <a:spAutoFit/>
          </a:bodyPr>
          <a:lstStyle/>
          <a:p>
            <a:r>
              <a:rPr lang="sv-SE" dirty="0" smtClean="0">
                <a:solidFill>
                  <a:srgbClr val="00A68A"/>
                </a:solidFill>
                <a:latin typeface="Times New Roman" panose="02020603050405020304" pitchFamily="18" charset="0"/>
                <a:cs typeface="Times New Roman" panose="02020603050405020304" pitchFamily="18" charset="0"/>
              </a:rPr>
              <a:t>5</a:t>
            </a:r>
            <a:endParaRPr lang="sv-SE" dirty="0">
              <a:solidFill>
                <a:srgbClr val="00A68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364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6634" y="107504"/>
            <a:ext cx="6624736" cy="4320480"/>
          </a:xfrm>
          <a:prstGeom prst="rect">
            <a:avLst/>
          </a:prstGeom>
          <a:solidFill>
            <a:srgbClr val="EFE9E5"/>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ruta 2"/>
          <p:cNvSpPr txBox="1"/>
          <p:nvPr/>
        </p:nvSpPr>
        <p:spPr>
          <a:xfrm>
            <a:off x="116633" y="251522"/>
            <a:ext cx="6048671" cy="584775"/>
          </a:xfrm>
          <a:prstGeom prst="rect">
            <a:avLst/>
          </a:prstGeom>
          <a:noFill/>
        </p:spPr>
        <p:txBody>
          <a:bodyPr wrap="square" rtlCol="0">
            <a:spAutoFit/>
          </a:bodyPr>
          <a:lstStyle/>
          <a:p>
            <a:r>
              <a:rPr lang="sv-SE" sz="3200" dirty="0" smtClean="0">
                <a:solidFill>
                  <a:srgbClr val="00A68A"/>
                </a:solidFill>
                <a:latin typeface="Times New Roman" panose="02020603050405020304" pitchFamily="18" charset="0"/>
                <a:cs typeface="Times New Roman" panose="02020603050405020304" pitchFamily="18" charset="0"/>
              </a:rPr>
              <a:t>Arvoden och fackavgift för 2022</a:t>
            </a:r>
            <a:endParaRPr lang="sv-SE" sz="2400" dirty="0">
              <a:solidFill>
                <a:srgbClr val="00A68A"/>
              </a:solidFill>
              <a:latin typeface="Times New Roman" panose="02020603050405020304" pitchFamily="18" charset="0"/>
              <a:cs typeface="Times New Roman" panose="02020603050405020304" pitchFamily="18" charset="0"/>
            </a:endParaRPr>
          </a:p>
        </p:txBody>
      </p:sp>
      <p:sp>
        <p:nvSpPr>
          <p:cNvPr id="5" name="Rektangel 4"/>
          <p:cNvSpPr/>
          <p:nvPr/>
        </p:nvSpPr>
        <p:spPr>
          <a:xfrm>
            <a:off x="116634" y="4572000"/>
            <a:ext cx="6624736" cy="4407296"/>
          </a:xfrm>
          <a:prstGeom prst="rect">
            <a:avLst/>
          </a:prstGeom>
          <a:solidFill>
            <a:srgbClr val="8144AE"/>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Då </a:t>
            </a:r>
            <a:r>
              <a:rPr lang="sv-SE" dirty="0"/>
              <a:t>avdelningens Hälsocheck varit en mycket uppskattad och välanvänd aktivitet i verksamheten föreslår styrelsen att vi fortsätter med den med samma förutsättningar som tidigare, det vill säga max 500 kr/medlem och 75 000 kronor avsatta i budget.</a:t>
            </a:r>
            <a:r>
              <a:rPr lang="sv-SE" baseline="-25000" dirty="0"/>
              <a:t> </a:t>
            </a:r>
            <a:endParaRPr lang="sv-SE" baseline="-25000" dirty="0" smtClean="0"/>
          </a:p>
          <a:p>
            <a:endParaRPr lang="sv-SE" dirty="0"/>
          </a:p>
          <a:p>
            <a:r>
              <a:rPr lang="sv-SE" dirty="0"/>
              <a:t>Stipendiet infördes till 2020 där man som medlem kan söka stipendium för avslutade studier i kategorierna ”kvällskurs”,</a:t>
            </a:r>
            <a:r>
              <a:rPr lang="sv-SE" baseline="-25000" dirty="0"/>
              <a:t> </a:t>
            </a:r>
            <a:r>
              <a:rPr lang="sv-SE" dirty="0"/>
              <a:t>”gymnasiestudier” och ”högskolestudier”. Då utrymme ännu inte funnits att utvärdera aktiviteten föreslår styrelsen att fortsätta med den även </a:t>
            </a:r>
            <a:r>
              <a:rPr lang="sv-SE" dirty="0" smtClean="0"/>
              <a:t>2022 </a:t>
            </a:r>
            <a:r>
              <a:rPr lang="sv-SE" dirty="0"/>
              <a:t>med samma förutsättningar för varje enskild medlem och i budget.</a:t>
            </a:r>
            <a:r>
              <a:rPr lang="sv-SE" baseline="-25000" dirty="0"/>
              <a:t> </a:t>
            </a:r>
            <a:endParaRPr lang="sv-SE" dirty="0"/>
          </a:p>
        </p:txBody>
      </p:sp>
      <p:sp>
        <p:nvSpPr>
          <p:cNvPr id="9" name="textruta 8"/>
          <p:cNvSpPr txBox="1"/>
          <p:nvPr/>
        </p:nvSpPr>
        <p:spPr>
          <a:xfrm>
            <a:off x="116634" y="899592"/>
            <a:ext cx="6552726" cy="3108543"/>
          </a:xfrm>
          <a:prstGeom prst="rect">
            <a:avLst/>
          </a:prstGeom>
          <a:noFill/>
        </p:spPr>
        <p:txBody>
          <a:bodyPr wrap="square" rtlCol="0">
            <a:spAutoFit/>
          </a:bodyPr>
          <a:lstStyle/>
          <a:p>
            <a:r>
              <a:rPr lang="sv-SE" sz="1400" dirty="0" smtClean="0">
                <a:latin typeface="Times New Roman" panose="02020603050405020304" pitchFamily="18" charset="0"/>
                <a:cs typeface="Times New Roman" panose="02020603050405020304" pitchFamily="18" charset="0"/>
              </a:rPr>
              <a:t>När det gäller fasta arvoden till styrelse, valutskott och revisorer föreslår styrelsen att de ligger kvar på samma nivå som tidigare år.</a:t>
            </a:r>
          </a:p>
          <a:p>
            <a:endParaRPr lang="sv-SE" sz="1400" dirty="0">
              <a:latin typeface="Times New Roman" panose="02020603050405020304" pitchFamily="18" charset="0"/>
              <a:cs typeface="Times New Roman" panose="02020603050405020304" pitchFamily="18" charset="0"/>
            </a:endParaRPr>
          </a:p>
          <a:p>
            <a:r>
              <a:rPr lang="sv-SE" sz="1400" dirty="0" smtClean="0">
                <a:latin typeface="Times New Roman" panose="02020603050405020304" pitchFamily="18" charset="0"/>
                <a:cs typeface="Times New Roman" panose="02020603050405020304" pitchFamily="18" charset="0"/>
              </a:rPr>
              <a:t>Ordförande 		15 </a:t>
            </a:r>
            <a:r>
              <a:rPr lang="sv-SE" sz="1400" dirty="0">
                <a:latin typeface="Times New Roman" panose="02020603050405020304" pitchFamily="18" charset="0"/>
                <a:cs typeface="Times New Roman" panose="02020603050405020304" pitchFamily="18" charset="0"/>
              </a:rPr>
              <a:t>000 kr/år		Sektionsordförande	5 000 </a:t>
            </a:r>
            <a:r>
              <a:rPr lang="sv-SE" sz="1400" dirty="0" smtClean="0">
                <a:latin typeface="Times New Roman" panose="02020603050405020304" pitchFamily="18" charset="0"/>
                <a:cs typeface="Times New Roman" panose="02020603050405020304" pitchFamily="18" charset="0"/>
              </a:rPr>
              <a:t>kr/år</a:t>
            </a:r>
          </a:p>
          <a:p>
            <a:r>
              <a:rPr lang="sv-SE" sz="1400" dirty="0" smtClean="0">
                <a:latin typeface="Times New Roman" panose="02020603050405020304" pitchFamily="18" charset="0"/>
                <a:cs typeface="Times New Roman" panose="02020603050405020304" pitchFamily="18" charset="0"/>
              </a:rPr>
              <a:t>V ordförande	7 500 kr/år		</a:t>
            </a:r>
            <a:r>
              <a:rPr lang="sv-SE" sz="1400" dirty="0">
                <a:latin typeface="Times New Roman" panose="02020603050405020304" pitchFamily="18" charset="0"/>
                <a:cs typeface="Times New Roman" panose="02020603050405020304" pitchFamily="18" charset="0"/>
              </a:rPr>
              <a:t>Revisorer (x2)	1 500 </a:t>
            </a:r>
            <a:r>
              <a:rPr lang="sv-SE" sz="1400" dirty="0" smtClean="0">
                <a:latin typeface="Times New Roman" panose="02020603050405020304" pitchFamily="18" charset="0"/>
                <a:cs typeface="Times New Roman" panose="02020603050405020304" pitchFamily="18" charset="0"/>
              </a:rPr>
              <a:t>kr/år</a:t>
            </a:r>
          </a:p>
          <a:p>
            <a:r>
              <a:rPr lang="sv-SE" sz="1400" dirty="0" smtClean="0">
                <a:latin typeface="Times New Roman" panose="02020603050405020304" pitchFamily="18" charset="0"/>
                <a:cs typeface="Times New Roman" panose="02020603050405020304" pitchFamily="18" charset="0"/>
              </a:rPr>
              <a:t>Kassör		7 </a:t>
            </a:r>
            <a:r>
              <a:rPr lang="sv-SE" sz="1400" dirty="0">
                <a:latin typeface="Times New Roman" panose="02020603050405020304" pitchFamily="18" charset="0"/>
                <a:cs typeface="Times New Roman" panose="02020603050405020304" pitchFamily="18" charset="0"/>
              </a:rPr>
              <a:t>500 kr/år		Valutskott </a:t>
            </a:r>
            <a:r>
              <a:rPr lang="sv-SE" sz="1400" dirty="0" err="1">
                <a:latin typeface="Times New Roman" panose="02020603050405020304" pitchFamily="18" charset="0"/>
                <a:cs typeface="Times New Roman" panose="02020603050405020304" pitchFamily="18" charset="0"/>
              </a:rPr>
              <a:t>sammank</a:t>
            </a:r>
            <a:r>
              <a:rPr lang="sv-SE" sz="1400" dirty="0">
                <a:latin typeface="Times New Roman" panose="02020603050405020304" pitchFamily="18" charset="0"/>
                <a:cs typeface="Times New Roman" panose="02020603050405020304" pitchFamily="18" charset="0"/>
              </a:rPr>
              <a:t>	1 500 </a:t>
            </a:r>
            <a:r>
              <a:rPr lang="sv-SE" sz="1400" dirty="0" smtClean="0">
                <a:latin typeface="Times New Roman" panose="02020603050405020304" pitchFamily="18" charset="0"/>
                <a:cs typeface="Times New Roman" panose="02020603050405020304" pitchFamily="18" charset="0"/>
              </a:rPr>
              <a:t>kr/år</a:t>
            </a:r>
          </a:p>
          <a:p>
            <a:endParaRPr lang="sv-SE" sz="1400" dirty="0" smtClean="0">
              <a:latin typeface="Times New Roman" panose="02020603050405020304" pitchFamily="18" charset="0"/>
              <a:cs typeface="Times New Roman" panose="02020603050405020304" pitchFamily="18" charset="0"/>
            </a:endParaRPr>
          </a:p>
          <a:p>
            <a:r>
              <a:rPr lang="sv-SE" sz="1400" dirty="0" smtClean="0">
                <a:latin typeface="Times New Roman" panose="02020603050405020304" pitchFamily="18" charset="0"/>
                <a:cs typeface="Times New Roman" panose="02020603050405020304" pitchFamily="18" charset="0"/>
              </a:rPr>
              <a:t>Mötesarvodet för styrelsen och valutskottet föreslås även det ligga kvar på samma nivå som tidigare år; 180 kr/sammanträde. </a:t>
            </a:r>
          </a:p>
          <a:p>
            <a:endParaRPr lang="sv-SE" sz="1400" dirty="0">
              <a:latin typeface="Times New Roman" panose="02020603050405020304" pitchFamily="18" charset="0"/>
              <a:cs typeface="Times New Roman" panose="02020603050405020304" pitchFamily="18" charset="0"/>
            </a:endParaRPr>
          </a:p>
          <a:p>
            <a:endParaRPr lang="sv-SE" sz="1400" dirty="0" smtClean="0">
              <a:latin typeface="Times New Roman" panose="02020603050405020304" pitchFamily="18" charset="0"/>
              <a:cs typeface="Times New Roman" panose="02020603050405020304" pitchFamily="18" charset="0"/>
            </a:endParaRPr>
          </a:p>
          <a:p>
            <a:r>
              <a:rPr lang="sv-SE" sz="1400" dirty="0" smtClean="0">
                <a:latin typeface="Times New Roman" panose="02020603050405020304" pitchFamily="18" charset="0"/>
                <a:cs typeface="Times New Roman" panose="02020603050405020304" pitchFamily="18" charset="0"/>
              </a:rPr>
              <a:t>När det gäller avgiften till Vision föreslår styrelsen att den ligger kvar på samma nivå som tidigare. Det innebär att du betalar 1% av din månadslön i avgift till Vision centralt och 0,20% till Visions kommunavdelning i Jönköping. </a:t>
            </a:r>
            <a:endParaRPr lang="sv-SE" sz="1400" dirty="0">
              <a:latin typeface="Times New Roman" panose="02020603050405020304" pitchFamily="18" charset="0"/>
              <a:cs typeface="Times New Roman" panose="02020603050405020304" pitchFamily="18" charset="0"/>
            </a:endParaRPr>
          </a:p>
        </p:txBody>
      </p:sp>
      <p:sp>
        <p:nvSpPr>
          <p:cNvPr id="10" name="textruta 9"/>
          <p:cNvSpPr txBox="1"/>
          <p:nvPr/>
        </p:nvSpPr>
        <p:spPr>
          <a:xfrm>
            <a:off x="6453339" y="112981"/>
            <a:ext cx="288031" cy="369332"/>
          </a:xfrm>
          <a:prstGeom prst="rect">
            <a:avLst/>
          </a:prstGeom>
          <a:noFill/>
        </p:spPr>
        <p:txBody>
          <a:bodyPr wrap="square" rtlCol="0">
            <a:spAutoFit/>
          </a:bodyPr>
          <a:lstStyle/>
          <a:p>
            <a:r>
              <a:rPr lang="sv-SE" dirty="0" smtClean="0">
                <a:solidFill>
                  <a:srgbClr val="00A68A"/>
                </a:solidFill>
                <a:latin typeface="Times New Roman" panose="02020603050405020304" pitchFamily="18" charset="0"/>
                <a:cs typeface="Times New Roman" panose="02020603050405020304" pitchFamily="18" charset="0"/>
              </a:rPr>
              <a:t>6</a:t>
            </a:r>
            <a:endParaRPr lang="sv-SE" dirty="0">
              <a:solidFill>
                <a:srgbClr val="00A68A"/>
              </a:solidFill>
              <a:latin typeface="Times New Roman" panose="02020603050405020304" pitchFamily="18" charset="0"/>
              <a:cs typeface="Times New Roman" panose="02020603050405020304" pitchFamily="18" charset="0"/>
            </a:endParaRPr>
          </a:p>
        </p:txBody>
      </p:sp>
      <p:sp>
        <p:nvSpPr>
          <p:cNvPr id="11" name="textruta 10"/>
          <p:cNvSpPr txBox="1"/>
          <p:nvPr/>
        </p:nvSpPr>
        <p:spPr>
          <a:xfrm>
            <a:off x="146013" y="4635297"/>
            <a:ext cx="6523347" cy="553998"/>
          </a:xfrm>
          <a:prstGeom prst="rect">
            <a:avLst/>
          </a:prstGeom>
          <a:noFill/>
        </p:spPr>
        <p:txBody>
          <a:bodyPr wrap="square" rtlCol="0">
            <a:spAutoFit/>
          </a:bodyPr>
          <a:lstStyle/>
          <a:p>
            <a:r>
              <a:rPr lang="sv-SE" sz="3000" dirty="0" smtClean="0">
                <a:solidFill>
                  <a:srgbClr val="65D44A"/>
                </a:solidFill>
                <a:latin typeface="Times New Roman" panose="02020603050405020304" pitchFamily="18" charset="0"/>
                <a:cs typeface="Times New Roman" panose="02020603050405020304" pitchFamily="18" charset="0"/>
              </a:rPr>
              <a:t>Hälsochecken &amp; Stipendium</a:t>
            </a:r>
            <a:endParaRPr lang="sv-SE" sz="3000" dirty="0">
              <a:solidFill>
                <a:srgbClr val="65D44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670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6632" y="106527"/>
            <a:ext cx="6624736" cy="8928992"/>
          </a:xfrm>
          <a:prstGeom prst="rect">
            <a:avLst/>
          </a:prstGeom>
          <a:solidFill>
            <a:srgbClr val="8144AE"/>
          </a:solidFill>
          <a:ln>
            <a:solidFill>
              <a:srgbClr val="8144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ruta 2"/>
          <p:cNvSpPr txBox="1"/>
          <p:nvPr/>
        </p:nvSpPr>
        <p:spPr>
          <a:xfrm>
            <a:off x="260649" y="251523"/>
            <a:ext cx="3600400" cy="584775"/>
          </a:xfrm>
          <a:prstGeom prst="rect">
            <a:avLst/>
          </a:prstGeom>
          <a:noFill/>
        </p:spPr>
        <p:txBody>
          <a:bodyPr wrap="square" rtlCol="0">
            <a:spAutoFit/>
          </a:bodyPr>
          <a:lstStyle/>
          <a:p>
            <a:r>
              <a:rPr lang="sv-SE" sz="3200" dirty="0" smtClean="0">
                <a:solidFill>
                  <a:schemeClr val="bg1"/>
                </a:solidFill>
                <a:latin typeface="Times New Roman" panose="02020603050405020304" pitchFamily="18" charset="0"/>
                <a:cs typeface="Times New Roman" panose="02020603050405020304" pitchFamily="18" charset="0"/>
              </a:rPr>
              <a:t>Budget för 2022</a:t>
            </a:r>
            <a:endParaRPr lang="sv-SE" sz="2400" dirty="0">
              <a:solidFill>
                <a:schemeClr val="bg1"/>
              </a:solidFill>
              <a:latin typeface="Times New Roman" panose="02020603050405020304" pitchFamily="18" charset="0"/>
              <a:cs typeface="Times New Roman" panose="02020603050405020304" pitchFamily="18" charset="0"/>
            </a:endParaRPr>
          </a:p>
        </p:txBody>
      </p:sp>
      <p:sp>
        <p:nvSpPr>
          <p:cNvPr id="6" name="textruta 5"/>
          <p:cNvSpPr txBox="1"/>
          <p:nvPr/>
        </p:nvSpPr>
        <p:spPr>
          <a:xfrm>
            <a:off x="6453336" y="106527"/>
            <a:ext cx="288031" cy="369332"/>
          </a:xfrm>
          <a:prstGeom prst="rect">
            <a:avLst/>
          </a:prstGeom>
          <a:noFill/>
        </p:spPr>
        <p:txBody>
          <a:bodyPr wrap="square" rtlCol="0">
            <a:spAutoFit/>
          </a:bodyPr>
          <a:lstStyle/>
          <a:p>
            <a:r>
              <a:rPr lang="sv-SE" dirty="0" smtClean="0">
                <a:solidFill>
                  <a:srgbClr val="65D44A"/>
                </a:solidFill>
                <a:latin typeface="Times New Roman" panose="02020603050405020304" pitchFamily="18" charset="0"/>
                <a:cs typeface="Times New Roman" panose="02020603050405020304" pitchFamily="18" charset="0"/>
              </a:rPr>
              <a:t>7</a:t>
            </a:r>
            <a:endParaRPr lang="sv-SE" dirty="0">
              <a:solidFill>
                <a:srgbClr val="65D44A"/>
              </a:solidFill>
              <a:latin typeface="Times New Roman" panose="02020603050405020304" pitchFamily="18" charset="0"/>
              <a:cs typeface="Times New Roman" panose="02020603050405020304" pitchFamily="18" charset="0"/>
            </a:endParaRPr>
          </a:p>
        </p:txBody>
      </p:sp>
      <p:sp>
        <p:nvSpPr>
          <p:cNvPr id="4" name="textruta 3"/>
          <p:cNvSpPr txBox="1"/>
          <p:nvPr/>
        </p:nvSpPr>
        <p:spPr>
          <a:xfrm>
            <a:off x="258163" y="1008700"/>
            <a:ext cx="6192686" cy="7848302"/>
          </a:xfrm>
          <a:prstGeom prst="rect">
            <a:avLst/>
          </a:prstGeom>
          <a:noFill/>
        </p:spPr>
        <p:txBody>
          <a:bodyPr wrap="square" rtlCol="0">
            <a:spAutoFit/>
          </a:bodyPr>
          <a:lstStyle/>
          <a:p>
            <a:r>
              <a:rPr lang="sv-SE" b="1" dirty="0">
                <a:solidFill>
                  <a:schemeClr val="bg1"/>
                </a:solidFill>
                <a:latin typeface="Times New Roman" panose="02020603050405020304" pitchFamily="18" charset="0"/>
                <a:cs typeface="Times New Roman" panose="02020603050405020304" pitchFamily="18" charset="0"/>
              </a:rPr>
              <a:t>Intäkter</a:t>
            </a:r>
            <a:endParaRPr lang="sv-SE" dirty="0">
              <a:solidFill>
                <a:schemeClr val="bg1"/>
              </a:solidFill>
              <a:latin typeface="Times New Roman" panose="02020603050405020304" pitchFamily="18" charset="0"/>
              <a:cs typeface="Times New Roman" panose="02020603050405020304" pitchFamily="18" charset="0"/>
            </a:endParaRPr>
          </a:p>
          <a:p>
            <a:r>
              <a:rPr lang="sv-SE" dirty="0">
                <a:solidFill>
                  <a:schemeClr val="bg1"/>
                </a:solidFill>
                <a:latin typeface="Times New Roman" panose="02020603050405020304" pitchFamily="18" charset="0"/>
                <a:cs typeface="Times New Roman" panose="02020603050405020304" pitchFamily="18" charset="0"/>
              </a:rPr>
              <a:t>Medlemsavgifter	</a:t>
            </a:r>
            <a:r>
              <a:rPr lang="sv-SE" dirty="0" smtClean="0">
                <a:solidFill>
                  <a:schemeClr val="bg1"/>
                </a:solidFill>
                <a:latin typeface="Times New Roman" panose="02020603050405020304" pitchFamily="18" charset="0"/>
                <a:cs typeface="Times New Roman" panose="02020603050405020304" pitchFamily="18" charset="0"/>
              </a:rPr>
              <a:t>			650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 </a:t>
            </a:r>
          </a:p>
          <a:p>
            <a:r>
              <a:rPr lang="sv-SE" b="1" dirty="0">
                <a:solidFill>
                  <a:schemeClr val="bg1"/>
                </a:solidFill>
                <a:latin typeface="Times New Roman" panose="02020603050405020304" pitchFamily="18" charset="0"/>
                <a:cs typeface="Times New Roman" panose="02020603050405020304" pitchFamily="18" charset="0"/>
              </a:rPr>
              <a:t>Summa intäkter	</a:t>
            </a:r>
            <a:r>
              <a:rPr lang="sv-SE" b="1" dirty="0" smtClean="0">
                <a:solidFill>
                  <a:schemeClr val="bg1"/>
                </a:solidFill>
                <a:latin typeface="Times New Roman" panose="02020603050405020304" pitchFamily="18" charset="0"/>
                <a:cs typeface="Times New Roman" panose="02020603050405020304" pitchFamily="18" charset="0"/>
              </a:rPr>
              <a:t>			650</a:t>
            </a:r>
            <a:r>
              <a:rPr lang="sv-SE" b="1" dirty="0">
                <a:solidFill>
                  <a:schemeClr val="bg1"/>
                </a:solidFill>
                <a:latin typeface="Times New Roman" panose="02020603050405020304" pitchFamily="18" charset="0"/>
                <a:cs typeface="Times New Roman" panose="02020603050405020304" pitchFamily="18" charset="0"/>
              </a:rPr>
              <a:t> 000</a:t>
            </a:r>
            <a:endParaRPr lang="sv-SE" dirty="0">
              <a:solidFill>
                <a:schemeClr val="bg1"/>
              </a:solidFill>
              <a:latin typeface="Times New Roman" panose="02020603050405020304" pitchFamily="18" charset="0"/>
              <a:cs typeface="Times New Roman" panose="02020603050405020304" pitchFamily="18" charset="0"/>
            </a:endParaRPr>
          </a:p>
          <a:p>
            <a:r>
              <a:rPr lang="sv-SE" dirty="0">
                <a:solidFill>
                  <a:schemeClr val="bg1"/>
                </a:solidFill>
                <a:latin typeface="Times New Roman" panose="02020603050405020304" pitchFamily="18" charset="0"/>
                <a:cs typeface="Times New Roman" panose="02020603050405020304" pitchFamily="18" charset="0"/>
              </a:rPr>
              <a:t> </a:t>
            </a:r>
          </a:p>
          <a:p>
            <a:r>
              <a:rPr lang="sv-SE" b="1" dirty="0">
                <a:solidFill>
                  <a:schemeClr val="bg1"/>
                </a:solidFill>
                <a:latin typeface="Times New Roman" panose="02020603050405020304" pitchFamily="18" charset="0"/>
                <a:cs typeface="Times New Roman" panose="02020603050405020304" pitchFamily="18" charset="0"/>
              </a:rPr>
              <a:t>Kostnader</a:t>
            </a:r>
            <a:endParaRPr lang="sv-SE" dirty="0">
              <a:solidFill>
                <a:schemeClr val="bg1"/>
              </a:solidFill>
              <a:latin typeface="Times New Roman" panose="02020603050405020304" pitchFamily="18" charset="0"/>
              <a:cs typeface="Times New Roman" panose="02020603050405020304" pitchFamily="18" charset="0"/>
            </a:endParaRPr>
          </a:p>
          <a:p>
            <a:r>
              <a:rPr lang="sv-SE" dirty="0">
                <a:solidFill>
                  <a:schemeClr val="bg1"/>
                </a:solidFill>
                <a:latin typeface="Times New Roman" panose="02020603050405020304" pitchFamily="18" charset="0"/>
                <a:cs typeface="Times New Roman" panose="02020603050405020304" pitchFamily="18" charset="0"/>
              </a:rPr>
              <a:t>Medlemsinriktat arbete &amp; aktiviteter	</a:t>
            </a:r>
            <a:r>
              <a:rPr lang="sv-SE" dirty="0" smtClean="0">
                <a:solidFill>
                  <a:schemeClr val="bg1"/>
                </a:solidFill>
                <a:latin typeface="Times New Roman" panose="02020603050405020304" pitchFamily="18" charset="0"/>
                <a:cs typeface="Times New Roman" panose="02020603050405020304" pitchFamily="18" charset="0"/>
              </a:rPr>
              <a:t>	120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Höstmöte	</a:t>
            </a:r>
            <a:r>
              <a:rPr lang="sv-SE" dirty="0" smtClean="0">
                <a:solidFill>
                  <a:schemeClr val="bg1"/>
                </a:solidFill>
                <a:latin typeface="Times New Roman" panose="02020603050405020304" pitchFamily="18" charset="0"/>
                <a:cs typeface="Times New Roman" panose="02020603050405020304" pitchFamily="18" charset="0"/>
              </a:rPr>
              <a:t>				90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Arvoden	</a:t>
            </a:r>
            <a:r>
              <a:rPr lang="sv-SE" dirty="0" smtClean="0">
                <a:solidFill>
                  <a:schemeClr val="bg1"/>
                </a:solidFill>
                <a:latin typeface="Times New Roman" panose="02020603050405020304" pitchFamily="18" charset="0"/>
                <a:cs typeface="Times New Roman" panose="02020603050405020304" pitchFamily="18" charset="0"/>
              </a:rPr>
              <a:t>				90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Årsmöte	</a:t>
            </a:r>
            <a:r>
              <a:rPr lang="sv-SE" dirty="0" smtClean="0">
                <a:solidFill>
                  <a:schemeClr val="bg1"/>
                </a:solidFill>
                <a:latin typeface="Times New Roman" panose="02020603050405020304" pitchFamily="18" charset="0"/>
                <a:cs typeface="Times New Roman" panose="02020603050405020304" pitchFamily="18" charset="0"/>
              </a:rPr>
              <a:t>				75</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Utbildning	</a:t>
            </a:r>
            <a:r>
              <a:rPr lang="sv-SE" dirty="0" smtClean="0">
                <a:solidFill>
                  <a:schemeClr val="bg1"/>
                </a:solidFill>
                <a:latin typeface="Times New Roman" panose="02020603050405020304" pitchFamily="18" charset="0"/>
                <a:cs typeface="Times New Roman" panose="02020603050405020304" pitchFamily="18" charset="0"/>
              </a:rPr>
              <a:t>			70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Ombudsverksamhet	</a:t>
            </a:r>
            <a:r>
              <a:rPr lang="sv-SE" dirty="0" smtClean="0">
                <a:solidFill>
                  <a:schemeClr val="bg1"/>
                </a:solidFill>
                <a:latin typeface="Times New Roman" panose="02020603050405020304" pitchFamily="18" charset="0"/>
                <a:cs typeface="Times New Roman" panose="02020603050405020304" pitchFamily="18" charset="0"/>
              </a:rPr>
              <a:t>		40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Konferens	</a:t>
            </a:r>
            <a:r>
              <a:rPr lang="sv-SE" dirty="0" smtClean="0">
                <a:solidFill>
                  <a:schemeClr val="bg1"/>
                </a:solidFill>
                <a:latin typeface="Times New Roman" panose="02020603050405020304" pitchFamily="18" charset="0"/>
                <a:cs typeface="Times New Roman" panose="02020603050405020304" pitchFamily="18" charset="0"/>
              </a:rPr>
              <a:t>			25</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Styrelsen	</a:t>
            </a:r>
            <a:r>
              <a:rPr lang="sv-SE" dirty="0" smtClean="0">
                <a:solidFill>
                  <a:schemeClr val="bg1"/>
                </a:solidFill>
                <a:latin typeface="Times New Roman" panose="02020603050405020304" pitchFamily="18" charset="0"/>
                <a:cs typeface="Times New Roman" panose="02020603050405020304" pitchFamily="18" charset="0"/>
              </a:rPr>
              <a:t>				25</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Expeditionen	</a:t>
            </a:r>
            <a:r>
              <a:rPr lang="sv-SE" dirty="0" smtClean="0">
                <a:solidFill>
                  <a:schemeClr val="bg1"/>
                </a:solidFill>
                <a:latin typeface="Times New Roman" panose="02020603050405020304" pitchFamily="18" charset="0"/>
                <a:cs typeface="Times New Roman" panose="02020603050405020304" pitchFamily="18" charset="0"/>
              </a:rPr>
              <a:t>			20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Rekrytering &amp; utåtriktade aktiviteter	</a:t>
            </a:r>
            <a:r>
              <a:rPr lang="sv-SE" dirty="0" smtClean="0">
                <a:solidFill>
                  <a:schemeClr val="bg1"/>
                </a:solidFill>
                <a:latin typeface="Times New Roman" panose="02020603050405020304" pitchFamily="18" charset="0"/>
                <a:cs typeface="Times New Roman" panose="02020603050405020304" pitchFamily="18" charset="0"/>
              </a:rPr>
              <a:t>	30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Övrigt	</a:t>
            </a:r>
            <a:r>
              <a:rPr lang="sv-SE" dirty="0" smtClean="0">
                <a:solidFill>
                  <a:schemeClr val="bg1"/>
                </a:solidFill>
                <a:latin typeface="Times New Roman" panose="02020603050405020304" pitchFamily="18" charset="0"/>
                <a:cs typeface="Times New Roman" panose="02020603050405020304" pitchFamily="18" charset="0"/>
              </a:rPr>
              <a:t>				20</a:t>
            </a:r>
            <a:r>
              <a:rPr lang="sv-SE" dirty="0">
                <a:solidFill>
                  <a:schemeClr val="bg1"/>
                </a:solidFill>
                <a:latin typeface="Times New Roman" panose="02020603050405020304" pitchFamily="18" charset="0"/>
                <a:cs typeface="Times New Roman" panose="02020603050405020304" pitchFamily="18" charset="0"/>
              </a:rPr>
              <a:t> 000</a:t>
            </a:r>
          </a:p>
          <a:p>
            <a:r>
              <a:rPr lang="sv-SE" dirty="0" smtClean="0">
                <a:solidFill>
                  <a:schemeClr val="bg1"/>
                </a:solidFill>
                <a:latin typeface="Times New Roman" panose="02020603050405020304" pitchFamily="18" charset="0"/>
                <a:cs typeface="Times New Roman" panose="02020603050405020304" pitchFamily="18" charset="0"/>
              </a:rPr>
              <a:t>Gåvor				</a:t>
            </a:r>
            <a:r>
              <a:rPr lang="sv-SE" dirty="0">
                <a:solidFill>
                  <a:schemeClr val="bg1"/>
                </a:solidFill>
                <a:latin typeface="Times New Roman" panose="02020603050405020304" pitchFamily="18" charset="0"/>
                <a:cs typeface="Times New Roman" panose="02020603050405020304" pitchFamily="18" charset="0"/>
              </a:rPr>
              <a:t>	15 000</a:t>
            </a:r>
          </a:p>
          <a:p>
            <a:r>
              <a:rPr lang="sv-SE" dirty="0" smtClean="0">
                <a:solidFill>
                  <a:schemeClr val="bg1"/>
                </a:solidFill>
                <a:latin typeface="Times New Roman" panose="02020603050405020304" pitchFamily="18" charset="0"/>
                <a:cs typeface="Times New Roman" panose="02020603050405020304" pitchFamily="18" charset="0"/>
              </a:rPr>
              <a:t>Förhandlingsverksamhet		</a:t>
            </a:r>
            <a:r>
              <a:rPr lang="sv-SE" dirty="0">
                <a:solidFill>
                  <a:schemeClr val="bg1"/>
                </a:solidFill>
                <a:latin typeface="Times New Roman" panose="02020603050405020304" pitchFamily="18" charset="0"/>
                <a:cs typeface="Times New Roman" panose="02020603050405020304" pitchFamily="18" charset="0"/>
              </a:rPr>
              <a:t>	10 000</a:t>
            </a:r>
          </a:p>
          <a:p>
            <a:r>
              <a:rPr lang="sv-SE" dirty="0">
                <a:solidFill>
                  <a:schemeClr val="bg1"/>
                </a:solidFill>
                <a:latin typeface="Times New Roman" panose="02020603050405020304" pitchFamily="18" charset="0"/>
                <a:cs typeface="Times New Roman" panose="02020603050405020304" pitchFamily="18" charset="0"/>
              </a:rPr>
              <a:t>Habo-sektionen	</a:t>
            </a:r>
            <a:r>
              <a:rPr lang="sv-SE" dirty="0" smtClean="0">
                <a:solidFill>
                  <a:schemeClr val="bg1"/>
                </a:solidFill>
                <a:latin typeface="Times New Roman" panose="02020603050405020304" pitchFamily="18" charset="0"/>
                <a:cs typeface="Times New Roman" panose="02020603050405020304" pitchFamily="18" charset="0"/>
              </a:rPr>
              <a:t>			10</a:t>
            </a:r>
            <a:r>
              <a:rPr lang="sv-SE" dirty="0">
                <a:solidFill>
                  <a:schemeClr val="bg1"/>
                </a:solidFill>
                <a:latin typeface="Times New Roman" panose="02020603050405020304" pitchFamily="18" charset="0"/>
                <a:cs typeface="Times New Roman" panose="02020603050405020304" pitchFamily="18" charset="0"/>
              </a:rPr>
              <a:t> 000</a:t>
            </a:r>
          </a:p>
          <a:p>
            <a:r>
              <a:rPr lang="sv-SE" dirty="0">
                <a:solidFill>
                  <a:schemeClr val="bg1"/>
                </a:solidFill>
                <a:latin typeface="Times New Roman" panose="02020603050405020304" pitchFamily="18" charset="0"/>
                <a:cs typeface="Times New Roman" panose="02020603050405020304" pitchFamily="18" charset="0"/>
              </a:rPr>
              <a:t> </a:t>
            </a:r>
          </a:p>
          <a:p>
            <a:r>
              <a:rPr lang="sv-SE" dirty="0">
                <a:solidFill>
                  <a:schemeClr val="bg1"/>
                </a:solidFill>
                <a:latin typeface="Times New Roman" panose="02020603050405020304" pitchFamily="18" charset="0"/>
                <a:cs typeface="Times New Roman" panose="02020603050405020304" pitchFamily="18" charset="0"/>
              </a:rPr>
              <a:t>Hälsochecken	</a:t>
            </a:r>
            <a:r>
              <a:rPr lang="sv-SE" dirty="0" smtClean="0">
                <a:solidFill>
                  <a:schemeClr val="bg1"/>
                </a:solidFill>
                <a:latin typeface="Times New Roman" panose="02020603050405020304" pitchFamily="18" charset="0"/>
                <a:cs typeface="Times New Roman" panose="02020603050405020304" pitchFamily="18" charset="0"/>
              </a:rPr>
              <a:t>			75 </a:t>
            </a:r>
            <a:r>
              <a:rPr lang="sv-SE" dirty="0">
                <a:solidFill>
                  <a:schemeClr val="bg1"/>
                </a:solidFill>
                <a:latin typeface="Times New Roman" panose="02020603050405020304" pitchFamily="18" charset="0"/>
                <a:cs typeface="Times New Roman" panose="02020603050405020304" pitchFamily="18" charset="0"/>
              </a:rPr>
              <a:t>000</a:t>
            </a:r>
          </a:p>
          <a:p>
            <a:r>
              <a:rPr lang="sv-SE" dirty="0">
                <a:solidFill>
                  <a:schemeClr val="bg1"/>
                </a:solidFill>
                <a:latin typeface="Times New Roman" panose="02020603050405020304" pitchFamily="18" charset="0"/>
                <a:cs typeface="Times New Roman" panose="02020603050405020304" pitchFamily="18" charset="0"/>
              </a:rPr>
              <a:t>Stipendium	</a:t>
            </a:r>
            <a:r>
              <a:rPr lang="sv-SE" dirty="0" smtClean="0">
                <a:solidFill>
                  <a:schemeClr val="bg1"/>
                </a:solidFill>
                <a:latin typeface="Times New Roman" panose="02020603050405020304" pitchFamily="18" charset="0"/>
                <a:cs typeface="Times New Roman" panose="02020603050405020304" pitchFamily="18" charset="0"/>
              </a:rPr>
              <a:t>			25 </a:t>
            </a:r>
            <a:r>
              <a:rPr lang="sv-SE" dirty="0">
                <a:solidFill>
                  <a:schemeClr val="bg1"/>
                </a:solidFill>
                <a:latin typeface="Times New Roman" panose="02020603050405020304" pitchFamily="18" charset="0"/>
                <a:cs typeface="Times New Roman" panose="02020603050405020304" pitchFamily="18" charset="0"/>
              </a:rPr>
              <a:t>000</a:t>
            </a:r>
          </a:p>
          <a:p>
            <a:r>
              <a:rPr lang="sv-SE" dirty="0">
                <a:solidFill>
                  <a:schemeClr val="bg1"/>
                </a:solidFill>
                <a:latin typeface="Times New Roman" panose="02020603050405020304" pitchFamily="18" charset="0"/>
                <a:cs typeface="Times New Roman" panose="02020603050405020304" pitchFamily="18" charset="0"/>
              </a:rPr>
              <a:t> </a:t>
            </a:r>
          </a:p>
          <a:p>
            <a:r>
              <a:rPr lang="sv-SE" b="1" dirty="0">
                <a:solidFill>
                  <a:schemeClr val="bg1"/>
                </a:solidFill>
                <a:latin typeface="Times New Roman" panose="02020603050405020304" pitchFamily="18" charset="0"/>
                <a:cs typeface="Times New Roman" panose="02020603050405020304" pitchFamily="18" charset="0"/>
              </a:rPr>
              <a:t>Summa kostnader	</a:t>
            </a:r>
            <a:r>
              <a:rPr lang="sv-SE" b="1" dirty="0" smtClean="0">
                <a:solidFill>
                  <a:schemeClr val="bg1"/>
                </a:solidFill>
                <a:latin typeface="Times New Roman" panose="02020603050405020304" pitchFamily="18" charset="0"/>
                <a:cs typeface="Times New Roman" panose="02020603050405020304" pitchFamily="18" charset="0"/>
              </a:rPr>
              <a:t>			740</a:t>
            </a:r>
            <a:r>
              <a:rPr lang="sv-SE" b="1" dirty="0">
                <a:solidFill>
                  <a:schemeClr val="bg1"/>
                </a:solidFill>
                <a:latin typeface="Times New Roman" panose="02020603050405020304" pitchFamily="18" charset="0"/>
                <a:cs typeface="Times New Roman" panose="02020603050405020304" pitchFamily="18" charset="0"/>
              </a:rPr>
              <a:t> 000</a:t>
            </a:r>
            <a:endParaRPr lang="sv-SE" dirty="0">
              <a:solidFill>
                <a:schemeClr val="bg1"/>
              </a:solidFill>
              <a:latin typeface="Times New Roman" panose="02020603050405020304" pitchFamily="18" charset="0"/>
              <a:cs typeface="Times New Roman" panose="02020603050405020304" pitchFamily="18" charset="0"/>
            </a:endParaRPr>
          </a:p>
          <a:p>
            <a:r>
              <a:rPr lang="sv-SE" dirty="0">
                <a:solidFill>
                  <a:schemeClr val="bg1"/>
                </a:solidFill>
                <a:latin typeface="Times New Roman" panose="02020603050405020304" pitchFamily="18" charset="0"/>
                <a:cs typeface="Times New Roman" panose="02020603050405020304" pitchFamily="18" charset="0"/>
              </a:rPr>
              <a:t> </a:t>
            </a:r>
          </a:p>
          <a:p>
            <a:r>
              <a:rPr lang="sv-SE" b="1" dirty="0">
                <a:solidFill>
                  <a:schemeClr val="bg1"/>
                </a:solidFill>
                <a:latin typeface="Times New Roman" panose="02020603050405020304" pitchFamily="18" charset="0"/>
                <a:cs typeface="Times New Roman" panose="02020603050405020304" pitchFamily="18" charset="0"/>
              </a:rPr>
              <a:t>Resultat	</a:t>
            </a:r>
            <a:r>
              <a:rPr lang="sv-SE" b="1" dirty="0" smtClean="0">
                <a:solidFill>
                  <a:schemeClr val="bg1"/>
                </a:solidFill>
                <a:latin typeface="Times New Roman" panose="02020603050405020304" pitchFamily="18" charset="0"/>
                <a:cs typeface="Times New Roman" panose="02020603050405020304" pitchFamily="18" charset="0"/>
              </a:rPr>
              <a:t>				</a:t>
            </a:r>
            <a:r>
              <a:rPr lang="sv-SE" b="1" dirty="0" smtClean="0">
                <a:solidFill>
                  <a:srgbClr val="FF0000"/>
                </a:solidFill>
                <a:latin typeface="Times New Roman" panose="02020603050405020304" pitchFamily="18" charset="0"/>
                <a:cs typeface="Times New Roman" panose="02020603050405020304" pitchFamily="18" charset="0"/>
              </a:rPr>
              <a:t>- 90 </a:t>
            </a:r>
            <a:r>
              <a:rPr lang="sv-SE" b="1" dirty="0">
                <a:solidFill>
                  <a:srgbClr val="FF0000"/>
                </a:solidFill>
                <a:latin typeface="Times New Roman" panose="02020603050405020304" pitchFamily="18" charset="0"/>
                <a:cs typeface="Times New Roman" panose="02020603050405020304" pitchFamily="18" charset="0"/>
              </a:rPr>
              <a:t>000</a:t>
            </a:r>
            <a:endParaRPr lang="sv-SE" dirty="0">
              <a:solidFill>
                <a:srgbClr val="FF0000"/>
              </a:solidFill>
              <a:latin typeface="Times New Roman" panose="02020603050405020304" pitchFamily="18" charset="0"/>
              <a:cs typeface="Times New Roman" panose="02020603050405020304" pitchFamily="18" charset="0"/>
            </a:endParaRPr>
          </a:p>
          <a:p>
            <a:endParaRPr lang="sv-SE"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52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96" y="22293"/>
            <a:ext cx="6760408" cy="5477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ktangel 3"/>
          <p:cNvSpPr/>
          <p:nvPr/>
        </p:nvSpPr>
        <p:spPr>
          <a:xfrm>
            <a:off x="48796" y="5588530"/>
            <a:ext cx="6760408" cy="3447966"/>
          </a:xfrm>
          <a:prstGeom prst="rect">
            <a:avLst/>
          </a:prstGeom>
          <a:solidFill>
            <a:srgbClr val="EFE9E5"/>
          </a:solidFill>
          <a:ln>
            <a:solidFill>
              <a:srgbClr val="EFE9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p:cNvSpPr txBox="1"/>
          <p:nvPr/>
        </p:nvSpPr>
        <p:spPr>
          <a:xfrm>
            <a:off x="0" y="5558621"/>
            <a:ext cx="6779504" cy="3477875"/>
          </a:xfrm>
          <a:prstGeom prst="rect">
            <a:avLst/>
          </a:prstGeom>
          <a:noFill/>
        </p:spPr>
        <p:txBody>
          <a:bodyPr wrap="square" rtlCol="0">
            <a:spAutoFit/>
          </a:bodyPr>
          <a:lstStyle/>
          <a:p>
            <a:r>
              <a:rPr lang="sv-SE" sz="2000" dirty="0" smtClean="0">
                <a:latin typeface="Times New Roman" panose="02020603050405020304" pitchFamily="18" charset="0"/>
                <a:cs typeface="Times New Roman" panose="02020603050405020304" pitchFamily="18" charset="0"/>
              </a:rPr>
              <a:t>Vill du bli ombud för Vision i din arbetsgrupp? </a:t>
            </a:r>
          </a:p>
          <a:p>
            <a:endParaRPr lang="sv-SE" sz="2000" dirty="0">
              <a:latin typeface="Times New Roman" panose="02020603050405020304" pitchFamily="18" charset="0"/>
              <a:cs typeface="Times New Roman" panose="02020603050405020304" pitchFamily="18" charset="0"/>
            </a:endParaRPr>
          </a:p>
          <a:p>
            <a:r>
              <a:rPr lang="sv-SE" sz="2000" dirty="0" smtClean="0">
                <a:latin typeface="Times New Roman" panose="02020603050405020304" pitchFamily="18" charset="0"/>
                <a:cs typeface="Times New Roman" panose="02020603050405020304" pitchFamily="18" charset="0"/>
              </a:rPr>
              <a:t>Vill du bli skyddsombud och arbeta för en bättre arbetsmiljö och en tryggare arbetsplats?</a:t>
            </a:r>
          </a:p>
          <a:p>
            <a:endParaRPr lang="sv-SE" sz="2000" dirty="0">
              <a:latin typeface="Times New Roman" panose="02020603050405020304" pitchFamily="18" charset="0"/>
              <a:cs typeface="Times New Roman" panose="02020603050405020304" pitchFamily="18" charset="0"/>
            </a:endParaRPr>
          </a:p>
          <a:p>
            <a:r>
              <a:rPr lang="sv-SE" sz="2000" dirty="0" smtClean="0">
                <a:latin typeface="Times New Roman" panose="02020603050405020304" pitchFamily="18" charset="0"/>
                <a:cs typeface="Times New Roman" panose="02020603050405020304" pitchFamily="18" charset="0"/>
              </a:rPr>
              <a:t>Prata med de andra Visions-medlemmarna på din arbetsplats så kan ni välja dig som ombud!</a:t>
            </a:r>
          </a:p>
          <a:p>
            <a:endParaRPr lang="sv-SE" sz="2000" dirty="0">
              <a:latin typeface="Times New Roman" panose="02020603050405020304" pitchFamily="18" charset="0"/>
              <a:cs typeface="Times New Roman" panose="02020603050405020304" pitchFamily="18" charset="0"/>
            </a:endParaRPr>
          </a:p>
          <a:p>
            <a:r>
              <a:rPr lang="sv-SE" sz="2000" dirty="0" smtClean="0">
                <a:latin typeface="Times New Roman" panose="02020603050405020304" pitchFamily="18" charset="0"/>
                <a:cs typeface="Times New Roman" panose="02020603050405020304" pitchFamily="18" charset="0"/>
              </a:rPr>
              <a:t>Kontakta sedan Visions </a:t>
            </a:r>
            <a:r>
              <a:rPr lang="sv-SE" sz="2000" dirty="0">
                <a:latin typeface="Times New Roman" panose="02020603050405020304" pitchFamily="18" charset="0"/>
                <a:cs typeface="Times New Roman" panose="02020603050405020304" pitchFamily="18" charset="0"/>
              </a:rPr>
              <a:t>expedition för att registrera att du är ombud </a:t>
            </a:r>
            <a:r>
              <a:rPr lang="sv-SE" sz="2000" dirty="0" smtClean="0">
                <a:latin typeface="Times New Roman" panose="02020603050405020304" pitchFamily="18" charset="0"/>
                <a:cs typeface="Times New Roman" panose="02020603050405020304" pitchFamily="18" charset="0"/>
              </a:rPr>
              <a:t>via </a:t>
            </a:r>
            <a:r>
              <a:rPr lang="sv-SE" sz="2000" dirty="0" smtClean="0">
                <a:latin typeface="Times New Roman" panose="02020603050405020304" pitchFamily="18" charset="0"/>
                <a:cs typeface="Times New Roman" panose="02020603050405020304" pitchFamily="18" charset="0"/>
                <a:hlinkClick r:id="rId3"/>
              </a:rPr>
              <a:t>jonkopingsavdelningen@fv.vision.se</a:t>
            </a:r>
            <a:r>
              <a:rPr lang="sv-SE" sz="2000" dirty="0">
                <a:latin typeface="Times New Roman" panose="02020603050405020304" pitchFamily="18" charset="0"/>
                <a:cs typeface="Times New Roman" panose="02020603050405020304" pitchFamily="18" charset="0"/>
              </a:rPr>
              <a:t> </a:t>
            </a:r>
            <a:r>
              <a:rPr lang="sv-SE" sz="2000" dirty="0" smtClean="0">
                <a:latin typeface="Times New Roman" panose="02020603050405020304" pitchFamily="18" charset="0"/>
                <a:cs typeface="Times New Roman" panose="02020603050405020304" pitchFamily="18" charset="0"/>
              </a:rPr>
              <a:t>(eller i förväg om du/ni vill ha mer information om hur det hela går till)!</a:t>
            </a:r>
            <a:endParaRPr lang="sv-S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9705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4137</TotalTime>
  <Words>950</Words>
  <Application>Microsoft Office PowerPoint</Application>
  <PresentationFormat>Bildspel på skärmen (4:3)</PresentationFormat>
  <Paragraphs>130</Paragraphs>
  <Slides>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Harlow Solid Italic</vt:lpstr>
      <vt:lpstr>Times New Roman</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Jönköpings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Söderman</dc:creator>
  <cp:lastModifiedBy>David Eriksson</cp:lastModifiedBy>
  <cp:revision>110</cp:revision>
  <cp:lastPrinted>2019-11-08T14:17:51Z</cp:lastPrinted>
  <dcterms:created xsi:type="dcterms:W3CDTF">2018-09-07T06:08:44Z</dcterms:created>
  <dcterms:modified xsi:type="dcterms:W3CDTF">2021-11-05T10:37:02Z</dcterms:modified>
</cp:coreProperties>
</file>