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0" r:id="rId4"/>
    <p:sldId id="271" r:id="rId5"/>
    <p:sldId id="267" r:id="rId6"/>
    <p:sldId id="266" r:id="rId7"/>
    <p:sldId id="268" r:id="rId8"/>
    <p:sldId id="269" r:id="rId9"/>
  </p:sldIdLst>
  <p:sldSz cx="6858000" cy="9144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D44A"/>
    <a:srgbClr val="00A68A"/>
    <a:srgbClr val="EFE9E5"/>
    <a:srgbClr val="8144AE"/>
    <a:srgbClr val="210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llanmörkt format 3 - Dekorfär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929F9F4-4A8F-4326-A1B4-22849713DDAB}" styleName="Mörkt format 1 - Dekorfärg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69" autoAdjust="0"/>
    <p:restoredTop sz="94660"/>
  </p:normalViewPr>
  <p:slideViewPr>
    <p:cSldViewPr>
      <p:cViewPr varScale="1">
        <p:scale>
          <a:sx n="51" d="100"/>
          <a:sy n="51" d="100"/>
        </p:scale>
        <p:origin x="-2406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31625-5B04-4551-A59A-0D3D9A9E9403}" type="datetimeFigureOut">
              <a:rPr lang="sv-SE" smtClean="0"/>
              <a:t>2020-10-28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ED7C0-52AA-4C3B-987C-1218EC5826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0819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ED5E-B838-4EB5-A13B-BC8928C4BEAE}" type="datetimeFigureOut">
              <a:rPr lang="sv-SE" smtClean="0"/>
              <a:t>2020-10-28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F614-75D6-4F5D-A390-D14D5292E3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9057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ED5E-B838-4EB5-A13B-BC8928C4BEAE}" type="datetimeFigureOut">
              <a:rPr lang="sv-SE" smtClean="0"/>
              <a:t>2020-10-28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F614-75D6-4F5D-A390-D14D5292E3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117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ED5E-B838-4EB5-A13B-BC8928C4BEAE}" type="datetimeFigureOut">
              <a:rPr lang="sv-SE" smtClean="0"/>
              <a:t>2020-10-28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F614-75D6-4F5D-A390-D14D5292E3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783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ED5E-B838-4EB5-A13B-BC8928C4BEAE}" type="datetimeFigureOut">
              <a:rPr lang="sv-SE" smtClean="0"/>
              <a:t>2020-10-28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F614-75D6-4F5D-A390-D14D5292E3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925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ED5E-B838-4EB5-A13B-BC8928C4BEAE}" type="datetimeFigureOut">
              <a:rPr lang="sv-SE" smtClean="0"/>
              <a:t>2020-10-28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F614-75D6-4F5D-A390-D14D5292E3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0762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ED5E-B838-4EB5-A13B-BC8928C4BEAE}" type="datetimeFigureOut">
              <a:rPr lang="sv-SE" smtClean="0"/>
              <a:t>2020-10-28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F614-75D6-4F5D-A390-D14D5292E3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367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ED5E-B838-4EB5-A13B-BC8928C4BEAE}" type="datetimeFigureOut">
              <a:rPr lang="sv-SE" smtClean="0"/>
              <a:t>2020-10-28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F614-75D6-4F5D-A390-D14D5292E3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2585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ED5E-B838-4EB5-A13B-BC8928C4BEAE}" type="datetimeFigureOut">
              <a:rPr lang="sv-SE" smtClean="0"/>
              <a:t>2020-10-28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F614-75D6-4F5D-A390-D14D5292E3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0490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ED5E-B838-4EB5-A13B-BC8928C4BEAE}" type="datetimeFigureOut">
              <a:rPr lang="sv-SE" smtClean="0"/>
              <a:t>2020-10-28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F614-75D6-4F5D-A390-D14D5292E3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326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ED5E-B838-4EB5-A13B-BC8928C4BEAE}" type="datetimeFigureOut">
              <a:rPr lang="sv-SE" smtClean="0"/>
              <a:t>2020-10-28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F614-75D6-4F5D-A390-D14D5292E3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11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ED5E-B838-4EB5-A13B-BC8928C4BEAE}" type="datetimeFigureOut">
              <a:rPr lang="sv-SE" smtClean="0"/>
              <a:t>2020-10-28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F614-75D6-4F5D-A390-D14D5292E3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130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CED5E-B838-4EB5-A13B-BC8928C4BEAE}" type="datetimeFigureOut">
              <a:rPr lang="sv-SE" smtClean="0"/>
              <a:t>2020-10-28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0F614-75D6-4F5D-A390-D14D5292E3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313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onkopingsavdelningen@fv.vision.s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16634" y="107503"/>
            <a:ext cx="6624736" cy="2232249"/>
          </a:xfrm>
          <a:prstGeom prst="rect">
            <a:avLst/>
          </a:prstGeom>
          <a:solidFill>
            <a:srgbClr val="210061"/>
          </a:solidFill>
          <a:ln>
            <a:solidFill>
              <a:srgbClr val="210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210061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260650" y="251522"/>
            <a:ext cx="633670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Verksamhetsplan </a:t>
            </a:r>
            <a:r>
              <a:rPr lang="sv-SE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sv-SE" sz="4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Vision Kommunavdelning Jönköping</a:t>
            </a:r>
            <a:endParaRPr lang="sv-SE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s://vision.se/globalassets/om-vision/designmanual/vision_logo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125" y="7847434"/>
            <a:ext cx="2261230" cy="100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odoh\AppData\Local\Microsoft\Windows\Temporary Internet Files\Content.IE5\RXK7930K\_MG_596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68" y="2496607"/>
            <a:ext cx="6613702" cy="4408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ruta 4"/>
          <p:cNvSpPr txBox="1"/>
          <p:nvPr/>
        </p:nvSpPr>
        <p:spPr>
          <a:xfrm rot="20570860">
            <a:off x="207163" y="7499704"/>
            <a:ext cx="4078979" cy="95410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sv-SE" sz="2800" dirty="0" smtClean="0">
                <a:solidFill>
                  <a:srgbClr val="8144AE"/>
                </a:solidFill>
                <a:effectLst>
                  <a:glow rad="139700">
                    <a:srgbClr val="65D44A">
                      <a:alpha val="40000"/>
                    </a:srgbClr>
                  </a:glow>
                </a:effectLst>
                <a:latin typeface="Harlow Solid Italic" panose="04030604020F02020D02" pitchFamily="82" charset="0"/>
              </a:rPr>
              <a:t>Du ska få ut så mycket </a:t>
            </a:r>
          </a:p>
          <a:p>
            <a:r>
              <a:rPr lang="sv-SE" sz="2800" dirty="0" smtClean="0">
                <a:solidFill>
                  <a:srgbClr val="8144AE"/>
                </a:solidFill>
                <a:effectLst>
                  <a:glow rad="139700">
                    <a:srgbClr val="65D44A">
                      <a:alpha val="40000"/>
                    </a:srgbClr>
                  </a:glow>
                </a:effectLst>
                <a:latin typeface="Harlow Solid Italic" panose="04030604020F02020D02" pitchFamily="82" charset="0"/>
              </a:rPr>
              <a:t>som möjligt av ditt arbetsliv.</a:t>
            </a:r>
            <a:endParaRPr lang="sv-SE" sz="2800" dirty="0">
              <a:solidFill>
                <a:srgbClr val="8144AE"/>
              </a:solidFill>
              <a:effectLst>
                <a:glow rad="139700">
                  <a:srgbClr val="65D44A">
                    <a:alpha val="40000"/>
                  </a:srgbClr>
                </a:glow>
              </a:effectLst>
              <a:latin typeface="Harlow Solid Italic" panose="04030604020F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23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16634" y="107504"/>
            <a:ext cx="6624736" cy="4320480"/>
          </a:xfrm>
          <a:prstGeom prst="rect">
            <a:avLst/>
          </a:prstGeom>
          <a:solidFill>
            <a:srgbClr val="8144AE"/>
          </a:solidFill>
          <a:ln>
            <a:solidFill>
              <a:srgbClr val="8144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textruta 2"/>
          <p:cNvSpPr txBox="1"/>
          <p:nvPr/>
        </p:nvSpPr>
        <p:spPr>
          <a:xfrm>
            <a:off x="260649" y="251523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Innehållsförteckning</a:t>
            </a:r>
            <a:endParaRPr lang="sv-SE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260650" y="1115618"/>
            <a:ext cx="612068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Innehållsförteckning			2</a:t>
            </a:r>
          </a:p>
          <a:p>
            <a:r>
              <a:rPr lang="sv-S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Övergripande målsättning för </a:t>
            </a:r>
            <a:r>
              <a:rPr lang="sv-S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	</a:t>
            </a:r>
            <a:r>
              <a:rPr lang="sv-S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</a:t>
            </a:r>
          </a:p>
          <a:p>
            <a:r>
              <a:rPr lang="sv-S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Visions mål &amp; hjärtefrågor 	</a:t>
            </a:r>
            <a:r>
              <a:rPr lang="sv-S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v-S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sv-S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Diverse personer har ordet	</a:t>
            </a:r>
            <a:r>
              <a:rPr lang="sv-S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4</a:t>
            </a:r>
          </a:p>
          <a:p>
            <a:r>
              <a:rPr lang="sv-S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Planerade aktiviteter </a:t>
            </a:r>
            <a:r>
              <a:rPr lang="sv-S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	</a:t>
            </a:r>
            <a:r>
              <a:rPr lang="sv-S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5</a:t>
            </a:r>
          </a:p>
          <a:p>
            <a:r>
              <a:rPr lang="sv-S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Arvoden </a:t>
            </a:r>
            <a:r>
              <a:rPr lang="sv-S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sv-S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fackavgift </a:t>
            </a:r>
            <a:r>
              <a:rPr lang="sv-S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lang="sv-S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6</a:t>
            </a:r>
          </a:p>
          <a:p>
            <a:r>
              <a:rPr lang="sv-S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 Hälsocheck &amp; Stipendium</a:t>
            </a:r>
            <a:r>
              <a:rPr lang="sv-S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6</a:t>
            </a:r>
          </a:p>
          <a:p>
            <a:r>
              <a:rPr lang="sv-S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</a:t>
            </a:r>
            <a:r>
              <a:rPr lang="sv-S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för verksamhetsåret </a:t>
            </a:r>
            <a:r>
              <a:rPr lang="sv-S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lang="sv-S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7</a:t>
            </a:r>
          </a:p>
          <a:p>
            <a:r>
              <a:rPr lang="sv-S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 skyddsombud!			8</a:t>
            </a:r>
          </a:p>
          <a:p>
            <a:r>
              <a:rPr lang="sv-SE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v-SE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16634" y="4572000"/>
            <a:ext cx="6624736" cy="4407296"/>
          </a:xfrm>
          <a:prstGeom prst="rect">
            <a:avLst/>
          </a:prstGeom>
          <a:solidFill>
            <a:srgbClr val="EFE9E5"/>
          </a:solidFill>
          <a:ln>
            <a:solidFill>
              <a:srgbClr val="EFE9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2400" dirty="0" smtClean="0">
                <a:solidFill>
                  <a:srgbClr val="00A6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Övergripande målsättning </a:t>
            </a:r>
            <a:r>
              <a:rPr lang="sv-SE" sz="2400" dirty="0" smtClean="0">
                <a:solidFill>
                  <a:srgbClr val="00A6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för </a:t>
            </a:r>
            <a:r>
              <a:rPr lang="sv-SE" sz="2400" dirty="0" smtClean="0">
                <a:solidFill>
                  <a:srgbClr val="00A6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sv-SE" sz="2400" dirty="0" smtClean="0">
              <a:solidFill>
                <a:srgbClr val="00A6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v-SE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v-SE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Inledande brödtext (Johan kan formulera den)</a:t>
            </a:r>
            <a:endParaRPr lang="sv-SE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6464441" y="112961"/>
            <a:ext cx="28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65D44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v-SE" dirty="0">
              <a:solidFill>
                <a:srgbClr val="65D44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97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ruta 14"/>
          <p:cNvSpPr txBox="1"/>
          <p:nvPr/>
        </p:nvSpPr>
        <p:spPr>
          <a:xfrm>
            <a:off x="6459888" y="107504"/>
            <a:ext cx="28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00A6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v-SE" dirty="0">
              <a:solidFill>
                <a:srgbClr val="00A6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620688" y="1043608"/>
            <a:ext cx="4987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Mål och hjärtefrågor utifrån förbundsmötets beslut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31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260649" y="251523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Innehållsförteckning</a:t>
            </a:r>
            <a:endParaRPr lang="sv-SE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260650" y="1115618"/>
            <a:ext cx="612068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Innehållsförteckning			2</a:t>
            </a:r>
          </a:p>
          <a:p>
            <a:r>
              <a:rPr lang="sv-S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Ordförande har ordet			2</a:t>
            </a:r>
          </a:p>
          <a:p>
            <a:r>
              <a:rPr lang="sv-S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Planerade aktiviteter 2020</a:t>
            </a:r>
            <a:r>
              <a:rPr lang="sv-S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sv-S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sv-S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Visions målsättning &amp; hjärtefrågor		4</a:t>
            </a:r>
          </a:p>
          <a:p>
            <a:r>
              <a:rPr lang="sv-S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Arvoden </a:t>
            </a:r>
            <a:r>
              <a:rPr lang="sv-S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sv-S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fackavgift 2020</a:t>
            </a:r>
            <a:r>
              <a:rPr lang="sv-S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6</a:t>
            </a:r>
          </a:p>
          <a:p>
            <a:r>
              <a:rPr lang="sv-S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Löneavtal?				6</a:t>
            </a:r>
          </a:p>
          <a:p>
            <a:r>
              <a:rPr lang="sv-S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</a:t>
            </a:r>
            <a:r>
              <a:rPr lang="sv-S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för verksamhetsåret 2020		7</a:t>
            </a:r>
          </a:p>
          <a:p>
            <a:r>
              <a:rPr lang="sv-SE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v-SE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16634" y="112961"/>
            <a:ext cx="6624736" cy="8866335"/>
          </a:xfrm>
          <a:prstGeom prst="rect">
            <a:avLst/>
          </a:prstGeom>
          <a:solidFill>
            <a:srgbClr val="EFE9E5"/>
          </a:solidFill>
          <a:ln>
            <a:solidFill>
              <a:srgbClr val="EFE9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ruta 5"/>
          <p:cNvSpPr txBox="1"/>
          <p:nvPr/>
        </p:nvSpPr>
        <p:spPr>
          <a:xfrm>
            <a:off x="285021" y="245257"/>
            <a:ext cx="4008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solidFill>
                  <a:srgbClr val="00A6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Några </a:t>
            </a:r>
            <a:r>
              <a:rPr lang="sv-SE" sz="2400" dirty="0" smtClean="0">
                <a:solidFill>
                  <a:srgbClr val="00A6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 ordet</a:t>
            </a:r>
            <a:endParaRPr lang="sv-SE" dirty="0">
              <a:solidFill>
                <a:srgbClr val="00A6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285094" y="974860"/>
            <a:ext cx="61206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v-SE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Tankar från ordförande och åtminstone </a:t>
            </a:r>
            <a:r>
              <a:rPr lang="sv-SE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administratö´rsombuden</a:t>
            </a:r>
            <a:endParaRPr lang="sv-SE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6464441" y="112961"/>
            <a:ext cx="28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65D44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v-SE" dirty="0">
              <a:solidFill>
                <a:srgbClr val="65D44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32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16634" y="107504"/>
            <a:ext cx="6624736" cy="8871792"/>
          </a:xfrm>
          <a:prstGeom prst="rect">
            <a:avLst/>
          </a:prstGeom>
          <a:solidFill>
            <a:srgbClr val="EFE9E5"/>
          </a:solidFill>
          <a:ln>
            <a:solidFill>
              <a:srgbClr val="EFE9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332656" y="107504"/>
            <a:ext cx="6192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dirty="0" smtClean="0">
                <a:solidFill>
                  <a:srgbClr val="00A6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Planerade aktiviteter </a:t>
            </a:r>
            <a:r>
              <a:rPr lang="sv-SE" sz="4000" dirty="0" smtClean="0">
                <a:solidFill>
                  <a:srgbClr val="00A6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sv-SE" sz="4000" dirty="0" smtClean="0">
                <a:solidFill>
                  <a:srgbClr val="00A6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för medlemmar och ombud</a:t>
            </a:r>
            <a:endParaRPr lang="sv-SE" sz="4000" dirty="0">
              <a:solidFill>
                <a:srgbClr val="00A6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188641" y="1435097"/>
            <a:ext cx="6535522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8144AE"/>
              </a:buClr>
              <a:buFont typeface="Wingdings" panose="05000000000000000000" pitchFamily="2" charset="2"/>
              <a:buChar char="§"/>
            </a:pPr>
            <a:r>
              <a:rPr lang="sv-S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JAG SKRIVER ETT UTKAST OCH ÅTERKOMMER FREDAG MED DET</a:t>
            </a: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sv-SE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Clr>
                <a:srgbClr val="8144AE"/>
              </a:buClr>
              <a:buFont typeface="Wingdings" panose="05000000000000000000" pitchFamily="2" charset="2"/>
              <a:buChar char="§"/>
            </a:pP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Frukostmöten vår och höst</a:t>
            </a:r>
          </a:p>
          <a:p>
            <a:pPr marL="342900" indent="-342900">
              <a:lnSpc>
                <a:spcPct val="150000"/>
              </a:lnSpc>
              <a:buClr>
                <a:srgbClr val="8144AE"/>
              </a:buClr>
              <a:buFont typeface="Wingdings" panose="05000000000000000000" pitchFamily="2" charset="2"/>
              <a:buChar char="§"/>
            </a:pP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Höstmöte med bio</a:t>
            </a:r>
          </a:p>
          <a:p>
            <a:pPr marL="342900" indent="-342900">
              <a:lnSpc>
                <a:spcPct val="150000"/>
              </a:lnSpc>
              <a:buClr>
                <a:srgbClr val="8144AE"/>
              </a:buClr>
              <a:buFont typeface="Wingdings" panose="05000000000000000000" pitchFamily="2" charset="2"/>
              <a:buChar char="§"/>
            </a:pP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Årsmöte med föreläsning</a:t>
            </a:r>
          </a:p>
          <a:p>
            <a:pPr marL="342900" indent="-342900">
              <a:lnSpc>
                <a:spcPct val="150000"/>
              </a:lnSpc>
              <a:buClr>
                <a:srgbClr val="8144AE"/>
              </a:buClr>
              <a:buFont typeface="Wingdings" panose="05000000000000000000" pitchFamily="2" charset="2"/>
              <a:buChar char="§"/>
            </a:pP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Lunch för nya medlemmar varje månad</a:t>
            </a:r>
          </a:p>
          <a:p>
            <a:pPr marL="342900" indent="-342900">
              <a:lnSpc>
                <a:spcPct val="150000"/>
              </a:lnSpc>
              <a:buClr>
                <a:srgbClr val="8144AE"/>
              </a:buClr>
              <a:buFont typeface="Wingdings" panose="05000000000000000000" pitchFamily="2" charset="2"/>
              <a:buChar char="§"/>
            </a:pP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Öppet hus inför lönesamtalen</a:t>
            </a:r>
          </a:p>
          <a:p>
            <a:pPr marL="342900" indent="-342900">
              <a:lnSpc>
                <a:spcPct val="150000"/>
              </a:lnSpc>
              <a:buClr>
                <a:srgbClr val="8144AE"/>
              </a:buClr>
              <a:buFont typeface="Wingdings" panose="05000000000000000000" pitchFamily="2" charset="2"/>
              <a:buChar char="§"/>
            </a:pP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Yrkesträffar</a:t>
            </a:r>
          </a:p>
          <a:p>
            <a:pPr marL="342900" indent="-342900">
              <a:lnSpc>
                <a:spcPct val="150000"/>
              </a:lnSpc>
              <a:buClr>
                <a:srgbClr val="8144AE"/>
              </a:buClr>
              <a:buFont typeface="Wingdings" panose="05000000000000000000" pitchFamily="2" charset="2"/>
              <a:buChar char="§"/>
            </a:pP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Arbetsplatsträffar (så många det bara går!)</a:t>
            </a:r>
          </a:p>
          <a:p>
            <a:pPr marL="342900" indent="-342900">
              <a:lnSpc>
                <a:spcPct val="150000"/>
              </a:lnSpc>
              <a:buClr>
                <a:srgbClr val="8144AE"/>
              </a:buClr>
              <a:buFont typeface="Wingdings" panose="05000000000000000000" pitchFamily="2" charset="2"/>
              <a:buChar char="§"/>
            </a:pP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Medlem i 45 år – uppvaktningsmiddag</a:t>
            </a:r>
          </a:p>
          <a:p>
            <a:pPr marL="342900" indent="-342900">
              <a:lnSpc>
                <a:spcPct val="150000"/>
              </a:lnSpc>
              <a:buClr>
                <a:srgbClr val="8144AE"/>
              </a:buClr>
              <a:buFont typeface="Wingdings" panose="05000000000000000000" pitchFamily="2" charset="2"/>
              <a:buChar char="§"/>
            </a:pP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Rekrytering &amp; organisering!</a:t>
            </a:r>
          </a:p>
          <a:p>
            <a:endParaRPr lang="sv-SE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Clr>
                <a:srgbClr val="65D44A"/>
              </a:buClr>
              <a:buFont typeface="Wingdings" panose="05000000000000000000" pitchFamily="2" charset="2"/>
              <a:buChar char="§"/>
            </a:pP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Ombudsträffar</a:t>
            </a:r>
          </a:p>
          <a:p>
            <a:pPr marL="342900" indent="-342900">
              <a:lnSpc>
                <a:spcPct val="150000"/>
              </a:lnSpc>
              <a:buClr>
                <a:srgbClr val="65D44A"/>
              </a:buClr>
              <a:buFont typeface="Wingdings" panose="05000000000000000000" pitchFamily="2" charset="2"/>
              <a:buChar char="§"/>
            </a:pP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Ombudsutbildningar</a:t>
            </a:r>
          </a:p>
          <a:p>
            <a:endParaRPr lang="sv-SE" dirty="0"/>
          </a:p>
        </p:txBody>
      </p:sp>
      <p:pic>
        <p:nvPicPr>
          <p:cNvPr id="2052" name="Picture 4" descr="https://vision.se/globalassets/om-vision/designmanual/vision_logo_rg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644" y="8028384"/>
            <a:ext cx="17907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ruta 5"/>
          <p:cNvSpPr txBox="1"/>
          <p:nvPr/>
        </p:nvSpPr>
        <p:spPr>
          <a:xfrm>
            <a:off x="6436132" y="107504"/>
            <a:ext cx="28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00A6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sv-SE" dirty="0">
              <a:solidFill>
                <a:srgbClr val="00A6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36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16634" y="107504"/>
            <a:ext cx="6624736" cy="4320480"/>
          </a:xfrm>
          <a:prstGeom prst="rect">
            <a:avLst/>
          </a:prstGeom>
          <a:solidFill>
            <a:srgbClr val="EFE9E5"/>
          </a:solidFill>
          <a:ln>
            <a:solidFill>
              <a:srgbClr val="EFE9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116633" y="251522"/>
            <a:ext cx="6048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A6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Arvoden och fackavgift för </a:t>
            </a:r>
            <a:r>
              <a:rPr lang="sv-SE" sz="3200" dirty="0" smtClean="0">
                <a:solidFill>
                  <a:srgbClr val="00A6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sv-SE" sz="2400" dirty="0">
              <a:solidFill>
                <a:srgbClr val="00A6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16634" y="4572000"/>
            <a:ext cx="6624736" cy="4407296"/>
          </a:xfrm>
          <a:prstGeom prst="rect">
            <a:avLst/>
          </a:prstGeom>
          <a:solidFill>
            <a:srgbClr val="8144AE"/>
          </a:solidFill>
          <a:ln>
            <a:solidFill>
              <a:srgbClr val="EFE9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ruta 8"/>
          <p:cNvSpPr txBox="1"/>
          <p:nvPr/>
        </p:nvSpPr>
        <p:spPr>
          <a:xfrm>
            <a:off x="116634" y="899592"/>
            <a:ext cx="655272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När det gäller fasta arvoden till styrelse, valutskott och revisorer föreslår styrelsen att de ligger kvar på samma nivå som tidigare år.</a:t>
            </a:r>
          </a:p>
          <a:p>
            <a:endParaRPr lang="sv-S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Ordförande 		15 </a:t>
            </a:r>
            <a:r>
              <a:rPr lang="sv-S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kr/år		Sektionsordförande	5 000 </a:t>
            </a:r>
            <a:r>
              <a:rPr lang="sv-S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kr/år</a:t>
            </a:r>
          </a:p>
          <a:p>
            <a:r>
              <a:rPr lang="sv-S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ordförande	7 500 kr/år		</a:t>
            </a:r>
            <a:r>
              <a:rPr lang="sv-S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Revisorer (x2)	1 500 </a:t>
            </a:r>
            <a:r>
              <a:rPr lang="sv-S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kr/år</a:t>
            </a:r>
          </a:p>
          <a:p>
            <a:r>
              <a:rPr lang="sv-S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Kassör		7 </a:t>
            </a:r>
            <a:r>
              <a:rPr lang="sv-S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 kr/år		Valutskott </a:t>
            </a:r>
            <a:r>
              <a:rPr lang="sv-S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sammank</a:t>
            </a:r>
            <a:r>
              <a:rPr lang="sv-S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1 500 </a:t>
            </a:r>
            <a:r>
              <a:rPr lang="sv-S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kr/år</a:t>
            </a:r>
          </a:p>
          <a:p>
            <a:endParaRPr lang="sv-SE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Mötesarvodet för styrelsen och valutskottet föreslås även det ligga kvar på samma nivå som tidigare år; 180 kr/sammanträde. </a:t>
            </a:r>
          </a:p>
          <a:p>
            <a:endParaRPr lang="sv-S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När det gäller avgiften till Vision föreslår styrelsen att den ligger kvar på samma nivå som tidigare. Det innebär att du betalar 1% av din månadslön i avgift till Vision centralt och 0,20% till Visions kommunavdelning i Jönköping. </a:t>
            </a:r>
            <a:endParaRPr lang="sv-S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6453339" y="112981"/>
            <a:ext cx="28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00A6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v-SE" dirty="0">
              <a:solidFill>
                <a:srgbClr val="00A6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146013" y="4635297"/>
            <a:ext cx="65233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000" dirty="0" smtClean="0">
                <a:solidFill>
                  <a:srgbClr val="65D44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Hälsocheck / Stipendium</a:t>
            </a:r>
            <a:endParaRPr lang="sv-SE" sz="3000" dirty="0">
              <a:solidFill>
                <a:srgbClr val="65D44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194687" y="5220072"/>
            <a:ext cx="65527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om Hälsochecken och stipendium och våra tankar bakom det. </a:t>
            </a:r>
            <a:endParaRPr lang="sv-SE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67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16632" y="106527"/>
            <a:ext cx="6624736" cy="8928992"/>
          </a:xfrm>
          <a:prstGeom prst="rect">
            <a:avLst/>
          </a:prstGeom>
          <a:solidFill>
            <a:srgbClr val="8144AE"/>
          </a:solidFill>
          <a:ln>
            <a:solidFill>
              <a:srgbClr val="8144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260649" y="251523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 för </a:t>
            </a:r>
            <a:r>
              <a:rPr lang="sv-SE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sv-SE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6453336" y="106527"/>
            <a:ext cx="28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65D44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sv-SE" dirty="0">
              <a:solidFill>
                <a:srgbClr val="65D44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258163" y="1008700"/>
            <a:ext cx="6192686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Intäkter</a:t>
            </a:r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Medlemsavgifter	</a:t>
            </a:r>
            <a:r>
              <a:rPr lang="sv-S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630</a:t>
            </a:r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000</a:t>
            </a:r>
          </a:p>
          <a:p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sv-SE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 intäkter	</a:t>
            </a:r>
            <a:r>
              <a:rPr lang="sv-SE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630</a:t>
            </a:r>
            <a:r>
              <a:rPr lang="sv-SE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000</a:t>
            </a:r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sv-SE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Kostnader</a:t>
            </a:r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Medlemsinriktat arbete &amp; aktiviteter	</a:t>
            </a:r>
            <a:r>
              <a:rPr lang="sv-S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120</a:t>
            </a:r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000</a:t>
            </a:r>
          </a:p>
          <a:p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Höstmöte	</a:t>
            </a:r>
            <a:r>
              <a:rPr lang="sv-S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90</a:t>
            </a:r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000</a:t>
            </a:r>
          </a:p>
          <a:p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Arvoden	</a:t>
            </a:r>
            <a:r>
              <a:rPr lang="sv-S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90</a:t>
            </a:r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000</a:t>
            </a:r>
          </a:p>
          <a:p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Årsmöte	</a:t>
            </a:r>
            <a:r>
              <a:rPr lang="sv-S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75</a:t>
            </a:r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000</a:t>
            </a:r>
          </a:p>
          <a:p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Utbildning	</a:t>
            </a:r>
            <a:r>
              <a:rPr lang="sv-S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70</a:t>
            </a:r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000</a:t>
            </a:r>
          </a:p>
          <a:p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Ombudsverksamhet	</a:t>
            </a:r>
            <a:r>
              <a:rPr lang="sv-S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40</a:t>
            </a:r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000</a:t>
            </a:r>
          </a:p>
          <a:p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Konferens	</a:t>
            </a:r>
            <a:r>
              <a:rPr lang="sv-S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25</a:t>
            </a:r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000</a:t>
            </a:r>
          </a:p>
          <a:p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Styrelsen	</a:t>
            </a:r>
            <a:r>
              <a:rPr lang="sv-S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25</a:t>
            </a:r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000</a:t>
            </a:r>
          </a:p>
          <a:p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Expeditionen	</a:t>
            </a:r>
            <a:r>
              <a:rPr lang="sv-S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20</a:t>
            </a:r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000</a:t>
            </a:r>
          </a:p>
          <a:p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Rekrytering &amp; utåtriktade aktiviteter	</a:t>
            </a:r>
            <a:r>
              <a:rPr lang="sv-S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20</a:t>
            </a:r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000</a:t>
            </a:r>
          </a:p>
          <a:p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Övrigt	</a:t>
            </a:r>
            <a:r>
              <a:rPr lang="sv-S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20</a:t>
            </a:r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000</a:t>
            </a:r>
          </a:p>
          <a:p>
            <a:r>
              <a:rPr lang="sv-S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Gåvor				</a:t>
            </a:r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15 000</a:t>
            </a:r>
          </a:p>
          <a:p>
            <a:r>
              <a:rPr lang="sv-S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Förhandlingsverksamhet		</a:t>
            </a:r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10 000</a:t>
            </a:r>
          </a:p>
          <a:p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Habo-sektionen	</a:t>
            </a:r>
            <a:r>
              <a:rPr lang="sv-S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10</a:t>
            </a:r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000</a:t>
            </a:r>
          </a:p>
          <a:p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Hälsochecken	</a:t>
            </a:r>
            <a:r>
              <a:rPr lang="sv-S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75 </a:t>
            </a:r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</a:t>
            </a:r>
          </a:p>
          <a:p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Stipendium	</a:t>
            </a:r>
            <a:r>
              <a:rPr lang="sv-S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25 </a:t>
            </a:r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</a:t>
            </a:r>
          </a:p>
          <a:p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sv-SE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 kostnader	</a:t>
            </a:r>
            <a:r>
              <a:rPr lang="sv-SE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730</a:t>
            </a:r>
            <a:r>
              <a:rPr lang="sv-SE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000</a:t>
            </a:r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sv-SE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Resultat	</a:t>
            </a:r>
            <a:r>
              <a:rPr lang="sv-SE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sv-SE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v-SE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100 000</a:t>
            </a:r>
            <a:endParaRPr lang="sv-S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5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6" y="22293"/>
            <a:ext cx="6760408" cy="5477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ktangel 3"/>
          <p:cNvSpPr/>
          <p:nvPr/>
        </p:nvSpPr>
        <p:spPr>
          <a:xfrm>
            <a:off x="48796" y="5588530"/>
            <a:ext cx="6760408" cy="3447966"/>
          </a:xfrm>
          <a:prstGeom prst="rect">
            <a:avLst/>
          </a:prstGeom>
          <a:solidFill>
            <a:srgbClr val="EFE9E5"/>
          </a:solidFill>
          <a:ln>
            <a:solidFill>
              <a:srgbClr val="EFE9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textruta 2"/>
          <p:cNvSpPr txBox="1"/>
          <p:nvPr/>
        </p:nvSpPr>
        <p:spPr>
          <a:xfrm>
            <a:off x="0" y="5558621"/>
            <a:ext cx="67795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Vill du bli ombud för Vision i din arbetsgrupp? </a:t>
            </a:r>
          </a:p>
          <a:p>
            <a:endParaRPr lang="sv-S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Vill du bli skyddsombud och arbeta för en bättre arbetsmiljö och en tryggare arbetsplats?</a:t>
            </a:r>
          </a:p>
          <a:p>
            <a:endParaRPr lang="sv-S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Prata med de andra Visions-medlemmarna på din arbetsplats så kan ni välja dig som ombud!</a:t>
            </a:r>
          </a:p>
          <a:p>
            <a:endParaRPr lang="sv-S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Kontakta sedan Visions </a:t>
            </a:r>
            <a:r>
              <a:rPr lang="sv-S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expedition för att registrera att du är ombud </a:t>
            </a:r>
            <a:r>
              <a:rPr lang="sv-S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via </a:t>
            </a:r>
            <a:r>
              <a:rPr lang="sv-SE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jonkopingsavdelningen@fv.vision.se</a:t>
            </a:r>
            <a:r>
              <a:rPr lang="sv-S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(eller i förväg om du/ni vill ha mer information om hur det hela går till)!</a:t>
            </a:r>
            <a:endParaRPr lang="sv-S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70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3822</TotalTime>
  <Words>232</Words>
  <Application>Microsoft Office PowerPoint</Application>
  <PresentationFormat>Bildspel på skärmen (4:3)</PresentationFormat>
  <Paragraphs>100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Jönköpings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 Söderman</dc:creator>
  <cp:lastModifiedBy>Johan Söderman</cp:lastModifiedBy>
  <cp:revision>90</cp:revision>
  <cp:lastPrinted>2019-11-08T14:17:51Z</cp:lastPrinted>
  <dcterms:created xsi:type="dcterms:W3CDTF">2018-09-07T06:08:44Z</dcterms:created>
  <dcterms:modified xsi:type="dcterms:W3CDTF">2020-10-28T08:03:08Z</dcterms:modified>
</cp:coreProperties>
</file>