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60" r:id="rId4"/>
    <p:sldId id="271" r:id="rId5"/>
    <p:sldId id="267" r:id="rId6"/>
    <p:sldId id="266" r:id="rId7"/>
    <p:sldId id="268" r:id="rId8"/>
    <p:sldId id="269" r:id="rId9"/>
    <p:sldId id="272" r:id="rId10"/>
  </p:sldIdLst>
  <p:sldSz cx="6858000" cy="9144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D44A"/>
    <a:srgbClr val="00A68A"/>
    <a:srgbClr val="EFE9E5"/>
    <a:srgbClr val="8144AE"/>
    <a:srgbClr val="210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llanmörkt format 3 - Dekorfär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929F9F4-4A8F-4326-A1B4-22849713DDAB}" styleName="Mörkt format 1 - Dekorfärg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9" autoAdjust="0"/>
    <p:restoredTop sz="94660"/>
  </p:normalViewPr>
  <p:slideViewPr>
    <p:cSldViewPr>
      <p:cViewPr varScale="1">
        <p:scale>
          <a:sx n="82" d="100"/>
          <a:sy n="82" d="100"/>
        </p:scale>
        <p:origin x="3204" y="6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2631625-5B04-4551-A59A-0D3D9A9E9403}" type="datetimeFigureOut">
              <a:rPr lang="sv-SE" smtClean="0"/>
              <a:t>2022-01-27</a:t>
            </a:fld>
            <a:endParaRPr lang="sv-SE"/>
          </a:p>
        </p:txBody>
      </p:sp>
      <p:sp>
        <p:nvSpPr>
          <p:cNvPr id="4" name="Platshållare för bildobjekt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0AED7C0-52AA-4C3B-987C-1218EC58264E}" type="slidenum">
              <a:rPr lang="sv-SE" smtClean="0"/>
              <a:t>‹#›</a:t>
            </a:fld>
            <a:endParaRPr lang="sv-SE"/>
          </a:p>
        </p:txBody>
      </p:sp>
    </p:spTree>
    <p:extLst>
      <p:ext uri="{BB962C8B-B14F-4D97-AF65-F5344CB8AC3E}">
        <p14:creationId xmlns:p14="http://schemas.microsoft.com/office/powerpoint/2010/main" val="2020819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14350" y="2840570"/>
            <a:ext cx="5829300" cy="1960033"/>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82CED5E-B838-4EB5-A13B-BC8928C4BEAE}" type="datetimeFigureOut">
              <a:rPr lang="sv-SE" smtClean="0"/>
              <a:t>2022-01-27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719057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82CED5E-B838-4EB5-A13B-BC8928C4BEAE}" type="datetimeFigureOut">
              <a:rPr lang="sv-SE" smtClean="0"/>
              <a:t>2022-01-27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107117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3729037" y="488951"/>
            <a:ext cx="1157288" cy="104013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257177" y="488951"/>
            <a:ext cx="3357563" cy="104013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82CED5E-B838-4EB5-A13B-BC8928C4BEAE}" type="datetimeFigureOut">
              <a:rPr lang="sv-SE" smtClean="0"/>
              <a:t>2022-01-27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8378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82CED5E-B838-4EB5-A13B-BC8928C4BEAE}" type="datetimeFigureOut">
              <a:rPr lang="sv-SE" smtClean="0"/>
              <a:t>2022-01-27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62925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541735" y="5875867"/>
            <a:ext cx="5829300" cy="1816100"/>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E82CED5E-B838-4EB5-A13B-BC8928C4BEAE}" type="datetimeFigureOut">
              <a:rPr lang="sv-SE" smtClean="0"/>
              <a:t>2022-01-27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67076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E82CED5E-B838-4EB5-A13B-BC8928C4BEAE}" type="datetimeFigureOut">
              <a:rPr lang="sv-SE" smtClean="0"/>
              <a:t>2022-01-27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17736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342900" y="366184"/>
            <a:ext cx="6172200" cy="1524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E82CED5E-B838-4EB5-A13B-BC8928C4BEAE}" type="datetimeFigureOut">
              <a:rPr lang="sv-SE" smtClean="0"/>
              <a:t>2022-01-27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254258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82CED5E-B838-4EB5-A13B-BC8928C4BEAE}" type="datetimeFigureOut">
              <a:rPr lang="sv-SE" smtClean="0"/>
              <a:t>2022-01-27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282049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82CED5E-B838-4EB5-A13B-BC8928C4BEAE}" type="datetimeFigureOut">
              <a:rPr lang="sv-SE" smtClean="0"/>
              <a:t>2022-01-27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192326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342902" y="364067"/>
            <a:ext cx="2256235" cy="154940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82CED5E-B838-4EB5-A13B-BC8928C4BEAE}" type="datetimeFigureOut">
              <a:rPr lang="sv-SE" smtClean="0"/>
              <a:t>2022-01-27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61110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344216" y="6400801"/>
            <a:ext cx="4114800" cy="755651"/>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82CED5E-B838-4EB5-A13B-BC8928C4BEAE}" type="datetimeFigureOut">
              <a:rPr lang="sv-SE" smtClean="0"/>
              <a:t>2022-01-27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116130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82CED5E-B838-4EB5-A13B-BC8928C4BEAE}" type="datetimeFigureOut">
              <a:rPr lang="sv-SE" smtClean="0"/>
              <a:t>2022-01-27</a:t>
            </a:fld>
            <a:endParaRPr lang="sv-SE"/>
          </a:p>
        </p:txBody>
      </p:sp>
      <p:sp>
        <p:nvSpPr>
          <p:cNvPr id="5" name="Platshållare för sidfot 4"/>
          <p:cNvSpPr>
            <a:spLocks noGrp="1"/>
          </p:cNvSpPr>
          <p:nvPr>
            <p:ph type="ftr" sz="quarter" idx="3"/>
          </p:nvPr>
        </p:nvSpPr>
        <p:spPr>
          <a:xfrm>
            <a:off x="2343150" y="847513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4914900" y="847513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6C0F614-75D6-4F5D-A390-D14D5292E340}" type="slidenum">
              <a:rPr lang="sv-SE" smtClean="0"/>
              <a:t>‹#›</a:t>
            </a:fld>
            <a:endParaRPr lang="sv-SE"/>
          </a:p>
        </p:txBody>
      </p:sp>
    </p:spTree>
    <p:extLst>
      <p:ext uri="{BB962C8B-B14F-4D97-AF65-F5344CB8AC3E}">
        <p14:creationId xmlns:p14="http://schemas.microsoft.com/office/powerpoint/2010/main" val="3263139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jonkopingsavdelningen@fv.vision.se"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6634" y="107503"/>
            <a:ext cx="6624736" cy="2232249"/>
          </a:xfrm>
          <a:prstGeom prst="rect">
            <a:avLst/>
          </a:prstGeom>
          <a:solidFill>
            <a:srgbClr val="210061"/>
          </a:solidFill>
          <a:ln>
            <a:solidFill>
              <a:srgbClr val="210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210061"/>
              </a:solidFill>
            </a:endParaRPr>
          </a:p>
        </p:txBody>
      </p:sp>
      <p:sp>
        <p:nvSpPr>
          <p:cNvPr id="3" name="textruta 2"/>
          <p:cNvSpPr txBox="1"/>
          <p:nvPr/>
        </p:nvSpPr>
        <p:spPr>
          <a:xfrm>
            <a:off x="260650" y="251522"/>
            <a:ext cx="6336704" cy="1723549"/>
          </a:xfrm>
          <a:prstGeom prst="rect">
            <a:avLst/>
          </a:prstGeom>
          <a:noFill/>
        </p:spPr>
        <p:txBody>
          <a:bodyPr wrap="square" rtlCol="0">
            <a:spAutoFit/>
          </a:bodyPr>
          <a:lstStyle/>
          <a:p>
            <a:endParaRPr lang="sv-SE" sz="1200" dirty="0" smtClean="0">
              <a:solidFill>
                <a:schemeClr val="bg1"/>
              </a:solidFill>
              <a:latin typeface="Times New Roman" panose="02020603050405020304" pitchFamily="18" charset="0"/>
              <a:cs typeface="Times New Roman" panose="02020603050405020304" pitchFamily="18" charset="0"/>
            </a:endParaRPr>
          </a:p>
          <a:p>
            <a:r>
              <a:rPr lang="sv-SE" sz="4800" b="1" dirty="0" smtClean="0">
                <a:solidFill>
                  <a:schemeClr val="bg1"/>
                </a:solidFill>
                <a:latin typeface="Times New Roman" panose="02020603050405020304" pitchFamily="18" charset="0"/>
                <a:cs typeface="Times New Roman" panose="02020603050405020304" pitchFamily="18" charset="0"/>
              </a:rPr>
              <a:t>Verksamhetsplan 2020</a:t>
            </a:r>
          </a:p>
          <a:p>
            <a:endParaRPr lang="sv-SE" sz="1400" dirty="0" smtClean="0">
              <a:solidFill>
                <a:schemeClr val="bg1"/>
              </a:solidFill>
              <a:latin typeface="Times New Roman" panose="02020603050405020304" pitchFamily="18" charset="0"/>
              <a:cs typeface="Times New Roman" panose="02020603050405020304" pitchFamily="18" charset="0"/>
            </a:endParaRPr>
          </a:p>
          <a:p>
            <a:r>
              <a:rPr lang="sv-SE" sz="3200" dirty="0" smtClean="0">
                <a:solidFill>
                  <a:schemeClr val="bg1"/>
                </a:solidFill>
                <a:latin typeface="Times New Roman" panose="02020603050405020304" pitchFamily="18" charset="0"/>
                <a:cs typeface="Times New Roman" panose="02020603050405020304" pitchFamily="18" charset="0"/>
              </a:rPr>
              <a:t>Vision Kommunavdelning Jönköping</a:t>
            </a:r>
            <a:endParaRPr lang="sv-SE" sz="3200" dirty="0">
              <a:solidFill>
                <a:schemeClr val="bg1"/>
              </a:solidFill>
              <a:latin typeface="Times New Roman" panose="02020603050405020304" pitchFamily="18" charset="0"/>
              <a:cs typeface="Times New Roman" panose="02020603050405020304" pitchFamily="18" charset="0"/>
            </a:endParaRPr>
          </a:p>
        </p:txBody>
      </p:sp>
      <p:pic>
        <p:nvPicPr>
          <p:cNvPr id="1028" name="Picture 4" descr="https://vision.se/globalassets/om-vision/designmanual/vision_logo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6125" y="7847434"/>
            <a:ext cx="2261230" cy="100177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odoh\AppData\Local\Microsoft\Windows\Temporary Internet Files\Content.IE5\RXK7930K\_MG_59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668" y="2496607"/>
            <a:ext cx="6613702" cy="4408033"/>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rot="20570860">
            <a:off x="207163" y="7499704"/>
            <a:ext cx="4078979" cy="954107"/>
          </a:xfrm>
          <a:prstGeom prst="rect">
            <a:avLst/>
          </a:prstGeom>
          <a:noFill/>
          <a:effectLst>
            <a:glow rad="228600">
              <a:schemeClr val="accent1">
                <a:satMod val="175000"/>
                <a:alpha val="40000"/>
              </a:schemeClr>
            </a:glow>
          </a:effectLst>
        </p:spPr>
        <p:txBody>
          <a:bodyPr wrap="square" rtlCol="0">
            <a:spAutoFit/>
          </a:bodyPr>
          <a:lstStyle/>
          <a:p>
            <a:r>
              <a:rPr lang="sv-SE" sz="2800" dirty="0" smtClean="0">
                <a:solidFill>
                  <a:srgbClr val="8144AE"/>
                </a:solidFill>
                <a:effectLst>
                  <a:glow rad="139700">
                    <a:srgbClr val="65D44A">
                      <a:alpha val="40000"/>
                    </a:srgbClr>
                  </a:glow>
                </a:effectLst>
                <a:latin typeface="Harlow Solid Italic" panose="04030604020F02020D02" pitchFamily="82" charset="0"/>
              </a:rPr>
              <a:t>Du ska få ut så mycket </a:t>
            </a:r>
          </a:p>
          <a:p>
            <a:r>
              <a:rPr lang="sv-SE" sz="2800" dirty="0" smtClean="0">
                <a:solidFill>
                  <a:srgbClr val="8144AE"/>
                </a:solidFill>
                <a:effectLst>
                  <a:glow rad="139700">
                    <a:srgbClr val="65D44A">
                      <a:alpha val="40000"/>
                    </a:srgbClr>
                  </a:glow>
                </a:effectLst>
                <a:latin typeface="Harlow Solid Italic" panose="04030604020F02020D02" pitchFamily="82" charset="0"/>
              </a:rPr>
              <a:t>som möjligt av ditt arbetsliv.</a:t>
            </a:r>
            <a:endParaRPr lang="sv-SE" sz="2800" dirty="0">
              <a:solidFill>
                <a:srgbClr val="8144AE"/>
              </a:solidFill>
              <a:effectLst>
                <a:glow rad="139700">
                  <a:srgbClr val="65D44A">
                    <a:alpha val="40000"/>
                  </a:srgbClr>
                </a:glow>
              </a:effectLst>
              <a:latin typeface="Harlow Solid Italic" panose="04030604020F02020D02" pitchFamily="82" charset="0"/>
            </a:endParaRPr>
          </a:p>
        </p:txBody>
      </p:sp>
    </p:spTree>
    <p:extLst>
      <p:ext uri="{BB962C8B-B14F-4D97-AF65-F5344CB8AC3E}">
        <p14:creationId xmlns:p14="http://schemas.microsoft.com/office/powerpoint/2010/main" val="784235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6634" y="107504"/>
            <a:ext cx="6624736" cy="4320480"/>
          </a:xfrm>
          <a:prstGeom prst="rect">
            <a:avLst/>
          </a:prstGeom>
          <a:solidFill>
            <a:srgbClr val="8144AE"/>
          </a:solidFill>
          <a:ln>
            <a:solidFill>
              <a:srgbClr val="814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p:cNvSpPr txBox="1"/>
          <p:nvPr/>
        </p:nvSpPr>
        <p:spPr>
          <a:xfrm>
            <a:off x="260649" y="251523"/>
            <a:ext cx="3600400" cy="584775"/>
          </a:xfrm>
          <a:prstGeom prst="rect">
            <a:avLst/>
          </a:prstGeom>
          <a:noFill/>
        </p:spPr>
        <p:txBody>
          <a:bodyPr wrap="square" rtlCol="0">
            <a:spAutoFit/>
          </a:bodyPr>
          <a:lstStyle/>
          <a:p>
            <a:r>
              <a:rPr lang="sv-SE" sz="3200" dirty="0" smtClean="0">
                <a:solidFill>
                  <a:schemeClr val="bg1"/>
                </a:solidFill>
                <a:latin typeface="Times New Roman" panose="02020603050405020304" pitchFamily="18" charset="0"/>
                <a:cs typeface="Times New Roman" panose="02020603050405020304" pitchFamily="18" charset="0"/>
              </a:rPr>
              <a:t>Innehållsförteckning</a:t>
            </a:r>
            <a:endParaRPr lang="sv-SE" sz="2400" dirty="0">
              <a:solidFill>
                <a:schemeClr val="bg1"/>
              </a:solidFill>
              <a:latin typeface="Times New Roman" panose="02020603050405020304" pitchFamily="18" charset="0"/>
              <a:cs typeface="Times New Roman" panose="02020603050405020304" pitchFamily="18" charset="0"/>
            </a:endParaRPr>
          </a:p>
        </p:txBody>
      </p:sp>
      <p:sp>
        <p:nvSpPr>
          <p:cNvPr id="4" name="textruta 3"/>
          <p:cNvSpPr txBox="1"/>
          <p:nvPr/>
        </p:nvSpPr>
        <p:spPr>
          <a:xfrm>
            <a:off x="260650" y="1115618"/>
            <a:ext cx="6120680" cy="3077766"/>
          </a:xfrm>
          <a:prstGeom prst="rect">
            <a:avLst/>
          </a:prstGeom>
          <a:noFill/>
        </p:spPr>
        <p:txBody>
          <a:bodyPr wrap="square" rtlCol="0">
            <a:spAutoFit/>
          </a:bodyPr>
          <a:lstStyle/>
          <a:p>
            <a:r>
              <a:rPr lang="sv-SE" sz="2000" dirty="0" smtClean="0">
                <a:solidFill>
                  <a:schemeClr val="bg1"/>
                </a:solidFill>
                <a:latin typeface="Times New Roman" panose="02020603050405020304" pitchFamily="18" charset="0"/>
                <a:cs typeface="Times New Roman" panose="02020603050405020304" pitchFamily="18" charset="0"/>
              </a:rPr>
              <a:t>Innehållsförteckning			2</a:t>
            </a:r>
          </a:p>
          <a:p>
            <a:r>
              <a:rPr lang="sv-SE" sz="2000" dirty="0" smtClean="0">
                <a:solidFill>
                  <a:schemeClr val="bg1"/>
                </a:solidFill>
                <a:latin typeface="Times New Roman" panose="02020603050405020304" pitchFamily="18" charset="0"/>
                <a:cs typeface="Times New Roman" panose="02020603050405020304" pitchFamily="18" charset="0"/>
              </a:rPr>
              <a:t>Övergripande målsättning för 2020		2</a:t>
            </a:r>
          </a:p>
          <a:p>
            <a:r>
              <a:rPr lang="sv-SE" sz="2000" dirty="0" smtClean="0">
                <a:solidFill>
                  <a:schemeClr val="bg1"/>
                </a:solidFill>
                <a:latin typeface="Times New Roman" panose="02020603050405020304" pitchFamily="18" charset="0"/>
                <a:cs typeface="Times New Roman" panose="02020603050405020304" pitchFamily="18" charset="0"/>
              </a:rPr>
              <a:t>Visions mål </a:t>
            </a:r>
            <a:r>
              <a:rPr lang="sv-SE" sz="2000" dirty="0">
                <a:solidFill>
                  <a:schemeClr val="bg1"/>
                </a:solidFill>
                <a:latin typeface="Times New Roman" panose="02020603050405020304" pitchFamily="18" charset="0"/>
                <a:cs typeface="Times New Roman" panose="02020603050405020304" pitchFamily="18" charset="0"/>
              </a:rPr>
              <a:t>&amp; hjärtefrågor 		</a:t>
            </a:r>
            <a:r>
              <a:rPr lang="sv-SE" sz="2000" dirty="0" smtClean="0">
                <a:solidFill>
                  <a:schemeClr val="bg1"/>
                </a:solidFill>
                <a:latin typeface="Times New Roman" panose="02020603050405020304" pitchFamily="18" charset="0"/>
                <a:cs typeface="Times New Roman" panose="02020603050405020304" pitchFamily="18" charset="0"/>
              </a:rPr>
              <a:t>3</a:t>
            </a:r>
          </a:p>
          <a:p>
            <a:r>
              <a:rPr lang="sv-SE" sz="2000" dirty="0" smtClean="0">
                <a:solidFill>
                  <a:schemeClr val="bg1"/>
                </a:solidFill>
                <a:latin typeface="Times New Roman" panose="02020603050405020304" pitchFamily="18" charset="0"/>
                <a:cs typeface="Times New Roman" panose="02020603050405020304" pitchFamily="18" charset="0"/>
              </a:rPr>
              <a:t>Ordföranden har ordet			4</a:t>
            </a:r>
          </a:p>
          <a:p>
            <a:r>
              <a:rPr lang="sv-SE" sz="2000" dirty="0">
                <a:solidFill>
                  <a:schemeClr val="bg1"/>
                </a:solidFill>
                <a:latin typeface="Times New Roman" panose="02020603050405020304" pitchFamily="18" charset="0"/>
                <a:cs typeface="Times New Roman" panose="02020603050405020304" pitchFamily="18" charset="0"/>
              </a:rPr>
              <a:t>Planerade aktiviteter </a:t>
            </a:r>
            <a:r>
              <a:rPr lang="sv-SE" sz="2000" dirty="0" smtClean="0">
                <a:solidFill>
                  <a:schemeClr val="bg1"/>
                </a:solidFill>
                <a:latin typeface="Times New Roman" panose="02020603050405020304" pitchFamily="18" charset="0"/>
                <a:cs typeface="Times New Roman" panose="02020603050405020304" pitchFamily="18" charset="0"/>
              </a:rPr>
              <a:t>2020			5</a:t>
            </a:r>
          </a:p>
          <a:p>
            <a:r>
              <a:rPr lang="sv-SE" sz="2000" dirty="0" smtClean="0">
                <a:solidFill>
                  <a:schemeClr val="bg1"/>
                </a:solidFill>
                <a:latin typeface="Times New Roman" panose="02020603050405020304" pitchFamily="18" charset="0"/>
                <a:cs typeface="Times New Roman" panose="02020603050405020304" pitchFamily="18" charset="0"/>
              </a:rPr>
              <a:t>Arvoden </a:t>
            </a:r>
            <a:r>
              <a:rPr lang="sv-SE" sz="2000" dirty="0">
                <a:solidFill>
                  <a:schemeClr val="bg1"/>
                </a:solidFill>
                <a:latin typeface="Times New Roman" panose="02020603050405020304" pitchFamily="18" charset="0"/>
                <a:cs typeface="Times New Roman" panose="02020603050405020304" pitchFamily="18" charset="0"/>
              </a:rPr>
              <a:t>&amp; </a:t>
            </a:r>
            <a:r>
              <a:rPr lang="sv-SE" sz="2000" dirty="0" smtClean="0">
                <a:solidFill>
                  <a:schemeClr val="bg1"/>
                </a:solidFill>
                <a:latin typeface="Times New Roman" panose="02020603050405020304" pitchFamily="18" charset="0"/>
                <a:cs typeface="Times New Roman" panose="02020603050405020304" pitchFamily="18" charset="0"/>
              </a:rPr>
              <a:t>fackavgift 2020</a:t>
            </a:r>
            <a:r>
              <a:rPr lang="sv-SE" sz="2000" dirty="0">
                <a:solidFill>
                  <a:schemeClr val="bg1"/>
                </a:solidFill>
                <a:latin typeface="Times New Roman" panose="02020603050405020304" pitchFamily="18" charset="0"/>
                <a:cs typeface="Times New Roman" panose="02020603050405020304" pitchFamily="18" charset="0"/>
              </a:rPr>
              <a:t>		6</a:t>
            </a:r>
          </a:p>
          <a:p>
            <a:r>
              <a:rPr lang="sv-SE" sz="2000" dirty="0" smtClean="0">
                <a:solidFill>
                  <a:schemeClr val="bg1"/>
                </a:solidFill>
                <a:latin typeface="Times New Roman" panose="02020603050405020304" pitchFamily="18" charset="0"/>
                <a:cs typeface="Times New Roman" panose="02020603050405020304" pitchFamily="18" charset="0"/>
              </a:rPr>
              <a:t>Förslag: Stipendium			6</a:t>
            </a:r>
          </a:p>
          <a:p>
            <a:r>
              <a:rPr lang="sv-SE" sz="2000" dirty="0" smtClean="0">
                <a:solidFill>
                  <a:schemeClr val="bg1"/>
                </a:solidFill>
                <a:latin typeface="Times New Roman" panose="02020603050405020304" pitchFamily="18" charset="0"/>
                <a:cs typeface="Times New Roman" panose="02020603050405020304" pitchFamily="18" charset="0"/>
              </a:rPr>
              <a:t>Budget</a:t>
            </a:r>
            <a:r>
              <a:rPr lang="sv-SE" sz="2000" dirty="0">
                <a:solidFill>
                  <a:schemeClr val="bg1"/>
                </a:solidFill>
                <a:latin typeface="Times New Roman" panose="02020603050405020304" pitchFamily="18" charset="0"/>
                <a:cs typeface="Times New Roman" panose="02020603050405020304" pitchFamily="18" charset="0"/>
              </a:rPr>
              <a:t> </a:t>
            </a:r>
            <a:r>
              <a:rPr lang="sv-SE" sz="2000" dirty="0" smtClean="0">
                <a:solidFill>
                  <a:schemeClr val="bg1"/>
                </a:solidFill>
                <a:latin typeface="Times New Roman" panose="02020603050405020304" pitchFamily="18" charset="0"/>
                <a:cs typeface="Times New Roman" panose="02020603050405020304" pitchFamily="18" charset="0"/>
              </a:rPr>
              <a:t>för verksamhetsåret 2020		7</a:t>
            </a:r>
          </a:p>
          <a:p>
            <a:r>
              <a:rPr lang="sv-SE" sz="2000" dirty="0" smtClean="0">
                <a:solidFill>
                  <a:schemeClr val="bg1"/>
                </a:solidFill>
                <a:latin typeface="Times New Roman" panose="02020603050405020304" pitchFamily="18" charset="0"/>
                <a:cs typeface="Times New Roman" panose="02020603050405020304" pitchFamily="18" charset="0"/>
              </a:rPr>
              <a:t>Bli skyddsombud!			8</a:t>
            </a:r>
          </a:p>
          <a:p>
            <a:r>
              <a:rPr lang="sv-SE" sz="1400" dirty="0" smtClean="0">
                <a:solidFill>
                  <a:schemeClr val="bg1"/>
                </a:solidFill>
                <a:latin typeface="Times New Roman" panose="02020603050405020304" pitchFamily="18" charset="0"/>
                <a:cs typeface="Times New Roman" panose="02020603050405020304" pitchFamily="18" charset="0"/>
              </a:rPr>
              <a:t> </a:t>
            </a:r>
            <a:endParaRPr lang="sv-SE" sz="1400" dirty="0">
              <a:solidFill>
                <a:schemeClr val="bg1"/>
              </a:solidFill>
              <a:latin typeface="Times New Roman" panose="02020603050405020304" pitchFamily="18" charset="0"/>
              <a:cs typeface="Times New Roman" panose="02020603050405020304" pitchFamily="18" charset="0"/>
            </a:endParaRPr>
          </a:p>
        </p:txBody>
      </p:sp>
      <p:sp>
        <p:nvSpPr>
          <p:cNvPr id="5" name="Rektangel 4"/>
          <p:cNvSpPr/>
          <p:nvPr/>
        </p:nvSpPr>
        <p:spPr>
          <a:xfrm>
            <a:off x="116634" y="4572000"/>
            <a:ext cx="6624736" cy="4407296"/>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2400" dirty="0" smtClean="0">
                <a:solidFill>
                  <a:srgbClr val="00A68A"/>
                </a:solidFill>
                <a:latin typeface="Times New Roman" panose="02020603050405020304" pitchFamily="18" charset="0"/>
                <a:cs typeface="Times New Roman" panose="02020603050405020304" pitchFamily="18" charset="0"/>
              </a:rPr>
              <a:t>Övergripande målsättning för 2020</a:t>
            </a:r>
          </a:p>
          <a:p>
            <a:pPr algn="ctr"/>
            <a:endParaRPr lang="sv-SE" sz="1600" dirty="0">
              <a:solidFill>
                <a:schemeClr val="tx1"/>
              </a:solidFill>
              <a:latin typeface="Times New Roman" panose="02020603050405020304" pitchFamily="18" charset="0"/>
              <a:cs typeface="Times New Roman" panose="02020603050405020304" pitchFamily="18" charset="0"/>
            </a:endParaRPr>
          </a:p>
          <a:p>
            <a:pPr algn="just"/>
            <a:r>
              <a:rPr lang="sv-SE" sz="1600" dirty="0" smtClean="0">
                <a:solidFill>
                  <a:schemeClr val="tx1"/>
                </a:solidFill>
                <a:latin typeface="Times New Roman" panose="02020603050405020304" pitchFamily="18" charset="0"/>
                <a:cs typeface="Times New Roman" panose="02020603050405020304" pitchFamily="18" charset="0"/>
              </a:rPr>
              <a:t>Jönköpingsavdelningens styrelses målsättning för 2020 är att vara en stabil avdelning där inga delar av verksamheten står och faller med enskilda personer. </a:t>
            </a:r>
          </a:p>
          <a:p>
            <a:pPr algn="just"/>
            <a:endParaRPr lang="sv-SE" sz="1600" dirty="0">
              <a:solidFill>
                <a:schemeClr val="tx1"/>
              </a:solidFill>
              <a:latin typeface="Times New Roman" panose="02020603050405020304" pitchFamily="18" charset="0"/>
              <a:cs typeface="Times New Roman" panose="02020603050405020304" pitchFamily="18" charset="0"/>
            </a:endParaRPr>
          </a:p>
          <a:p>
            <a:pPr algn="just"/>
            <a:r>
              <a:rPr lang="sv-SE" sz="1600" dirty="0" smtClean="0">
                <a:solidFill>
                  <a:schemeClr val="tx1"/>
                </a:solidFill>
                <a:latin typeface="Times New Roman" panose="02020603050405020304" pitchFamily="18" charset="0"/>
                <a:cs typeface="Times New Roman" panose="02020603050405020304" pitchFamily="18" charset="0"/>
              </a:rPr>
              <a:t>Vi ska fortsätta arbeta med våra årligt återkommande engagemang och aktiviteter som skapar nytta för medlemmar och krydda med det </a:t>
            </a:r>
            <a:r>
              <a:rPr lang="sv-SE" sz="1600" dirty="0" err="1" smtClean="0">
                <a:solidFill>
                  <a:schemeClr val="tx1"/>
                </a:solidFill>
                <a:latin typeface="Times New Roman" panose="02020603050405020304" pitchFamily="18" charset="0"/>
                <a:cs typeface="Times New Roman" panose="02020603050405020304" pitchFamily="18" charset="0"/>
              </a:rPr>
              <a:t>lil</a:t>
            </a:r>
            <a:r>
              <a:rPr lang="sv-SE" sz="1600" dirty="0" smtClean="0">
                <a:solidFill>
                  <a:schemeClr val="tx1"/>
                </a:solidFill>
                <a:latin typeface="Times New Roman" panose="02020603050405020304" pitchFamily="18" charset="0"/>
                <a:cs typeface="Times New Roman" panose="02020603050405020304" pitchFamily="18" charset="0"/>
              </a:rPr>
              <a:t>(l)a extra när möjligheterna finns. </a:t>
            </a:r>
          </a:p>
          <a:p>
            <a:pPr algn="just"/>
            <a:endParaRPr lang="sv-SE" sz="1600" dirty="0">
              <a:solidFill>
                <a:schemeClr val="tx1"/>
              </a:solidFill>
              <a:latin typeface="Times New Roman" panose="02020603050405020304" pitchFamily="18" charset="0"/>
              <a:cs typeface="Times New Roman" panose="02020603050405020304" pitchFamily="18" charset="0"/>
            </a:endParaRPr>
          </a:p>
          <a:p>
            <a:pPr algn="just"/>
            <a:r>
              <a:rPr lang="sv-SE" sz="1600" dirty="0" smtClean="0">
                <a:solidFill>
                  <a:schemeClr val="tx1"/>
                </a:solidFill>
                <a:latin typeface="Times New Roman" panose="02020603050405020304" pitchFamily="18" charset="0"/>
                <a:cs typeface="Times New Roman" panose="02020603050405020304" pitchFamily="18" charset="0"/>
              </a:rPr>
              <a:t>Vi ska arbeta med Visions mål och hjärtefrågor för att (bland annat) bidra till ett hållbart arbetsliv, bra löner och villkor för våra medlemmar, rätt förutsättningar för chefs- och ledarskap, vara det naturliga valet för våra yrkesgrupper, vara närvarande och handlingskraftiga på arbetsplatserna och framförallt: göra varandra bra!</a:t>
            </a:r>
            <a:endParaRPr lang="sv-SE" sz="1600" dirty="0">
              <a:solidFill>
                <a:schemeClr val="tx1"/>
              </a:solidFill>
              <a:latin typeface="Times New Roman" panose="02020603050405020304" pitchFamily="18" charset="0"/>
              <a:cs typeface="Times New Roman" panose="02020603050405020304" pitchFamily="18" charset="0"/>
            </a:endParaRPr>
          </a:p>
        </p:txBody>
      </p:sp>
      <p:sp>
        <p:nvSpPr>
          <p:cNvPr id="8" name="textruta 7"/>
          <p:cNvSpPr txBox="1"/>
          <p:nvPr/>
        </p:nvSpPr>
        <p:spPr>
          <a:xfrm>
            <a:off x="6464441" y="112961"/>
            <a:ext cx="288031" cy="369332"/>
          </a:xfrm>
          <a:prstGeom prst="rect">
            <a:avLst/>
          </a:prstGeom>
          <a:noFill/>
        </p:spPr>
        <p:txBody>
          <a:bodyPr wrap="square" rtlCol="0">
            <a:spAutoFit/>
          </a:bodyPr>
          <a:lstStyle/>
          <a:p>
            <a:r>
              <a:rPr lang="sv-SE" dirty="0" smtClean="0">
                <a:solidFill>
                  <a:srgbClr val="65D44A"/>
                </a:solidFill>
                <a:latin typeface="Times New Roman" panose="02020603050405020304" pitchFamily="18" charset="0"/>
                <a:cs typeface="Times New Roman" panose="02020603050405020304" pitchFamily="18" charset="0"/>
              </a:rPr>
              <a:t>2</a:t>
            </a:r>
            <a:endParaRPr lang="sv-SE" dirty="0">
              <a:solidFill>
                <a:srgbClr val="65D44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9975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p:cNvSpPr txBox="1"/>
          <p:nvPr/>
        </p:nvSpPr>
        <p:spPr>
          <a:xfrm>
            <a:off x="6459888" y="107504"/>
            <a:ext cx="288031" cy="369332"/>
          </a:xfrm>
          <a:prstGeom prst="rect">
            <a:avLst/>
          </a:prstGeom>
          <a:noFill/>
        </p:spPr>
        <p:txBody>
          <a:bodyPr wrap="square" rtlCol="0">
            <a:spAutoFit/>
          </a:bodyPr>
          <a:lstStyle/>
          <a:p>
            <a:r>
              <a:rPr lang="sv-SE" dirty="0" smtClean="0">
                <a:solidFill>
                  <a:srgbClr val="00A68A"/>
                </a:solidFill>
                <a:latin typeface="Times New Roman" panose="02020603050405020304" pitchFamily="18" charset="0"/>
                <a:cs typeface="Times New Roman" panose="02020603050405020304" pitchFamily="18" charset="0"/>
              </a:rPr>
              <a:t>3</a:t>
            </a:r>
            <a:endParaRPr lang="sv-SE" dirty="0">
              <a:solidFill>
                <a:srgbClr val="00A68A"/>
              </a:solidFill>
              <a:latin typeface="Times New Roman" panose="02020603050405020304" pitchFamily="18" charset="0"/>
              <a:cs typeface="Times New Roman" panose="02020603050405020304" pitchFamily="18" charset="0"/>
            </a:endParaRPr>
          </a:p>
        </p:txBody>
      </p:sp>
      <p:pic>
        <p:nvPicPr>
          <p:cNvPr id="8" name="Platshållare för innehåll 7"/>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61023" y="-758401"/>
            <a:ext cx="3663117" cy="6133594"/>
          </a:xfrm>
          <a:prstGeom prst="rect">
            <a:avLst/>
          </a:prstGeom>
        </p:spPr>
      </p:pic>
      <p:pic>
        <p:nvPicPr>
          <p:cNvPr id="4" name="Platshållare för innehåll 5"/>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04658" y="4441216"/>
            <a:ext cx="4563279" cy="4392800"/>
          </a:xfrm>
          <a:prstGeom prst="rect">
            <a:avLst/>
          </a:prstGeom>
        </p:spPr>
      </p:pic>
    </p:spTree>
    <p:extLst>
      <p:ext uri="{BB962C8B-B14F-4D97-AF65-F5344CB8AC3E}">
        <p14:creationId xmlns:p14="http://schemas.microsoft.com/office/powerpoint/2010/main" val="420316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60649" y="251523"/>
            <a:ext cx="3600400" cy="584775"/>
          </a:xfrm>
          <a:prstGeom prst="rect">
            <a:avLst/>
          </a:prstGeom>
          <a:noFill/>
        </p:spPr>
        <p:txBody>
          <a:bodyPr wrap="square" rtlCol="0">
            <a:spAutoFit/>
          </a:bodyPr>
          <a:lstStyle/>
          <a:p>
            <a:r>
              <a:rPr lang="sv-SE" sz="3200" dirty="0" smtClean="0">
                <a:solidFill>
                  <a:schemeClr val="bg1"/>
                </a:solidFill>
                <a:latin typeface="Times New Roman" panose="02020603050405020304" pitchFamily="18" charset="0"/>
                <a:cs typeface="Times New Roman" panose="02020603050405020304" pitchFamily="18" charset="0"/>
              </a:rPr>
              <a:t>Innehållsförteckning</a:t>
            </a:r>
            <a:endParaRPr lang="sv-SE" sz="2400" dirty="0">
              <a:solidFill>
                <a:schemeClr val="bg1"/>
              </a:solidFill>
              <a:latin typeface="Times New Roman" panose="02020603050405020304" pitchFamily="18" charset="0"/>
              <a:cs typeface="Times New Roman" panose="02020603050405020304" pitchFamily="18" charset="0"/>
            </a:endParaRPr>
          </a:p>
        </p:txBody>
      </p:sp>
      <p:sp>
        <p:nvSpPr>
          <p:cNvPr id="4" name="textruta 3"/>
          <p:cNvSpPr txBox="1"/>
          <p:nvPr/>
        </p:nvSpPr>
        <p:spPr>
          <a:xfrm>
            <a:off x="260650" y="1115618"/>
            <a:ext cx="6120680" cy="2462213"/>
          </a:xfrm>
          <a:prstGeom prst="rect">
            <a:avLst/>
          </a:prstGeom>
          <a:noFill/>
        </p:spPr>
        <p:txBody>
          <a:bodyPr wrap="square" rtlCol="0">
            <a:spAutoFit/>
          </a:bodyPr>
          <a:lstStyle/>
          <a:p>
            <a:r>
              <a:rPr lang="sv-SE" sz="2000" dirty="0" smtClean="0">
                <a:solidFill>
                  <a:schemeClr val="bg1"/>
                </a:solidFill>
                <a:latin typeface="Times New Roman" panose="02020603050405020304" pitchFamily="18" charset="0"/>
                <a:cs typeface="Times New Roman" panose="02020603050405020304" pitchFamily="18" charset="0"/>
              </a:rPr>
              <a:t>Innehållsförteckning			2</a:t>
            </a:r>
          </a:p>
          <a:p>
            <a:r>
              <a:rPr lang="sv-SE" sz="2000" dirty="0" smtClean="0">
                <a:solidFill>
                  <a:schemeClr val="bg1"/>
                </a:solidFill>
                <a:latin typeface="Times New Roman" panose="02020603050405020304" pitchFamily="18" charset="0"/>
                <a:cs typeface="Times New Roman" panose="02020603050405020304" pitchFamily="18" charset="0"/>
              </a:rPr>
              <a:t>Ordförande har ordet			2</a:t>
            </a:r>
          </a:p>
          <a:p>
            <a:r>
              <a:rPr lang="sv-SE" sz="2000" dirty="0" smtClean="0">
                <a:solidFill>
                  <a:schemeClr val="bg1"/>
                </a:solidFill>
                <a:latin typeface="Times New Roman" panose="02020603050405020304" pitchFamily="18" charset="0"/>
                <a:cs typeface="Times New Roman" panose="02020603050405020304" pitchFamily="18" charset="0"/>
              </a:rPr>
              <a:t>Planerade aktiviteter 2020</a:t>
            </a:r>
            <a:r>
              <a:rPr lang="sv-SE" sz="2000" dirty="0">
                <a:solidFill>
                  <a:schemeClr val="bg1"/>
                </a:solidFill>
                <a:latin typeface="Times New Roman" panose="02020603050405020304" pitchFamily="18" charset="0"/>
                <a:cs typeface="Times New Roman" panose="02020603050405020304" pitchFamily="18" charset="0"/>
              </a:rPr>
              <a:t>			</a:t>
            </a:r>
            <a:r>
              <a:rPr lang="sv-SE" sz="2000" dirty="0" smtClean="0">
                <a:solidFill>
                  <a:schemeClr val="bg1"/>
                </a:solidFill>
                <a:latin typeface="Times New Roman" panose="02020603050405020304" pitchFamily="18" charset="0"/>
                <a:cs typeface="Times New Roman" panose="02020603050405020304" pitchFamily="18" charset="0"/>
              </a:rPr>
              <a:t>3</a:t>
            </a:r>
          </a:p>
          <a:p>
            <a:r>
              <a:rPr lang="sv-SE" sz="2000" dirty="0" smtClean="0">
                <a:solidFill>
                  <a:schemeClr val="bg1"/>
                </a:solidFill>
                <a:latin typeface="Times New Roman" panose="02020603050405020304" pitchFamily="18" charset="0"/>
                <a:cs typeface="Times New Roman" panose="02020603050405020304" pitchFamily="18" charset="0"/>
              </a:rPr>
              <a:t>Visions målsättning &amp; hjärtefrågor		4</a:t>
            </a:r>
          </a:p>
          <a:p>
            <a:r>
              <a:rPr lang="sv-SE" sz="2000" dirty="0" smtClean="0">
                <a:solidFill>
                  <a:schemeClr val="bg1"/>
                </a:solidFill>
                <a:latin typeface="Times New Roman" panose="02020603050405020304" pitchFamily="18" charset="0"/>
                <a:cs typeface="Times New Roman" panose="02020603050405020304" pitchFamily="18" charset="0"/>
              </a:rPr>
              <a:t>Arvoden </a:t>
            </a:r>
            <a:r>
              <a:rPr lang="sv-SE" sz="2000" dirty="0">
                <a:solidFill>
                  <a:schemeClr val="bg1"/>
                </a:solidFill>
                <a:latin typeface="Times New Roman" panose="02020603050405020304" pitchFamily="18" charset="0"/>
                <a:cs typeface="Times New Roman" panose="02020603050405020304" pitchFamily="18" charset="0"/>
              </a:rPr>
              <a:t>&amp; </a:t>
            </a:r>
            <a:r>
              <a:rPr lang="sv-SE" sz="2000" dirty="0" smtClean="0">
                <a:solidFill>
                  <a:schemeClr val="bg1"/>
                </a:solidFill>
                <a:latin typeface="Times New Roman" panose="02020603050405020304" pitchFamily="18" charset="0"/>
                <a:cs typeface="Times New Roman" panose="02020603050405020304" pitchFamily="18" charset="0"/>
              </a:rPr>
              <a:t>fackavgift 2020</a:t>
            </a:r>
            <a:r>
              <a:rPr lang="sv-SE" sz="2000" dirty="0">
                <a:solidFill>
                  <a:schemeClr val="bg1"/>
                </a:solidFill>
                <a:latin typeface="Times New Roman" panose="02020603050405020304" pitchFamily="18" charset="0"/>
                <a:cs typeface="Times New Roman" panose="02020603050405020304" pitchFamily="18" charset="0"/>
              </a:rPr>
              <a:t>		6</a:t>
            </a:r>
          </a:p>
          <a:p>
            <a:r>
              <a:rPr lang="sv-SE" sz="2000" dirty="0" smtClean="0">
                <a:solidFill>
                  <a:schemeClr val="bg1"/>
                </a:solidFill>
                <a:latin typeface="Times New Roman" panose="02020603050405020304" pitchFamily="18" charset="0"/>
                <a:cs typeface="Times New Roman" panose="02020603050405020304" pitchFamily="18" charset="0"/>
              </a:rPr>
              <a:t>Löneavtal?				6</a:t>
            </a:r>
          </a:p>
          <a:p>
            <a:r>
              <a:rPr lang="sv-SE" sz="2000" dirty="0" smtClean="0">
                <a:solidFill>
                  <a:schemeClr val="bg1"/>
                </a:solidFill>
                <a:latin typeface="Times New Roman" panose="02020603050405020304" pitchFamily="18" charset="0"/>
                <a:cs typeface="Times New Roman" panose="02020603050405020304" pitchFamily="18" charset="0"/>
              </a:rPr>
              <a:t>Budget</a:t>
            </a:r>
            <a:r>
              <a:rPr lang="sv-SE" sz="2000" dirty="0">
                <a:solidFill>
                  <a:schemeClr val="bg1"/>
                </a:solidFill>
                <a:latin typeface="Times New Roman" panose="02020603050405020304" pitchFamily="18" charset="0"/>
                <a:cs typeface="Times New Roman" panose="02020603050405020304" pitchFamily="18" charset="0"/>
              </a:rPr>
              <a:t> </a:t>
            </a:r>
            <a:r>
              <a:rPr lang="sv-SE" sz="2000" dirty="0" smtClean="0">
                <a:solidFill>
                  <a:schemeClr val="bg1"/>
                </a:solidFill>
                <a:latin typeface="Times New Roman" panose="02020603050405020304" pitchFamily="18" charset="0"/>
                <a:cs typeface="Times New Roman" panose="02020603050405020304" pitchFamily="18" charset="0"/>
              </a:rPr>
              <a:t>för verksamhetsåret 2020		7</a:t>
            </a:r>
          </a:p>
          <a:p>
            <a:r>
              <a:rPr lang="sv-SE" sz="1400" dirty="0" smtClean="0">
                <a:solidFill>
                  <a:schemeClr val="bg1"/>
                </a:solidFill>
                <a:latin typeface="Times New Roman" panose="02020603050405020304" pitchFamily="18" charset="0"/>
                <a:cs typeface="Times New Roman" panose="02020603050405020304" pitchFamily="18" charset="0"/>
              </a:rPr>
              <a:t> </a:t>
            </a:r>
            <a:endParaRPr lang="sv-SE" sz="1400" dirty="0">
              <a:solidFill>
                <a:schemeClr val="bg1"/>
              </a:solidFill>
              <a:latin typeface="Times New Roman" panose="02020603050405020304" pitchFamily="18" charset="0"/>
              <a:cs typeface="Times New Roman" panose="02020603050405020304" pitchFamily="18" charset="0"/>
            </a:endParaRPr>
          </a:p>
        </p:txBody>
      </p:sp>
      <p:sp>
        <p:nvSpPr>
          <p:cNvPr id="5" name="Rektangel 4"/>
          <p:cNvSpPr/>
          <p:nvPr/>
        </p:nvSpPr>
        <p:spPr>
          <a:xfrm>
            <a:off x="116634" y="112961"/>
            <a:ext cx="6624736" cy="8866335"/>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285021" y="245257"/>
            <a:ext cx="4008863" cy="461665"/>
          </a:xfrm>
          <a:prstGeom prst="rect">
            <a:avLst/>
          </a:prstGeom>
          <a:noFill/>
        </p:spPr>
        <p:txBody>
          <a:bodyPr wrap="square" rtlCol="0">
            <a:spAutoFit/>
          </a:bodyPr>
          <a:lstStyle/>
          <a:p>
            <a:r>
              <a:rPr lang="sv-SE" sz="2400" dirty="0" smtClean="0">
                <a:solidFill>
                  <a:srgbClr val="00A68A"/>
                </a:solidFill>
                <a:latin typeface="Times New Roman" panose="02020603050405020304" pitchFamily="18" charset="0"/>
                <a:cs typeface="Times New Roman" panose="02020603050405020304" pitchFamily="18" charset="0"/>
              </a:rPr>
              <a:t>Ordföranden har ordet</a:t>
            </a:r>
            <a:endParaRPr lang="sv-SE" dirty="0">
              <a:solidFill>
                <a:srgbClr val="00A68A"/>
              </a:solidFill>
              <a:latin typeface="Times New Roman" panose="02020603050405020304" pitchFamily="18" charset="0"/>
              <a:cs typeface="Times New Roman" panose="02020603050405020304" pitchFamily="18" charset="0"/>
            </a:endParaRPr>
          </a:p>
        </p:txBody>
      </p:sp>
      <p:sp>
        <p:nvSpPr>
          <p:cNvPr id="7" name="textruta 6"/>
          <p:cNvSpPr txBox="1"/>
          <p:nvPr/>
        </p:nvSpPr>
        <p:spPr>
          <a:xfrm>
            <a:off x="285094" y="974860"/>
            <a:ext cx="6120680" cy="8079135"/>
          </a:xfrm>
          <a:prstGeom prst="rect">
            <a:avLst/>
          </a:prstGeom>
          <a:noFill/>
        </p:spPr>
        <p:txBody>
          <a:bodyPr wrap="square" rtlCol="0">
            <a:spAutoFit/>
          </a:bodyPr>
          <a:lstStyle/>
          <a:p>
            <a:pPr algn="just"/>
            <a:r>
              <a:rPr lang="sv-SE" sz="1300" dirty="0">
                <a:latin typeface="Times New Roman" panose="02020603050405020304" pitchFamily="18" charset="0"/>
                <a:cs typeface="Times New Roman" panose="02020603050405020304" pitchFamily="18" charset="0"/>
              </a:rPr>
              <a:t>I början av 2019 var mitt mål att sätta </a:t>
            </a:r>
            <a:r>
              <a:rPr lang="sv-SE" sz="1300" dirty="0" smtClean="0">
                <a:latin typeface="Times New Roman" panose="02020603050405020304" pitchFamily="18" charset="0"/>
                <a:cs typeface="Times New Roman" panose="02020603050405020304" pitchFamily="18" charset="0"/>
              </a:rPr>
              <a:t>Vision</a:t>
            </a:r>
          </a:p>
          <a:p>
            <a:pPr algn="just"/>
            <a:r>
              <a:rPr lang="sv-SE" sz="1300" dirty="0" smtClean="0">
                <a:latin typeface="Times New Roman" panose="02020603050405020304" pitchFamily="18" charset="0"/>
                <a:cs typeface="Times New Roman" panose="02020603050405020304" pitchFamily="18" charset="0"/>
              </a:rPr>
              <a:t>Jönköpingsavdelningen </a:t>
            </a:r>
            <a:r>
              <a:rPr lang="sv-SE" sz="1300" dirty="0">
                <a:latin typeface="Times New Roman" panose="02020603050405020304" pitchFamily="18" charset="0"/>
                <a:cs typeface="Times New Roman" panose="02020603050405020304" pitchFamily="18" charset="0"/>
              </a:rPr>
              <a:t>på kartan tillsammans </a:t>
            </a:r>
            <a:r>
              <a:rPr lang="sv-SE" sz="1300" dirty="0" smtClean="0">
                <a:latin typeface="Times New Roman" panose="02020603050405020304" pitchFamily="18" charset="0"/>
                <a:cs typeface="Times New Roman" panose="02020603050405020304" pitchFamily="18" charset="0"/>
              </a:rPr>
              <a:t>med er </a:t>
            </a:r>
          </a:p>
          <a:p>
            <a:pPr algn="just"/>
            <a:r>
              <a:rPr lang="sv-SE" sz="1300" dirty="0" smtClean="0">
                <a:latin typeface="Times New Roman" panose="02020603050405020304" pitchFamily="18" charset="0"/>
                <a:cs typeface="Times New Roman" panose="02020603050405020304" pitchFamily="18" charset="0"/>
              </a:rPr>
              <a:t>medlemmar</a:t>
            </a:r>
            <a:r>
              <a:rPr lang="sv-SE" sz="1300" dirty="0">
                <a:latin typeface="Times New Roman" panose="02020603050405020304" pitchFamily="18" charset="0"/>
                <a:cs typeface="Times New Roman" panose="02020603050405020304" pitchFamily="18" charset="0"/>
              </a:rPr>
              <a:t>. Ett av målen är att nå 1300 </a:t>
            </a:r>
            <a:r>
              <a:rPr lang="sv-SE" sz="1300" dirty="0" smtClean="0">
                <a:latin typeface="Times New Roman" panose="02020603050405020304" pitchFamily="18" charset="0"/>
                <a:cs typeface="Times New Roman" panose="02020603050405020304" pitchFamily="18" charset="0"/>
              </a:rPr>
              <a:t>medlemmar</a:t>
            </a:r>
          </a:p>
          <a:p>
            <a:pPr algn="just"/>
            <a:r>
              <a:rPr lang="sv-SE" sz="1300" dirty="0" smtClean="0">
                <a:latin typeface="Times New Roman" panose="02020603050405020304" pitchFamily="18" charset="0"/>
                <a:cs typeface="Times New Roman" panose="02020603050405020304" pitchFamily="18" charset="0"/>
              </a:rPr>
              <a:t>innan </a:t>
            </a:r>
            <a:r>
              <a:rPr lang="sv-SE" sz="1300" dirty="0">
                <a:latin typeface="Times New Roman" panose="02020603050405020304" pitchFamily="18" charset="0"/>
                <a:cs typeface="Times New Roman" panose="02020603050405020304" pitchFamily="18" charset="0"/>
              </a:rPr>
              <a:t>året är slut och vi är snart där</a:t>
            </a:r>
            <a:r>
              <a:rPr lang="sv-SE" sz="1300" dirty="0" smtClean="0">
                <a:latin typeface="Times New Roman" panose="02020603050405020304" pitchFamily="18" charset="0"/>
                <a:cs typeface="Times New Roman" panose="02020603050405020304" pitchFamily="18" charset="0"/>
              </a:rPr>
              <a:t>:)</a:t>
            </a:r>
          </a:p>
          <a:p>
            <a:pPr algn="just"/>
            <a:endParaRPr lang="sv-SE" sz="1300" dirty="0">
              <a:latin typeface="Times New Roman" panose="02020603050405020304" pitchFamily="18" charset="0"/>
              <a:cs typeface="Times New Roman" panose="02020603050405020304" pitchFamily="18" charset="0"/>
            </a:endParaRPr>
          </a:p>
          <a:p>
            <a:pPr algn="just"/>
            <a:r>
              <a:rPr lang="sv-SE" sz="1300" dirty="0">
                <a:latin typeface="Times New Roman" panose="02020603050405020304" pitchFamily="18" charset="0"/>
                <a:cs typeface="Times New Roman" panose="02020603050405020304" pitchFamily="18" charset="0"/>
              </a:rPr>
              <a:t>Vi har </a:t>
            </a:r>
            <a:r>
              <a:rPr lang="sv-SE" sz="1300" dirty="0" smtClean="0">
                <a:latin typeface="Times New Roman" panose="02020603050405020304" pitchFamily="18" charset="0"/>
                <a:cs typeface="Times New Roman" panose="02020603050405020304" pitchFamily="18" charset="0"/>
              </a:rPr>
              <a:t>sedan </a:t>
            </a:r>
            <a:r>
              <a:rPr lang="sv-SE" sz="1300" dirty="0">
                <a:latin typeface="Times New Roman" panose="02020603050405020304" pitchFamily="18" charset="0"/>
                <a:cs typeface="Times New Roman" panose="02020603050405020304" pitchFamily="18" charset="0"/>
              </a:rPr>
              <a:t>Höstmötet förra året (1 november </a:t>
            </a:r>
            <a:r>
              <a:rPr lang="sv-SE" sz="1300" dirty="0" smtClean="0">
                <a:latin typeface="Times New Roman" panose="02020603050405020304" pitchFamily="18" charset="0"/>
                <a:cs typeface="Times New Roman" panose="02020603050405020304" pitchFamily="18" charset="0"/>
              </a:rPr>
              <a:t>2018</a:t>
            </a:r>
          </a:p>
          <a:p>
            <a:pPr algn="just"/>
            <a:r>
              <a:rPr lang="sv-SE" sz="1300" dirty="0" smtClean="0">
                <a:latin typeface="Times New Roman" panose="02020603050405020304" pitchFamily="18" charset="0"/>
                <a:cs typeface="Times New Roman" panose="02020603050405020304" pitchFamily="18" charset="0"/>
              </a:rPr>
              <a:t>till 31 </a:t>
            </a:r>
            <a:r>
              <a:rPr lang="sv-SE" sz="1300" dirty="0">
                <a:latin typeface="Times New Roman" panose="02020603050405020304" pitchFamily="18" charset="0"/>
                <a:cs typeface="Times New Roman" panose="02020603050405020304" pitchFamily="18" charset="0"/>
              </a:rPr>
              <a:t>oktober 2019) organiserat med 204 </a:t>
            </a:r>
          </a:p>
          <a:p>
            <a:pPr algn="just"/>
            <a:r>
              <a:rPr lang="sv-SE" sz="1300" dirty="0" smtClean="0">
                <a:latin typeface="Times New Roman" panose="02020603050405020304" pitchFamily="18" charset="0"/>
                <a:cs typeface="Times New Roman" panose="02020603050405020304" pitchFamily="18" charset="0"/>
              </a:rPr>
              <a:t>medlemmar </a:t>
            </a:r>
            <a:r>
              <a:rPr lang="sv-SE" sz="1300" dirty="0">
                <a:latin typeface="Times New Roman" panose="02020603050405020304" pitchFamily="18" charset="0"/>
                <a:cs typeface="Times New Roman" panose="02020603050405020304" pitchFamily="18" charset="0"/>
              </a:rPr>
              <a:t>i vår </a:t>
            </a:r>
            <a:r>
              <a:rPr lang="sv-SE" sz="1300" dirty="0" smtClean="0">
                <a:latin typeface="Times New Roman" panose="02020603050405020304" pitchFamily="18" charset="0"/>
                <a:cs typeface="Times New Roman" panose="02020603050405020304" pitchFamily="18" charset="0"/>
              </a:rPr>
              <a:t>avdelning, </a:t>
            </a:r>
            <a:r>
              <a:rPr lang="sv-SE" sz="1300" dirty="0">
                <a:latin typeface="Times New Roman" panose="02020603050405020304" pitchFamily="18" charset="0"/>
                <a:cs typeface="Times New Roman" panose="02020603050405020304" pitchFamily="18" charset="0"/>
              </a:rPr>
              <a:t>men några slutar också </a:t>
            </a:r>
            <a:r>
              <a:rPr lang="sv-SE" sz="1300" dirty="0" smtClean="0">
                <a:latin typeface="Times New Roman" panose="02020603050405020304" pitchFamily="18" charset="0"/>
                <a:cs typeface="Times New Roman" panose="02020603050405020304" pitchFamily="18" charset="0"/>
              </a:rPr>
              <a:t>så</a:t>
            </a:r>
          </a:p>
          <a:p>
            <a:pPr algn="just"/>
            <a:r>
              <a:rPr lang="sv-SE" sz="1300" dirty="0" smtClean="0">
                <a:latin typeface="Times New Roman" panose="02020603050405020304" pitchFamily="18" charset="0"/>
                <a:cs typeface="Times New Roman" panose="02020603050405020304" pitchFamily="18" charset="0"/>
              </a:rPr>
              <a:t>totalt </a:t>
            </a:r>
            <a:r>
              <a:rPr lang="sv-SE" sz="1300" dirty="0">
                <a:latin typeface="Times New Roman" panose="02020603050405020304" pitchFamily="18" charset="0"/>
                <a:cs typeface="Times New Roman" panose="02020603050405020304" pitchFamily="18" charset="0"/>
              </a:rPr>
              <a:t>har vi ökat med 64 </a:t>
            </a:r>
            <a:r>
              <a:rPr lang="sv-SE" sz="1300" dirty="0" smtClean="0">
                <a:latin typeface="Times New Roman" panose="02020603050405020304" pitchFamily="18" charset="0"/>
                <a:cs typeface="Times New Roman" panose="02020603050405020304" pitchFamily="18" charset="0"/>
              </a:rPr>
              <a:t>medlemmar </a:t>
            </a:r>
            <a:r>
              <a:rPr lang="sv-SE" sz="1300" dirty="0">
                <a:latin typeface="Times New Roman" panose="02020603050405020304" pitchFamily="18" charset="0"/>
                <a:cs typeface="Times New Roman" panose="02020603050405020304" pitchFamily="18" charset="0"/>
              </a:rPr>
              <a:t>detta år. Detta är jättekul och hoppas vi hjälps åt att nå upp till 1300 medlemmar</a:t>
            </a:r>
            <a:r>
              <a:rPr lang="sv-SE" sz="1300" dirty="0" smtClean="0">
                <a:latin typeface="Times New Roman" panose="02020603050405020304" pitchFamily="18" charset="0"/>
                <a:cs typeface="Times New Roman" panose="02020603050405020304" pitchFamily="18" charset="0"/>
              </a:rPr>
              <a:t>!</a:t>
            </a:r>
          </a:p>
          <a:p>
            <a:pPr algn="just"/>
            <a:endParaRPr lang="sv-SE" sz="1300" dirty="0">
              <a:latin typeface="Times New Roman" panose="02020603050405020304" pitchFamily="18" charset="0"/>
              <a:cs typeface="Times New Roman" panose="02020603050405020304" pitchFamily="18" charset="0"/>
            </a:endParaRPr>
          </a:p>
          <a:p>
            <a:pPr algn="just"/>
            <a:r>
              <a:rPr lang="sv-SE" sz="1300" dirty="0">
                <a:latin typeface="Times New Roman" panose="02020603050405020304" pitchFamily="18" charset="0"/>
                <a:cs typeface="Times New Roman" panose="02020603050405020304" pitchFamily="18" charset="0"/>
              </a:rPr>
              <a:t>Ett annat mål var att ha egna administrationsombud och det har vi nu, två </a:t>
            </a:r>
            <a:r>
              <a:rPr lang="sv-SE" sz="1300" dirty="0" smtClean="0">
                <a:latin typeface="Times New Roman" panose="02020603050405020304" pitchFamily="18" charset="0"/>
                <a:cs typeface="Times New Roman" panose="02020603050405020304" pitchFamily="18" charset="0"/>
              </a:rPr>
              <a:t>stycken i </a:t>
            </a:r>
            <a:r>
              <a:rPr lang="sv-SE" sz="1300" dirty="0">
                <a:latin typeface="Times New Roman" panose="02020603050405020304" pitchFamily="18" charset="0"/>
                <a:cs typeface="Times New Roman" panose="02020603050405020304" pitchFamily="18" charset="0"/>
              </a:rPr>
              <a:t>Camilla Guander och Rebecca Färgh. Vi jobbar mycket för att administratörer ska bli uppmärksammade och få kompetensutveckling. Det är vår största medlemsgrupp</a:t>
            </a:r>
            <a:r>
              <a:rPr lang="sv-SE" sz="1300" dirty="0" smtClean="0">
                <a:latin typeface="Times New Roman" panose="02020603050405020304" pitchFamily="18" charset="0"/>
                <a:cs typeface="Times New Roman" panose="02020603050405020304" pitchFamily="18" charset="0"/>
              </a:rPr>
              <a:t>.</a:t>
            </a:r>
          </a:p>
          <a:p>
            <a:pPr algn="just"/>
            <a:endParaRPr lang="sv-SE" sz="1300" dirty="0">
              <a:latin typeface="Times New Roman" panose="02020603050405020304" pitchFamily="18" charset="0"/>
              <a:cs typeface="Times New Roman" panose="02020603050405020304" pitchFamily="18" charset="0"/>
            </a:endParaRPr>
          </a:p>
          <a:p>
            <a:pPr algn="just"/>
            <a:r>
              <a:rPr lang="sv-SE" sz="1300" dirty="0">
                <a:latin typeface="Times New Roman" panose="02020603050405020304" pitchFamily="18" charset="0"/>
                <a:cs typeface="Times New Roman" panose="02020603050405020304" pitchFamily="18" charset="0"/>
              </a:rPr>
              <a:t>Vår lokala avdelning har också lyckats med att alla </a:t>
            </a:r>
            <a:r>
              <a:rPr lang="sv-SE" sz="1300" dirty="0" smtClean="0">
                <a:latin typeface="Times New Roman" panose="02020603050405020304" pitchFamily="18" charset="0"/>
                <a:cs typeface="Times New Roman" panose="02020603050405020304" pitchFamily="18" charset="0"/>
              </a:rPr>
              <a:t>arbetsledare &amp; produktionsledare </a:t>
            </a:r>
            <a:r>
              <a:rPr lang="sv-SE" sz="1300" dirty="0">
                <a:latin typeface="Times New Roman" panose="02020603050405020304" pitchFamily="18" charset="0"/>
                <a:cs typeface="Times New Roman" panose="02020603050405020304" pitchFamily="18" charset="0"/>
              </a:rPr>
              <a:t>på Tekniska </a:t>
            </a:r>
            <a:r>
              <a:rPr lang="sv-SE" sz="1300" dirty="0" smtClean="0">
                <a:latin typeface="Times New Roman" panose="02020603050405020304" pitchFamily="18" charset="0"/>
                <a:cs typeface="Times New Roman" panose="02020603050405020304" pitchFamily="18" charset="0"/>
              </a:rPr>
              <a:t>Kontoret </a:t>
            </a:r>
            <a:r>
              <a:rPr lang="sv-SE" sz="1300" dirty="0">
                <a:latin typeface="Times New Roman" panose="02020603050405020304" pitchFamily="18" charset="0"/>
                <a:cs typeface="Times New Roman" panose="02020603050405020304" pitchFamily="18" charset="0"/>
              </a:rPr>
              <a:t>kommer att heta </a:t>
            </a:r>
            <a:r>
              <a:rPr lang="sv-SE" sz="1300" dirty="0" smtClean="0">
                <a:latin typeface="Times New Roman" panose="02020603050405020304" pitchFamily="18" charset="0"/>
                <a:cs typeface="Times New Roman" panose="02020603050405020304" pitchFamily="18" charset="0"/>
              </a:rPr>
              <a:t>driftchefer framöver, </a:t>
            </a:r>
            <a:r>
              <a:rPr lang="sv-SE" sz="1300" dirty="0">
                <a:latin typeface="Times New Roman" panose="02020603050405020304" pitchFamily="18" charset="0"/>
                <a:cs typeface="Times New Roman" panose="02020603050405020304" pitchFamily="18" charset="0"/>
              </a:rPr>
              <a:t>vilket vi är väldigt stolta och glada för</a:t>
            </a:r>
            <a:r>
              <a:rPr lang="sv-SE" sz="1300" dirty="0" smtClean="0">
                <a:latin typeface="Times New Roman" panose="02020603050405020304" pitchFamily="18" charset="0"/>
                <a:cs typeface="Times New Roman" panose="02020603050405020304" pitchFamily="18" charset="0"/>
              </a:rPr>
              <a:t>.</a:t>
            </a:r>
          </a:p>
          <a:p>
            <a:pPr algn="just"/>
            <a:endParaRPr lang="sv-SE" sz="1300" dirty="0">
              <a:latin typeface="Times New Roman" panose="02020603050405020304" pitchFamily="18" charset="0"/>
              <a:cs typeface="Times New Roman" panose="02020603050405020304" pitchFamily="18" charset="0"/>
            </a:endParaRPr>
          </a:p>
          <a:p>
            <a:pPr algn="just"/>
            <a:r>
              <a:rPr lang="sv-SE" sz="1300" dirty="0">
                <a:latin typeface="Times New Roman" panose="02020603050405020304" pitchFamily="18" charset="0"/>
                <a:cs typeface="Times New Roman" panose="02020603050405020304" pitchFamily="18" charset="0"/>
              </a:rPr>
              <a:t>Vi har också med vår Karin Berntsson i avtalsgruppen nationellt för Vision. De jobbar för fullt med att förbereda och jobba för ett nytt avtal för alla medlemmar i Vision till våren. Karin går också en utbildning via TCO </a:t>
            </a:r>
            <a:r>
              <a:rPr lang="sv-SE" sz="1300" dirty="0" smtClean="0">
                <a:latin typeface="Times New Roman" panose="02020603050405020304" pitchFamily="18" charset="0"/>
                <a:cs typeface="Times New Roman" panose="02020603050405020304" pitchFamily="18" charset="0"/>
              </a:rPr>
              <a:t> ”Samhällsekonomi</a:t>
            </a:r>
            <a:r>
              <a:rPr lang="sv-SE" sz="1300" dirty="0">
                <a:latin typeface="Times New Roman" panose="02020603050405020304" pitchFamily="18" charset="0"/>
                <a:cs typeface="Times New Roman" panose="02020603050405020304" pitchFamily="18" charset="0"/>
              </a:rPr>
              <a:t>, lönebildning och fackliga </a:t>
            </a:r>
            <a:r>
              <a:rPr lang="sv-SE" sz="1300" dirty="0" smtClean="0">
                <a:latin typeface="Times New Roman" panose="02020603050405020304" pitchFamily="18" charset="0"/>
                <a:cs typeface="Times New Roman" panose="02020603050405020304" pitchFamily="18" charset="0"/>
              </a:rPr>
              <a:t>utmaningar” </a:t>
            </a:r>
            <a:r>
              <a:rPr lang="sv-SE" sz="1300" dirty="0">
                <a:latin typeface="Times New Roman" panose="02020603050405020304" pitchFamily="18" charset="0"/>
                <a:cs typeface="Times New Roman" panose="02020603050405020304" pitchFamily="18" charset="0"/>
              </a:rPr>
              <a:t>på 7,5 </a:t>
            </a:r>
            <a:r>
              <a:rPr lang="sv-SE" sz="1300" dirty="0" smtClean="0">
                <a:latin typeface="Times New Roman" panose="02020603050405020304" pitchFamily="18" charset="0"/>
                <a:cs typeface="Times New Roman" panose="02020603050405020304" pitchFamily="18" charset="0"/>
              </a:rPr>
              <a:t>högskolepoäng.</a:t>
            </a:r>
          </a:p>
          <a:p>
            <a:pPr algn="just"/>
            <a:endParaRPr lang="sv-SE" sz="1300" dirty="0">
              <a:latin typeface="Times New Roman" panose="02020603050405020304" pitchFamily="18" charset="0"/>
              <a:cs typeface="Times New Roman" panose="02020603050405020304" pitchFamily="18" charset="0"/>
            </a:endParaRPr>
          </a:p>
          <a:p>
            <a:pPr algn="just"/>
            <a:r>
              <a:rPr lang="sv-SE" sz="1300" dirty="0">
                <a:latin typeface="Times New Roman" panose="02020603050405020304" pitchFamily="18" charset="0"/>
                <a:cs typeface="Times New Roman" panose="02020603050405020304" pitchFamily="18" charset="0"/>
              </a:rPr>
              <a:t>Jag som ordförande har precis gått en utbildning via TCO </a:t>
            </a:r>
            <a:r>
              <a:rPr lang="sv-SE" sz="1300" dirty="0" smtClean="0">
                <a:latin typeface="Times New Roman" panose="02020603050405020304" pitchFamily="18" charset="0"/>
                <a:cs typeface="Times New Roman" panose="02020603050405020304" pitchFamily="18" charset="0"/>
              </a:rPr>
              <a:t>”Hållbarhet- </a:t>
            </a:r>
            <a:r>
              <a:rPr lang="sv-SE" sz="1300" dirty="0">
                <a:latin typeface="Times New Roman" panose="02020603050405020304" pitchFamily="18" charset="0"/>
                <a:cs typeface="Times New Roman" panose="02020603050405020304" pitchFamily="18" charset="0"/>
              </a:rPr>
              <a:t>en facklig </a:t>
            </a:r>
            <a:r>
              <a:rPr lang="sv-SE" sz="1300" dirty="0" smtClean="0">
                <a:latin typeface="Times New Roman" panose="02020603050405020304" pitchFamily="18" charset="0"/>
                <a:cs typeface="Times New Roman" panose="02020603050405020304" pitchFamily="18" charset="0"/>
              </a:rPr>
              <a:t>fråga”. </a:t>
            </a:r>
            <a:r>
              <a:rPr lang="sv-SE" sz="1300" dirty="0">
                <a:latin typeface="Times New Roman" panose="02020603050405020304" pitchFamily="18" charset="0"/>
                <a:cs typeface="Times New Roman" panose="02020603050405020304" pitchFamily="18" charset="0"/>
              </a:rPr>
              <a:t>Den har sitt utgångsläge från Agenda 2030 och hur de 17 målen är en facklig fråga. Vision jobbar väldigt mycket med dessa frågor och vi har även tillsammans med arbetsgivaren och politiken i Jönköpings kommun startat upp detta arbete. Jag tycker att det är en väldigt viktig fråga som vi måste ta på största allvar. Jag vill att dessa frågor lyfts i alla sammanhang så vi tillsammans kan jobba framåt med arbetsgivare och våra andra fackliga kollegor. Vision driver hållbarhetsarbete som en Fair </a:t>
            </a:r>
            <a:r>
              <a:rPr lang="sv-SE" sz="1300" dirty="0" smtClean="0">
                <a:latin typeface="Times New Roman" panose="02020603050405020304" pitchFamily="18" charset="0"/>
                <a:cs typeface="Times New Roman" panose="02020603050405020304" pitchFamily="18" charset="0"/>
              </a:rPr>
              <a:t>Union </a:t>
            </a:r>
            <a:r>
              <a:rPr lang="sv-SE" sz="1300" dirty="0">
                <a:latin typeface="Times New Roman" panose="02020603050405020304" pitchFamily="18" charset="0"/>
                <a:cs typeface="Times New Roman" panose="02020603050405020304" pitchFamily="18" charset="0"/>
              </a:rPr>
              <a:t>och med all den kunskap och engagemang förbundet har kring hur arbetslivet kan bli mänskligare och miljömässigt mer hållbart så kan vi hjälpas åt att nå hållbara arbetsplatser och en hållbar framtid</a:t>
            </a:r>
            <a:r>
              <a:rPr lang="sv-SE" sz="1300" dirty="0" smtClean="0">
                <a:latin typeface="Times New Roman" panose="02020603050405020304" pitchFamily="18" charset="0"/>
                <a:cs typeface="Times New Roman" panose="02020603050405020304" pitchFamily="18" charset="0"/>
              </a:rPr>
              <a:t>.</a:t>
            </a:r>
          </a:p>
          <a:p>
            <a:pPr algn="just"/>
            <a:endParaRPr lang="sv-SE" sz="1300" dirty="0">
              <a:latin typeface="Times New Roman" panose="02020603050405020304" pitchFamily="18" charset="0"/>
              <a:cs typeface="Times New Roman" panose="02020603050405020304" pitchFamily="18" charset="0"/>
            </a:endParaRPr>
          </a:p>
          <a:p>
            <a:r>
              <a:rPr lang="sv-SE" sz="1600" dirty="0">
                <a:latin typeface="Times New Roman" panose="02020603050405020304" pitchFamily="18" charset="0"/>
                <a:cs typeface="Times New Roman" panose="02020603050405020304" pitchFamily="18" charset="0"/>
              </a:rPr>
              <a:t>Hoppas vi ses på din arbetsplats</a:t>
            </a:r>
            <a:r>
              <a:rPr lang="sv-SE" sz="1600" dirty="0" smtClean="0">
                <a:latin typeface="Times New Roman" panose="02020603050405020304" pitchFamily="18" charset="0"/>
                <a:cs typeface="Times New Roman" panose="02020603050405020304" pitchFamily="18" charset="0"/>
              </a:rPr>
              <a:t>!</a:t>
            </a:r>
          </a:p>
          <a:p>
            <a:endParaRPr lang="sv-SE" sz="1600" dirty="0">
              <a:latin typeface="Times New Roman" panose="02020603050405020304" pitchFamily="18" charset="0"/>
              <a:cs typeface="Times New Roman" panose="02020603050405020304" pitchFamily="18" charset="0"/>
            </a:endParaRPr>
          </a:p>
          <a:p>
            <a:r>
              <a:rPr lang="sv-SE" sz="1600" dirty="0">
                <a:latin typeface="Times New Roman" panose="02020603050405020304" pitchFamily="18" charset="0"/>
                <a:cs typeface="Times New Roman" panose="02020603050405020304" pitchFamily="18" charset="0"/>
              </a:rPr>
              <a:t>Med vänlig hälsning</a:t>
            </a:r>
          </a:p>
          <a:p>
            <a:r>
              <a:rPr lang="sv-SE" sz="1600" b="1" dirty="0">
                <a:latin typeface="Times New Roman" panose="02020603050405020304" pitchFamily="18" charset="0"/>
                <a:cs typeface="Times New Roman" panose="02020603050405020304" pitchFamily="18" charset="0"/>
              </a:rPr>
              <a:t>Maria </a:t>
            </a:r>
            <a:r>
              <a:rPr lang="sv-SE" sz="1600" b="1" dirty="0" smtClean="0">
                <a:latin typeface="Times New Roman" panose="02020603050405020304" pitchFamily="18" charset="0"/>
                <a:cs typeface="Times New Roman" panose="02020603050405020304" pitchFamily="18" charset="0"/>
              </a:rPr>
              <a:t>Carlsson</a:t>
            </a:r>
            <a:endParaRPr lang="sv-SE" sz="1600" dirty="0">
              <a:latin typeface="Times New Roman" panose="02020603050405020304" pitchFamily="18" charset="0"/>
              <a:cs typeface="Times New Roman" panose="02020603050405020304" pitchFamily="18" charset="0"/>
            </a:endParaRPr>
          </a:p>
        </p:txBody>
      </p:sp>
      <p:sp>
        <p:nvSpPr>
          <p:cNvPr id="8" name="textruta 7"/>
          <p:cNvSpPr txBox="1"/>
          <p:nvPr/>
        </p:nvSpPr>
        <p:spPr>
          <a:xfrm>
            <a:off x="6464441" y="112961"/>
            <a:ext cx="288031" cy="369332"/>
          </a:xfrm>
          <a:prstGeom prst="rect">
            <a:avLst/>
          </a:prstGeom>
          <a:noFill/>
        </p:spPr>
        <p:txBody>
          <a:bodyPr wrap="square" rtlCol="0">
            <a:spAutoFit/>
          </a:bodyPr>
          <a:lstStyle/>
          <a:p>
            <a:r>
              <a:rPr lang="sv-SE" dirty="0" smtClean="0">
                <a:solidFill>
                  <a:srgbClr val="65D44A"/>
                </a:solidFill>
                <a:latin typeface="Times New Roman" panose="02020603050405020304" pitchFamily="18" charset="0"/>
                <a:cs typeface="Times New Roman" panose="02020603050405020304" pitchFamily="18" charset="0"/>
              </a:rPr>
              <a:t>4</a:t>
            </a:r>
            <a:endParaRPr lang="sv-SE" dirty="0">
              <a:solidFill>
                <a:srgbClr val="65D44A"/>
              </a:solidFill>
              <a:latin typeface="Times New Roman" panose="02020603050405020304" pitchFamily="18" charset="0"/>
              <a:cs typeface="Times New Roman" panose="02020603050405020304" pitchFamily="18" charset="0"/>
            </a:endParaRPr>
          </a:p>
        </p:txBody>
      </p:sp>
      <p:pic>
        <p:nvPicPr>
          <p:cNvPr id="10" name="Bildobjekt 9"/>
          <p:cNvPicPr>
            <a:picLocks noChangeAspect="1"/>
          </p:cNvPicPr>
          <p:nvPr/>
        </p:nvPicPr>
        <p:blipFill>
          <a:blip r:embed="rId2"/>
          <a:stretch>
            <a:fillRect/>
          </a:stretch>
        </p:blipFill>
        <p:spPr>
          <a:xfrm rot="326097">
            <a:off x="4406938" y="360754"/>
            <a:ext cx="1508909" cy="1944216"/>
          </a:xfrm>
          <a:prstGeom prst="rect">
            <a:avLst/>
          </a:prstGeom>
          <a:ln w="190500" cap="sq">
            <a:solidFill>
              <a:schemeClr val="bg1"/>
            </a:solidFill>
            <a:prstDash val="solid"/>
            <a:miter lim="800000"/>
          </a:ln>
          <a:effectLst>
            <a:outerShdw blurRad="50800" dist="38100" algn="l" rotWithShape="0">
              <a:prstClr val="black">
                <a:alpha val="40000"/>
              </a:prstClr>
            </a:outerShdw>
          </a:effectLst>
          <a:scene3d>
            <a:camera prst="perspectiveFront" fov="5400000"/>
            <a:lightRig rig="threePt" dir="t">
              <a:rot lat="0" lon="0" rev="2100000"/>
            </a:lightRig>
          </a:scene3d>
          <a:sp3d extrusionH="25400">
            <a:extrusionClr>
              <a:srgbClr val="000000"/>
            </a:extrusionClr>
          </a:sp3d>
        </p:spPr>
      </p:pic>
    </p:spTree>
    <p:extLst>
      <p:ext uri="{BB962C8B-B14F-4D97-AF65-F5344CB8AC3E}">
        <p14:creationId xmlns:p14="http://schemas.microsoft.com/office/powerpoint/2010/main" val="1252320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16634" y="107504"/>
            <a:ext cx="6624736" cy="8871792"/>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p:cNvSpPr txBox="1"/>
          <p:nvPr/>
        </p:nvSpPr>
        <p:spPr>
          <a:xfrm>
            <a:off x="332656" y="107504"/>
            <a:ext cx="6192688" cy="1323439"/>
          </a:xfrm>
          <a:prstGeom prst="rect">
            <a:avLst/>
          </a:prstGeom>
          <a:noFill/>
        </p:spPr>
        <p:txBody>
          <a:bodyPr wrap="square" rtlCol="0">
            <a:spAutoFit/>
          </a:bodyPr>
          <a:lstStyle/>
          <a:p>
            <a:pPr algn="ctr"/>
            <a:r>
              <a:rPr lang="sv-SE" sz="4000" dirty="0" smtClean="0">
                <a:solidFill>
                  <a:srgbClr val="00A68A"/>
                </a:solidFill>
                <a:latin typeface="Times New Roman" panose="02020603050405020304" pitchFamily="18" charset="0"/>
                <a:cs typeface="Times New Roman" panose="02020603050405020304" pitchFamily="18" charset="0"/>
              </a:rPr>
              <a:t>Planerade aktiviteter 2020 för medlemmar och ombud</a:t>
            </a:r>
            <a:endParaRPr lang="sv-SE" sz="4000" dirty="0">
              <a:solidFill>
                <a:srgbClr val="00A68A"/>
              </a:solidFill>
              <a:latin typeface="Times New Roman" panose="02020603050405020304" pitchFamily="18" charset="0"/>
              <a:cs typeface="Times New Roman" panose="02020603050405020304" pitchFamily="18" charset="0"/>
            </a:endParaRPr>
          </a:p>
        </p:txBody>
      </p:sp>
      <p:sp>
        <p:nvSpPr>
          <p:cNvPr id="11" name="textruta 10"/>
          <p:cNvSpPr txBox="1"/>
          <p:nvPr/>
        </p:nvSpPr>
        <p:spPr>
          <a:xfrm>
            <a:off x="188641" y="1435097"/>
            <a:ext cx="6535522" cy="7386638"/>
          </a:xfrm>
          <a:prstGeom prst="rect">
            <a:avLst/>
          </a:prstGeom>
          <a:noFill/>
        </p:spPr>
        <p:txBody>
          <a:bodyPr wrap="square" rtlCol="0">
            <a:spAutoFit/>
          </a:bodyPr>
          <a:lstStyle/>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Soppluncher vår och höst</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Frukostmöten vår och höst</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Höstmöte med bio</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Årsmöte med föreläsning</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Lunch för nya medlemmar varje månad</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Öppet hus inför lönesamtalen</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Yrkesträffar</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Arbetsplatsträffar (så många det bara går!)</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Medlem i 45 år – uppvaktningsmiddag</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Rekrytering &amp; organisering!</a:t>
            </a:r>
          </a:p>
          <a:p>
            <a:endParaRPr lang="sv-SE" sz="2400" dirty="0" smtClean="0">
              <a:latin typeface="Times New Roman" panose="02020603050405020304" pitchFamily="18" charset="0"/>
              <a:cs typeface="Times New Roman" panose="02020603050405020304" pitchFamily="18" charset="0"/>
            </a:endParaRPr>
          </a:p>
          <a:p>
            <a:pPr marL="342900" indent="-342900">
              <a:lnSpc>
                <a:spcPct val="150000"/>
              </a:lnSpc>
              <a:buClr>
                <a:srgbClr val="65D44A"/>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Ombudsträffar</a:t>
            </a:r>
          </a:p>
          <a:p>
            <a:pPr marL="342900" indent="-342900">
              <a:lnSpc>
                <a:spcPct val="150000"/>
              </a:lnSpc>
              <a:buClr>
                <a:srgbClr val="65D44A"/>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Ombudsutbildningar</a:t>
            </a:r>
          </a:p>
          <a:p>
            <a:endParaRPr lang="sv-SE" dirty="0"/>
          </a:p>
        </p:txBody>
      </p:sp>
      <p:pic>
        <p:nvPicPr>
          <p:cNvPr id="2052" name="Picture 4" descr="https://vision.se/globalassets/om-vision/designmanual/vision_logo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644" y="8028384"/>
            <a:ext cx="1790700" cy="800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6436132" y="107504"/>
            <a:ext cx="288031" cy="369332"/>
          </a:xfrm>
          <a:prstGeom prst="rect">
            <a:avLst/>
          </a:prstGeom>
          <a:noFill/>
        </p:spPr>
        <p:txBody>
          <a:bodyPr wrap="square" rtlCol="0">
            <a:spAutoFit/>
          </a:bodyPr>
          <a:lstStyle/>
          <a:p>
            <a:r>
              <a:rPr lang="sv-SE" dirty="0" smtClean="0">
                <a:solidFill>
                  <a:srgbClr val="00A68A"/>
                </a:solidFill>
                <a:latin typeface="Times New Roman" panose="02020603050405020304" pitchFamily="18" charset="0"/>
                <a:cs typeface="Times New Roman" panose="02020603050405020304" pitchFamily="18" charset="0"/>
              </a:rPr>
              <a:t>5</a:t>
            </a:r>
            <a:endParaRPr lang="sv-SE" dirty="0">
              <a:solidFill>
                <a:srgbClr val="00A68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364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6634" y="107504"/>
            <a:ext cx="6624736" cy="4320480"/>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ruta 2"/>
          <p:cNvSpPr txBox="1"/>
          <p:nvPr/>
        </p:nvSpPr>
        <p:spPr>
          <a:xfrm>
            <a:off x="116633" y="251522"/>
            <a:ext cx="6048671" cy="584775"/>
          </a:xfrm>
          <a:prstGeom prst="rect">
            <a:avLst/>
          </a:prstGeom>
          <a:noFill/>
        </p:spPr>
        <p:txBody>
          <a:bodyPr wrap="square" rtlCol="0">
            <a:spAutoFit/>
          </a:bodyPr>
          <a:lstStyle/>
          <a:p>
            <a:r>
              <a:rPr lang="sv-SE" sz="3200" dirty="0" smtClean="0">
                <a:solidFill>
                  <a:srgbClr val="00A68A"/>
                </a:solidFill>
                <a:latin typeface="Times New Roman" panose="02020603050405020304" pitchFamily="18" charset="0"/>
                <a:cs typeface="Times New Roman" panose="02020603050405020304" pitchFamily="18" charset="0"/>
              </a:rPr>
              <a:t>Arvoden och fackavgift för 2020</a:t>
            </a:r>
            <a:endParaRPr lang="sv-SE" sz="2400" dirty="0">
              <a:solidFill>
                <a:srgbClr val="00A68A"/>
              </a:solidFill>
              <a:latin typeface="Times New Roman" panose="02020603050405020304" pitchFamily="18" charset="0"/>
              <a:cs typeface="Times New Roman" panose="02020603050405020304" pitchFamily="18" charset="0"/>
            </a:endParaRPr>
          </a:p>
        </p:txBody>
      </p:sp>
      <p:sp>
        <p:nvSpPr>
          <p:cNvPr id="5" name="Rektangel 4"/>
          <p:cNvSpPr/>
          <p:nvPr/>
        </p:nvSpPr>
        <p:spPr>
          <a:xfrm>
            <a:off x="116634" y="4572000"/>
            <a:ext cx="6624736" cy="4407296"/>
          </a:xfrm>
          <a:prstGeom prst="rect">
            <a:avLst/>
          </a:prstGeom>
          <a:solidFill>
            <a:srgbClr val="8144AE"/>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a:off x="116634" y="899592"/>
            <a:ext cx="6552726" cy="3108543"/>
          </a:xfrm>
          <a:prstGeom prst="rect">
            <a:avLst/>
          </a:prstGeom>
          <a:noFill/>
        </p:spPr>
        <p:txBody>
          <a:bodyPr wrap="square" rtlCol="0">
            <a:spAutoFit/>
          </a:bodyPr>
          <a:lstStyle/>
          <a:p>
            <a:r>
              <a:rPr lang="sv-SE" sz="1400" dirty="0" smtClean="0">
                <a:latin typeface="Times New Roman" panose="02020603050405020304" pitchFamily="18" charset="0"/>
                <a:cs typeface="Times New Roman" panose="02020603050405020304" pitchFamily="18" charset="0"/>
              </a:rPr>
              <a:t>När det gäller fasta arvoden till styrelse, valutskott och revisorer föreslår styrelsen att de ligger kvar på samma nivå som tidigare år.</a:t>
            </a:r>
          </a:p>
          <a:p>
            <a:endParaRPr lang="sv-SE" sz="1400" dirty="0">
              <a:latin typeface="Times New Roman" panose="02020603050405020304" pitchFamily="18" charset="0"/>
              <a:cs typeface="Times New Roman" panose="02020603050405020304" pitchFamily="18" charset="0"/>
            </a:endParaRPr>
          </a:p>
          <a:p>
            <a:r>
              <a:rPr lang="sv-SE" sz="1400" dirty="0" smtClean="0">
                <a:latin typeface="Times New Roman" panose="02020603050405020304" pitchFamily="18" charset="0"/>
                <a:cs typeface="Times New Roman" panose="02020603050405020304" pitchFamily="18" charset="0"/>
              </a:rPr>
              <a:t>Ordförande 		15 </a:t>
            </a:r>
            <a:r>
              <a:rPr lang="sv-SE" sz="1400" dirty="0">
                <a:latin typeface="Times New Roman" panose="02020603050405020304" pitchFamily="18" charset="0"/>
                <a:cs typeface="Times New Roman" panose="02020603050405020304" pitchFamily="18" charset="0"/>
              </a:rPr>
              <a:t>000 kr/år		Sektionsordförande	5 000 </a:t>
            </a:r>
            <a:r>
              <a:rPr lang="sv-SE" sz="1400" dirty="0" smtClean="0">
                <a:latin typeface="Times New Roman" panose="02020603050405020304" pitchFamily="18" charset="0"/>
                <a:cs typeface="Times New Roman" panose="02020603050405020304" pitchFamily="18" charset="0"/>
              </a:rPr>
              <a:t>kr/år</a:t>
            </a:r>
          </a:p>
          <a:p>
            <a:r>
              <a:rPr lang="sv-SE" sz="1400" dirty="0" smtClean="0">
                <a:latin typeface="Times New Roman" panose="02020603050405020304" pitchFamily="18" charset="0"/>
                <a:cs typeface="Times New Roman" panose="02020603050405020304" pitchFamily="18" charset="0"/>
              </a:rPr>
              <a:t>V ordförande	7 500 kr/år		</a:t>
            </a:r>
            <a:r>
              <a:rPr lang="sv-SE" sz="1400" dirty="0">
                <a:latin typeface="Times New Roman" panose="02020603050405020304" pitchFamily="18" charset="0"/>
                <a:cs typeface="Times New Roman" panose="02020603050405020304" pitchFamily="18" charset="0"/>
              </a:rPr>
              <a:t>Revisorer (x2)	1 500 </a:t>
            </a:r>
            <a:r>
              <a:rPr lang="sv-SE" sz="1400" dirty="0" smtClean="0">
                <a:latin typeface="Times New Roman" panose="02020603050405020304" pitchFamily="18" charset="0"/>
                <a:cs typeface="Times New Roman" panose="02020603050405020304" pitchFamily="18" charset="0"/>
              </a:rPr>
              <a:t>kr/år</a:t>
            </a:r>
          </a:p>
          <a:p>
            <a:r>
              <a:rPr lang="sv-SE" sz="1400" dirty="0" smtClean="0">
                <a:latin typeface="Times New Roman" panose="02020603050405020304" pitchFamily="18" charset="0"/>
                <a:cs typeface="Times New Roman" panose="02020603050405020304" pitchFamily="18" charset="0"/>
              </a:rPr>
              <a:t>Kassör		7 </a:t>
            </a:r>
            <a:r>
              <a:rPr lang="sv-SE" sz="1400" dirty="0">
                <a:latin typeface="Times New Roman" panose="02020603050405020304" pitchFamily="18" charset="0"/>
                <a:cs typeface="Times New Roman" panose="02020603050405020304" pitchFamily="18" charset="0"/>
              </a:rPr>
              <a:t>500 kr/år		Valutskott </a:t>
            </a:r>
            <a:r>
              <a:rPr lang="sv-SE" sz="1400" dirty="0" err="1">
                <a:latin typeface="Times New Roman" panose="02020603050405020304" pitchFamily="18" charset="0"/>
                <a:cs typeface="Times New Roman" panose="02020603050405020304" pitchFamily="18" charset="0"/>
              </a:rPr>
              <a:t>sammank</a:t>
            </a:r>
            <a:r>
              <a:rPr lang="sv-SE" sz="1400" dirty="0">
                <a:latin typeface="Times New Roman" panose="02020603050405020304" pitchFamily="18" charset="0"/>
                <a:cs typeface="Times New Roman" panose="02020603050405020304" pitchFamily="18" charset="0"/>
              </a:rPr>
              <a:t>	1 500 </a:t>
            </a:r>
            <a:r>
              <a:rPr lang="sv-SE" sz="1400" dirty="0" smtClean="0">
                <a:latin typeface="Times New Roman" panose="02020603050405020304" pitchFamily="18" charset="0"/>
                <a:cs typeface="Times New Roman" panose="02020603050405020304" pitchFamily="18" charset="0"/>
              </a:rPr>
              <a:t>kr/år</a:t>
            </a:r>
          </a:p>
          <a:p>
            <a:endParaRPr lang="sv-SE" sz="1400" dirty="0" smtClean="0">
              <a:latin typeface="Times New Roman" panose="02020603050405020304" pitchFamily="18" charset="0"/>
              <a:cs typeface="Times New Roman" panose="02020603050405020304" pitchFamily="18" charset="0"/>
            </a:endParaRPr>
          </a:p>
          <a:p>
            <a:r>
              <a:rPr lang="sv-SE" sz="1400" dirty="0" smtClean="0">
                <a:latin typeface="Times New Roman" panose="02020603050405020304" pitchFamily="18" charset="0"/>
                <a:cs typeface="Times New Roman" panose="02020603050405020304" pitchFamily="18" charset="0"/>
              </a:rPr>
              <a:t>Mötesarvodet för styrelsen och valutskottet föreslås även det ligga kvar på samma nivå som tidigare år; 180 kr/sammanträde. </a:t>
            </a:r>
          </a:p>
          <a:p>
            <a:endParaRPr lang="sv-SE" sz="1400" dirty="0">
              <a:latin typeface="Times New Roman" panose="02020603050405020304" pitchFamily="18" charset="0"/>
              <a:cs typeface="Times New Roman" panose="02020603050405020304" pitchFamily="18" charset="0"/>
            </a:endParaRPr>
          </a:p>
          <a:p>
            <a:endParaRPr lang="sv-SE" sz="1400" dirty="0" smtClean="0">
              <a:latin typeface="Times New Roman" panose="02020603050405020304" pitchFamily="18" charset="0"/>
              <a:cs typeface="Times New Roman" panose="02020603050405020304" pitchFamily="18" charset="0"/>
            </a:endParaRPr>
          </a:p>
          <a:p>
            <a:r>
              <a:rPr lang="sv-SE" sz="1400" dirty="0" smtClean="0">
                <a:latin typeface="Times New Roman" panose="02020603050405020304" pitchFamily="18" charset="0"/>
                <a:cs typeface="Times New Roman" panose="02020603050405020304" pitchFamily="18" charset="0"/>
              </a:rPr>
              <a:t>När det gäller avgiften till Vision föreslår styrelsen att den ligger kvar på samma nivå som tidigare. Det innebär att du betalar 1% av din månadslön i avgift till Vision centralt och 0,20% till Visions kommunavdelning i Jönköping. </a:t>
            </a:r>
            <a:endParaRPr lang="sv-SE" sz="1400" dirty="0">
              <a:latin typeface="Times New Roman" panose="02020603050405020304" pitchFamily="18" charset="0"/>
              <a:cs typeface="Times New Roman" panose="02020603050405020304" pitchFamily="18" charset="0"/>
            </a:endParaRPr>
          </a:p>
        </p:txBody>
      </p:sp>
      <p:sp>
        <p:nvSpPr>
          <p:cNvPr id="10" name="textruta 9"/>
          <p:cNvSpPr txBox="1"/>
          <p:nvPr/>
        </p:nvSpPr>
        <p:spPr>
          <a:xfrm>
            <a:off x="6453339" y="112981"/>
            <a:ext cx="288031" cy="369332"/>
          </a:xfrm>
          <a:prstGeom prst="rect">
            <a:avLst/>
          </a:prstGeom>
          <a:noFill/>
        </p:spPr>
        <p:txBody>
          <a:bodyPr wrap="square" rtlCol="0">
            <a:spAutoFit/>
          </a:bodyPr>
          <a:lstStyle/>
          <a:p>
            <a:r>
              <a:rPr lang="sv-SE" dirty="0" smtClean="0">
                <a:solidFill>
                  <a:srgbClr val="00A68A"/>
                </a:solidFill>
                <a:latin typeface="Times New Roman" panose="02020603050405020304" pitchFamily="18" charset="0"/>
                <a:cs typeface="Times New Roman" panose="02020603050405020304" pitchFamily="18" charset="0"/>
              </a:rPr>
              <a:t>6</a:t>
            </a:r>
            <a:endParaRPr lang="sv-SE" dirty="0">
              <a:solidFill>
                <a:srgbClr val="00A68A"/>
              </a:solidFill>
              <a:latin typeface="Times New Roman" panose="02020603050405020304" pitchFamily="18" charset="0"/>
              <a:cs typeface="Times New Roman" panose="02020603050405020304" pitchFamily="18" charset="0"/>
            </a:endParaRPr>
          </a:p>
        </p:txBody>
      </p:sp>
      <p:sp>
        <p:nvSpPr>
          <p:cNvPr id="11" name="textruta 10"/>
          <p:cNvSpPr txBox="1"/>
          <p:nvPr/>
        </p:nvSpPr>
        <p:spPr>
          <a:xfrm>
            <a:off x="146013" y="4635297"/>
            <a:ext cx="6523347" cy="553998"/>
          </a:xfrm>
          <a:prstGeom prst="rect">
            <a:avLst/>
          </a:prstGeom>
          <a:noFill/>
        </p:spPr>
        <p:txBody>
          <a:bodyPr wrap="square" rtlCol="0">
            <a:spAutoFit/>
          </a:bodyPr>
          <a:lstStyle/>
          <a:p>
            <a:r>
              <a:rPr lang="sv-SE" sz="3000" dirty="0" smtClean="0">
                <a:solidFill>
                  <a:srgbClr val="65D44A"/>
                </a:solidFill>
                <a:latin typeface="Times New Roman" panose="02020603050405020304" pitchFamily="18" charset="0"/>
                <a:cs typeface="Times New Roman" panose="02020603050405020304" pitchFamily="18" charset="0"/>
              </a:rPr>
              <a:t>Förslag i budget: Stipendium</a:t>
            </a:r>
            <a:endParaRPr lang="sv-SE" sz="3000" dirty="0">
              <a:solidFill>
                <a:srgbClr val="65D44A"/>
              </a:solidFill>
              <a:latin typeface="Times New Roman" panose="02020603050405020304" pitchFamily="18" charset="0"/>
              <a:cs typeface="Times New Roman" panose="02020603050405020304" pitchFamily="18" charset="0"/>
            </a:endParaRPr>
          </a:p>
        </p:txBody>
      </p:sp>
      <p:sp>
        <p:nvSpPr>
          <p:cNvPr id="12" name="textruta 11"/>
          <p:cNvSpPr txBox="1"/>
          <p:nvPr/>
        </p:nvSpPr>
        <p:spPr>
          <a:xfrm>
            <a:off x="194687" y="5220072"/>
            <a:ext cx="6552726" cy="3323987"/>
          </a:xfrm>
          <a:prstGeom prst="rect">
            <a:avLst/>
          </a:prstGeom>
          <a:noFill/>
        </p:spPr>
        <p:txBody>
          <a:bodyPr wrap="square" rtlCol="0">
            <a:spAutoFit/>
          </a:bodyPr>
          <a:lstStyle/>
          <a:p>
            <a:r>
              <a:rPr lang="sv-SE" sz="1400" dirty="0" smtClean="0">
                <a:solidFill>
                  <a:schemeClr val="bg1"/>
                </a:solidFill>
                <a:latin typeface="Times New Roman" panose="02020603050405020304" pitchFamily="18" charset="0"/>
                <a:cs typeface="Times New Roman" panose="02020603050405020304" pitchFamily="18" charset="0"/>
              </a:rPr>
              <a:t>Som ett komplement till Hälsochecken som styrelsen föreslår att vi fortsätter med även 2020, men då med endast 75 000 kronor i avsatta medel, är styrelsens förslag att vi inför ett utbildningsstipendium som går att ansöka om och som delas ut halvårsvis respektive årsvis i olika kategorier. </a:t>
            </a:r>
          </a:p>
          <a:p>
            <a:endParaRPr lang="sv-SE" sz="1400" dirty="0">
              <a:solidFill>
                <a:schemeClr val="bg1"/>
              </a:solidFill>
              <a:latin typeface="Times New Roman" panose="02020603050405020304" pitchFamily="18" charset="0"/>
              <a:cs typeface="Times New Roman" panose="02020603050405020304" pitchFamily="18" charset="0"/>
            </a:endParaRPr>
          </a:p>
          <a:p>
            <a:r>
              <a:rPr lang="sv-SE" sz="1400" dirty="0" smtClean="0">
                <a:solidFill>
                  <a:schemeClr val="bg1"/>
                </a:solidFill>
                <a:latin typeface="Times New Roman" panose="02020603050405020304" pitchFamily="18" charset="0"/>
                <a:cs typeface="Times New Roman" panose="02020603050405020304" pitchFamily="18" charset="0"/>
              </a:rPr>
              <a:t>Förslaget är att avsätta 25 000 kronor för stipendium enligt nedan: </a:t>
            </a:r>
          </a:p>
          <a:p>
            <a:endParaRPr lang="sv-SE" sz="1400" dirty="0" smtClean="0">
              <a:solidFill>
                <a:schemeClr val="bg1"/>
              </a:solidFill>
              <a:latin typeface="Times New Roman" panose="02020603050405020304" pitchFamily="18" charset="0"/>
              <a:cs typeface="Times New Roman" panose="02020603050405020304" pitchFamily="18" charset="0"/>
            </a:endParaRPr>
          </a:p>
          <a:p>
            <a:r>
              <a:rPr lang="sv-SE" sz="1400" dirty="0" smtClean="0">
                <a:solidFill>
                  <a:schemeClr val="bg1"/>
                </a:solidFill>
                <a:latin typeface="Times New Roman" panose="02020603050405020304" pitchFamily="18" charset="0"/>
                <a:cs typeface="Times New Roman" panose="02020603050405020304" pitchFamily="18" charset="0"/>
              </a:rPr>
              <a:t>Kvällskurser (endast kursavgift) i fritt ämne – 1000 kronor</a:t>
            </a:r>
          </a:p>
          <a:p>
            <a:r>
              <a:rPr lang="sv-SE" sz="1400" dirty="0" smtClean="0">
                <a:solidFill>
                  <a:schemeClr val="bg1"/>
                </a:solidFill>
                <a:latin typeface="Times New Roman" panose="02020603050405020304" pitchFamily="18" charset="0"/>
                <a:cs typeface="Times New Roman" panose="02020603050405020304" pitchFamily="18" charset="0"/>
              </a:rPr>
              <a:t>(maximalt 5 medlemmar/halvår kan erhålla detta)</a:t>
            </a:r>
          </a:p>
          <a:p>
            <a:endParaRPr lang="sv-SE" sz="1400" dirty="0">
              <a:solidFill>
                <a:schemeClr val="bg1"/>
              </a:solidFill>
              <a:latin typeface="Times New Roman" panose="02020603050405020304" pitchFamily="18" charset="0"/>
              <a:cs typeface="Times New Roman" panose="02020603050405020304" pitchFamily="18" charset="0"/>
            </a:endParaRPr>
          </a:p>
          <a:p>
            <a:r>
              <a:rPr lang="sv-SE" sz="1400" dirty="0" smtClean="0">
                <a:solidFill>
                  <a:schemeClr val="bg1"/>
                </a:solidFill>
                <a:latin typeface="Times New Roman" panose="02020603050405020304" pitchFamily="18" charset="0"/>
                <a:cs typeface="Times New Roman" panose="02020603050405020304" pitchFamily="18" charset="0"/>
              </a:rPr>
              <a:t>Kurser/utbildningar på gymnasienivå – 1000 kronor</a:t>
            </a:r>
          </a:p>
          <a:p>
            <a:r>
              <a:rPr lang="sv-SE" sz="1400" dirty="0" smtClean="0">
                <a:solidFill>
                  <a:schemeClr val="bg1"/>
                </a:solidFill>
                <a:latin typeface="Times New Roman" panose="02020603050405020304" pitchFamily="18" charset="0"/>
                <a:cs typeface="Times New Roman" panose="02020603050405020304" pitchFamily="18" charset="0"/>
              </a:rPr>
              <a:t>(maximalt 5 medlemmar/år kan erhålla detta)</a:t>
            </a:r>
          </a:p>
          <a:p>
            <a:endParaRPr lang="sv-SE" sz="1400" dirty="0">
              <a:solidFill>
                <a:schemeClr val="bg1"/>
              </a:solidFill>
              <a:latin typeface="Times New Roman" panose="02020603050405020304" pitchFamily="18" charset="0"/>
              <a:cs typeface="Times New Roman" panose="02020603050405020304" pitchFamily="18" charset="0"/>
            </a:endParaRPr>
          </a:p>
          <a:p>
            <a:r>
              <a:rPr lang="sv-SE" sz="1400" dirty="0" smtClean="0">
                <a:solidFill>
                  <a:schemeClr val="bg1"/>
                </a:solidFill>
                <a:latin typeface="Times New Roman" panose="02020603050405020304" pitchFamily="18" charset="0"/>
                <a:cs typeface="Times New Roman" panose="02020603050405020304" pitchFamily="18" charset="0"/>
              </a:rPr>
              <a:t>Kurser/utbildningar på högskolenivå – 2000 kronor</a:t>
            </a:r>
          </a:p>
          <a:p>
            <a:r>
              <a:rPr lang="sv-SE" sz="1400" dirty="0" smtClean="0">
                <a:solidFill>
                  <a:schemeClr val="bg1"/>
                </a:solidFill>
                <a:latin typeface="Times New Roman" panose="02020603050405020304" pitchFamily="18" charset="0"/>
                <a:cs typeface="Times New Roman" panose="02020603050405020304" pitchFamily="18" charset="0"/>
              </a:rPr>
              <a:t>(maximalt 5 medlemmar/år kan erhålla detta)</a:t>
            </a:r>
            <a:endParaRPr lang="sv-SE"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670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6632" y="106527"/>
            <a:ext cx="6624736" cy="8928992"/>
          </a:xfrm>
          <a:prstGeom prst="rect">
            <a:avLst/>
          </a:prstGeom>
          <a:solidFill>
            <a:srgbClr val="8144AE"/>
          </a:solidFill>
          <a:ln>
            <a:solidFill>
              <a:srgbClr val="814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ruta 2"/>
          <p:cNvSpPr txBox="1"/>
          <p:nvPr/>
        </p:nvSpPr>
        <p:spPr>
          <a:xfrm>
            <a:off x="260649" y="251523"/>
            <a:ext cx="3600400" cy="584775"/>
          </a:xfrm>
          <a:prstGeom prst="rect">
            <a:avLst/>
          </a:prstGeom>
          <a:noFill/>
        </p:spPr>
        <p:txBody>
          <a:bodyPr wrap="square" rtlCol="0">
            <a:spAutoFit/>
          </a:bodyPr>
          <a:lstStyle/>
          <a:p>
            <a:r>
              <a:rPr lang="sv-SE" sz="3200" dirty="0" smtClean="0">
                <a:solidFill>
                  <a:schemeClr val="bg1"/>
                </a:solidFill>
                <a:latin typeface="Times New Roman" panose="02020603050405020304" pitchFamily="18" charset="0"/>
                <a:cs typeface="Times New Roman" panose="02020603050405020304" pitchFamily="18" charset="0"/>
              </a:rPr>
              <a:t>Budget för 2020</a:t>
            </a:r>
            <a:endParaRPr lang="sv-SE" sz="2400" dirty="0">
              <a:solidFill>
                <a:schemeClr val="bg1"/>
              </a:solidFill>
              <a:latin typeface="Times New Roman" panose="02020603050405020304" pitchFamily="18" charset="0"/>
              <a:cs typeface="Times New Roman" panose="02020603050405020304" pitchFamily="18" charset="0"/>
            </a:endParaRPr>
          </a:p>
        </p:txBody>
      </p:sp>
      <p:sp>
        <p:nvSpPr>
          <p:cNvPr id="6" name="textruta 5"/>
          <p:cNvSpPr txBox="1"/>
          <p:nvPr/>
        </p:nvSpPr>
        <p:spPr>
          <a:xfrm>
            <a:off x="6453336" y="106527"/>
            <a:ext cx="288031" cy="369332"/>
          </a:xfrm>
          <a:prstGeom prst="rect">
            <a:avLst/>
          </a:prstGeom>
          <a:noFill/>
        </p:spPr>
        <p:txBody>
          <a:bodyPr wrap="square" rtlCol="0">
            <a:spAutoFit/>
          </a:bodyPr>
          <a:lstStyle/>
          <a:p>
            <a:r>
              <a:rPr lang="sv-SE" dirty="0" smtClean="0">
                <a:solidFill>
                  <a:srgbClr val="65D44A"/>
                </a:solidFill>
                <a:latin typeface="Times New Roman" panose="02020603050405020304" pitchFamily="18" charset="0"/>
                <a:cs typeface="Times New Roman" panose="02020603050405020304" pitchFamily="18" charset="0"/>
              </a:rPr>
              <a:t>7</a:t>
            </a:r>
            <a:endParaRPr lang="sv-SE" dirty="0">
              <a:solidFill>
                <a:srgbClr val="65D44A"/>
              </a:solidFill>
              <a:latin typeface="Times New Roman" panose="02020603050405020304" pitchFamily="18" charset="0"/>
              <a:cs typeface="Times New Roman" panose="02020603050405020304" pitchFamily="18" charset="0"/>
            </a:endParaRPr>
          </a:p>
        </p:txBody>
      </p:sp>
      <p:sp>
        <p:nvSpPr>
          <p:cNvPr id="4" name="textruta 3"/>
          <p:cNvSpPr txBox="1"/>
          <p:nvPr/>
        </p:nvSpPr>
        <p:spPr>
          <a:xfrm>
            <a:off x="258163" y="1008700"/>
            <a:ext cx="6192686" cy="7848302"/>
          </a:xfrm>
          <a:prstGeom prst="rect">
            <a:avLst/>
          </a:prstGeom>
          <a:noFill/>
        </p:spPr>
        <p:txBody>
          <a:bodyPr wrap="square" rtlCol="0">
            <a:spAutoFit/>
          </a:bodyPr>
          <a:lstStyle/>
          <a:p>
            <a:r>
              <a:rPr lang="sv-SE" b="1" dirty="0">
                <a:solidFill>
                  <a:schemeClr val="bg1"/>
                </a:solidFill>
                <a:latin typeface="Times New Roman" panose="02020603050405020304" pitchFamily="18" charset="0"/>
                <a:cs typeface="Times New Roman" panose="02020603050405020304" pitchFamily="18" charset="0"/>
              </a:rPr>
              <a:t>Intäkter</a:t>
            </a:r>
            <a:endParaRPr lang="sv-SE" dirty="0">
              <a:solidFill>
                <a:schemeClr val="bg1"/>
              </a:solidFill>
              <a:latin typeface="Times New Roman" panose="02020603050405020304" pitchFamily="18" charset="0"/>
              <a:cs typeface="Times New Roman" panose="02020603050405020304" pitchFamily="18" charset="0"/>
            </a:endParaRPr>
          </a:p>
          <a:p>
            <a:r>
              <a:rPr lang="sv-SE" dirty="0">
                <a:solidFill>
                  <a:schemeClr val="bg1"/>
                </a:solidFill>
                <a:latin typeface="Times New Roman" panose="02020603050405020304" pitchFamily="18" charset="0"/>
                <a:cs typeface="Times New Roman" panose="02020603050405020304" pitchFamily="18" charset="0"/>
              </a:rPr>
              <a:t>Medlemsavgifter	</a:t>
            </a:r>
            <a:r>
              <a:rPr lang="sv-SE" dirty="0" smtClean="0">
                <a:solidFill>
                  <a:schemeClr val="bg1"/>
                </a:solidFill>
                <a:latin typeface="Times New Roman" panose="02020603050405020304" pitchFamily="18" charset="0"/>
                <a:cs typeface="Times New Roman" panose="02020603050405020304" pitchFamily="18" charset="0"/>
              </a:rPr>
              <a:t>			630</a:t>
            </a:r>
            <a:r>
              <a:rPr lang="sv-SE" dirty="0">
                <a:solidFill>
                  <a:schemeClr val="bg1"/>
                </a:solidFill>
                <a:latin typeface="Times New Roman" panose="02020603050405020304" pitchFamily="18" charset="0"/>
                <a:cs typeface="Times New Roman" panose="02020603050405020304" pitchFamily="18" charset="0"/>
              </a:rPr>
              <a:t> 000</a:t>
            </a:r>
          </a:p>
          <a:p>
            <a:r>
              <a:rPr lang="sv-SE" dirty="0">
                <a:solidFill>
                  <a:schemeClr val="bg1"/>
                </a:solidFill>
                <a:latin typeface="Times New Roman" panose="02020603050405020304" pitchFamily="18" charset="0"/>
                <a:cs typeface="Times New Roman" panose="02020603050405020304" pitchFamily="18" charset="0"/>
              </a:rPr>
              <a:t> </a:t>
            </a:r>
          </a:p>
          <a:p>
            <a:r>
              <a:rPr lang="sv-SE" b="1" dirty="0">
                <a:solidFill>
                  <a:schemeClr val="bg1"/>
                </a:solidFill>
                <a:latin typeface="Times New Roman" panose="02020603050405020304" pitchFamily="18" charset="0"/>
                <a:cs typeface="Times New Roman" panose="02020603050405020304" pitchFamily="18" charset="0"/>
              </a:rPr>
              <a:t>Summa intäkter	</a:t>
            </a:r>
            <a:r>
              <a:rPr lang="sv-SE" b="1" dirty="0" smtClean="0">
                <a:solidFill>
                  <a:schemeClr val="bg1"/>
                </a:solidFill>
                <a:latin typeface="Times New Roman" panose="02020603050405020304" pitchFamily="18" charset="0"/>
                <a:cs typeface="Times New Roman" panose="02020603050405020304" pitchFamily="18" charset="0"/>
              </a:rPr>
              <a:t>			630</a:t>
            </a:r>
            <a:r>
              <a:rPr lang="sv-SE" b="1" dirty="0">
                <a:solidFill>
                  <a:schemeClr val="bg1"/>
                </a:solidFill>
                <a:latin typeface="Times New Roman" panose="02020603050405020304" pitchFamily="18" charset="0"/>
                <a:cs typeface="Times New Roman" panose="02020603050405020304" pitchFamily="18" charset="0"/>
              </a:rPr>
              <a:t> 000</a:t>
            </a:r>
            <a:endParaRPr lang="sv-SE" dirty="0">
              <a:solidFill>
                <a:schemeClr val="bg1"/>
              </a:solidFill>
              <a:latin typeface="Times New Roman" panose="02020603050405020304" pitchFamily="18" charset="0"/>
              <a:cs typeface="Times New Roman" panose="02020603050405020304" pitchFamily="18" charset="0"/>
            </a:endParaRPr>
          </a:p>
          <a:p>
            <a:r>
              <a:rPr lang="sv-SE" dirty="0">
                <a:solidFill>
                  <a:schemeClr val="bg1"/>
                </a:solidFill>
                <a:latin typeface="Times New Roman" panose="02020603050405020304" pitchFamily="18" charset="0"/>
                <a:cs typeface="Times New Roman" panose="02020603050405020304" pitchFamily="18" charset="0"/>
              </a:rPr>
              <a:t> </a:t>
            </a:r>
          </a:p>
          <a:p>
            <a:r>
              <a:rPr lang="sv-SE" b="1" dirty="0">
                <a:solidFill>
                  <a:schemeClr val="bg1"/>
                </a:solidFill>
                <a:latin typeface="Times New Roman" panose="02020603050405020304" pitchFamily="18" charset="0"/>
                <a:cs typeface="Times New Roman" panose="02020603050405020304" pitchFamily="18" charset="0"/>
              </a:rPr>
              <a:t>Kostnader</a:t>
            </a:r>
            <a:endParaRPr lang="sv-SE" dirty="0">
              <a:solidFill>
                <a:schemeClr val="bg1"/>
              </a:solidFill>
              <a:latin typeface="Times New Roman" panose="02020603050405020304" pitchFamily="18" charset="0"/>
              <a:cs typeface="Times New Roman" panose="02020603050405020304" pitchFamily="18" charset="0"/>
            </a:endParaRPr>
          </a:p>
          <a:p>
            <a:r>
              <a:rPr lang="sv-SE" dirty="0">
                <a:solidFill>
                  <a:schemeClr val="bg1"/>
                </a:solidFill>
                <a:latin typeface="Times New Roman" panose="02020603050405020304" pitchFamily="18" charset="0"/>
                <a:cs typeface="Times New Roman" panose="02020603050405020304" pitchFamily="18" charset="0"/>
              </a:rPr>
              <a:t>Medlemsinriktat arbete &amp; aktiviteter	</a:t>
            </a:r>
            <a:r>
              <a:rPr lang="sv-SE" dirty="0" smtClean="0">
                <a:solidFill>
                  <a:schemeClr val="bg1"/>
                </a:solidFill>
                <a:latin typeface="Times New Roman" panose="02020603050405020304" pitchFamily="18" charset="0"/>
                <a:cs typeface="Times New Roman" panose="02020603050405020304" pitchFamily="18" charset="0"/>
              </a:rPr>
              <a:t>	120</a:t>
            </a:r>
            <a:r>
              <a:rPr lang="sv-SE" dirty="0">
                <a:solidFill>
                  <a:schemeClr val="bg1"/>
                </a:solidFill>
                <a:latin typeface="Times New Roman" panose="02020603050405020304" pitchFamily="18" charset="0"/>
                <a:cs typeface="Times New Roman" panose="02020603050405020304" pitchFamily="18" charset="0"/>
              </a:rPr>
              <a:t> 000</a:t>
            </a:r>
          </a:p>
          <a:p>
            <a:r>
              <a:rPr lang="sv-SE" dirty="0">
                <a:solidFill>
                  <a:schemeClr val="bg1"/>
                </a:solidFill>
                <a:latin typeface="Times New Roman" panose="02020603050405020304" pitchFamily="18" charset="0"/>
                <a:cs typeface="Times New Roman" panose="02020603050405020304" pitchFamily="18" charset="0"/>
              </a:rPr>
              <a:t>Höstmöte	</a:t>
            </a:r>
            <a:r>
              <a:rPr lang="sv-SE" dirty="0" smtClean="0">
                <a:solidFill>
                  <a:schemeClr val="bg1"/>
                </a:solidFill>
                <a:latin typeface="Times New Roman" panose="02020603050405020304" pitchFamily="18" charset="0"/>
                <a:cs typeface="Times New Roman" panose="02020603050405020304" pitchFamily="18" charset="0"/>
              </a:rPr>
              <a:t>				90</a:t>
            </a:r>
            <a:r>
              <a:rPr lang="sv-SE" dirty="0">
                <a:solidFill>
                  <a:schemeClr val="bg1"/>
                </a:solidFill>
                <a:latin typeface="Times New Roman" panose="02020603050405020304" pitchFamily="18" charset="0"/>
                <a:cs typeface="Times New Roman" panose="02020603050405020304" pitchFamily="18" charset="0"/>
              </a:rPr>
              <a:t> 000</a:t>
            </a:r>
          </a:p>
          <a:p>
            <a:r>
              <a:rPr lang="sv-SE" dirty="0">
                <a:solidFill>
                  <a:schemeClr val="bg1"/>
                </a:solidFill>
                <a:latin typeface="Times New Roman" panose="02020603050405020304" pitchFamily="18" charset="0"/>
                <a:cs typeface="Times New Roman" panose="02020603050405020304" pitchFamily="18" charset="0"/>
              </a:rPr>
              <a:t>Arvoden	</a:t>
            </a:r>
            <a:r>
              <a:rPr lang="sv-SE" dirty="0" smtClean="0">
                <a:solidFill>
                  <a:schemeClr val="bg1"/>
                </a:solidFill>
                <a:latin typeface="Times New Roman" panose="02020603050405020304" pitchFamily="18" charset="0"/>
                <a:cs typeface="Times New Roman" panose="02020603050405020304" pitchFamily="18" charset="0"/>
              </a:rPr>
              <a:t>				90</a:t>
            </a:r>
            <a:r>
              <a:rPr lang="sv-SE" dirty="0">
                <a:solidFill>
                  <a:schemeClr val="bg1"/>
                </a:solidFill>
                <a:latin typeface="Times New Roman" panose="02020603050405020304" pitchFamily="18" charset="0"/>
                <a:cs typeface="Times New Roman" panose="02020603050405020304" pitchFamily="18" charset="0"/>
              </a:rPr>
              <a:t> 000</a:t>
            </a:r>
          </a:p>
          <a:p>
            <a:r>
              <a:rPr lang="sv-SE" dirty="0">
                <a:solidFill>
                  <a:schemeClr val="bg1"/>
                </a:solidFill>
                <a:latin typeface="Times New Roman" panose="02020603050405020304" pitchFamily="18" charset="0"/>
                <a:cs typeface="Times New Roman" panose="02020603050405020304" pitchFamily="18" charset="0"/>
              </a:rPr>
              <a:t>Årsmöte	</a:t>
            </a:r>
            <a:r>
              <a:rPr lang="sv-SE" dirty="0" smtClean="0">
                <a:solidFill>
                  <a:schemeClr val="bg1"/>
                </a:solidFill>
                <a:latin typeface="Times New Roman" panose="02020603050405020304" pitchFamily="18" charset="0"/>
                <a:cs typeface="Times New Roman" panose="02020603050405020304" pitchFamily="18" charset="0"/>
              </a:rPr>
              <a:t>				75</a:t>
            </a:r>
            <a:r>
              <a:rPr lang="sv-SE" dirty="0">
                <a:solidFill>
                  <a:schemeClr val="bg1"/>
                </a:solidFill>
                <a:latin typeface="Times New Roman" panose="02020603050405020304" pitchFamily="18" charset="0"/>
                <a:cs typeface="Times New Roman" panose="02020603050405020304" pitchFamily="18" charset="0"/>
              </a:rPr>
              <a:t> 000</a:t>
            </a:r>
          </a:p>
          <a:p>
            <a:r>
              <a:rPr lang="sv-SE" dirty="0">
                <a:solidFill>
                  <a:schemeClr val="bg1"/>
                </a:solidFill>
                <a:latin typeface="Times New Roman" panose="02020603050405020304" pitchFamily="18" charset="0"/>
                <a:cs typeface="Times New Roman" panose="02020603050405020304" pitchFamily="18" charset="0"/>
              </a:rPr>
              <a:t>Utbildning	</a:t>
            </a:r>
            <a:r>
              <a:rPr lang="sv-SE" dirty="0" smtClean="0">
                <a:solidFill>
                  <a:schemeClr val="bg1"/>
                </a:solidFill>
                <a:latin typeface="Times New Roman" panose="02020603050405020304" pitchFamily="18" charset="0"/>
                <a:cs typeface="Times New Roman" panose="02020603050405020304" pitchFamily="18" charset="0"/>
              </a:rPr>
              <a:t>			70</a:t>
            </a:r>
            <a:r>
              <a:rPr lang="sv-SE" dirty="0">
                <a:solidFill>
                  <a:schemeClr val="bg1"/>
                </a:solidFill>
                <a:latin typeface="Times New Roman" panose="02020603050405020304" pitchFamily="18" charset="0"/>
                <a:cs typeface="Times New Roman" panose="02020603050405020304" pitchFamily="18" charset="0"/>
              </a:rPr>
              <a:t> 000</a:t>
            </a:r>
          </a:p>
          <a:p>
            <a:r>
              <a:rPr lang="sv-SE" dirty="0">
                <a:solidFill>
                  <a:schemeClr val="bg1"/>
                </a:solidFill>
                <a:latin typeface="Times New Roman" panose="02020603050405020304" pitchFamily="18" charset="0"/>
                <a:cs typeface="Times New Roman" panose="02020603050405020304" pitchFamily="18" charset="0"/>
              </a:rPr>
              <a:t>Ombudsverksamhet	</a:t>
            </a:r>
            <a:r>
              <a:rPr lang="sv-SE" dirty="0" smtClean="0">
                <a:solidFill>
                  <a:schemeClr val="bg1"/>
                </a:solidFill>
                <a:latin typeface="Times New Roman" panose="02020603050405020304" pitchFamily="18" charset="0"/>
                <a:cs typeface="Times New Roman" panose="02020603050405020304" pitchFamily="18" charset="0"/>
              </a:rPr>
              <a:t>		40</a:t>
            </a:r>
            <a:r>
              <a:rPr lang="sv-SE" dirty="0">
                <a:solidFill>
                  <a:schemeClr val="bg1"/>
                </a:solidFill>
                <a:latin typeface="Times New Roman" panose="02020603050405020304" pitchFamily="18" charset="0"/>
                <a:cs typeface="Times New Roman" panose="02020603050405020304" pitchFamily="18" charset="0"/>
              </a:rPr>
              <a:t> 000</a:t>
            </a:r>
          </a:p>
          <a:p>
            <a:r>
              <a:rPr lang="sv-SE" dirty="0">
                <a:solidFill>
                  <a:schemeClr val="bg1"/>
                </a:solidFill>
                <a:latin typeface="Times New Roman" panose="02020603050405020304" pitchFamily="18" charset="0"/>
                <a:cs typeface="Times New Roman" panose="02020603050405020304" pitchFamily="18" charset="0"/>
              </a:rPr>
              <a:t>Konferens	</a:t>
            </a:r>
            <a:r>
              <a:rPr lang="sv-SE" dirty="0" smtClean="0">
                <a:solidFill>
                  <a:schemeClr val="bg1"/>
                </a:solidFill>
                <a:latin typeface="Times New Roman" panose="02020603050405020304" pitchFamily="18" charset="0"/>
                <a:cs typeface="Times New Roman" panose="02020603050405020304" pitchFamily="18" charset="0"/>
              </a:rPr>
              <a:t>			25</a:t>
            </a:r>
            <a:r>
              <a:rPr lang="sv-SE" dirty="0">
                <a:solidFill>
                  <a:schemeClr val="bg1"/>
                </a:solidFill>
                <a:latin typeface="Times New Roman" panose="02020603050405020304" pitchFamily="18" charset="0"/>
                <a:cs typeface="Times New Roman" panose="02020603050405020304" pitchFamily="18" charset="0"/>
              </a:rPr>
              <a:t> 000</a:t>
            </a:r>
          </a:p>
          <a:p>
            <a:r>
              <a:rPr lang="sv-SE" dirty="0">
                <a:solidFill>
                  <a:schemeClr val="bg1"/>
                </a:solidFill>
                <a:latin typeface="Times New Roman" panose="02020603050405020304" pitchFamily="18" charset="0"/>
                <a:cs typeface="Times New Roman" panose="02020603050405020304" pitchFamily="18" charset="0"/>
              </a:rPr>
              <a:t>Styrelsen	</a:t>
            </a:r>
            <a:r>
              <a:rPr lang="sv-SE" dirty="0" smtClean="0">
                <a:solidFill>
                  <a:schemeClr val="bg1"/>
                </a:solidFill>
                <a:latin typeface="Times New Roman" panose="02020603050405020304" pitchFamily="18" charset="0"/>
                <a:cs typeface="Times New Roman" panose="02020603050405020304" pitchFamily="18" charset="0"/>
              </a:rPr>
              <a:t>				25</a:t>
            </a:r>
            <a:r>
              <a:rPr lang="sv-SE" dirty="0">
                <a:solidFill>
                  <a:schemeClr val="bg1"/>
                </a:solidFill>
                <a:latin typeface="Times New Roman" panose="02020603050405020304" pitchFamily="18" charset="0"/>
                <a:cs typeface="Times New Roman" panose="02020603050405020304" pitchFamily="18" charset="0"/>
              </a:rPr>
              <a:t> 000</a:t>
            </a:r>
          </a:p>
          <a:p>
            <a:r>
              <a:rPr lang="sv-SE" dirty="0">
                <a:solidFill>
                  <a:schemeClr val="bg1"/>
                </a:solidFill>
                <a:latin typeface="Times New Roman" panose="02020603050405020304" pitchFamily="18" charset="0"/>
                <a:cs typeface="Times New Roman" panose="02020603050405020304" pitchFamily="18" charset="0"/>
              </a:rPr>
              <a:t>Expeditionen	</a:t>
            </a:r>
            <a:r>
              <a:rPr lang="sv-SE" dirty="0" smtClean="0">
                <a:solidFill>
                  <a:schemeClr val="bg1"/>
                </a:solidFill>
                <a:latin typeface="Times New Roman" panose="02020603050405020304" pitchFamily="18" charset="0"/>
                <a:cs typeface="Times New Roman" panose="02020603050405020304" pitchFamily="18" charset="0"/>
              </a:rPr>
              <a:t>			20</a:t>
            </a:r>
            <a:r>
              <a:rPr lang="sv-SE" dirty="0">
                <a:solidFill>
                  <a:schemeClr val="bg1"/>
                </a:solidFill>
                <a:latin typeface="Times New Roman" panose="02020603050405020304" pitchFamily="18" charset="0"/>
                <a:cs typeface="Times New Roman" panose="02020603050405020304" pitchFamily="18" charset="0"/>
              </a:rPr>
              <a:t> 000</a:t>
            </a:r>
          </a:p>
          <a:p>
            <a:r>
              <a:rPr lang="sv-SE" dirty="0">
                <a:solidFill>
                  <a:schemeClr val="bg1"/>
                </a:solidFill>
                <a:latin typeface="Times New Roman" panose="02020603050405020304" pitchFamily="18" charset="0"/>
                <a:cs typeface="Times New Roman" panose="02020603050405020304" pitchFamily="18" charset="0"/>
              </a:rPr>
              <a:t>Rekrytering &amp; utåtriktade aktiviteter	</a:t>
            </a:r>
            <a:r>
              <a:rPr lang="sv-SE" dirty="0" smtClean="0">
                <a:solidFill>
                  <a:schemeClr val="bg1"/>
                </a:solidFill>
                <a:latin typeface="Times New Roman" panose="02020603050405020304" pitchFamily="18" charset="0"/>
                <a:cs typeface="Times New Roman" panose="02020603050405020304" pitchFamily="18" charset="0"/>
              </a:rPr>
              <a:t>	20</a:t>
            </a:r>
            <a:r>
              <a:rPr lang="sv-SE" dirty="0">
                <a:solidFill>
                  <a:schemeClr val="bg1"/>
                </a:solidFill>
                <a:latin typeface="Times New Roman" panose="02020603050405020304" pitchFamily="18" charset="0"/>
                <a:cs typeface="Times New Roman" panose="02020603050405020304" pitchFamily="18" charset="0"/>
              </a:rPr>
              <a:t> 000</a:t>
            </a:r>
          </a:p>
          <a:p>
            <a:r>
              <a:rPr lang="sv-SE" dirty="0">
                <a:solidFill>
                  <a:schemeClr val="bg1"/>
                </a:solidFill>
                <a:latin typeface="Times New Roman" panose="02020603050405020304" pitchFamily="18" charset="0"/>
                <a:cs typeface="Times New Roman" panose="02020603050405020304" pitchFamily="18" charset="0"/>
              </a:rPr>
              <a:t>Övrigt	</a:t>
            </a:r>
            <a:r>
              <a:rPr lang="sv-SE" dirty="0" smtClean="0">
                <a:solidFill>
                  <a:schemeClr val="bg1"/>
                </a:solidFill>
                <a:latin typeface="Times New Roman" panose="02020603050405020304" pitchFamily="18" charset="0"/>
                <a:cs typeface="Times New Roman" panose="02020603050405020304" pitchFamily="18" charset="0"/>
              </a:rPr>
              <a:t>				20</a:t>
            </a:r>
            <a:r>
              <a:rPr lang="sv-SE" dirty="0">
                <a:solidFill>
                  <a:schemeClr val="bg1"/>
                </a:solidFill>
                <a:latin typeface="Times New Roman" panose="02020603050405020304" pitchFamily="18" charset="0"/>
                <a:cs typeface="Times New Roman" panose="02020603050405020304" pitchFamily="18" charset="0"/>
              </a:rPr>
              <a:t> 000</a:t>
            </a:r>
          </a:p>
          <a:p>
            <a:r>
              <a:rPr lang="sv-SE" dirty="0" smtClean="0">
                <a:solidFill>
                  <a:schemeClr val="bg1"/>
                </a:solidFill>
                <a:latin typeface="Times New Roman" panose="02020603050405020304" pitchFamily="18" charset="0"/>
                <a:cs typeface="Times New Roman" panose="02020603050405020304" pitchFamily="18" charset="0"/>
              </a:rPr>
              <a:t>Gåvor				</a:t>
            </a:r>
            <a:r>
              <a:rPr lang="sv-SE" dirty="0">
                <a:solidFill>
                  <a:schemeClr val="bg1"/>
                </a:solidFill>
                <a:latin typeface="Times New Roman" panose="02020603050405020304" pitchFamily="18" charset="0"/>
                <a:cs typeface="Times New Roman" panose="02020603050405020304" pitchFamily="18" charset="0"/>
              </a:rPr>
              <a:t>	15 000</a:t>
            </a:r>
          </a:p>
          <a:p>
            <a:r>
              <a:rPr lang="sv-SE" dirty="0" smtClean="0">
                <a:solidFill>
                  <a:schemeClr val="bg1"/>
                </a:solidFill>
                <a:latin typeface="Times New Roman" panose="02020603050405020304" pitchFamily="18" charset="0"/>
                <a:cs typeface="Times New Roman" panose="02020603050405020304" pitchFamily="18" charset="0"/>
              </a:rPr>
              <a:t>Förhandlingsverksamhet		</a:t>
            </a:r>
            <a:r>
              <a:rPr lang="sv-SE" dirty="0">
                <a:solidFill>
                  <a:schemeClr val="bg1"/>
                </a:solidFill>
                <a:latin typeface="Times New Roman" panose="02020603050405020304" pitchFamily="18" charset="0"/>
                <a:cs typeface="Times New Roman" panose="02020603050405020304" pitchFamily="18" charset="0"/>
              </a:rPr>
              <a:t>	10 000</a:t>
            </a:r>
          </a:p>
          <a:p>
            <a:r>
              <a:rPr lang="sv-SE" dirty="0">
                <a:solidFill>
                  <a:schemeClr val="bg1"/>
                </a:solidFill>
                <a:latin typeface="Times New Roman" panose="02020603050405020304" pitchFamily="18" charset="0"/>
                <a:cs typeface="Times New Roman" panose="02020603050405020304" pitchFamily="18" charset="0"/>
              </a:rPr>
              <a:t>Habo-sektionen	</a:t>
            </a:r>
            <a:r>
              <a:rPr lang="sv-SE" dirty="0" smtClean="0">
                <a:solidFill>
                  <a:schemeClr val="bg1"/>
                </a:solidFill>
                <a:latin typeface="Times New Roman" panose="02020603050405020304" pitchFamily="18" charset="0"/>
                <a:cs typeface="Times New Roman" panose="02020603050405020304" pitchFamily="18" charset="0"/>
              </a:rPr>
              <a:t>			10</a:t>
            </a:r>
            <a:r>
              <a:rPr lang="sv-SE" dirty="0">
                <a:solidFill>
                  <a:schemeClr val="bg1"/>
                </a:solidFill>
                <a:latin typeface="Times New Roman" panose="02020603050405020304" pitchFamily="18" charset="0"/>
                <a:cs typeface="Times New Roman" panose="02020603050405020304" pitchFamily="18" charset="0"/>
              </a:rPr>
              <a:t> 000</a:t>
            </a:r>
          </a:p>
          <a:p>
            <a:r>
              <a:rPr lang="sv-SE" dirty="0">
                <a:solidFill>
                  <a:schemeClr val="bg1"/>
                </a:solidFill>
                <a:latin typeface="Times New Roman" panose="02020603050405020304" pitchFamily="18" charset="0"/>
                <a:cs typeface="Times New Roman" panose="02020603050405020304" pitchFamily="18" charset="0"/>
              </a:rPr>
              <a:t> </a:t>
            </a:r>
          </a:p>
          <a:p>
            <a:r>
              <a:rPr lang="sv-SE" dirty="0">
                <a:solidFill>
                  <a:schemeClr val="bg1"/>
                </a:solidFill>
                <a:latin typeface="Times New Roman" panose="02020603050405020304" pitchFamily="18" charset="0"/>
                <a:cs typeface="Times New Roman" panose="02020603050405020304" pitchFamily="18" charset="0"/>
              </a:rPr>
              <a:t>Hälsochecken	</a:t>
            </a:r>
            <a:r>
              <a:rPr lang="sv-SE" dirty="0" smtClean="0">
                <a:solidFill>
                  <a:schemeClr val="bg1"/>
                </a:solidFill>
                <a:latin typeface="Times New Roman" panose="02020603050405020304" pitchFamily="18" charset="0"/>
                <a:cs typeface="Times New Roman" panose="02020603050405020304" pitchFamily="18" charset="0"/>
              </a:rPr>
              <a:t>			75 </a:t>
            </a:r>
            <a:r>
              <a:rPr lang="sv-SE" dirty="0">
                <a:solidFill>
                  <a:schemeClr val="bg1"/>
                </a:solidFill>
                <a:latin typeface="Times New Roman" panose="02020603050405020304" pitchFamily="18" charset="0"/>
                <a:cs typeface="Times New Roman" panose="02020603050405020304" pitchFamily="18" charset="0"/>
              </a:rPr>
              <a:t>000</a:t>
            </a:r>
          </a:p>
          <a:p>
            <a:r>
              <a:rPr lang="sv-SE" dirty="0">
                <a:solidFill>
                  <a:schemeClr val="bg1"/>
                </a:solidFill>
                <a:latin typeface="Times New Roman" panose="02020603050405020304" pitchFamily="18" charset="0"/>
                <a:cs typeface="Times New Roman" panose="02020603050405020304" pitchFamily="18" charset="0"/>
              </a:rPr>
              <a:t>Stipendium	</a:t>
            </a:r>
            <a:r>
              <a:rPr lang="sv-SE" dirty="0" smtClean="0">
                <a:solidFill>
                  <a:schemeClr val="bg1"/>
                </a:solidFill>
                <a:latin typeface="Times New Roman" panose="02020603050405020304" pitchFamily="18" charset="0"/>
                <a:cs typeface="Times New Roman" panose="02020603050405020304" pitchFamily="18" charset="0"/>
              </a:rPr>
              <a:t>			25 </a:t>
            </a:r>
            <a:r>
              <a:rPr lang="sv-SE" dirty="0">
                <a:solidFill>
                  <a:schemeClr val="bg1"/>
                </a:solidFill>
                <a:latin typeface="Times New Roman" panose="02020603050405020304" pitchFamily="18" charset="0"/>
                <a:cs typeface="Times New Roman" panose="02020603050405020304" pitchFamily="18" charset="0"/>
              </a:rPr>
              <a:t>000</a:t>
            </a:r>
          </a:p>
          <a:p>
            <a:r>
              <a:rPr lang="sv-SE" dirty="0">
                <a:solidFill>
                  <a:schemeClr val="bg1"/>
                </a:solidFill>
                <a:latin typeface="Times New Roman" panose="02020603050405020304" pitchFamily="18" charset="0"/>
                <a:cs typeface="Times New Roman" panose="02020603050405020304" pitchFamily="18" charset="0"/>
              </a:rPr>
              <a:t> </a:t>
            </a:r>
          </a:p>
          <a:p>
            <a:r>
              <a:rPr lang="sv-SE" b="1" dirty="0">
                <a:solidFill>
                  <a:schemeClr val="bg1"/>
                </a:solidFill>
                <a:latin typeface="Times New Roman" panose="02020603050405020304" pitchFamily="18" charset="0"/>
                <a:cs typeface="Times New Roman" panose="02020603050405020304" pitchFamily="18" charset="0"/>
              </a:rPr>
              <a:t>Summa kostnader	</a:t>
            </a:r>
            <a:r>
              <a:rPr lang="sv-SE" b="1" dirty="0" smtClean="0">
                <a:solidFill>
                  <a:schemeClr val="bg1"/>
                </a:solidFill>
                <a:latin typeface="Times New Roman" panose="02020603050405020304" pitchFamily="18" charset="0"/>
                <a:cs typeface="Times New Roman" panose="02020603050405020304" pitchFamily="18" charset="0"/>
              </a:rPr>
              <a:t>			730</a:t>
            </a:r>
            <a:r>
              <a:rPr lang="sv-SE" b="1" dirty="0">
                <a:solidFill>
                  <a:schemeClr val="bg1"/>
                </a:solidFill>
                <a:latin typeface="Times New Roman" panose="02020603050405020304" pitchFamily="18" charset="0"/>
                <a:cs typeface="Times New Roman" panose="02020603050405020304" pitchFamily="18" charset="0"/>
              </a:rPr>
              <a:t> 000</a:t>
            </a:r>
            <a:endParaRPr lang="sv-SE" dirty="0">
              <a:solidFill>
                <a:schemeClr val="bg1"/>
              </a:solidFill>
              <a:latin typeface="Times New Roman" panose="02020603050405020304" pitchFamily="18" charset="0"/>
              <a:cs typeface="Times New Roman" panose="02020603050405020304" pitchFamily="18" charset="0"/>
            </a:endParaRPr>
          </a:p>
          <a:p>
            <a:r>
              <a:rPr lang="sv-SE" dirty="0">
                <a:solidFill>
                  <a:schemeClr val="bg1"/>
                </a:solidFill>
                <a:latin typeface="Times New Roman" panose="02020603050405020304" pitchFamily="18" charset="0"/>
                <a:cs typeface="Times New Roman" panose="02020603050405020304" pitchFamily="18" charset="0"/>
              </a:rPr>
              <a:t> </a:t>
            </a:r>
          </a:p>
          <a:p>
            <a:r>
              <a:rPr lang="sv-SE" b="1" dirty="0">
                <a:solidFill>
                  <a:schemeClr val="bg1"/>
                </a:solidFill>
                <a:latin typeface="Times New Roman" panose="02020603050405020304" pitchFamily="18" charset="0"/>
                <a:cs typeface="Times New Roman" panose="02020603050405020304" pitchFamily="18" charset="0"/>
              </a:rPr>
              <a:t>Resultat	</a:t>
            </a:r>
            <a:r>
              <a:rPr lang="sv-SE" b="1" dirty="0" smtClean="0">
                <a:solidFill>
                  <a:schemeClr val="bg1"/>
                </a:solidFill>
                <a:latin typeface="Times New Roman" panose="02020603050405020304" pitchFamily="18" charset="0"/>
                <a:cs typeface="Times New Roman" panose="02020603050405020304" pitchFamily="18" charset="0"/>
              </a:rPr>
              <a:t>				</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a:solidFill>
                  <a:srgbClr val="FF0000"/>
                </a:solidFill>
                <a:latin typeface="Times New Roman" panose="02020603050405020304" pitchFamily="18" charset="0"/>
                <a:cs typeface="Times New Roman" panose="02020603050405020304" pitchFamily="18" charset="0"/>
              </a:rPr>
              <a:t>100 000</a:t>
            </a:r>
            <a:endParaRPr lang="sv-SE" dirty="0">
              <a:solidFill>
                <a:srgbClr val="FF0000"/>
              </a:solidFill>
              <a:latin typeface="Times New Roman" panose="02020603050405020304" pitchFamily="18" charset="0"/>
              <a:cs typeface="Times New Roman" panose="02020603050405020304" pitchFamily="18" charset="0"/>
            </a:endParaRPr>
          </a:p>
          <a:p>
            <a:endParaRPr lang="sv-S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52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6" y="22293"/>
            <a:ext cx="6760408" cy="547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48796" y="5588530"/>
            <a:ext cx="6760408" cy="3447966"/>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p:cNvSpPr txBox="1"/>
          <p:nvPr/>
        </p:nvSpPr>
        <p:spPr>
          <a:xfrm>
            <a:off x="0" y="5558621"/>
            <a:ext cx="6779504" cy="3477875"/>
          </a:xfrm>
          <a:prstGeom prst="rect">
            <a:avLst/>
          </a:prstGeom>
          <a:noFill/>
        </p:spPr>
        <p:txBody>
          <a:bodyPr wrap="square" rtlCol="0">
            <a:spAutoFit/>
          </a:bodyPr>
          <a:lstStyle/>
          <a:p>
            <a:r>
              <a:rPr lang="sv-SE" sz="2000" dirty="0" smtClean="0">
                <a:latin typeface="Times New Roman" panose="02020603050405020304" pitchFamily="18" charset="0"/>
                <a:cs typeface="Times New Roman" panose="02020603050405020304" pitchFamily="18" charset="0"/>
              </a:rPr>
              <a:t>Vill du bli ombud för Vision i din arbetsgrupp? </a:t>
            </a:r>
          </a:p>
          <a:p>
            <a:endParaRPr lang="sv-SE" sz="2000" dirty="0">
              <a:latin typeface="Times New Roman" panose="02020603050405020304" pitchFamily="18" charset="0"/>
              <a:cs typeface="Times New Roman" panose="02020603050405020304" pitchFamily="18" charset="0"/>
            </a:endParaRPr>
          </a:p>
          <a:p>
            <a:r>
              <a:rPr lang="sv-SE" sz="2000" dirty="0" smtClean="0">
                <a:latin typeface="Times New Roman" panose="02020603050405020304" pitchFamily="18" charset="0"/>
                <a:cs typeface="Times New Roman" panose="02020603050405020304" pitchFamily="18" charset="0"/>
              </a:rPr>
              <a:t>Vill du bli skyddsombud och arbeta för en bättre arbetsmiljö och en tryggare arbetsplats?</a:t>
            </a:r>
          </a:p>
          <a:p>
            <a:endParaRPr lang="sv-SE" sz="2000" dirty="0">
              <a:latin typeface="Times New Roman" panose="02020603050405020304" pitchFamily="18" charset="0"/>
              <a:cs typeface="Times New Roman" panose="02020603050405020304" pitchFamily="18" charset="0"/>
            </a:endParaRPr>
          </a:p>
          <a:p>
            <a:r>
              <a:rPr lang="sv-SE" sz="2000" dirty="0" smtClean="0">
                <a:latin typeface="Times New Roman" panose="02020603050405020304" pitchFamily="18" charset="0"/>
                <a:cs typeface="Times New Roman" panose="02020603050405020304" pitchFamily="18" charset="0"/>
              </a:rPr>
              <a:t>Prata med de andra Visions-medlemmarna på din arbetsplats så kan ni välja dig som ombud!</a:t>
            </a:r>
          </a:p>
          <a:p>
            <a:endParaRPr lang="sv-SE" sz="2000" dirty="0">
              <a:latin typeface="Times New Roman" panose="02020603050405020304" pitchFamily="18" charset="0"/>
              <a:cs typeface="Times New Roman" panose="02020603050405020304" pitchFamily="18" charset="0"/>
            </a:endParaRPr>
          </a:p>
          <a:p>
            <a:r>
              <a:rPr lang="sv-SE" sz="2000" dirty="0" smtClean="0">
                <a:latin typeface="Times New Roman" panose="02020603050405020304" pitchFamily="18" charset="0"/>
                <a:cs typeface="Times New Roman" panose="02020603050405020304" pitchFamily="18" charset="0"/>
              </a:rPr>
              <a:t>Kontakta sedan Visions </a:t>
            </a:r>
            <a:r>
              <a:rPr lang="sv-SE" sz="2000" dirty="0">
                <a:latin typeface="Times New Roman" panose="02020603050405020304" pitchFamily="18" charset="0"/>
                <a:cs typeface="Times New Roman" panose="02020603050405020304" pitchFamily="18" charset="0"/>
              </a:rPr>
              <a:t>expedition för att registrera att du är ombud </a:t>
            </a:r>
            <a:r>
              <a:rPr lang="sv-SE" sz="2000" dirty="0" smtClean="0">
                <a:latin typeface="Times New Roman" panose="02020603050405020304" pitchFamily="18" charset="0"/>
                <a:cs typeface="Times New Roman" panose="02020603050405020304" pitchFamily="18" charset="0"/>
              </a:rPr>
              <a:t>via </a:t>
            </a:r>
            <a:r>
              <a:rPr lang="sv-SE" sz="2000" dirty="0" smtClean="0">
                <a:latin typeface="Times New Roman" panose="02020603050405020304" pitchFamily="18" charset="0"/>
                <a:cs typeface="Times New Roman" panose="02020603050405020304" pitchFamily="18" charset="0"/>
                <a:hlinkClick r:id="rId3"/>
              </a:rPr>
              <a:t>jonkopingsavdelningen@fv.vision.se</a:t>
            </a:r>
            <a:r>
              <a:rPr lang="sv-SE" sz="2000" dirty="0">
                <a:latin typeface="Times New Roman" panose="02020603050405020304" pitchFamily="18" charset="0"/>
                <a:cs typeface="Times New Roman" panose="02020603050405020304" pitchFamily="18" charset="0"/>
              </a:rPr>
              <a:t> </a:t>
            </a:r>
            <a:r>
              <a:rPr lang="sv-SE" sz="2000" dirty="0" smtClean="0">
                <a:latin typeface="Times New Roman" panose="02020603050405020304" pitchFamily="18" charset="0"/>
                <a:cs typeface="Times New Roman" panose="02020603050405020304" pitchFamily="18" charset="0"/>
              </a:rPr>
              <a:t>(eller i förväg om du/ni vill ha mer information om hur det hela går till)!</a:t>
            </a:r>
            <a:endParaRPr lang="sv-S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9705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p:cNvSpPr txBox="1"/>
          <p:nvPr/>
        </p:nvSpPr>
        <p:spPr>
          <a:xfrm>
            <a:off x="332656" y="107504"/>
            <a:ext cx="6192688" cy="1323439"/>
          </a:xfrm>
          <a:prstGeom prst="rect">
            <a:avLst/>
          </a:prstGeom>
          <a:noFill/>
        </p:spPr>
        <p:txBody>
          <a:bodyPr wrap="square" rtlCol="0">
            <a:spAutoFit/>
          </a:bodyPr>
          <a:lstStyle/>
          <a:p>
            <a:pPr algn="ctr"/>
            <a:r>
              <a:rPr lang="sv-SE" sz="4000" dirty="0" smtClean="0">
                <a:solidFill>
                  <a:srgbClr val="00A68A"/>
                </a:solidFill>
                <a:latin typeface="Times New Roman" panose="02020603050405020304" pitchFamily="18" charset="0"/>
                <a:cs typeface="Times New Roman" panose="02020603050405020304" pitchFamily="18" charset="0"/>
              </a:rPr>
              <a:t>Planerade aktiviteter 2020 för medlemmar och ombud</a:t>
            </a:r>
            <a:endParaRPr lang="sv-SE" sz="4000" dirty="0">
              <a:solidFill>
                <a:srgbClr val="00A68A"/>
              </a:solidFill>
              <a:latin typeface="Times New Roman" panose="02020603050405020304" pitchFamily="18" charset="0"/>
              <a:cs typeface="Times New Roman" panose="02020603050405020304" pitchFamily="18" charset="0"/>
            </a:endParaRPr>
          </a:p>
        </p:txBody>
      </p:sp>
      <p:sp>
        <p:nvSpPr>
          <p:cNvPr id="11" name="textruta 10"/>
          <p:cNvSpPr txBox="1"/>
          <p:nvPr/>
        </p:nvSpPr>
        <p:spPr>
          <a:xfrm>
            <a:off x="188641" y="1435097"/>
            <a:ext cx="6535522" cy="7940635"/>
          </a:xfrm>
          <a:prstGeom prst="rect">
            <a:avLst/>
          </a:prstGeom>
          <a:noFill/>
        </p:spPr>
        <p:txBody>
          <a:bodyPr wrap="square" rtlCol="0">
            <a:spAutoFit/>
          </a:bodyPr>
          <a:lstStyle/>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Soppluncher vår och höst</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Frukostmöten vår och höst</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Höstmöte med bio</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Årsmöte med föreläsning</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Lunch för nya medlemmar varje månad</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Öppet hus inför lönesamtalen</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Yrkesträffar</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Arbetsplatsträffar (så många det bara går!)</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Medlem i 45 år – uppvaktningsmiddag</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Rekrytering &amp; organisering!</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Någon överraskning blir det allt!</a:t>
            </a:r>
          </a:p>
          <a:p>
            <a:endParaRPr lang="sv-SE" sz="1100" dirty="0" smtClean="0">
              <a:latin typeface="Times New Roman" panose="02020603050405020304" pitchFamily="18" charset="0"/>
              <a:cs typeface="Times New Roman" panose="02020603050405020304" pitchFamily="18" charset="0"/>
            </a:endParaRPr>
          </a:p>
          <a:p>
            <a:pPr marL="342900" indent="-342900">
              <a:lnSpc>
                <a:spcPct val="150000"/>
              </a:lnSpc>
              <a:buClr>
                <a:srgbClr val="65D44A"/>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Ombudsträffar</a:t>
            </a:r>
          </a:p>
          <a:p>
            <a:pPr marL="342900" indent="-342900">
              <a:lnSpc>
                <a:spcPct val="150000"/>
              </a:lnSpc>
              <a:buClr>
                <a:srgbClr val="65D44A"/>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Ombudsutbildningar</a:t>
            </a:r>
          </a:p>
          <a:p>
            <a:endParaRPr lang="sv-SE" dirty="0"/>
          </a:p>
        </p:txBody>
      </p:sp>
      <p:pic>
        <p:nvPicPr>
          <p:cNvPr id="2052" name="Picture 4" descr="https://vision.se/globalassets/om-vision/designmanual/vision_logo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644" y="8028384"/>
            <a:ext cx="17907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12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3828</TotalTime>
  <Words>1216</Words>
  <Application>Microsoft Office PowerPoint</Application>
  <PresentationFormat>Bildspel på skärmen (4:3)</PresentationFormat>
  <Paragraphs>150</Paragraphs>
  <Slides>9</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vt:i4>
      </vt:variant>
    </vt:vector>
  </HeadingPairs>
  <TitlesOfParts>
    <vt:vector size="15" baseType="lpstr">
      <vt:lpstr>Arial</vt:lpstr>
      <vt:lpstr>Calibri</vt:lpstr>
      <vt:lpstr>Harlow Solid Italic</vt:lpstr>
      <vt:lpstr>Times New Roman</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Jönköpings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 Söderman</dc:creator>
  <cp:lastModifiedBy>David Eriksson</cp:lastModifiedBy>
  <cp:revision>89</cp:revision>
  <cp:lastPrinted>2019-11-08T14:17:51Z</cp:lastPrinted>
  <dcterms:created xsi:type="dcterms:W3CDTF">2018-09-07T06:08:44Z</dcterms:created>
  <dcterms:modified xsi:type="dcterms:W3CDTF">2022-01-27T11:19:32Z</dcterms:modified>
</cp:coreProperties>
</file>