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7" r:id="rId4"/>
    <p:sldId id="260" r:id="rId5"/>
    <p:sldId id="259" r:id="rId6"/>
    <p:sldId id="266" r:id="rId7"/>
    <p:sldId id="268" r:id="rId8"/>
    <p:sldId id="269" r:id="rId9"/>
  </p:sldIdLst>
  <p:sldSz cx="6858000" cy="9144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68A"/>
    <a:srgbClr val="EFE9E5"/>
    <a:srgbClr val="65D44A"/>
    <a:srgbClr val="8144AE"/>
    <a:srgbClr val="2100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llanmörkt format 3 - Dekorfärg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929F9F4-4A8F-4326-A1B4-22849713DDAB}" styleName="Mörkt format 1 - Dekorfärg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1" autoAdjust="0"/>
    <p:restoredTop sz="94660"/>
  </p:normalViewPr>
  <p:slideViewPr>
    <p:cSldViewPr>
      <p:cViewPr varScale="1">
        <p:scale>
          <a:sx n="82" d="100"/>
          <a:sy n="82" d="100"/>
        </p:scale>
        <p:origin x="3192" y="102"/>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514350" y="2840570"/>
            <a:ext cx="5829300" cy="1960033"/>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719057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07117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3729037" y="488951"/>
            <a:ext cx="1157288" cy="10401300"/>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257177" y="488951"/>
            <a:ext cx="3357563" cy="10401300"/>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8378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2925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541735" y="5875867"/>
            <a:ext cx="5829300" cy="1816100"/>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541735" y="3875621"/>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E82CED5E-B838-4EB5-A13B-BC8928C4BEAE}" type="datetimeFigureOut">
              <a:rPr lang="sv-SE" smtClean="0"/>
              <a:t>2022-01-27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70762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257177"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2628902"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E82CED5E-B838-4EB5-A13B-BC8928C4BEAE}" type="datetimeFigureOut">
              <a:rPr lang="sv-SE" smtClean="0"/>
              <a:t>2022-01-27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7736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342900" y="366184"/>
            <a:ext cx="6172200" cy="1524000"/>
          </a:xfr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3483771"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3483771"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E82CED5E-B838-4EB5-A13B-BC8928C4BEAE}" type="datetimeFigureOut">
              <a:rPr lang="sv-SE" smtClean="0"/>
              <a:t>2022-01-27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2542585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E82CED5E-B838-4EB5-A13B-BC8928C4BEAE}" type="datetimeFigureOut">
              <a:rPr lang="sv-SE" smtClean="0"/>
              <a:t>2022-01-27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282049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E82CED5E-B838-4EB5-A13B-BC8928C4BEAE}" type="datetimeFigureOut">
              <a:rPr lang="sv-SE" smtClean="0"/>
              <a:t>2022-01-27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92326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342902" y="364067"/>
            <a:ext cx="2256235" cy="154940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2681289"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82CED5E-B838-4EB5-A13B-BC8928C4BEAE}" type="datetimeFigureOut">
              <a:rPr lang="sv-SE" smtClean="0"/>
              <a:t>2022-01-27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61110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344216" y="6400801"/>
            <a:ext cx="4114800" cy="755651"/>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E82CED5E-B838-4EB5-A13B-BC8928C4BEAE}" type="datetimeFigureOut">
              <a:rPr lang="sv-SE" smtClean="0"/>
              <a:t>2022-01-27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6C0F614-75D6-4F5D-A390-D14D5292E340}" type="slidenum">
              <a:rPr lang="sv-SE" smtClean="0"/>
              <a:t>‹#›</a:t>
            </a:fld>
            <a:endParaRPr lang="sv-SE"/>
          </a:p>
        </p:txBody>
      </p:sp>
    </p:spTree>
    <p:extLst>
      <p:ext uri="{BB962C8B-B14F-4D97-AF65-F5344CB8AC3E}">
        <p14:creationId xmlns:p14="http://schemas.microsoft.com/office/powerpoint/2010/main" val="116130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342900" y="2133604"/>
            <a:ext cx="6172200" cy="6034617"/>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342900" y="8475137"/>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82CED5E-B838-4EB5-A13B-BC8928C4BEAE}" type="datetimeFigureOut">
              <a:rPr lang="sv-SE" smtClean="0"/>
              <a:t>2022-01-27</a:t>
            </a:fld>
            <a:endParaRPr lang="sv-SE"/>
          </a:p>
        </p:txBody>
      </p:sp>
      <p:sp>
        <p:nvSpPr>
          <p:cNvPr id="5" name="Platshållare för sidfot 4"/>
          <p:cNvSpPr>
            <a:spLocks noGrp="1"/>
          </p:cNvSpPr>
          <p:nvPr>
            <p:ph type="ftr" sz="quarter" idx="3"/>
          </p:nvPr>
        </p:nvSpPr>
        <p:spPr>
          <a:xfrm>
            <a:off x="2343150" y="8475137"/>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4914900" y="8475137"/>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6C0F614-75D6-4F5D-A390-D14D5292E340}" type="slidenum">
              <a:rPr lang="sv-SE" smtClean="0"/>
              <a:t>‹#›</a:t>
            </a:fld>
            <a:endParaRPr lang="sv-SE"/>
          </a:p>
        </p:txBody>
      </p:sp>
    </p:spTree>
    <p:extLst>
      <p:ext uri="{BB962C8B-B14F-4D97-AF65-F5344CB8AC3E}">
        <p14:creationId xmlns:p14="http://schemas.microsoft.com/office/powerpoint/2010/main" val="32631397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kontakt@visionjkpg.se"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3"/>
            <a:ext cx="6624736" cy="2232249"/>
          </a:xfrm>
          <a:prstGeom prst="rect">
            <a:avLst/>
          </a:prstGeom>
          <a:solidFill>
            <a:srgbClr val="210061"/>
          </a:solidFill>
          <a:ln>
            <a:solidFill>
              <a:srgbClr val="210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rgbClr val="210061"/>
              </a:solidFill>
            </a:endParaRPr>
          </a:p>
        </p:txBody>
      </p:sp>
      <p:sp>
        <p:nvSpPr>
          <p:cNvPr id="3" name="textruta 2"/>
          <p:cNvSpPr txBox="1"/>
          <p:nvPr/>
        </p:nvSpPr>
        <p:spPr>
          <a:xfrm>
            <a:off x="260650" y="251522"/>
            <a:ext cx="6336704" cy="1723549"/>
          </a:xfrm>
          <a:prstGeom prst="rect">
            <a:avLst/>
          </a:prstGeom>
          <a:noFill/>
        </p:spPr>
        <p:txBody>
          <a:bodyPr wrap="square" rtlCol="0">
            <a:spAutoFit/>
          </a:bodyPr>
          <a:lstStyle/>
          <a:p>
            <a:endParaRPr lang="sv-SE" sz="1200" dirty="0" smtClean="0">
              <a:solidFill>
                <a:schemeClr val="bg1"/>
              </a:solidFill>
              <a:latin typeface="Times New Roman" panose="02020603050405020304" pitchFamily="18" charset="0"/>
              <a:cs typeface="Times New Roman" panose="02020603050405020304" pitchFamily="18" charset="0"/>
            </a:endParaRPr>
          </a:p>
          <a:p>
            <a:r>
              <a:rPr lang="sv-SE" sz="4800" b="1" dirty="0" smtClean="0">
                <a:solidFill>
                  <a:schemeClr val="bg1"/>
                </a:solidFill>
                <a:latin typeface="Times New Roman" panose="02020603050405020304" pitchFamily="18" charset="0"/>
                <a:cs typeface="Times New Roman" panose="02020603050405020304" pitchFamily="18" charset="0"/>
              </a:rPr>
              <a:t>Verksamhetsplan 2019</a:t>
            </a:r>
          </a:p>
          <a:p>
            <a:endParaRPr lang="sv-SE" sz="1400" dirty="0" smtClean="0">
              <a:solidFill>
                <a:schemeClr val="bg1"/>
              </a:solidFill>
              <a:latin typeface="Times New Roman" panose="02020603050405020304" pitchFamily="18" charset="0"/>
              <a:cs typeface="Times New Roman" panose="02020603050405020304" pitchFamily="18" charset="0"/>
            </a:endParaRPr>
          </a:p>
          <a:p>
            <a:r>
              <a:rPr lang="sv-SE" sz="3200" dirty="0" smtClean="0">
                <a:solidFill>
                  <a:schemeClr val="bg1"/>
                </a:solidFill>
                <a:latin typeface="Times New Roman" panose="02020603050405020304" pitchFamily="18" charset="0"/>
                <a:cs typeface="Times New Roman" panose="02020603050405020304" pitchFamily="18" charset="0"/>
              </a:rPr>
              <a:t>Vision Kommunavdelning Jönköping</a:t>
            </a:r>
            <a:endParaRPr lang="sv-SE" sz="3200" dirty="0">
              <a:solidFill>
                <a:schemeClr val="bg1"/>
              </a:solidFill>
              <a:latin typeface="Times New Roman" panose="02020603050405020304" pitchFamily="18" charset="0"/>
              <a:cs typeface="Times New Roman" panose="02020603050405020304" pitchFamily="18" charset="0"/>
            </a:endParaRPr>
          </a:p>
        </p:txBody>
      </p:sp>
      <p:pic>
        <p:nvPicPr>
          <p:cNvPr id="1028" name="Picture 4" descr="https://vision.se/globalassets/om-vision/designmanual/vision_logo_rg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36125" y="7847434"/>
            <a:ext cx="2261230" cy="10017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odoh\AppData\Local\Microsoft\Windows\Temporary Internet Files\Content.IE5\RXK7930K\_MG_596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668" y="2496607"/>
            <a:ext cx="6613702" cy="4408033"/>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p:cNvSpPr txBox="1"/>
          <p:nvPr/>
        </p:nvSpPr>
        <p:spPr>
          <a:xfrm rot="20570860">
            <a:off x="207163" y="7499704"/>
            <a:ext cx="4078979" cy="954107"/>
          </a:xfrm>
          <a:prstGeom prst="rect">
            <a:avLst/>
          </a:prstGeom>
          <a:noFill/>
          <a:effectLst>
            <a:glow rad="228600">
              <a:schemeClr val="accent1">
                <a:satMod val="175000"/>
                <a:alpha val="40000"/>
              </a:schemeClr>
            </a:glow>
          </a:effectLst>
        </p:spPr>
        <p:txBody>
          <a:bodyPr wrap="square" rtlCol="0">
            <a:spAutoFit/>
          </a:bodyPr>
          <a:lstStyle/>
          <a:p>
            <a:r>
              <a:rPr lang="sv-SE" sz="2800" dirty="0" smtClean="0">
                <a:solidFill>
                  <a:srgbClr val="8144AE"/>
                </a:solidFill>
                <a:effectLst>
                  <a:glow rad="139700">
                    <a:srgbClr val="65D44A">
                      <a:alpha val="40000"/>
                    </a:srgbClr>
                  </a:glow>
                </a:effectLst>
                <a:latin typeface="Harlow Solid Italic" panose="04030604020F02020D02" pitchFamily="82" charset="0"/>
              </a:rPr>
              <a:t>Du ska få ut så mycket </a:t>
            </a:r>
          </a:p>
          <a:p>
            <a:r>
              <a:rPr lang="sv-SE" sz="2800" dirty="0" smtClean="0">
                <a:solidFill>
                  <a:srgbClr val="8144AE"/>
                </a:solidFill>
                <a:effectLst>
                  <a:glow rad="139700">
                    <a:srgbClr val="65D44A">
                      <a:alpha val="40000"/>
                    </a:srgbClr>
                  </a:glow>
                </a:effectLst>
                <a:latin typeface="Harlow Solid Italic" panose="04030604020F02020D02" pitchFamily="82" charset="0"/>
              </a:rPr>
              <a:t>som möjligt av ditt arbetsliv.</a:t>
            </a:r>
            <a:endParaRPr lang="sv-SE" sz="2800" dirty="0">
              <a:solidFill>
                <a:srgbClr val="8144AE"/>
              </a:solidFill>
              <a:effectLst>
                <a:glow rad="139700">
                  <a:srgbClr val="65D44A">
                    <a:alpha val="40000"/>
                  </a:srgbClr>
                </a:glow>
              </a:effectLst>
              <a:latin typeface="Harlow Solid Italic" panose="04030604020F02020D02" pitchFamily="82" charset="0"/>
            </a:endParaRPr>
          </a:p>
        </p:txBody>
      </p:sp>
    </p:spTree>
    <p:extLst>
      <p:ext uri="{BB962C8B-B14F-4D97-AF65-F5344CB8AC3E}">
        <p14:creationId xmlns:p14="http://schemas.microsoft.com/office/powerpoint/2010/main" val="784235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4"/>
            <a:ext cx="6624736" cy="4320480"/>
          </a:xfrm>
          <a:prstGeom prst="rect">
            <a:avLst/>
          </a:prstGeom>
          <a:solidFill>
            <a:srgbClr val="8144AE"/>
          </a:solidFill>
          <a:ln>
            <a:solidFill>
              <a:srgbClr val="814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smtClean="0">
                <a:solidFill>
                  <a:schemeClr val="bg1"/>
                </a:solidFill>
                <a:latin typeface="Times New Roman" panose="02020603050405020304" pitchFamily="18" charset="0"/>
                <a:cs typeface="Times New Roman" panose="02020603050405020304" pitchFamily="18" charset="0"/>
              </a:rPr>
              <a:t>Innehållsförteckning</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4" name="textruta 3"/>
          <p:cNvSpPr txBox="1"/>
          <p:nvPr/>
        </p:nvSpPr>
        <p:spPr>
          <a:xfrm>
            <a:off x="260650" y="1115618"/>
            <a:ext cx="6120680" cy="2462213"/>
          </a:xfrm>
          <a:prstGeom prst="rect">
            <a:avLst/>
          </a:prstGeom>
          <a:noFill/>
        </p:spPr>
        <p:txBody>
          <a:bodyPr wrap="square" rtlCol="0">
            <a:spAutoFit/>
          </a:bodyPr>
          <a:lstStyle/>
          <a:p>
            <a:r>
              <a:rPr lang="sv-SE" sz="2000" dirty="0" smtClean="0">
                <a:solidFill>
                  <a:schemeClr val="bg1"/>
                </a:solidFill>
                <a:latin typeface="Times New Roman" panose="02020603050405020304" pitchFamily="18" charset="0"/>
                <a:cs typeface="Times New Roman" panose="02020603050405020304" pitchFamily="18" charset="0"/>
              </a:rPr>
              <a:t>Innehållsförteckning			2</a:t>
            </a:r>
          </a:p>
          <a:p>
            <a:r>
              <a:rPr lang="sv-SE" sz="2000" dirty="0" smtClean="0">
                <a:solidFill>
                  <a:schemeClr val="bg1"/>
                </a:solidFill>
                <a:latin typeface="Times New Roman" panose="02020603050405020304" pitchFamily="18" charset="0"/>
                <a:cs typeface="Times New Roman" panose="02020603050405020304" pitchFamily="18" charset="0"/>
              </a:rPr>
              <a:t>Ordförande har ordet			2</a:t>
            </a:r>
          </a:p>
          <a:p>
            <a:r>
              <a:rPr lang="sv-SE" sz="2000" dirty="0" smtClean="0">
                <a:solidFill>
                  <a:schemeClr val="bg1"/>
                </a:solidFill>
                <a:latin typeface="Times New Roman" panose="02020603050405020304" pitchFamily="18" charset="0"/>
                <a:cs typeface="Times New Roman" panose="02020603050405020304" pitchFamily="18" charset="0"/>
              </a:rPr>
              <a:t>Planerade aktiviteter </a:t>
            </a:r>
            <a:r>
              <a:rPr lang="sv-SE" sz="2000" dirty="0">
                <a:solidFill>
                  <a:schemeClr val="bg1"/>
                </a:solidFill>
                <a:latin typeface="Times New Roman" panose="02020603050405020304" pitchFamily="18" charset="0"/>
                <a:cs typeface="Times New Roman" panose="02020603050405020304" pitchFamily="18" charset="0"/>
              </a:rPr>
              <a:t>2019			</a:t>
            </a:r>
            <a:r>
              <a:rPr lang="sv-SE" sz="2000" dirty="0" smtClean="0">
                <a:solidFill>
                  <a:schemeClr val="bg1"/>
                </a:solidFill>
                <a:latin typeface="Times New Roman" panose="02020603050405020304" pitchFamily="18" charset="0"/>
                <a:cs typeface="Times New Roman" panose="02020603050405020304" pitchFamily="18" charset="0"/>
              </a:rPr>
              <a:t>3</a:t>
            </a:r>
          </a:p>
          <a:p>
            <a:r>
              <a:rPr lang="sv-SE" sz="2000" dirty="0" smtClean="0">
                <a:solidFill>
                  <a:schemeClr val="bg1"/>
                </a:solidFill>
                <a:latin typeface="Times New Roman" panose="02020603050405020304" pitchFamily="18" charset="0"/>
                <a:cs typeface="Times New Roman" panose="02020603050405020304" pitchFamily="18" charset="0"/>
              </a:rPr>
              <a:t>Visions målsättning &amp; hjärtefrågor		4</a:t>
            </a:r>
          </a:p>
          <a:p>
            <a:r>
              <a:rPr lang="sv-SE" sz="2000" dirty="0" smtClean="0">
                <a:solidFill>
                  <a:schemeClr val="bg1"/>
                </a:solidFill>
                <a:latin typeface="Times New Roman" panose="02020603050405020304" pitchFamily="18" charset="0"/>
                <a:cs typeface="Times New Roman" panose="02020603050405020304" pitchFamily="18" charset="0"/>
              </a:rPr>
              <a:t>Arvoden </a:t>
            </a:r>
            <a:r>
              <a:rPr lang="sv-SE" sz="2000" dirty="0">
                <a:solidFill>
                  <a:schemeClr val="bg1"/>
                </a:solidFill>
                <a:latin typeface="Times New Roman" panose="02020603050405020304" pitchFamily="18" charset="0"/>
                <a:cs typeface="Times New Roman" panose="02020603050405020304" pitchFamily="18" charset="0"/>
              </a:rPr>
              <a:t>&amp; </a:t>
            </a:r>
            <a:r>
              <a:rPr lang="sv-SE" sz="2000" dirty="0" smtClean="0">
                <a:solidFill>
                  <a:schemeClr val="bg1"/>
                </a:solidFill>
                <a:latin typeface="Times New Roman" panose="02020603050405020304" pitchFamily="18" charset="0"/>
                <a:cs typeface="Times New Roman" panose="02020603050405020304" pitchFamily="18" charset="0"/>
              </a:rPr>
              <a:t>fackavgift 2019</a:t>
            </a:r>
            <a:r>
              <a:rPr lang="sv-SE" sz="2000" dirty="0">
                <a:solidFill>
                  <a:schemeClr val="bg1"/>
                </a:solidFill>
                <a:latin typeface="Times New Roman" panose="02020603050405020304" pitchFamily="18" charset="0"/>
                <a:cs typeface="Times New Roman" panose="02020603050405020304" pitchFamily="18" charset="0"/>
              </a:rPr>
              <a:t>		6</a:t>
            </a:r>
          </a:p>
          <a:p>
            <a:r>
              <a:rPr lang="sv-SE" sz="2000" dirty="0" smtClean="0">
                <a:solidFill>
                  <a:schemeClr val="bg1"/>
                </a:solidFill>
                <a:latin typeface="Times New Roman" panose="02020603050405020304" pitchFamily="18" charset="0"/>
                <a:cs typeface="Times New Roman" panose="02020603050405020304" pitchFamily="18" charset="0"/>
              </a:rPr>
              <a:t>Hälsning från förbundsordföranden		6</a:t>
            </a:r>
          </a:p>
          <a:p>
            <a:r>
              <a:rPr lang="sv-SE" sz="2000" dirty="0" smtClean="0">
                <a:solidFill>
                  <a:schemeClr val="bg1"/>
                </a:solidFill>
                <a:latin typeface="Times New Roman" panose="02020603050405020304" pitchFamily="18" charset="0"/>
                <a:cs typeface="Times New Roman" panose="02020603050405020304" pitchFamily="18" charset="0"/>
              </a:rPr>
              <a:t>Budget</a:t>
            </a:r>
            <a:r>
              <a:rPr lang="sv-SE" sz="2000" dirty="0">
                <a:solidFill>
                  <a:schemeClr val="bg1"/>
                </a:solidFill>
                <a:latin typeface="Times New Roman" panose="02020603050405020304" pitchFamily="18" charset="0"/>
                <a:cs typeface="Times New Roman" panose="02020603050405020304" pitchFamily="18" charset="0"/>
              </a:rPr>
              <a:t> </a:t>
            </a:r>
            <a:r>
              <a:rPr lang="sv-SE" sz="2000" dirty="0" smtClean="0">
                <a:solidFill>
                  <a:schemeClr val="bg1"/>
                </a:solidFill>
                <a:latin typeface="Times New Roman" panose="02020603050405020304" pitchFamily="18" charset="0"/>
                <a:cs typeface="Times New Roman" panose="02020603050405020304" pitchFamily="18" charset="0"/>
              </a:rPr>
              <a:t>för verksamhetsåret 2019		7</a:t>
            </a:r>
          </a:p>
          <a:p>
            <a:r>
              <a:rPr lang="sv-SE" sz="1400" dirty="0" smtClean="0">
                <a:solidFill>
                  <a:schemeClr val="bg1"/>
                </a:solidFill>
                <a:latin typeface="Times New Roman" panose="02020603050405020304" pitchFamily="18" charset="0"/>
                <a:cs typeface="Times New Roman" panose="02020603050405020304" pitchFamily="18" charset="0"/>
              </a:rPr>
              <a:t> </a:t>
            </a:r>
            <a:endParaRPr lang="sv-SE" sz="1400" dirty="0">
              <a:solidFill>
                <a:schemeClr val="bg1"/>
              </a:solidFill>
              <a:latin typeface="Times New Roman" panose="02020603050405020304" pitchFamily="18" charset="0"/>
              <a:cs typeface="Times New Roman" panose="02020603050405020304" pitchFamily="18" charset="0"/>
            </a:endParaRPr>
          </a:p>
        </p:txBody>
      </p:sp>
      <p:sp>
        <p:nvSpPr>
          <p:cNvPr id="5" name="Rektangel 4"/>
          <p:cNvSpPr/>
          <p:nvPr/>
        </p:nvSpPr>
        <p:spPr>
          <a:xfrm>
            <a:off x="116634" y="4572000"/>
            <a:ext cx="6624736" cy="4407296"/>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284234" y="4572000"/>
            <a:ext cx="4008863" cy="461665"/>
          </a:xfrm>
          <a:prstGeom prst="rect">
            <a:avLst/>
          </a:prstGeom>
          <a:noFill/>
        </p:spPr>
        <p:txBody>
          <a:bodyPr wrap="square" rtlCol="0">
            <a:spAutoFit/>
          </a:bodyPr>
          <a:lstStyle/>
          <a:p>
            <a:r>
              <a:rPr lang="sv-SE" sz="2400" dirty="0" smtClean="0">
                <a:solidFill>
                  <a:srgbClr val="00A68A"/>
                </a:solidFill>
                <a:latin typeface="Times New Roman" panose="02020603050405020304" pitchFamily="18" charset="0"/>
                <a:cs typeface="Times New Roman" panose="02020603050405020304" pitchFamily="18" charset="0"/>
              </a:rPr>
              <a:t>Ordföranden har ordet</a:t>
            </a:r>
            <a:endParaRPr lang="sv-SE" dirty="0">
              <a:solidFill>
                <a:srgbClr val="00A68A"/>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7583">
            <a:off x="4671739" y="4328686"/>
            <a:ext cx="1656823" cy="1944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ruta 6"/>
          <p:cNvSpPr txBox="1"/>
          <p:nvPr/>
        </p:nvSpPr>
        <p:spPr>
          <a:xfrm>
            <a:off x="284234" y="4999856"/>
            <a:ext cx="6120680" cy="3985706"/>
          </a:xfrm>
          <a:prstGeom prst="rect">
            <a:avLst/>
          </a:prstGeom>
          <a:noFill/>
        </p:spPr>
        <p:txBody>
          <a:bodyPr wrap="square" rtlCol="0">
            <a:spAutoFit/>
          </a:bodyPr>
          <a:lstStyle/>
          <a:p>
            <a:pPr algn="just"/>
            <a:r>
              <a:rPr lang="sv-SE" sz="1100" dirty="0">
                <a:latin typeface="Times New Roman" panose="02020603050405020304" pitchFamily="18" charset="0"/>
                <a:cs typeface="Times New Roman" panose="02020603050405020304" pitchFamily="18" charset="0"/>
              </a:rPr>
              <a:t>Vi har haft ett intensivt 2018 men blickar nu framåt mot 2019. Alltid </a:t>
            </a:r>
            <a:endParaRPr lang="sv-SE" sz="1100" dirty="0" smtClean="0">
              <a:latin typeface="Times New Roman" panose="02020603050405020304" pitchFamily="18" charset="0"/>
              <a:cs typeface="Times New Roman" panose="02020603050405020304" pitchFamily="18" charset="0"/>
            </a:endParaRPr>
          </a:p>
          <a:p>
            <a:pPr algn="just"/>
            <a:r>
              <a:rPr lang="sv-SE" sz="1100" dirty="0" smtClean="0">
                <a:latin typeface="Times New Roman" panose="02020603050405020304" pitchFamily="18" charset="0"/>
                <a:cs typeface="Times New Roman" panose="02020603050405020304" pitchFamily="18" charset="0"/>
              </a:rPr>
              <a:t>spännande </a:t>
            </a:r>
            <a:r>
              <a:rPr lang="sv-SE" sz="1100" dirty="0">
                <a:latin typeface="Times New Roman" panose="02020603050405020304" pitchFamily="18" charset="0"/>
                <a:cs typeface="Times New Roman" panose="02020603050405020304" pitchFamily="18" charset="0"/>
              </a:rPr>
              <a:t>med ett nytt år framför sig och vad det har att erbjuda.</a:t>
            </a:r>
          </a:p>
          <a:p>
            <a:pPr algn="just"/>
            <a:r>
              <a:rPr lang="sv-SE" sz="1100" dirty="0">
                <a:latin typeface="Times New Roman" panose="02020603050405020304" pitchFamily="18" charset="0"/>
                <a:cs typeface="Times New Roman" panose="02020603050405020304" pitchFamily="18" charset="0"/>
              </a:rPr>
              <a:t>Vision är med och jobbar för ett Jönköping för alla. Detta känns </a:t>
            </a:r>
            <a:endParaRPr lang="sv-SE" sz="1100" dirty="0" smtClean="0">
              <a:latin typeface="Times New Roman" panose="02020603050405020304" pitchFamily="18" charset="0"/>
              <a:cs typeface="Times New Roman" panose="02020603050405020304" pitchFamily="18" charset="0"/>
            </a:endParaRPr>
          </a:p>
          <a:p>
            <a:pPr algn="just"/>
            <a:r>
              <a:rPr lang="sv-SE" sz="1100" dirty="0" smtClean="0">
                <a:latin typeface="Times New Roman" panose="02020603050405020304" pitchFamily="18" charset="0"/>
                <a:cs typeface="Times New Roman" panose="02020603050405020304" pitchFamily="18" charset="0"/>
              </a:rPr>
              <a:t>viktigt </a:t>
            </a:r>
            <a:r>
              <a:rPr lang="sv-SE" sz="1100" dirty="0">
                <a:latin typeface="Times New Roman" panose="02020603050405020304" pitchFamily="18" charset="0"/>
                <a:cs typeface="Times New Roman" panose="02020603050405020304" pitchFamily="18" charset="0"/>
              </a:rPr>
              <a:t>och hänger ihop med våra hjärtefrågor. Alla har rätt till ett </a:t>
            </a:r>
            <a:endParaRPr lang="sv-SE" sz="1100" dirty="0" smtClean="0">
              <a:latin typeface="Times New Roman" panose="02020603050405020304" pitchFamily="18" charset="0"/>
              <a:cs typeface="Times New Roman" panose="02020603050405020304" pitchFamily="18" charset="0"/>
            </a:endParaRPr>
          </a:p>
          <a:p>
            <a:pPr algn="just"/>
            <a:r>
              <a:rPr lang="sv-SE" sz="1100" dirty="0" smtClean="0">
                <a:latin typeface="Times New Roman" panose="02020603050405020304" pitchFamily="18" charset="0"/>
                <a:cs typeface="Times New Roman" panose="02020603050405020304" pitchFamily="18" charset="0"/>
              </a:rPr>
              <a:t>mänskligt </a:t>
            </a:r>
            <a:r>
              <a:rPr lang="sv-SE" sz="1100" dirty="0">
                <a:latin typeface="Times New Roman" panose="02020603050405020304" pitchFamily="18" charset="0"/>
                <a:cs typeface="Times New Roman" panose="02020603050405020304" pitchFamily="18" charset="0"/>
              </a:rPr>
              <a:t>arbetsliv men också på fritiden. Det handlar om mänskliga </a:t>
            </a:r>
            <a:endParaRPr lang="sv-SE" sz="1100" dirty="0" smtClean="0">
              <a:latin typeface="Times New Roman" panose="02020603050405020304" pitchFamily="18" charset="0"/>
              <a:cs typeface="Times New Roman" panose="02020603050405020304" pitchFamily="18" charset="0"/>
            </a:endParaRPr>
          </a:p>
          <a:p>
            <a:pPr algn="just"/>
            <a:r>
              <a:rPr lang="sv-SE" sz="1100" dirty="0" smtClean="0">
                <a:latin typeface="Times New Roman" panose="02020603050405020304" pitchFamily="18" charset="0"/>
                <a:cs typeface="Times New Roman" panose="02020603050405020304" pitchFamily="18" charset="0"/>
              </a:rPr>
              <a:t>rättigheter</a:t>
            </a:r>
            <a:r>
              <a:rPr lang="sv-SE" sz="1100" dirty="0">
                <a:latin typeface="Times New Roman" panose="02020603050405020304" pitchFamily="18" charset="0"/>
                <a:cs typeface="Times New Roman" panose="02020603050405020304" pitchFamily="18" charset="0"/>
              </a:rPr>
              <a:t>. Vi möter framtidens arbetsliv genom att digitalisering och </a:t>
            </a:r>
            <a:endParaRPr lang="sv-SE" sz="1100" dirty="0" smtClean="0">
              <a:latin typeface="Times New Roman" panose="02020603050405020304" pitchFamily="18" charset="0"/>
              <a:cs typeface="Times New Roman" panose="02020603050405020304" pitchFamily="18" charset="0"/>
            </a:endParaRPr>
          </a:p>
          <a:p>
            <a:pPr algn="just"/>
            <a:r>
              <a:rPr lang="sv-SE" sz="1100" dirty="0" smtClean="0">
                <a:latin typeface="Times New Roman" panose="02020603050405020304" pitchFamily="18" charset="0"/>
                <a:cs typeface="Times New Roman" panose="02020603050405020304" pitchFamily="18" charset="0"/>
              </a:rPr>
              <a:t>automatisering </a:t>
            </a:r>
            <a:r>
              <a:rPr lang="sv-SE" sz="1100" dirty="0">
                <a:latin typeface="Times New Roman" panose="02020603050405020304" pitchFamily="18" charset="0"/>
                <a:cs typeface="Times New Roman" panose="02020603050405020304" pitchFamily="18" charset="0"/>
              </a:rPr>
              <a:t>sker på våra arbetsplatser. Det blir stora </a:t>
            </a:r>
            <a:r>
              <a:rPr lang="sv-SE" sz="1100" dirty="0" smtClean="0">
                <a:latin typeface="Times New Roman" panose="02020603050405020304" pitchFamily="18" charset="0"/>
                <a:cs typeface="Times New Roman" panose="02020603050405020304" pitchFamily="18" charset="0"/>
              </a:rPr>
              <a:t>utmaningar</a:t>
            </a:r>
          </a:p>
          <a:p>
            <a:pPr algn="just"/>
            <a:r>
              <a:rPr lang="sv-SE" sz="1100" dirty="0" smtClean="0">
                <a:latin typeface="Times New Roman" panose="02020603050405020304" pitchFamily="18" charset="0"/>
                <a:cs typeface="Times New Roman" panose="02020603050405020304" pitchFamily="18" charset="0"/>
              </a:rPr>
              <a:t>men är vi </a:t>
            </a:r>
            <a:r>
              <a:rPr lang="sv-SE" sz="1100" dirty="0">
                <a:latin typeface="Times New Roman" panose="02020603050405020304" pitchFamily="18" charset="0"/>
                <a:cs typeface="Times New Roman" panose="02020603050405020304" pitchFamily="18" charset="0"/>
              </a:rPr>
              <a:t>öppna för nya möjligheter så kan vi påverka för att </a:t>
            </a:r>
            <a:endParaRPr lang="sv-SE" sz="1100" dirty="0" smtClean="0">
              <a:latin typeface="Times New Roman" panose="02020603050405020304" pitchFamily="18" charset="0"/>
              <a:cs typeface="Times New Roman" panose="02020603050405020304" pitchFamily="18" charset="0"/>
            </a:endParaRPr>
          </a:p>
          <a:p>
            <a:pPr algn="just"/>
            <a:r>
              <a:rPr lang="sv-SE" sz="1100" dirty="0" smtClean="0">
                <a:latin typeface="Times New Roman" panose="02020603050405020304" pitchFamily="18" charset="0"/>
                <a:cs typeface="Times New Roman" panose="02020603050405020304" pitchFamily="18" charset="0"/>
              </a:rPr>
              <a:t>framtidens </a:t>
            </a:r>
            <a:r>
              <a:rPr lang="sv-SE" sz="1100" dirty="0">
                <a:latin typeface="Times New Roman" panose="02020603050405020304" pitchFamily="18" charset="0"/>
                <a:cs typeface="Times New Roman" panose="02020603050405020304" pitchFamily="18" charset="0"/>
              </a:rPr>
              <a:t>arbetsliv ska bli så bra som möjligt.</a:t>
            </a:r>
          </a:p>
          <a:p>
            <a:r>
              <a:rPr lang="sv-SE" sz="1100" dirty="0">
                <a:latin typeface="Times New Roman" panose="02020603050405020304" pitchFamily="18" charset="0"/>
                <a:cs typeface="Times New Roman" panose="02020603050405020304" pitchFamily="18" charset="0"/>
              </a:rPr>
              <a:t> </a:t>
            </a:r>
          </a:p>
          <a:p>
            <a:r>
              <a:rPr lang="sv-SE" sz="1100" dirty="0">
                <a:latin typeface="Times New Roman" panose="02020603050405020304" pitchFamily="18" charset="0"/>
                <a:cs typeface="Times New Roman" panose="02020603050405020304" pitchFamily="18" charset="0"/>
              </a:rPr>
              <a:t>Inför 2019 så fortsätter vi jobba för ett hållbart arbetsliv, bland annat förhandlar vi med arbetsgivaren om 80-90-100. Vi vill även tillsammans med er driva andra intresseförhandlingar för att vi ska orka jobba och trivas på våra arbetsplatser.</a:t>
            </a:r>
          </a:p>
          <a:p>
            <a:endParaRPr lang="sv-SE" sz="1100" dirty="0" smtClean="0">
              <a:latin typeface="Times New Roman" panose="02020603050405020304" pitchFamily="18" charset="0"/>
              <a:cs typeface="Times New Roman" panose="02020603050405020304" pitchFamily="18" charset="0"/>
            </a:endParaRPr>
          </a:p>
          <a:p>
            <a:r>
              <a:rPr lang="sv-SE" sz="1100" dirty="0" smtClean="0">
                <a:latin typeface="Times New Roman" panose="02020603050405020304" pitchFamily="18" charset="0"/>
                <a:cs typeface="Times New Roman" panose="02020603050405020304" pitchFamily="18" charset="0"/>
              </a:rPr>
              <a:t>Vi </a:t>
            </a:r>
            <a:r>
              <a:rPr lang="sv-SE" sz="1100" dirty="0">
                <a:latin typeface="Times New Roman" panose="02020603050405020304" pitchFamily="18" charset="0"/>
                <a:cs typeface="Times New Roman" panose="02020603050405020304" pitchFamily="18" charset="0"/>
              </a:rPr>
              <a:t>vill fortsätta möta er ute på era arbetsplatser i er vardag, tillsammans är vi starka och vi är alla tillsammans </a:t>
            </a:r>
            <a:r>
              <a:rPr lang="sv-SE" sz="1100" dirty="0" smtClean="0">
                <a:latin typeface="Times New Roman" panose="02020603050405020304" pitchFamily="18" charset="0"/>
                <a:cs typeface="Times New Roman" panose="02020603050405020304" pitchFamily="18" charset="0"/>
              </a:rPr>
              <a:t>Vision. Vi </a:t>
            </a:r>
            <a:r>
              <a:rPr lang="sv-SE" sz="1100" dirty="0">
                <a:latin typeface="Times New Roman" panose="02020603050405020304" pitchFamily="18" charset="0"/>
                <a:cs typeface="Times New Roman" panose="02020603050405020304" pitchFamily="18" charset="0"/>
              </a:rPr>
              <a:t>vill fortsätta driva jämställda löner och arbetsvillkor, vi vill att ni medlemmar ska få ut så mycket som möjligt av ert medlemskap och att vi tillsammans skapar bättre arbetsplatser för alla.</a:t>
            </a:r>
          </a:p>
          <a:p>
            <a:r>
              <a:rPr lang="sv-SE" sz="1100" dirty="0">
                <a:latin typeface="Times New Roman" panose="02020603050405020304" pitchFamily="18" charset="0"/>
                <a:cs typeface="Times New Roman" panose="02020603050405020304" pitchFamily="18" charset="0"/>
              </a:rPr>
              <a:t>Vision är ett starkt växande förbund inom många områden och förvaltningar. Vi har </a:t>
            </a:r>
            <a:r>
              <a:rPr lang="sv-SE" sz="1100" dirty="0" smtClean="0">
                <a:latin typeface="Times New Roman" panose="02020603050405020304" pitchFamily="18" charset="0"/>
                <a:cs typeface="Times New Roman" panose="02020603050405020304" pitchFamily="18" charset="0"/>
              </a:rPr>
              <a:t>många medlemsgrupper </a:t>
            </a:r>
            <a:r>
              <a:rPr lang="sv-SE" sz="1100" dirty="0">
                <a:latin typeface="Times New Roman" panose="02020603050405020304" pitchFamily="18" charset="0"/>
                <a:cs typeface="Times New Roman" panose="02020603050405020304" pitchFamily="18" charset="0"/>
              </a:rPr>
              <a:t>som alla är lika viktiga. Våra två största grupper är chefer och administratörer. Vi har idag chefsombud över hela landet, men inga administratörsombud. Det tycker jag vi ska ändra på i Jönköpings </a:t>
            </a:r>
            <a:r>
              <a:rPr lang="sv-SE" sz="1100" dirty="0" smtClean="0">
                <a:latin typeface="Times New Roman" panose="02020603050405020304" pitchFamily="18" charset="0"/>
                <a:cs typeface="Times New Roman" panose="02020603050405020304" pitchFamily="18" charset="0"/>
              </a:rPr>
              <a:t>kommunavdelning – vi ska bli ledande inom Vision med administratörsombud!</a:t>
            </a:r>
          </a:p>
          <a:p>
            <a:endParaRPr lang="sv-SE" sz="1100" dirty="0">
              <a:latin typeface="Times New Roman" panose="02020603050405020304" pitchFamily="18" charset="0"/>
              <a:cs typeface="Times New Roman" panose="02020603050405020304" pitchFamily="18" charset="0"/>
            </a:endParaRPr>
          </a:p>
          <a:p>
            <a:r>
              <a:rPr lang="sv-SE" sz="1100" dirty="0">
                <a:latin typeface="Times New Roman" panose="02020603050405020304" pitchFamily="18" charset="0"/>
                <a:cs typeface="Times New Roman" panose="02020603050405020304" pitchFamily="18" charset="0"/>
              </a:rPr>
              <a:t>Vi gör varandra bra och tillsammans är vi </a:t>
            </a:r>
            <a:r>
              <a:rPr lang="sv-SE" sz="1100" dirty="0" smtClean="0">
                <a:latin typeface="Times New Roman" panose="02020603050405020304" pitchFamily="18" charset="0"/>
                <a:cs typeface="Times New Roman" panose="02020603050405020304" pitchFamily="18" charset="0"/>
              </a:rPr>
              <a:t>starka :)                                       // Maria Carlsson, ordförande</a:t>
            </a:r>
            <a:endParaRPr lang="sv-SE" sz="1100" dirty="0">
              <a:latin typeface="Times New Roman" panose="02020603050405020304" pitchFamily="18" charset="0"/>
              <a:cs typeface="Times New Roman" panose="02020603050405020304" pitchFamily="18" charset="0"/>
            </a:endParaRPr>
          </a:p>
        </p:txBody>
      </p:sp>
      <p:sp>
        <p:nvSpPr>
          <p:cNvPr id="8" name="textruta 7"/>
          <p:cNvSpPr txBox="1"/>
          <p:nvPr/>
        </p:nvSpPr>
        <p:spPr>
          <a:xfrm>
            <a:off x="6464441" y="112961"/>
            <a:ext cx="288031" cy="369332"/>
          </a:xfrm>
          <a:prstGeom prst="rect">
            <a:avLst/>
          </a:prstGeom>
          <a:noFill/>
        </p:spPr>
        <p:txBody>
          <a:bodyPr wrap="square" rtlCol="0">
            <a:spAutoFit/>
          </a:bodyPr>
          <a:lstStyle/>
          <a:p>
            <a:r>
              <a:rPr lang="sv-SE" dirty="0" smtClean="0">
                <a:solidFill>
                  <a:srgbClr val="65D44A"/>
                </a:solidFill>
                <a:latin typeface="Times New Roman" panose="02020603050405020304" pitchFamily="18" charset="0"/>
                <a:cs typeface="Times New Roman" panose="02020603050405020304" pitchFamily="18" charset="0"/>
              </a:rPr>
              <a:t>2</a:t>
            </a:r>
            <a:endParaRPr lang="sv-SE" dirty="0">
              <a:solidFill>
                <a:srgbClr val="65D44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975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116634" y="107504"/>
            <a:ext cx="6624736" cy="8871792"/>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 name="textruta 9"/>
          <p:cNvSpPr txBox="1"/>
          <p:nvPr/>
        </p:nvSpPr>
        <p:spPr>
          <a:xfrm>
            <a:off x="332656" y="107504"/>
            <a:ext cx="6192688" cy="1323439"/>
          </a:xfrm>
          <a:prstGeom prst="rect">
            <a:avLst/>
          </a:prstGeom>
          <a:noFill/>
        </p:spPr>
        <p:txBody>
          <a:bodyPr wrap="square" rtlCol="0">
            <a:spAutoFit/>
          </a:bodyPr>
          <a:lstStyle/>
          <a:p>
            <a:pPr algn="ctr"/>
            <a:r>
              <a:rPr lang="sv-SE" sz="4000" dirty="0" smtClean="0">
                <a:solidFill>
                  <a:srgbClr val="00A68A"/>
                </a:solidFill>
                <a:latin typeface="Times New Roman" panose="02020603050405020304" pitchFamily="18" charset="0"/>
                <a:cs typeface="Times New Roman" panose="02020603050405020304" pitchFamily="18" charset="0"/>
              </a:rPr>
              <a:t>Planerade aktiviteter 2019 för medlemmar och ombud</a:t>
            </a:r>
            <a:endParaRPr lang="sv-SE" sz="4000" dirty="0">
              <a:solidFill>
                <a:srgbClr val="00A68A"/>
              </a:solidFill>
              <a:latin typeface="Times New Roman" panose="02020603050405020304" pitchFamily="18" charset="0"/>
              <a:cs typeface="Times New Roman" panose="02020603050405020304" pitchFamily="18" charset="0"/>
            </a:endParaRPr>
          </a:p>
        </p:txBody>
      </p:sp>
      <p:sp>
        <p:nvSpPr>
          <p:cNvPr id="11" name="textruta 10"/>
          <p:cNvSpPr txBox="1"/>
          <p:nvPr/>
        </p:nvSpPr>
        <p:spPr>
          <a:xfrm>
            <a:off x="332656" y="1435097"/>
            <a:ext cx="6264696" cy="7940635"/>
          </a:xfrm>
          <a:prstGeom prst="rect">
            <a:avLst/>
          </a:prstGeom>
          <a:noFill/>
        </p:spPr>
        <p:txBody>
          <a:bodyPr wrap="square" rtlCol="0">
            <a:spAutoFit/>
          </a:bodyPr>
          <a:lstStyle/>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Soppluncher vår och höst</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Frukostmöten höst/vinter</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Höstmöte med bio</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Årsmöte </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Lunch för nya medlemmar varje månad</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Jullunch </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Yrkesträffar</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Arbetsplatsträffar (så många det bara går!)</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Husbilen kommer till Jönköping igen</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Medlem i 45 år – uppvaktningsmiddag</a:t>
            </a:r>
          </a:p>
          <a:p>
            <a:pPr marL="342900" indent="-342900">
              <a:lnSpc>
                <a:spcPct val="150000"/>
              </a:lnSpc>
              <a:buClr>
                <a:srgbClr val="8144AE"/>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REKRYTERA!</a:t>
            </a:r>
          </a:p>
          <a:p>
            <a:endParaRPr lang="sv-SE" sz="2400" dirty="0" smtClean="0">
              <a:latin typeface="Times New Roman" panose="02020603050405020304" pitchFamily="18" charset="0"/>
              <a:cs typeface="Times New Roman" panose="02020603050405020304" pitchFamily="18" charset="0"/>
            </a:endParaRPr>
          </a:p>
          <a:p>
            <a:pPr marL="342900" indent="-342900">
              <a:lnSpc>
                <a:spcPct val="150000"/>
              </a:lnSpc>
              <a:buClr>
                <a:srgbClr val="65D44A"/>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Ombudsträffar</a:t>
            </a:r>
          </a:p>
          <a:p>
            <a:pPr marL="342900" indent="-342900">
              <a:lnSpc>
                <a:spcPct val="150000"/>
              </a:lnSpc>
              <a:buClr>
                <a:srgbClr val="65D44A"/>
              </a:buClr>
              <a:buFont typeface="Wingdings" panose="05000000000000000000" pitchFamily="2" charset="2"/>
              <a:buChar char="§"/>
            </a:pPr>
            <a:r>
              <a:rPr lang="sv-SE" sz="2400" dirty="0" smtClean="0">
                <a:latin typeface="Times New Roman" panose="02020603050405020304" pitchFamily="18" charset="0"/>
                <a:cs typeface="Times New Roman" panose="02020603050405020304" pitchFamily="18" charset="0"/>
              </a:rPr>
              <a:t>Ombudsutbildning</a:t>
            </a:r>
          </a:p>
          <a:p>
            <a:endParaRPr lang="sv-SE" dirty="0"/>
          </a:p>
        </p:txBody>
      </p:sp>
      <p:pic>
        <p:nvPicPr>
          <p:cNvPr id="2052" name="Picture 4" descr="https://vision.se/globalassets/om-vision/designmanual/vision_logo_r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4644" y="8028384"/>
            <a:ext cx="1790700" cy="800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ruta 5"/>
          <p:cNvSpPr txBox="1"/>
          <p:nvPr/>
        </p:nvSpPr>
        <p:spPr>
          <a:xfrm>
            <a:off x="6436132" y="107504"/>
            <a:ext cx="288031" cy="369332"/>
          </a:xfrm>
          <a:prstGeom prst="rect">
            <a:avLst/>
          </a:prstGeom>
          <a:noFill/>
        </p:spPr>
        <p:txBody>
          <a:bodyPr wrap="square" rtlCol="0">
            <a:spAutoFit/>
          </a:bodyPr>
          <a:lstStyle/>
          <a:p>
            <a:r>
              <a:rPr lang="sv-SE" dirty="0" smtClean="0">
                <a:solidFill>
                  <a:srgbClr val="00A68A"/>
                </a:solidFill>
                <a:latin typeface="Times New Roman" panose="02020603050405020304" pitchFamily="18" charset="0"/>
                <a:cs typeface="Times New Roman" panose="02020603050405020304" pitchFamily="18" charset="0"/>
              </a:rPr>
              <a:t>3</a:t>
            </a:r>
            <a:endParaRPr lang="sv-SE" dirty="0">
              <a:solidFill>
                <a:srgbClr val="00A68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3649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p:cNvSpPr txBox="1"/>
          <p:nvPr/>
        </p:nvSpPr>
        <p:spPr>
          <a:xfrm>
            <a:off x="6459888" y="107504"/>
            <a:ext cx="288031" cy="369332"/>
          </a:xfrm>
          <a:prstGeom prst="rect">
            <a:avLst/>
          </a:prstGeom>
          <a:noFill/>
        </p:spPr>
        <p:txBody>
          <a:bodyPr wrap="square" rtlCol="0">
            <a:spAutoFit/>
          </a:bodyPr>
          <a:lstStyle/>
          <a:p>
            <a:r>
              <a:rPr lang="sv-SE" dirty="0" smtClean="0">
                <a:solidFill>
                  <a:srgbClr val="00A68A"/>
                </a:solidFill>
                <a:latin typeface="Times New Roman" panose="02020603050405020304" pitchFamily="18" charset="0"/>
                <a:cs typeface="Times New Roman" panose="02020603050405020304" pitchFamily="18" charset="0"/>
              </a:rPr>
              <a:t>4</a:t>
            </a:r>
            <a:endParaRPr lang="sv-SE" dirty="0">
              <a:solidFill>
                <a:srgbClr val="00A68A"/>
              </a:solidFill>
              <a:latin typeface="Times New Roman" panose="02020603050405020304" pitchFamily="18" charset="0"/>
              <a:cs typeface="Times New Roman" panose="02020603050405020304" pitchFamily="18" charset="0"/>
            </a:endParaRPr>
          </a:p>
        </p:txBody>
      </p:sp>
      <p:pic>
        <p:nvPicPr>
          <p:cNvPr id="8" name="Platshållare för innehåll 7"/>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423099" y="3705938"/>
            <a:ext cx="3874341" cy="6487270"/>
          </a:xfrm>
          <a:prstGeom prst="rect">
            <a:avLst/>
          </a:prstGeom>
        </p:spPr>
      </p:pic>
      <p:sp>
        <p:nvSpPr>
          <p:cNvPr id="3" name="textruta 2"/>
          <p:cNvSpPr txBox="1"/>
          <p:nvPr/>
        </p:nvSpPr>
        <p:spPr>
          <a:xfrm rot="16200000">
            <a:off x="-99099" y="683276"/>
            <a:ext cx="4567863" cy="3785652"/>
          </a:xfrm>
          <a:prstGeom prst="rect">
            <a:avLst/>
          </a:prstGeom>
          <a:noFill/>
        </p:spPr>
        <p:txBody>
          <a:bodyPr wrap="square" rtlCol="0">
            <a:spAutoFit/>
          </a:bodyPr>
          <a:lstStyle/>
          <a:p>
            <a:r>
              <a:rPr lang="sv-SE" sz="1200" dirty="0" smtClean="0">
                <a:solidFill>
                  <a:srgbClr val="210061"/>
                </a:solidFill>
                <a:latin typeface="Times New Roman" panose="02020603050405020304" pitchFamily="18" charset="0"/>
                <a:cs typeface="Times New Roman" panose="02020603050405020304" pitchFamily="18" charset="0"/>
              </a:rPr>
              <a:t>Visions mål är en av delarna i Vi är Vision, förbundets styrdokument. Målen för den lokala organisationen bestäms utifrån arbetet med målen i Vi är Vision. För oss i Jönköpings kommunavdelning är målsättningen med 2019 följande:</a:t>
            </a:r>
          </a:p>
          <a:p>
            <a:endParaRPr lang="sv-SE" sz="1200" dirty="0" smtClean="0">
              <a:solidFill>
                <a:srgbClr val="210061"/>
              </a:solidFill>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sv-SE" sz="1200" dirty="0" smtClean="0">
                <a:solidFill>
                  <a:srgbClr val="210061"/>
                </a:solidFill>
                <a:latin typeface="Times New Roman" panose="02020603050405020304" pitchFamily="18" charset="0"/>
                <a:cs typeface="Times New Roman" panose="02020603050405020304" pitchFamily="18" charset="0"/>
              </a:rPr>
              <a:t>Vi ska bli ännu fler medlemmar under 2019 och målsättningen är 1300 medlemmar vid årsskiftet 2019/2020. Där vi kan organisera medlemmar ska vi vara det naturliga valet. </a:t>
            </a:r>
          </a:p>
          <a:p>
            <a:pPr marL="171450" indent="-171450">
              <a:buFont typeface="Arial" panose="020B0604020202020204" pitchFamily="34" charset="0"/>
              <a:buChar char="•"/>
            </a:pPr>
            <a:r>
              <a:rPr lang="sv-SE" sz="1200" dirty="0" smtClean="0">
                <a:solidFill>
                  <a:srgbClr val="210061"/>
                </a:solidFill>
                <a:latin typeface="Times New Roman" panose="02020603050405020304" pitchFamily="18" charset="0"/>
                <a:cs typeface="Times New Roman" panose="02020603050405020304" pitchFamily="18" charset="0"/>
              </a:rPr>
              <a:t>Vi ska ha en nära dialog mellan medlemmar och styrelse om vad lokalavdelningen ska göra. Det är medlemmarna tillsammans som är Vision. </a:t>
            </a:r>
          </a:p>
          <a:p>
            <a:pPr marL="171450" indent="-171450">
              <a:buFont typeface="Arial" panose="020B0604020202020204" pitchFamily="34" charset="0"/>
              <a:buChar char="•"/>
            </a:pPr>
            <a:r>
              <a:rPr lang="sv-SE" sz="1200" dirty="0" smtClean="0">
                <a:solidFill>
                  <a:srgbClr val="210061"/>
                </a:solidFill>
                <a:latin typeface="Times New Roman" panose="02020603050405020304" pitchFamily="18" charset="0"/>
                <a:cs typeface="Times New Roman" panose="02020603050405020304" pitchFamily="18" charset="0"/>
              </a:rPr>
              <a:t>Vi ska ha hög organisationsgrad och genom den utöva inflytande och påtryckningar gentemot arbetsgivaren. Vi arbetar för rättvisa löner, bättre arbetsmiljö och ett schysst arbetsliv.</a:t>
            </a:r>
          </a:p>
          <a:p>
            <a:pPr marL="171450" indent="-171450">
              <a:buFont typeface="Arial" panose="020B0604020202020204" pitchFamily="34" charset="0"/>
              <a:buChar char="•"/>
            </a:pPr>
            <a:r>
              <a:rPr lang="sv-SE" sz="1200" dirty="0" smtClean="0">
                <a:solidFill>
                  <a:srgbClr val="210061"/>
                </a:solidFill>
                <a:latin typeface="Times New Roman" panose="02020603050405020304" pitchFamily="18" charset="0"/>
                <a:cs typeface="Times New Roman" panose="02020603050405020304" pitchFamily="18" charset="0"/>
              </a:rPr>
              <a:t>Vi ska ha de mest nöjda medlemmarna bland de fackförbund vi konkurrerar med i Jönköping.</a:t>
            </a:r>
          </a:p>
          <a:p>
            <a:pPr marL="171450" indent="-171450">
              <a:buFont typeface="Arial" panose="020B0604020202020204" pitchFamily="34" charset="0"/>
              <a:buChar char="•"/>
            </a:pPr>
            <a:r>
              <a:rPr lang="sv-SE" sz="1200" dirty="0" smtClean="0">
                <a:solidFill>
                  <a:srgbClr val="210061"/>
                </a:solidFill>
                <a:latin typeface="Times New Roman" panose="02020603050405020304" pitchFamily="18" charset="0"/>
                <a:cs typeface="Times New Roman" panose="02020603050405020304" pitchFamily="18" charset="0"/>
              </a:rPr>
              <a:t>Vi ska ha fler ombud, högre synlighet och större inflytande på våra arbetsplatser.</a:t>
            </a:r>
          </a:p>
          <a:p>
            <a:pPr marL="171450" indent="-171450">
              <a:buFont typeface="Arial" panose="020B0604020202020204" pitchFamily="34" charset="0"/>
              <a:buChar char="•"/>
            </a:pPr>
            <a:r>
              <a:rPr lang="sv-SE" sz="1200" dirty="0" smtClean="0">
                <a:solidFill>
                  <a:srgbClr val="210061"/>
                </a:solidFill>
                <a:latin typeface="Times New Roman" panose="02020603050405020304" pitchFamily="18" charset="0"/>
                <a:cs typeface="Times New Roman" panose="02020603050405020304" pitchFamily="18" charset="0"/>
              </a:rPr>
              <a:t>Vi ska ha en styrelse bestående av medlemmar från olika förvaltningar, av olika kön, i olika åldrar och av olika etnicitet. </a:t>
            </a:r>
            <a:endParaRPr lang="sv-SE" sz="1200" dirty="0">
              <a:solidFill>
                <a:srgbClr val="210061"/>
              </a:solidFill>
              <a:latin typeface="Times New Roman" panose="02020603050405020304" pitchFamily="18" charset="0"/>
              <a:cs typeface="Times New Roman" panose="02020603050405020304" pitchFamily="18" charset="0"/>
            </a:endParaRPr>
          </a:p>
        </p:txBody>
      </p:sp>
      <p:pic>
        <p:nvPicPr>
          <p:cNvPr id="11" name="Platshållare för innehåll 6"/>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813398" y="2959074"/>
            <a:ext cx="1934465" cy="1867455"/>
          </a:xfrm>
          <a:prstGeom prst="rect">
            <a:avLst/>
          </a:prstGeom>
        </p:spPr>
      </p:pic>
      <p:sp>
        <p:nvSpPr>
          <p:cNvPr id="4" name="textruta 3"/>
          <p:cNvSpPr txBox="1"/>
          <p:nvPr/>
        </p:nvSpPr>
        <p:spPr>
          <a:xfrm rot="16200000">
            <a:off x="4189457" y="774941"/>
            <a:ext cx="2685351" cy="1384995"/>
          </a:xfrm>
          <a:prstGeom prst="rect">
            <a:avLst/>
          </a:prstGeom>
          <a:noFill/>
        </p:spPr>
        <p:txBody>
          <a:bodyPr wrap="none" rtlCol="0">
            <a:spAutoFit/>
          </a:bodyPr>
          <a:lstStyle/>
          <a:p>
            <a:pPr algn="just"/>
            <a:r>
              <a:rPr lang="sv-SE" sz="1200" dirty="0" smtClean="0">
                <a:solidFill>
                  <a:srgbClr val="00A68A"/>
                </a:solidFill>
                <a:latin typeface="Times New Roman" panose="02020603050405020304" pitchFamily="18" charset="0"/>
                <a:cs typeface="Times New Roman" panose="02020603050405020304" pitchFamily="18" charset="0"/>
              </a:rPr>
              <a:t>Genom att ställa frågan om medlemskap</a:t>
            </a:r>
          </a:p>
          <a:p>
            <a:pPr algn="just"/>
            <a:r>
              <a:rPr lang="sv-SE" sz="1200" dirty="0" smtClean="0">
                <a:solidFill>
                  <a:srgbClr val="00A68A"/>
                </a:solidFill>
                <a:latin typeface="Times New Roman" panose="02020603050405020304" pitchFamily="18" charset="0"/>
                <a:cs typeface="Times New Roman" panose="02020603050405020304" pitchFamily="18" charset="0"/>
              </a:rPr>
              <a:t>i Vision blir vi fler medlemmar. Genom</a:t>
            </a:r>
          </a:p>
          <a:p>
            <a:pPr algn="just"/>
            <a:r>
              <a:rPr lang="sv-SE" sz="1200" dirty="0" smtClean="0">
                <a:solidFill>
                  <a:srgbClr val="00A68A"/>
                </a:solidFill>
                <a:latin typeface="Times New Roman" panose="02020603050405020304" pitchFamily="18" charset="0"/>
                <a:cs typeface="Times New Roman" panose="02020603050405020304" pitchFamily="18" charset="0"/>
              </a:rPr>
              <a:t>att vi blir fler medlemmar får vi ökat</a:t>
            </a:r>
          </a:p>
          <a:p>
            <a:pPr algn="just"/>
            <a:r>
              <a:rPr lang="sv-SE" sz="1200" dirty="0" smtClean="0">
                <a:solidFill>
                  <a:srgbClr val="00A68A"/>
                </a:solidFill>
                <a:latin typeface="Times New Roman" panose="02020603050405020304" pitchFamily="18" charset="0"/>
                <a:cs typeface="Times New Roman" panose="02020603050405020304" pitchFamily="18" charset="0"/>
              </a:rPr>
              <a:t>inflytande på arbetsplatserna. Genom </a:t>
            </a:r>
          </a:p>
          <a:p>
            <a:pPr algn="just"/>
            <a:r>
              <a:rPr lang="sv-SE" sz="1200" dirty="0">
                <a:solidFill>
                  <a:srgbClr val="00A68A"/>
                </a:solidFill>
                <a:latin typeface="Times New Roman" panose="02020603050405020304" pitchFamily="18" charset="0"/>
                <a:cs typeface="Times New Roman" panose="02020603050405020304" pitchFamily="18" charset="0"/>
              </a:rPr>
              <a:t>ö</a:t>
            </a:r>
            <a:r>
              <a:rPr lang="sv-SE" sz="1200" dirty="0" smtClean="0">
                <a:solidFill>
                  <a:srgbClr val="00A68A"/>
                </a:solidFill>
                <a:latin typeface="Times New Roman" panose="02020603050405020304" pitchFamily="18" charset="0"/>
                <a:cs typeface="Times New Roman" panose="02020603050405020304" pitchFamily="18" charset="0"/>
              </a:rPr>
              <a:t>kat inflytande ökar vi också närvaron</a:t>
            </a:r>
          </a:p>
          <a:p>
            <a:pPr algn="just"/>
            <a:r>
              <a:rPr lang="sv-SE" sz="1200" dirty="0" smtClean="0">
                <a:solidFill>
                  <a:srgbClr val="00A68A"/>
                </a:solidFill>
                <a:latin typeface="Times New Roman" panose="02020603050405020304" pitchFamily="18" charset="0"/>
                <a:cs typeface="Times New Roman" panose="02020603050405020304" pitchFamily="18" charset="0"/>
              </a:rPr>
              <a:t>på våra arbetsplatser och fler kan ställa</a:t>
            </a:r>
          </a:p>
          <a:p>
            <a:pPr algn="just"/>
            <a:r>
              <a:rPr lang="sv-SE" sz="1200" dirty="0">
                <a:solidFill>
                  <a:srgbClr val="00A68A"/>
                </a:solidFill>
                <a:latin typeface="Times New Roman" panose="02020603050405020304" pitchFamily="18" charset="0"/>
                <a:cs typeface="Times New Roman" panose="02020603050405020304" pitchFamily="18" charset="0"/>
              </a:rPr>
              <a:t>f</a:t>
            </a:r>
            <a:r>
              <a:rPr lang="sv-SE" sz="1200" dirty="0" smtClean="0">
                <a:solidFill>
                  <a:srgbClr val="00A68A"/>
                </a:solidFill>
                <a:latin typeface="Times New Roman" panose="02020603050405020304" pitchFamily="18" charset="0"/>
                <a:cs typeface="Times New Roman" panose="02020603050405020304" pitchFamily="18" charset="0"/>
              </a:rPr>
              <a:t>rågan om medlemskap!</a:t>
            </a:r>
            <a:endParaRPr lang="sv-SE" sz="1200" dirty="0">
              <a:solidFill>
                <a:srgbClr val="00A68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166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p:cNvSpPr txBox="1"/>
          <p:nvPr/>
        </p:nvSpPr>
        <p:spPr>
          <a:xfrm>
            <a:off x="6453337" y="106527"/>
            <a:ext cx="288031" cy="369332"/>
          </a:xfrm>
          <a:prstGeom prst="rect">
            <a:avLst/>
          </a:prstGeom>
          <a:noFill/>
        </p:spPr>
        <p:txBody>
          <a:bodyPr wrap="square" rtlCol="0">
            <a:spAutoFit/>
          </a:bodyPr>
          <a:lstStyle/>
          <a:p>
            <a:r>
              <a:rPr lang="sv-SE" dirty="0" smtClean="0">
                <a:solidFill>
                  <a:srgbClr val="00A68A"/>
                </a:solidFill>
                <a:latin typeface="Times New Roman" panose="02020603050405020304" pitchFamily="18" charset="0"/>
                <a:cs typeface="Times New Roman" panose="02020603050405020304" pitchFamily="18" charset="0"/>
              </a:rPr>
              <a:t>5</a:t>
            </a:r>
            <a:endParaRPr lang="sv-SE" dirty="0">
              <a:solidFill>
                <a:srgbClr val="00A68A"/>
              </a:solidFill>
              <a:latin typeface="Times New Roman" panose="02020603050405020304" pitchFamily="18" charset="0"/>
              <a:cs typeface="Times New Roman" panose="02020603050405020304" pitchFamily="18" charset="0"/>
            </a:endParaRPr>
          </a:p>
        </p:txBody>
      </p:sp>
      <p:pic>
        <p:nvPicPr>
          <p:cNvPr id="5" name="Platshållare för innehåll 5"/>
          <p:cNvPicPr>
            <a:picLocks noGrp="1"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197795" y="2743440"/>
            <a:ext cx="3799049" cy="3657121"/>
          </a:xfrm>
          <a:prstGeom prst="rect">
            <a:avLst/>
          </a:prstGeom>
        </p:spPr>
      </p:pic>
      <p:sp>
        <p:nvSpPr>
          <p:cNvPr id="3" name="textruta 2"/>
          <p:cNvSpPr txBox="1"/>
          <p:nvPr/>
        </p:nvSpPr>
        <p:spPr>
          <a:xfrm rot="14705407">
            <a:off x="-439902" y="6502970"/>
            <a:ext cx="3635932" cy="1015663"/>
          </a:xfrm>
          <a:prstGeom prst="rect">
            <a:avLst/>
          </a:prstGeom>
          <a:noFill/>
        </p:spPr>
        <p:txBody>
          <a:bodyPr wrap="none" rtlCol="0">
            <a:spAutoFit/>
          </a:bodyPr>
          <a:lstStyle/>
          <a:p>
            <a:r>
              <a:rPr lang="sv-SE" sz="1200" dirty="0" smtClean="0">
                <a:solidFill>
                  <a:srgbClr val="210061"/>
                </a:solidFill>
                <a:latin typeface="Times New Roman" panose="02020603050405020304" pitchFamily="18" charset="0"/>
                <a:cs typeface="Times New Roman" panose="02020603050405020304" pitchFamily="18" charset="0"/>
              </a:rPr>
              <a:t>Chefer ska få rätt förutsättningar och befogenheter</a:t>
            </a:r>
          </a:p>
          <a:p>
            <a:r>
              <a:rPr lang="sv-SE" sz="1200" dirty="0" smtClean="0">
                <a:solidFill>
                  <a:srgbClr val="210061"/>
                </a:solidFill>
                <a:latin typeface="Times New Roman" panose="02020603050405020304" pitchFamily="18" charset="0"/>
                <a:cs typeface="Times New Roman" panose="02020603050405020304" pitchFamily="18" charset="0"/>
              </a:rPr>
              <a:t>av arbetsgivaren att göra att bra jobb för sina anställda</a:t>
            </a:r>
          </a:p>
          <a:p>
            <a:r>
              <a:rPr lang="sv-SE" sz="1200" dirty="0" smtClean="0">
                <a:solidFill>
                  <a:srgbClr val="210061"/>
                </a:solidFill>
                <a:latin typeface="Times New Roman" panose="02020603050405020304" pitchFamily="18" charset="0"/>
                <a:cs typeface="Times New Roman" panose="02020603050405020304" pitchFamily="18" charset="0"/>
              </a:rPr>
              <a:t>i fråga kring arbestmiljö, löner, utveckling med mera.</a:t>
            </a:r>
          </a:p>
          <a:p>
            <a:r>
              <a:rPr lang="sv-SE" sz="1200" dirty="0" smtClean="0">
                <a:solidFill>
                  <a:srgbClr val="210061"/>
                </a:solidFill>
                <a:latin typeface="Times New Roman" panose="02020603050405020304" pitchFamily="18" charset="0"/>
                <a:cs typeface="Times New Roman" panose="02020603050405020304" pitchFamily="18" charset="0"/>
              </a:rPr>
              <a:t>En bra verksamhet bygger på att en inspirerad chef med</a:t>
            </a:r>
          </a:p>
          <a:p>
            <a:r>
              <a:rPr lang="sv-SE" sz="1200" dirty="0" smtClean="0">
                <a:solidFill>
                  <a:srgbClr val="210061"/>
                </a:solidFill>
                <a:latin typeface="Times New Roman" panose="02020603050405020304" pitchFamily="18" charset="0"/>
                <a:cs typeface="Times New Roman" panose="02020603050405020304" pitchFamily="18" charset="0"/>
              </a:rPr>
              <a:t>förutsättningar kan samverka med sina anställda. </a:t>
            </a:r>
            <a:endParaRPr lang="sv-SE" sz="1200" dirty="0">
              <a:solidFill>
                <a:srgbClr val="210061"/>
              </a:solidFill>
              <a:latin typeface="Times New Roman" panose="02020603050405020304" pitchFamily="18" charset="0"/>
              <a:cs typeface="Times New Roman" panose="02020603050405020304" pitchFamily="18" charset="0"/>
            </a:endParaRPr>
          </a:p>
        </p:txBody>
      </p:sp>
      <p:sp>
        <p:nvSpPr>
          <p:cNvPr id="9" name="textruta 8"/>
          <p:cNvSpPr txBox="1"/>
          <p:nvPr/>
        </p:nvSpPr>
        <p:spPr>
          <a:xfrm rot="16200000">
            <a:off x="2893373" y="6567855"/>
            <a:ext cx="3477234" cy="1384995"/>
          </a:xfrm>
          <a:prstGeom prst="rect">
            <a:avLst/>
          </a:prstGeom>
          <a:noFill/>
        </p:spPr>
        <p:txBody>
          <a:bodyPr wrap="none" rtlCol="0">
            <a:spAutoFit/>
          </a:bodyPr>
          <a:lstStyle/>
          <a:p>
            <a:r>
              <a:rPr lang="sv-SE" sz="1200" dirty="0" smtClean="0">
                <a:solidFill>
                  <a:srgbClr val="210061"/>
                </a:solidFill>
                <a:latin typeface="Times New Roman" panose="02020603050405020304" pitchFamily="18" charset="0"/>
                <a:cs typeface="Times New Roman" panose="02020603050405020304" pitchFamily="18" charset="0"/>
              </a:rPr>
              <a:t>Vi är drivande i löneprocessen med arbetsgivaren</a:t>
            </a:r>
          </a:p>
          <a:p>
            <a:r>
              <a:rPr lang="sv-SE" sz="1200" dirty="0" smtClean="0">
                <a:solidFill>
                  <a:srgbClr val="210061"/>
                </a:solidFill>
                <a:latin typeface="Times New Roman" panose="02020603050405020304" pitchFamily="18" charset="0"/>
                <a:cs typeface="Times New Roman" panose="02020603050405020304" pitchFamily="18" charset="0"/>
              </a:rPr>
              <a:t>för att säkerställa att våra medlemmar får den löne-</a:t>
            </a:r>
          </a:p>
          <a:p>
            <a:r>
              <a:rPr lang="sv-SE" sz="1200" dirty="0" smtClean="0">
                <a:solidFill>
                  <a:srgbClr val="210061"/>
                </a:solidFill>
                <a:latin typeface="Times New Roman" panose="02020603050405020304" pitchFamily="18" charset="0"/>
                <a:cs typeface="Times New Roman" panose="02020603050405020304" pitchFamily="18" charset="0"/>
              </a:rPr>
              <a:t>utveckling de har rätt till. Minst lika viktigt är även</a:t>
            </a:r>
          </a:p>
          <a:p>
            <a:r>
              <a:rPr lang="sv-SE" sz="1200" dirty="0" smtClean="0">
                <a:solidFill>
                  <a:srgbClr val="210061"/>
                </a:solidFill>
                <a:latin typeface="Times New Roman" panose="02020603050405020304" pitchFamily="18" charset="0"/>
                <a:cs typeface="Times New Roman" panose="02020603050405020304" pitchFamily="18" charset="0"/>
              </a:rPr>
              <a:t>villkoren för arbetet; man ska veta vad som förväntas</a:t>
            </a:r>
          </a:p>
          <a:p>
            <a:r>
              <a:rPr lang="sv-SE" sz="1200" dirty="0" smtClean="0">
                <a:solidFill>
                  <a:srgbClr val="210061"/>
                </a:solidFill>
                <a:latin typeface="Times New Roman" panose="02020603050405020304" pitchFamily="18" charset="0"/>
                <a:cs typeface="Times New Roman" panose="02020603050405020304" pitchFamily="18" charset="0"/>
              </a:rPr>
              <a:t>av en på arbetet. Likaledes viktigt är det med </a:t>
            </a:r>
          </a:p>
          <a:p>
            <a:r>
              <a:rPr lang="sv-SE" sz="1200" dirty="0" smtClean="0">
                <a:solidFill>
                  <a:srgbClr val="210061"/>
                </a:solidFill>
                <a:latin typeface="Times New Roman" panose="02020603050405020304" pitchFamily="18" charset="0"/>
                <a:cs typeface="Times New Roman" panose="02020603050405020304" pitchFamily="18" charset="0"/>
              </a:rPr>
              <a:t>kringliggande villkor som tex semesterväxlingen,</a:t>
            </a:r>
          </a:p>
          <a:p>
            <a:r>
              <a:rPr lang="sv-SE" sz="1200" dirty="0" smtClean="0">
                <a:solidFill>
                  <a:srgbClr val="210061"/>
                </a:solidFill>
                <a:latin typeface="Times New Roman" panose="02020603050405020304" pitchFamily="18" charset="0"/>
                <a:cs typeface="Times New Roman" panose="02020603050405020304" pitchFamily="18" charset="0"/>
              </a:rPr>
              <a:t>80-90-100-föhrnalding och 7-timmarsdagen. </a:t>
            </a:r>
            <a:endParaRPr lang="sv-SE" sz="1200" dirty="0">
              <a:solidFill>
                <a:srgbClr val="210061"/>
              </a:solidFill>
              <a:latin typeface="Times New Roman" panose="02020603050405020304" pitchFamily="18" charset="0"/>
              <a:cs typeface="Times New Roman" panose="02020603050405020304" pitchFamily="18" charset="0"/>
            </a:endParaRPr>
          </a:p>
        </p:txBody>
      </p:sp>
      <p:sp>
        <p:nvSpPr>
          <p:cNvPr id="10" name="textruta 9"/>
          <p:cNvSpPr txBox="1"/>
          <p:nvPr/>
        </p:nvSpPr>
        <p:spPr>
          <a:xfrm rot="16200000">
            <a:off x="4358662" y="4156501"/>
            <a:ext cx="3049233" cy="830997"/>
          </a:xfrm>
          <a:prstGeom prst="rect">
            <a:avLst/>
          </a:prstGeom>
          <a:noFill/>
        </p:spPr>
        <p:txBody>
          <a:bodyPr wrap="none" rtlCol="0">
            <a:spAutoFit/>
          </a:bodyPr>
          <a:lstStyle/>
          <a:p>
            <a:r>
              <a:rPr lang="sv-SE" sz="1200" dirty="0" smtClean="0">
                <a:solidFill>
                  <a:srgbClr val="210061"/>
                </a:solidFill>
                <a:latin typeface="Times New Roman" panose="02020603050405020304" pitchFamily="18" charset="0"/>
                <a:cs typeface="Times New Roman" panose="02020603050405020304" pitchFamily="18" charset="0"/>
              </a:rPr>
              <a:t>Vision är en Fair Union vilket vi tar fast på </a:t>
            </a:r>
          </a:p>
          <a:p>
            <a:r>
              <a:rPr lang="sv-SE" sz="1200" dirty="0" smtClean="0">
                <a:solidFill>
                  <a:srgbClr val="210061"/>
                </a:solidFill>
                <a:latin typeface="Times New Roman" panose="02020603050405020304" pitchFamily="18" charset="0"/>
                <a:cs typeface="Times New Roman" panose="02020603050405020304" pitchFamily="18" charset="0"/>
              </a:rPr>
              <a:t>genom att vara del i arbetet med en hållbar</a:t>
            </a:r>
          </a:p>
          <a:p>
            <a:r>
              <a:rPr lang="sv-SE" sz="1200" dirty="0" smtClean="0">
                <a:solidFill>
                  <a:srgbClr val="210061"/>
                </a:solidFill>
                <a:latin typeface="Times New Roman" panose="02020603050405020304" pitchFamily="18" charset="0"/>
                <a:cs typeface="Times New Roman" panose="02020603050405020304" pitchFamily="18" charset="0"/>
              </a:rPr>
              <a:t>omvärld och genom att påverka arbetsgivaren </a:t>
            </a:r>
          </a:p>
          <a:p>
            <a:r>
              <a:rPr lang="sv-SE" sz="1200" dirty="0" smtClean="0">
                <a:solidFill>
                  <a:srgbClr val="210061"/>
                </a:solidFill>
                <a:latin typeface="Times New Roman" panose="02020603050405020304" pitchFamily="18" charset="0"/>
                <a:cs typeface="Times New Roman" panose="02020603050405020304" pitchFamily="18" charset="0"/>
              </a:rPr>
              <a:t>att ta miljömässigt kloka beslut.</a:t>
            </a:r>
            <a:endParaRPr lang="sv-SE" sz="1200" dirty="0">
              <a:solidFill>
                <a:srgbClr val="210061"/>
              </a:solidFill>
              <a:latin typeface="Times New Roman" panose="02020603050405020304" pitchFamily="18" charset="0"/>
              <a:cs typeface="Times New Roman" panose="02020603050405020304" pitchFamily="18" charset="0"/>
            </a:endParaRPr>
          </a:p>
        </p:txBody>
      </p:sp>
      <p:sp>
        <p:nvSpPr>
          <p:cNvPr id="11" name="textruta 10"/>
          <p:cNvSpPr txBox="1"/>
          <p:nvPr/>
        </p:nvSpPr>
        <p:spPr>
          <a:xfrm rot="19010476">
            <a:off x="-169946" y="1782129"/>
            <a:ext cx="3824317" cy="1015663"/>
          </a:xfrm>
          <a:prstGeom prst="rect">
            <a:avLst/>
          </a:prstGeom>
          <a:noFill/>
        </p:spPr>
        <p:txBody>
          <a:bodyPr wrap="none" rtlCol="0">
            <a:spAutoFit/>
          </a:bodyPr>
          <a:lstStyle/>
          <a:p>
            <a:r>
              <a:rPr lang="sv-SE" sz="1200" dirty="0" smtClean="0">
                <a:solidFill>
                  <a:srgbClr val="210061"/>
                </a:solidFill>
                <a:latin typeface="Times New Roman" panose="02020603050405020304" pitchFamily="18" charset="0"/>
                <a:cs typeface="Times New Roman" panose="02020603050405020304" pitchFamily="18" charset="0"/>
              </a:rPr>
              <a:t>ALLA ska orka med sitt arbete och ingen ska bli sjuk </a:t>
            </a:r>
            <a:r>
              <a:rPr lang="sv-SE" sz="1200" dirty="0" err="1" smtClean="0">
                <a:solidFill>
                  <a:srgbClr val="210061"/>
                </a:solidFill>
                <a:latin typeface="Times New Roman" panose="02020603050405020304" pitchFamily="18" charset="0"/>
                <a:cs typeface="Times New Roman" panose="02020603050405020304" pitchFamily="18" charset="0"/>
              </a:rPr>
              <a:t>pga</a:t>
            </a:r>
            <a:endParaRPr lang="sv-SE" sz="1200" dirty="0" smtClean="0">
              <a:solidFill>
                <a:srgbClr val="210061"/>
              </a:solidFill>
              <a:latin typeface="Times New Roman" panose="02020603050405020304" pitchFamily="18" charset="0"/>
              <a:cs typeface="Times New Roman" panose="02020603050405020304" pitchFamily="18" charset="0"/>
            </a:endParaRPr>
          </a:p>
          <a:p>
            <a:r>
              <a:rPr lang="sv-SE" sz="1200" dirty="0" smtClean="0">
                <a:solidFill>
                  <a:srgbClr val="210061"/>
                </a:solidFill>
                <a:latin typeface="Times New Roman" panose="02020603050405020304" pitchFamily="18" charset="0"/>
                <a:cs typeface="Times New Roman" panose="02020603050405020304" pitchFamily="18" charset="0"/>
              </a:rPr>
              <a:t>arbetet. Rätt förutsättningar måste finnas för att alla ska </a:t>
            </a:r>
          </a:p>
          <a:p>
            <a:r>
              <a:rPr lang="sv-SE" sz="1200" dirty="0" smtClean="0">
                <a:solidFill>
                  <a:srgbClr val="210061"/>
                </a:solidFill>
                <a:latin typeface="Times New Roman" panose="02020603050405020304" pitchFamily="18" charset="0"/>
                <a:cs typeface="Times New Roman" panose="02020603050405020304" pitchFamily="18" charset="0"/>
              </a:rPr>
              <a:t>känna sig välkomna på arbetet oavsett vem de är. Olika </a:t>
            </a:r>
          </a:p>
          <a:p>
            <a:r>
              <a:rPr lang="sv-SE" sz="1200" dirty="0" smtClean="0">
                <a:solidFill>
                  <a:srgbClr val="210061"/>
                </a:solidFill>
                <a:latin typeface="Times New Roman" panose="02020603050405020304" pitchFamily="18" charset="0"/>
                <a:cs typeface="Times New Roman" panose="02020603050405020304" pitchFamily="18" charset="0"/>
              </a:rPr>
              <a:t>arbetsgrupper måste känna sig uppskattade och få gehör</a:t>
            </a:r>
          </a:p>
          <a:p>
            <a:r>
              <a:rPr lang="sv-SE" sz="1200" dirty="0" smtClean="0">
                <a:solidFill>
                  <a:srgbClr val="210061"/>
                </a:solidFill>
                <a:latin typeface="Times New Roman" panose="02020603050405020304" pitchFamily="18" charset="0"/>
                <a:cs typeface="Times New Roman" panose="02020603050405020304" pitchFamily="18" charset="0"/>
              </a:rPr>
              <a:t>för sin starka arbetsinsats. Vi bidrar till en god arbetsmiljö!</a:t>
            </a:r>
            <a:endParaRPr lang="sv-SE" sz="1200" dirty="0">
              <a:solidFill>
                <a:srgbClr val="210061"/>
              </a:solidFill>
              <a:latin typeface="Times New Roman" panose="02020603050405020304" pitchFamily="18" charset="0"/>
              <a:cs typeface="Times New Roman" panose="02020603050405020304" pitchFamily="18" charset="0"/>
            </a:endParaRPr>
          </a:p>
        </p:txBody>
      </p:sp>
      <p:sp>
        <p:nvSpPr>
          <p:cNvPr id="12" name="textruta 11"/>
          <p:cNvSpPr txBox="1"/>
          <p:nvPr/>
        </p:nvSpPr>
        <p:spPr>
          <a:xfrm rot="16200000">
            <a:off x="3081996" y="1099179"/>
            <a:ext cx="3398687" cy="1200329"/>
          </a:xfrm>
          <a:prstGeom prst="rect">
            <a:avLst/>
          </a:prstGeom>
          <a:noFill/>
        </p:spPr>
        <p:txBody>
          <a:bodyPr wrap="none" rtlCol="0">
            <a:spAutoFit/>
          </a:bodyPr>
          <a:lstStyle/>
          <a:p>
            <a:r>
              <a:rPr lang="sv-SE" sz="1200" dirty="0" smtClean="0">
                <a:solidFill>
                  <a:srgbClr val="210061"/>
                </a:solidFill>
                <a:latin typeface="Times New Roman" panose="02020603050405020304" pitchFamily="18" charset="0"/>
                <a:cs typeface="Times New Roman" panose="02020603050405020304" pitchFamily="18" charset="0"/>
              </a:rPr>
              <a:t>Vi är drivande i arbetet med möta framtidens</a:t>
            </a:r>
          </a:p>
          <a:p>
            <a:r>
              <a:rPr lang="sv-SE" sz="1200" dirty="0" smtClean="0">
                <a:solidFill>
                  <a:srgbClr val="210061"/>
                </a:solidFill>
                <a:latin typeface="Times New Roman" panose="02020603050405020304" pitchFamily="18" charset="0"/>
                <a:cs typeface="Times New Roman" panose="02020603050405020304" pitchFamily="18" charset="0"/>
              </a:rPr>
              <a:t>arbetsliv. Våra medlemmar ska kunna utvecklas</a:t>
            </a:r>
          </a:p>
          <a:p>
            <a:r>
              <a:rPr lang="sv-SE" sz="1200" dirty="0" smtClean="0">
                <a:solidFill>
                  <a:srgbClr val="210061"/>
                </a:solidFill>
                <a:latin typeface="Times New Roman" panose="02020603050405020304" pitchFamily="18" charset="0"/>
                <a:cs typeface="Times New Roman" panose="02020603050405020304" pitchFamily="18" charset="0"/>
              </a:rPr>
              <a:t>i arbetslivet. Vi vill bidra till attraktiva arbets-</a:t>
            </a:r>
          </a:p>
          <a:p>
            <a:r>
              <a:rPr lang="sv-SE" sz="1200" dirty="0" smtClean="0">
                <a:solidFill>
                  <a:srgbClr val="210061"/>
                </a:solidFill>
                <a:latin typeface="Times New Roman" panose="02020603050405020304" pitchFamily="18" charset="0"/>
                <a:cs typeface="Times New Roman" panose="02020603050405020304" pitchFamily="18" charset="0"/>
              </a:rPr>
              <a:t>platser genom vårt arbete gentemot arbetsgivaren.</a:t>
            </a:r>
          </a:p>
          <a:p>
            <a:r>
              <a:rPr lang="sv-SE" sz="1200" dirty="0" smtClean="0">
                <a:solidFill>
                  <a:srgbClr val="210061"/>
                </a:solidFill>
                <a:latin typeface="Times New Roman" panose="02020603050405020304" pitchFamily="18" charset="0"/>
                <a:cs typeface="Times New Roman" panose="02020603050405020304" pitchFamily="18" charset="0"/>
              </a:rPr>
              <a:t>Alla som är nya på jobbet ska få en bra introduktion</a:t>
            </a:r>
          </a:p>
          <a:p>
            <a:r>
              <a:rPr lang="sv-SE" sz="1200" dirty="0" smtClean="0">
                <a:solidFill>
                  <a:srgbClr val="210061"/>
                </a:solidFill>
                <a:latin typeface="Times New Roman" panose="02020603050405020304" pitchFamily="18" charset="0"/>
                <a:cs typeface="Times New Roman" panose="02020603050405020304" pitchFamily="18" charset="0"/>
              </a:rPr>
              <a:t>och känna sig välkomna. </a:t>
            </a:r>
            <a:endParaRPr lang="sv-SE" sz="1200" dirty="0">
              <a:solidFill>
                <a:srgbClr val="210061"/>
              </a:solidFill>
              <a:latin typeface="Times New Roman" panose="02020603050405020304" pitchFamily="18" charset="0"/>
              <a:cs typeface="Times New Roman" panose="02020603050405020304" pitchFamily="18" charset="0"/>
            </a:endParaRPr>
          </a:p>
        </p:txBody>
      </p:sp>
      <p:cxnSp>
        <p:nvCxnSpPr>
          <p:cNvPr id="13" name="Rak 12"/>
          <p:cNvCxnSpPr/>
          <p:nvPr/>
        </p:nvCxnSpPr>
        <p:spPr>
          <a:xfrm>
            <a:off x="5051373" y="4572000"/>
            <a:ext cx="338895" cy="0"/>
          </a:xfrm>
          <a:prstGeom prst="line">
            <a:avLst/>
          </a:prstGeom>
          <a:ln>
            <a:solidFill>
              <a:srgbClr val="210061"/>
            </a:solidFill>
          </a:ln>
        </p:spPr>
        <p:style>
          <a:lnRef idx="3">
            <a:schemeClr val="accent6"/>
          </a:lnRef>
          <a:fillRef idx="0">
            <a:schemeClr val="accent6"/>
          </a:fillRef>
          <a:effectRef idx="2">
            <a:schemeClr val="accent6"/>
          </a:effectRef>
          <a:fontRef idx="minor">
            <a:schemeClr val="tx1"/>
          </a:fontRef>
        </p:style>
      </p:cxnSp>
      <p:cxnSp>
        <p:nvCxnSpPr>
          <p:cNvPr id="14" name="Rak 13"/>
          <p:cNvCxnSpPr/>
          <p:nvPr/>
        </p:nvCxnSpPr>
        <p:spPr>
          <a:xfrm flipV="1">
            <a:off x="1589763" y="6068056"/>
            <a:ext cx="169447" cy="242649"/>
          </a:xfrm>
          <a:prstGeom prst="line">
            <a:avLst/>
          </a:prstGeom>
          <a:ln>
            <a:solidFill>
              <a:srgbClr val="210061"/>
            </a:solidFill>
          </a:ln>
        </p:spPr>
        <p:style>
          <a:lnRef idx="3">
            <a:schemeClr val="accent6"/>
          </a:lnRef>
          <a:fillRef idx="0">
            <a:schemeClr val="accent6"/>
          </a:fillRef>
          <a:effectRef idx="2">
            <a:schemeClr val="accent6"/>
          </a:effectRef>
          <a:fontRef idx="minor">
            <a:schemeClr val="tx1"/>
          </a:fontRef>
        </p:style>
      </p:cxnSp>
      <p:cxnSp>
        <p:nvCxnSpPr>
          <p:cNvPr id="16" name="Rak 15"/>
          <p:cNvCxnSpPr/>
          <p:nvPr/>
        </p:nvCxnSpPr>
        <p:spPr>
          <a:xfrm>
            <a:off x="1988840" y="2759350"/>
            <a:ext cx="45005" cy="288032"/>
          </a:xfrm>
          <a:prstGeom prst="line">
            <a:avLst/>
          </a:prstGeom>
          <a:ln>
            <a:solidFill>
              <a:srgbClr val="210061"/>
            </a:solidFill>
          </a:ln>
        </p:spPr>
        <p:style>
          <a:lnRef idx="3">
            <a:schemeClr val="accent6"/>
          </a:lnRef>
          <a:fillRef idx="0">
            <a:schemeClr val="accent6"/>
          </a:fillRef>
          <a:effectRef idx="2">
            <a:schemeClr val="accent6"/>
          </a:effectRef>
          <a:fontRef idx="minor">
            <a:schemeClr val="tx1"/>
          </a:fontRef>
        </p:style>
      </p:cxnSp>
      <p:cxnSp>
        <p:nvCxnSpPr>
          <p:cNvPr id="20" name="Rak 19"/>
          <p:cNvCxnSpPr/>
          <p:nvPr/>
        </p:nvCxnSpPr>
        <p:spPr>
          <a:xfrm>
            <a:off x="3716679" y="6451073"/>
            <a:ext cx="242787" cy="139824"/>
          </a:xfrm>
          <a:prstGeom prst="line">
            <a:avLst/>
          </a:prstGeom>
          <a:ln>
            <a:solidFill>
              <a:srgbClr val="210061"/>
            </a:solidFill>
          </a:ln>
        </p:spPr>
        <p:style>
          <a:lnRef idx="3">
            <a:schemeClr val="accent6"/>
          </a:lnRef>
          <a:fillRef idx="0">
            <a:schemeClr val="accent6"/>
          </a:fillRef>
          <a:effectRef idx="2">
            <a:schemeClr val="accent6"/>
          </a:effectRef>
          <a:fontRef idx="minor">
            <a:schemeClr val="tx1"/>
          </a:fontRef>
        </p:style>
      </p:cxnSp>
      <p:cxnSp>
        <p:nvCxnSpPr>
          <p:cNvPr id="22" name="Rak 21"/>
          <p:cNvCxnSpPr/>
          <p:nvPr/>
        </p:nvCxnSpPr>
        <p:spPr>
          <a:xfrm flipH="1">
            <a:off x="3959466" y="2672476"/>
            <a:ext cx="221709" cy="170499"/>
          </a:xfrm>
          <a:prstGeom prst="line">
            <a:avLst/>
          </a:prstGeom>
          <a:ln>
            <a:solidFill>
              <a:srgbClr val="210061"/>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438057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4" y="107504"/>
            <a:ext cx="6624736" cy="4320480"/>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p:cNvSpPr txBox="1"/>
          <p:nvPr/>
        </p:nvSpPr>
        <p:spPr>
          <a:xfrm>
            <a:off x="116633" y="251522"/>
            <a:ext cx="6048671" cy="584775"/>
          </a:xfrm>
          <a:prstGeom prst="rect">
            <a:avLst/>
          </a:prstGeom>
          <a:noFill/>
        </p:spPr>
        <p:txBody>
          <a:bodyPr wrap="square" rtlCol="0">
            <a:spAutoFit/>
          </a:bodyPr>
          <a:lstStyle/>
          <a:p>
            <a:r>
              <a:rPr lang="sv-SE" sz="3200" dirty="0" smtClean="0">
                <a:solidFill>
                  <a:srgbClr val="00A68A"/>
                </a:solidFill>
                <a:latin typeface="Times New Roman" panose="02020603050405020304" pitchFamily="18" charset="0"/>
                <a:cs typeface="Times New Roman" panose="02020603050405020304" pitchFamily="18" charset="0"/>
              </a:rPr>
              <a:t>Arvoden och fackavgift för 2019</a:t>
            </a:r>
            <a:endParaRPr lang="sv-SE" sz="2400" dirty="0">
              <a:solidFill>
                <a:srgbClr val="00A68A"/>
              </a:solidFill>
              <a:latin typeface="Times New Roman" panose="02020603050405020304" pitchFamily="18" charset="0"/>
              <a:cs typeface="Times New Roman" panose="02020603050405020304" pitchFamily="18" charset="0"/>
            </a:endParaRPr>
          </a:p>
        </p:txBody>
      </p:sp>
      <p:sp>
        <p:nvSpPr>
          <p:cNvPr id="5" name="Rektangel 4"/>
          <p:cNvSpPr/>
          <p:nvPr/>
        </p:nvSpPr>
        <p:spPr>
          <a:xfrm>
            <a:off x="116634" y="4572000"/>
            <a:ext cx="6624736" cy="4407296"/>
          </a:xfrm>
          <a:prstGeom prst="rect">
            <a:avLst/>
          </a:prstGeom>
          <a:solidFill>
            <a:srgbClr val="8144AE"/>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textruta 5"/>
          <p:cNvSpPr txBox="1"/>
          <p:nvPr/>
        </p:nvSpPr>
        <p:spPr>
          <a:xfrm>
            <a:off x="2231087" y="4575451"/>
            <a:ext cx="4608510" cy="461665"/>
          </a:xfrm>
          <a:prstGeom prst="rect">
            <a:avLst/>
          </a:prstGeom>
          <a:noFill/>
        </p:spPr>
        <p:txBody>
          <a:bodyPr wrap="square" rtlCol="0">
            <a:spAutoFit/>
          </a:bodyPr>
          <a:lstStyle/>
          <a:p>
            <a:r>
              <a:rPr lang="sv-SE" sz="2400" dirty="0" smtClean="0">
                <a:solidFill>
                  <a:srgbClr val="65D44A"/>
                </a:solidFill>
                <a:latin typeface="Times New Roman" panose="02020603050405020304" pitchFamily="18" charset="0"/>
                <a:cs typeface="Times New Roman" panose="02020603050405020304" pitchFamily="18" charset="0"/>
              </a:rPr>
              <a:t>Hälsning från förbundsordföranden</a:t>
            </a:r>
            <a:endParaRPr lang="sv-SE" dirty="0">
              <a:solidFill>
                <a:srgbClr val="65D44A"/>
              </a:solidFill>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rot="21210871">
            <a:off x="296238" y="4659537"/>
            <a:ext cx="1599051" cy="19442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textruta 6"/>
          <p:cNvSpPr txBox="1"/>
          <p:nvPr/>
        </p:nvSpPr>
        <p:spPr>
          <a:xfrm>
            <a:off x="404665" y="5022299"/>
            <a:ext cx="6264695" cy="3985706"/>
          </a:xfrm>
          <a:prstGeom prst="rect">
            <a:avLst/>
          </a:prstGeom>
          <a:noFill/>
        </p:spPr>
        <p:txBody>
          <a:bodyPr wrap="square" rtlCol="0">
            <a:spAutoFit/>
          </a:bodyPr>
          <a:lstStyle/>
          <a:p>
            <a:r>
              <a:rPr lang="sv-SE" sz="1100" dirty="0">
                <a:solidFill>
                  <a:schemeClr val="bg1"/>
                </a:solidFill>
                <a:latin typeface="Times New Roman" panose="02020603050405020304" pitchFamily="18" charset="0"/>
                <a:cs typeface="Times New Roman" panose="02020603050405020304" pitchFamily="18" charset="0"/>
              </a:rPr>
              <a:t>	</a:t>
            </a:r>
            <a:r>
              <a:rPr lang="sv-SE" sz="1100" dirty="0" smtClean="0">
                <a:solidFill>
                  <a:schemeClr val="bg1"/>
                </a:solidFill>
                <a:latin typeface="Times New Roman" panose="02020603050405020304" pitchFamily="18" charset="0"/>
                <a:cs typeface="Times New Roman" panose="02020603050405020304" pitchFamily="18" charset="0"/>
              </a:rPr>
              <a:t>	  Visions </a:t>
            </a:r>
            <a:r>
              <a:rPr lang="sv-SE" sz="1100" dirty="0">
                <a:solidFill>
                  <a:schemeClr val="bg1"/>
                </a:solidFill>
                <a:latin typeface="Times New Roman" panose="02020603050405020304" pitchFamily="18" charset="0"/>
                <a:cs typeface="Times New Roman" panose="02020603050405020304" pitchFamily="18" charset="0"/>
              </a:rPr>
              <a:t>medlemmar och förtroendevalda är kärnan i vårt förbund. </a:t>
            </a:r>
            <a:r>
              <a:rPr lang="sv-SE" sz="1100" dirty="0" smtClean="0">
                <a:solidFill>
                  <a:schemeClr val="bg1"/>
                </a:solidFill>
                <a:latin typeface="Times New Roman" panose="02020603050405020304" pitchFamily="18" charset="0"/>
                <a:cs typeface="Times New Roman" panose="02020603050405020304" pitchFamily="18" charset="0"/>
              </a:rPr>
              <a:t>		  Tillsammans </a:t>
            </a:r>
            <a:r>
              <a:rPr lang="sv-SE" sz="1100" dirty="0">
                <a:solidFill>
                  <a:schemeClr val="bg1"/>
                </a:solidFill>
                <a:latin typeface="Times New Roman" panose="02020603050405020304" pitchFamily="18" charset="0"/>
                <a:cs typeface="Times New Roman" panose="02020603050405020304" pitchFamily="18" charset="0"/>
              </a:rPr>
              <a:t>är vi över 196 000 medlemmar och 12 </a:t>
            </a:r>
            <a:r>
              <a:rPr lang="sv-SE" sz="1100" dirty="0" smtClean="0">
                <a:solidFill>
                  <a:schemeClr val="bg1"/>
                </a:solidFill>
                <a:latin typeface="Times New Roman" panose="02020603050405020304" pitchFamily="18" charset="0"/>
                <a:cs typeface="Times New Roman" panose="02020603050405020304" pitchFamily="18" charset="0"/>
              </a:rPr>
              <a:t>000 förtroendevalda</a:t>
            </a:r>
            <a:r>
              <a:rPr lang="sv-SE" sz="1100" dirty="0">
                <a:solidFill>
                  <a:schemeClr val="bg1"/>
                </a:solidFill>
                <a:latin typeface="Times New Roman" panose="02020603050405020304" pitchFamily="18" charset="0"/>
                <a:cs typeface="Times New Roman" panose="02020603050405020304" pitchFamily="18" charset="0"/>
              </a:rPr>
              <a:t>. </a:t>
            </a:r>
            <a:br>
              <a:rPr lang="sv-SE" sz="1100" dirty="0">
                <a:solidFill>
                  <a:schemeClr val="bg1"/>
                </a:solidFill>
                <a:latin typeface="Times New Roman" panose="02020603050405020304" pitchFamily="18" charset="0"/>
                <a:cs typeface="Times New Roman" panose="02020603050405020304" pitchFamily="18" charset="0"/>
              </a:rPr>
            </a:br>
            <a:r>
              <a:rPr lang="sv-SE" sz="1100" dirty="0">
                <a:solidFill>
                  <a:schemeClr val="bg1"/>
                </a:solidFill>
                <a:latin typeface="Times New Roman" panose="02020603050405020304" pitchFamily="18" charset="0"/>
                <a:cs typeface="Times New Roman" panose="02020603050405020304" pitchFamily="18" charset="0"/>
              </a:rPr>
              <a:t/>
            </a:r>
            <a:br>
              <a:rPr lang="sv-SE" sz="1100" dirty="0">
                <a:solidFill>
                  <a:schemeClr val="bg1"/>
                </a:solidFill>
                <a:latin typeface="Times New Roman" panose="02020603050405020304" pitchFamily="18" charset="0"/>
                <a:cs typeface="Times New Roman" panose="02020603050405020304" pitchFamily="18" charset="0"/>
              </a:rPr>
            </a:br>
            <a:r>
              <a:rPr lang="sv-SE" sz="1100" dirty="0" smtClean="0">
                <a:solidFill>
                  <a:schemeClr val="bg1"/>
                </a:solidFill>
                <a:latin typeface="Times New Roman" panose="02020603050405020304" pitchFamily="18" charset="0"/>
                <a:cs typeface="Times New Roman" panose="02020603050405020304" pitchFamily="18" charset="0"/>
              </a:rPr>
              <a:t>		  Vision </a:t>
            </a:r>
            <a:r>
              <a:rPr lang="sv-SE" sz="1100" dirty="0">
                <a:solidFill>
                  <a:schemeClr val="bg1"/>
                </a:solidFill>
                <a:latin typeface="Times New Roman" panose="02020603050405020304" pitchFamily="18" charset="0"/>
                <a:cs typeface="Times New Roman" panose="02020603050405020304" pitchFamily="18" charset="0"/>
              </a:rPr>
              <a:t>är idag större än någonsin. Vi växer för att vi bra på att ställa </a:t>
            </a:r>
            <a:r>
              <a:rPr lang="sv-SE" sz="1100" dirty="0" smtClean="0">
                <a:solidFill>
                  <a:schemeClr val="bg1"/>
                </a:solidFill>
                <a:latin typeface="Times New Roman" panose="02020603050405020304" pitchFamily="18" charset="0"/>
                <a:cs typeface="Times New Roman" panose="02020603050405020304" pitchFamily="18" charset="0"/>
              </a:rPr>
              <a:t>		  frågan </a:t>
            </a:r>
            <a:r>
              <a:rPr lang="sv-SE" sz="1100" dirty="0">
                <a:solidFill>
                  <a:schemeClr val="bg1"/>
                </a:solidFill>
                <a:latin typeface="Times New Roman" panose="02020603050405020304" pitchFamily="18" charset="0"/>
                <a:cs typeface="Times New Roman" panose="02020603050405020304" pitchFamily="18" charset="0"/>
              </a:rPr>
              <a:t>om medlemskap. Som förtroendevald är du ofta den </a:t>
            </a:r>
            <a:r>
              <a:rPr lang="sv-SE" sz="1100" dirty="0" smtClean="0">
                <a:solidFill>
                  <a:schemeClr val="bg1"/>
                </a:solidFill>
                <a:latin typeface="Times New Roman" panose="02020603050405020304" pitchFamily="18" charset="0"/>
                <a:cs typeface="Times New Roman" panose="02020603050405020304" pitchFamily="18" charset="0"/>
              </a:rPr>
              <a:t>som först 		  träffar </a:t>
            </a:r>
            <a:r>
              <a:rPr lang="sv-SE" sz="1100" dirty="0">
                <a:solidFill>
                  <a:schemeClr val="bg1"/>
                </a:solidFill>
                <a:latin typeface="Times New Roman" panose="02020603050405020304" pitchFamily="18" charset="0"/>
                <a:cs typeface="Times New Roman" panose="02020603050405020304" pitchFamily="18" charset="0"/>
              </a:rPr>
              <a:t>potentiella, nya medlemmar. Du har chans att ställa </a:t>
            </a:r>
            <a:r>
              <a:rPr lang="sv-SE" sz="1100" dirty="0" smtClean="0">
                <a:solidFill>
                  <a:schemeClr val="bg1"/>
                </a:solidFill>
                <a:latin typeface="Times New Roman" panose="02020603050405020304" pitchFamily="18" charset="0"/>
                <a:cs typeface="Times New Roman" panose="02020603050405020304" pitchFamily="18" charset="0"/>
              </a:rPr>
              <a:t>frågan först.</a:t>
            </a:r>
          </a:p>
          <a:p>
            <a:r>
              <a:rPr lang="sv-SE" sz="1100" dirty="0">
                <a:solidFill>
                  <a:schemeClr val="bg1"/>
                </a:solidFill>
                <a:latin typeface="Times New Roman" panose="02020603050405020304" pitchFamily="18" charset="0"/>
                <a:cs typeface="Times New Roman" panose="02020603050405020304" pitchFamily="18" charset="0"/>
              </a:rPr>
              <a:t>	</a:t>
            </a:r>
            <a:r>
              <a:rPr lang="sv-SE" sz="1100" dirty="0" smtClean="0">
                <a:solidFill>
                  <a:schemeClr val="bg1"/>
                </a:solidFill>
                <a:latin typeface="Times New Roman" panose="02020603050405020304" pitchFamily="18" charset="0"/>
                <a:cs typeface="Times New Roman" panose="02020603050405020304" pitchFamily="18" charset="0"/>
              </a:rPr>
              <a:t>	  Jag vill </a:t>
            </a:r>
            <a:r>
              <a:rPr lang="sv-SE" sz="1100" dirty="0">
                <a:solidFill>
                  <a:schemeClr val="bg1"/>
                </a:solidFill>
                <a:latin typeface="Times New Roman" panose="02020603050405020304" pitchFamily="18" charset="0"/>
                <a:cs typeface="Times New Roman" panose="02020603050405020304" pitchFamily="18" charset="0"/>
              </a:rPr>
              <a:t>att vi ska fortsätta vara bra på det. För när vi blir fler ökar vi </a:t>
            </a:r>
            <a:r>
              <a:rPr lang="sv-SE" sz="1100" dirty="0" smtClean="0">
                <a:solidFill>
                  <a:schemeClr val="bg1"/>
                </a:solidFill>
                <a:latin typeface="Times New Roman" panose="02020603050405020304" pitchFamily="18" charset="0"/>
                <a:cs typeface="Times New Roman" panose="02020603050405020304" pitchFamily="18" charset="0"/>
              </a:rPr>
              <a:t>också 		  i </a:t>
            </a:r>
            <a:r>
              <a:rPr lang="sv-SE" sz="1100" dirty="0">
                <a:solidFill>
                  <a:schemeClr val="bg1"/>
                </a:solidFill>
                <a:latin typeface="Times New Roman" panose="02020603050405020304" pitchFamily="18" charset="0"/>
                <a:cs typeface="Times New Roman" panose="02020603050405020304" pitchFamily="18" charset="0"/>
              </a:rPr>
              <a:t>styrka. Vision blir mer närvarande och får mer inflytande </a:t>
            </a:r>
            <a:r>
              <a:rPr lang="sv-SE" sz="1100" dirty="0" smtClean="0">
                <a:solidFill>
                  <a:schemeClr val="bg1"/>
                </a:solidFill>
                <a:latin typeface="Times New Roman" panose="02020603050405020304" pitchFamily="18" charset="0"/>
                <a:cs typeface="Times New Roman" panose="02020603050405020304" pitchFamily="18" charset="0"/>
              </a:rPr>
              <a:t>på 			  arbetsplatserna</a:t>
            </a:r>
            <a:r>
              <a:rPr lang="sv-SE" sz="1100" dirty="0">
                <a:solidFill>
                  <a:schemeClr val="bg1"/>
                </a:solidFill>
                <a:latin typeface="Times New Roman" panose="02020603050405020304" pitchFamily="18" charset="0"/>
                <a:cs typeface="Times New Roman" panose="02020603050405020304" pitchFamily="18" charset="0"/>
              </a:rPr>
              <a:t>. </a:t>
            </a:r>
            <a:br>
              <a:rPr lang="sv-SE" sz="1100" dirty="0">
                <a:solidFill>
                  <a:schemeClr val="bg1"/>
                </a:solidFill>
                <a:latin typeface="Times New Roman" panose="02020603050405020304" pitchFamily="18" charset="0"/>
                <a:cs typeface="Times New Roman" panose="02020603050405020304" pitchFamily="18" charset="0"/>
              </a:rPr>
            </a:br>
            <a:endParaRPr lang="sv-SE" sz="1100" dirty="0" smtClean="0">
              <a:solidFill>
                <a:schemeClr val="bg1"/>
              </a:solidFill>
              <a:latin typeface="Times New Roman" panose="02020603050405020304" pitchFamily="18" charset="0"/>
              <a:cs typeface="Times New Roman" panose="02020603050405020304" pitchFamily="18" charset="0"/>
            </a:endParaRPr>
          </a:p>
          <a:p>
            <a:r>
              <a:rPr lang="sv-SE" sz="1100" dirty="0">
                <a:solidFill>
                  <a:schemeClr val="bg1"/>
                </a:solidFill>
                <a:latin typeface="Times New Roman" panose="02020603050405020304" pitchFamily="18" charset="0"/>
                <a:cs typeface="Times New Roman" panose="02020603050405020304" pitchFamily="18" charset="0"/>
              </a:rPr>
              <a:t/>
            </a:r>
            <a:br>
              <a:rPr lang="sv-SE" sz="1100" dirty="0">
                <a:solidFill>
                  <a:schemeClr val="bg1"/>
                </a:solidFill>
                <a:latin typeface="Times New Roman" panose="02020603050405020304" pitchFamily="18" charset="0"/>
                <a:cs typeface="Times New Roman" panose="02020603050405020304" pitchFamily="18" charset="0"/>
              </a:rPr>
            </a:br>
            <a:r>
              <a:rPr lang="sv-SE" sz="1100" dirty="0">
                <a:solidFill>
                  <a:schemeClr val="bg1"/>
                </a:solidFill>
                <a:latin typeface="Times New Roman" panose="02020603050405020304" pitchFamily="18" charset="0"/>
                <a:cs typeface="Times New Roman" panose="02020603050405020304" pitchFamily="18" charset="0"/>
              </a:rPr>
              <a:t>Det är våra hjärtefrågor och mål i Vi är Vision som är grunden i allt vi gör. En av hjärtefrågorna är att vi vill ha ett mer mänskligt arbetsliv. Det är ett arbetsliv där ingen blir sjuk av stress och där alla våra olikheter tas till vara. </a:t>
            </a:r>
            <a:br>
              <a:rPr lang="sv-SE" sz="1100" dirty="0">
                <a:solidFill>
                  <a:schemeClr val="bg1"/>
                </a:solidFill>
                <a:latin typeface="Times New Roman" panose="02020603050405020304" pitchFamily="18" charset="0"/>
                <a:cs typeface="Times New Roman" panose="02020603050405020304" pitchFamily="18" charset="0"/>
              </a:rPr>
            </a:br>
            <a:r>
              <a:rPr lang="sv-SE" sz="1100" dirty="0">
                <a:solidFill>
                  <a:schemeClr val="bg1"/>
                </a:solidFill>
                <a:latin typeface="Times New Roman" panose="02020603050405020304" pitchFamily="18" charset="0"/>
                <a:cs typeface="Times New Roman" panose="02020603050405020304" pitchFamily="18" charset="0"/>
              </a:rPr>
              <a:t/>
            </a:r>
            <a:br>
              <a:rPr lang="sv-SE" sz="1100" dirty="0">
                <a:solidFill>
                  <a:schemeClr val="bg1"/>
                </a:solidFill>
                <a:latin typeface="Times New Roman" panose="02020603050405020304" pitchFamily="18" charset="0"/>
                <a:cs typeface="Times New Roman" panose="02020603050405020304" pitchFamily="18" charset="0"/>
              </a:rPr>
            </a:br>
            <a:r>
              <a:rPr lang="sv-SE" sz="1100" dirty="0">
                <a:solidFill>
                  <a:schemeClr val="bg1"/>
                </a:solidFill>
                <a:latin typeface="Times New Roman" panose="02020603050405020304" pitchFamily="18" charset="0"/>
                <a:cs typeface="Times New Roman" panose="02020603050405020304" pitchFamily="18" charset="0"/>
              </a:rPr>
              <a:t>I Jönköping har ni under 2018 jobbat mycket med ett mänskligt arbetsliv och att ställa frågan om medlemskap. Vilket jobb ni har gjort! Soppluncher med samtal om stress, schysta frukostar, Pride-firande och lokala rekryteringskampanjer.  </a:t>
            </a:r>
            <a:br>
              <a:rPr lang="sv-SE" sz="1100" dirty="0">
                <a:solidFill>
                  <a:schemeClr val="bg1"/>
                </a:solidFill>
                <a:latin typeface="Times New Roman" panose="02020603050405020304" pitchFamily="18" charset="0"/>
                <a:cs typeface="Times New Roman" panose="02020603050405020304" pitchFamily="18" charset="0"/>
              </a:rPr>
            </a:br>
            <a:r>
              <a:rPr lang="sv-SE" sz="1100" dirty="0">
                <a:solidFill>
                  <a:schemeClr val="bg1"/>
                </a:solidFill>
                <a:latin typeface="Times New Roman" panose="02020603050405020304" pitchFamily="18" charset="0"/>
                <a:cs typeface="Times New Roman" panose="02020603050405020304" pitchFamily="18" charset="0"/>
              </a:rPr>
              <a:t/>
            </a:r>
            <a:br>
              <a:rPr lang="sv-SE" sz="1100" dirty="0">
                <a:solidFill>
                  <a:schemeClr val="bg1"/>
                </a:solidFill>
                <a:latin typeface="Times New Roman" panose="02020603050405020304" pitchFamily="18" charset="0"/>
                <a:cs typeface="Times New Roman" panose="02020603050405020304" pitchFamily="18" charset="0"/>
              </a:rPr>
            </a:br>
            <a:r>
              <a:rPr lang="sv-SE" sz="1100" dirty="0">
                <a:solidFill>
                  <a:schemeClr val="bg1"/>
                </a:solidFill>
                <a:latin typeface="Times New Roman" panose="02020603050405020304" pitchFamily="18" charset="0"/>
                <a:cs typeface="Times New Roman" panose="02020603050405020304" pitchFamily="18" charset="0"/>
              </a:rPr>
              <a:t>Jag har själv haft glädjen att hälsa på hos er och ta del av det viktiga fackliga arbete som görs. Ni är grymma! Jag önskar er varmt lycka till med verksamheten 2019. Tillsammans gör vi arbetslivet bättre för våra medlemmar</a:t>
            </a:r>
            <a:r>
              <a:rPr lang="sv-SE" sz="1100" dirty="0" smtClean="0">
                <a:solidFill>
                  <a:schemeClr val="bg1"/>
                </a:solidFill>
                <a:latin typeface="Times New Roman" panose="02020603050405020304" pitchFamily="18" charset="0"/>
                <a:cs typeface="Times New Roman" panose="02020603050405020304" pitchFamily="18" charset="0"/>
              </a:rPr>
              <a:t>.</a:t>
            </a:r>
            <a:endParaRPr lang="sv-SE" sz="1100" dirty="0">
              <a:solidFill>
                <a:schemeClr val="bg1"/>
              </a:solidFill>
              <a:latin typeface="Times New Roman" panose="02020603050405020304" pitchFamily="18" charset="0"/>
              <a:cs typeface="Times New Roman" panose="02020603050405020304" pitchFamily="18" charset="0"/>
            </a:endParaRPr>
          </a:p>
          <a:p>
            <a:pPr algn="r"/>
            <a:r>
              <a:rPr lang="sv-SE" sz="1100" dirty="0" smtClean="0">
                <a:solidFill>
                  <a:schemeClr val="bg1"/>
                </a:solidFill>
                <a:latin typeface="Times New Roman" panose="02020603050405020304" pitchFamily="18" charset="0"/>
                <a:cs typeface="Times New Roman" panose="02020603050405020304" pitchFamily="18" charset="0"/>
              </a:rPr>
              <a:t>// Veronica Magnusson, förbundsordförande Vision</a:t>
            </a:r>
            <a:endParaRPr lang="sv-SE" sz="1100" dirty="0">
              <a:solidFill>
                <a:schemeClr val="bg1"/>
              </a:solidFill>
              <a:latin typeface="Times New Roman" panose="02020603050405020304" pitchFamily="18" charset="0"/>
              <a:cs typeface="Times New Roman" panose="02020603050405020304" pitchFamily="18" charset="0"/>
            </a:endParaRPr>
          </a:p>
        </p:txBody>
      </p:sp>
      <p:sp>
        <p:nvSpPr>
          <p:cNvPr id="9" name="textruta 8"/>
          <p:cNvSpPr txBox="1"/>
          <p:nvPr/>
        </p:nvSpPr>
        <p:spPr>
          <a:xfrm>
            <a:off x="116634" y="899592"/>
            <a:ext cx="6552726" cy="3108543"/>
          </a:xfrm>
          <a:prstGeom prst="rect">
            <a:avLst/>
          </a:prstGeom>
          <a:noFill/>
        </p:spPr>
        <p:txBody>
          <a:bodyPr wrap="square" rtlCol="0">
            <a:spAutoFit/>
          </a:bodyPr>
          <a:lstStyle/>
          <a:p>
            <a:r>
              <a:rPr lang="sv-SE" sz="1400" dirty="0" smtClean="0">
                <a:latin typeface="Times New Roman" panose="02020603050405020304" pitchFamily="18" charset="0"/>
                <a:cs typeface="Times New Roman" panose="02020603050405020304" pitchFamily="18" charset="0"/>
              </a:rPr>
              <a:t>När det gäller fasta arvoden till styrelse, valutskott och revisorer föreslår styrelsen att de ligger kvar på samma nivå som tidigare år.</a:t>
            </a:r>
          </a:p>
          <a:p>
            <a:endParaRPr lang="sv-SE" sz="1400" dirty="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Ordförande 		15 </a:t>
            </a:r>
            <a:r>
              <a:rPr lang="sv-SE" sz="1400" dirty="0">
                <a:latin typeface="Times New Roman" panose="02020603050405020304" pitchFamily="18" charset="0"/>
                <a:cs typeface="Times New Roman" panose="02020603050405020304" pitchFamily="18" charset="0"/>
              </a:rPr>
              <a:t>000 kr/år		Sektionsordförande	5 000 </a:t>
            </a:r>
            <a:r>
              <a:rPr lang="sv-SE" sz="1400" dirty="0" smtClean="0">
                <a:latin typeface="Times New Roman" panose="02020603050405020304" pitchFamily="18" charset="0"/>
                <a:cs typeface="Times New Roman" panose="02020603050405020304" pitchFamily="18" charset="0"/>
              </a:rPr>
              <a:t>kr/år</a:t>
            </a:r>
          </a:p>
          <a:p>
            <a:r>
              <a:rPr lang="sv-SE" sz="1400" dirty="0" smtClean="0">
                <a:latin typeface="Times New Roman" panose="02020603050405020304" pitchFamily="18" charset="0"/>
                <a:cs typeface="Times New Roman" panose="02020603050405020304" pitchFamily="18" charset="0"/>
              </a:rPr>
              <a:t>V ordförande	7 500 kr/år		</a:t>
            </a:r>
            <a:r>
              <a:rPr lang="sv-SE" sz="1400" dirty="0">
                <a:latin typeface="Times New Roman" panose="02020603050405020304" pitchFamily="18" charset="0"/>
                <a:cs typeface="Times New Roman" panose="02020603050405020304" pitchFamily="18" charset="0"/>
              </a:rPr>
              <a:t>Revisorer (x2)	1 500 </a:t>
            </a:r>
            <a:r>
              <a:rPr lang="sv-SE" sz="1400" dirty="0" smtClean="0">
                <a:latin typeface="Times New Roman" panose="02020603050405020304" pitchFamily="18" charset="0"/>
                <a:cs typeface="Times New Roman" panose="02020603050405020304" pitchFamily="18" charset="0"/>
              </a:rPr>
              <a:t>kr/år</a:t>
            </a:r>
          </a:p>
          <a:p>
            <a:r>
              <a:rPr lang="sv-SE" sz="1400" dirty="0" smtClean="0">
                <a:latin typeface="Times New Roman" panose="02020603050405020304" pitchFamily="18" charset="0"/>
                <a:cs typeface="Times New Roman" panose="02020603050405020304" pitchFamily="18" charset="0"/>
              </a:rPr>
              <a:t>Kassör		7 </a:t>
            </a:r>
            <a:r>
              <a:rPr lang="sv-SE" sz="1400" dirty="0">
                <a:latin typeface="Times New Roman" panose="02020603050405020304" pitchFamily="18" charset="0"/>
                <a:cs typeface="Times New Roman" panose="02020603050405020304" pitchFamily="18" charset="0"/>
              </a:rPr>
              <a:t>500 kr/år		Valutskott </a:t>
            </a:r>
            <a:r>
              <a:rPr lang="sv-SE" sz="1400" dirty="0" err="1">
                <a:latin typeface="Times New Roman" panose="02020603050405020304" pitchFamily="18" charset="0"/>
                <a:cs typeface="Times New Roman" panose="02020603050405020304" pitchFamily="18" charset="0"/>
              </a:rPr>
              <a:t>sammank</a:t>
            </a:r>
            <a:r>
              <a:rPr lang="sv-SE" sz="1400" dirty="0">
                <a:latin typeface="Times New Roman" panose="02020603050405020304" pitchFamily="18" charset="0"/>
                <a:cs typeface="Times New Roman" panose="02020603050405020304" pitchFamily="18" charset="0"/>
              </a:rPr>
              <a:t>	1 500 </a:t>
            </a:r>
            <a:r>
              <a:rPr lang="sv-SE" sz="1400" dirty="0" smtClean="0">
                <a:latin typeface="Times New Roman" panose="02020603050405020304" pitchFamily="18" charset="0"/>
                <a:cs typeface="Times New Roman" panose="02020603050405020304" pitchFamily="18" charset="0"/>
              </a:rPr>
              <a:t>kr/år</a:t>
            </a:r>
          </a:p>
          <a:p>
            <a:endParaRPr lang="sv-SE" sz="1400" dirty="0" smtClean="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Mötesarvodet för styrelsen och valutskottet föreslås även det ligga kvar på samma nivå som tidigare år; 180 kr/sammanträde. </a:t>
            </a:r>
          </a:p>
          <a:p>
            <a:endParaRPr lang="sv-SE" sz="1400" dirty="0">
              <a:latin typeface="Times New Roman" panose="02020603050405020304" pitchFamily="18" charset="0"/>
              <a:cs typeface="Times New Roman" panose="02020603050405020304" pitchFamily="18" charset="0"/>
            </a:endParaRPr>
          </a:p>
          <a:p>
            <a:endParaRPr lang="sv-SE" sz="1400" dirty="0" smtClean="0">
              <a:latin typeface="Times New Roman" panose="02020603050405020304" pitchFamily="18" charset="0"/>
              <a:cs typeface="Times New Roman" panose="02020603050405020304" pitchFamily="18" charset="0"/>
            </a:endParaRPr>
          </a:p>
          <a:p>
            <a:r>
              <a:rPr lang="sv-SE" sz="1400" dirty="0" smtClean="0">
                <a:latin typeface="Times New Roman" panose="02020603050405020304" pitchFamily="18" charset="0"/>
                <a:cs typeface="Times New Roman" panose="02020603050405020304" pitchFamily="18" charset="0"/>
              </a:rPr>
              <a:t>När det gäller avgiften till Vision föreslår styrelsen att den ligger kvar på samma nivå som tidigare. Det innebär att du betalar 1% av din månadslön i avgift till Vision centralt och 0,20% till Visions kommunavdelning i Jönköping. </a:t>
            </a:r>
            <a:endParaRPr lang="sv-SE" sz="1400" dirty="0">
              <a:latin typeface="Times New Roman" panose="02020603050405020304" pitchFamily="18" charset="0"/>
              <a:cs typeface="Times New Roman" panose="02020603050405020304" pitchFamily="18" charset="0"/>
            </a:endParaRPr>
          </a:p>
        </p:txBody>
      </p:sp>
      <p:sp>
        <p:nvSpPr>
          <p:cNvPr id="10" name="textruta 9"/>
          <p:cNvSpPr txBox="1"/>
          <p:nvPr/>
        </p:nvSpPr>
        <p:spPr>
          <a:xfrm>
            <a:off x="6453339" y="112981"/>
            <a:ext cx="288031" cy="369332"/>
          </a:xfrm>
          <a:prstGeom prst="rect">
            <a:avLst/>
          </a:prstGeom>
          <a:noFill/>
        </p:spPr>
        <p:txBody>
          <a:bodyPr wrap="square" rtlCol="0">
            <a:spAutoFit/>
          </a:bodyPr>
          <a:lstStyle/>
          <a:p>
            <a:r>
              <a:rPr lang="sv-SE" dirty="0" smtClean="0">
                <a:solidFill>
                  <a:srgbClr val="00A68A"/>
                </a:solidFill>
                <a:latin typeface="Times New Roman" panose="02020603050405020304" pitchFamily="18" charset="0"/>
                <a:cs typeface="Times New Roman" panose="02020603050405020304" pitchFamily="18" charset="0"/>
              </a:rPr>
              <a:t>6</a:t>
            </a:r>
            <a:endParaRPr lang="sv-SE" dirty="0">
              <a:solidFill>
                <a:srgbClr val="00A68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9670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16632" y="106527"/>
            <a:ext cx="6624736" cy="8928992"/>
          </a:xfrm>
          <a:prstGeom prst="rect">
            <a:avLst/>
          </a:prstGeom>
          <a:solidFill>
            <a:srgbClr val="8144AE"/>
          </a:solidFill>
          <a:ln>
            <a:solidFill>
              <a:srgbClr val="8144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p:cNvSpPr txBox="1"/>
          <p:nvPr/>
        </p:nvSpPr>
        <p:spPr>
          <a:xfrm>
            <a:off x="260649" y="251523"/>
            <a:ext cx="3600400" cy="584775"/>
          </a:xfrm>
          <a:prstGeom prst="rect">
            <a:avLst/>
          </a:prstGeom>
          <a:noFill/>
        </p:spPr>
        <p:txBody>
          <a:bodyPr wrap="square" rtlCol="0">
            <a:spAutoFit/>
          </a:bodyPr>
          <a:lstStyle/>
          <a:p>
            <a:r>
              <a:rPr lang="sv-SE" sz="3200" dirty="0" smtClean="0">
                <a:solidFill>
                  <a:schemeClr val="bg1"/>
                </a:solidFill>
                <a:latin typeface="Times New Roman" panose="02020603050405020304" pitchFamily="18" charset="0"/>
                <a:cs typeface="Times New Roman" panose="02020603050405020304" pitchFamily="18" charset="0"/>
              </a:rPr>
              <a:t>Budget för 2019</a:t>
            </a:r>
            <a:endParaRPr lang="sv-SE" sz="2400" dirty="0">
              <a:solidFill>
                <a:schemeClr val="bg1"/>
              </a:solidFill>
              <a:latin typeface="Times New Roman" panose="02020603050405020304" pitchFamily="18" charset="0"/>
              <a:cs typeface="Times New Roman" panose="02020603050405020304" pitchFamily="18" charset="0"/>
            </a:endParaRPr>
          </a:p>
        </p:txBody>
      </p:sp>
      <p:sp>
        <p:nvSpPr>
          <p:cNvPr id="11" name="textruta 10"/>
          <p:cNvSpPr txBox="1"/>
          <p:nvPr/>
        </p:nvSpPr>
        <p:spPr>
          <a:xfrm>
            <a:off x="710699" y="7452320"/>
            <a:ext cx="5436602" cy="1384995"/>
          </a:xfrm>
          <a:prstGeom prst="rect">
            <a:avLst/>
          </a:prstGeom>
          <a:noFill/>
        </p:spPr>
        <p:txBody>
          <a:bodyPr wrap="square" rtlCol="0">
            <a:spAutoFit/>
          </a:bodyPr>
          <a:lstStyle/>
          <a:p>
            <a:pPr algn="just"/>
            <a:r>
              <a:rPr lang="sv-SE" sz="1200" dirty="0" smtClean="0">
                <a:solidFill>
                  <a:schemeClr val="bg1"/>
                </a:solidFill>
                <a:latin typeface="Times New Roman"/>
                <a:cs typeface="Times New Roman"/>
              </a:rPr>
              <a:t>¹</a:t>
            </a:r>
            <a:r>
              <a:rPr lang="sv-SE" sz="1200" dirty="0" smtClean="0">
                <a:solidFill>
                  <a:schemeClr val="bg1"/>
                </a:solidFill>
                <a:latin typeface="Times New Roman" panose="02020603050405020304" pitchFamily="18" charset="0"/>
                <a:cs typeface="Times New Roman" panose="02020603050405020304" pitchFamily="18" charset="0"/>
              </a:rPr>
              <a:t>På höstmötet 2017 beslutades det att vi skulle satsa upp till 200 000 kronor av kapital på Hälsochecken och budgeten lades på ett minusresultat motsvarande samma summa. Dock har mindre än 50 000 kronor använts till Hälsochecken inför höstmötet 2018 och prognosen för 2018 visar på ett marginellt plusresultat. Därför läggs istället 100 000 kronor av kapital i budget för 2019 på Hälsochecken och 100 000 kronor av kapital på en jullunch för medlemmarna i december 2019</a:t>
            </a:r>
            <a:r>
              <a:rPr lang="sv-SE" sz="1200" dirty="0">
                <a:solidFill>
                  <a:schemeClr val="bg1"/>
                </a:solidFill>
                <a:latin typeface="Times New Roman" panose="02020603050405020304" pitchFamily="18" charset="0"/>
                <a:cs typeface="Times New Roman" panose="02020603050405020304" pitchFamily="18" charset="0"/>
              </a:rPr>
              <a:t> </a:t>
            </a:r>
            <a:r>
              <a:rPr lang="sv-SE" sz="1200" dirty="0" smtClean="0">
                <a:solidFill>
                  <a:schemeClr val="bg1"/>
                </a:solidFill>
                <a:latin typeface="Times New Roman" panose="02020603050405020304" pitchFamily="18" charset="0"/>
                <a:cs typeface="Times New Roman" panose="02020603050405020304" pitchFamily="18" charset="0"/>
              </a:rPr>
              <a:t>och samma minusresultat i budget som för år 2018. </a:t>
            </a:r>
            <a:endParaRPr lang="sv-SE" sz="1200"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Tabell 4"/>
          <p:cNvGraphicFramePr>
            <a:graphicFrameLocks noGrp="1"/>
          </p:cNvGraphicFramePr>
          <p:nvPr>
            <p:extLst>
              <p:ext uri="{D42A27DB-BD31-4B8C-83A1-F6EECF244321}">
                <p14:modId xmlns:p14="http://schemas.microsoft.com/office/powerpoint/2010/main" val="1243200294"/>
              </p:ext>
            </p:extLst>
          </p:nvPr>
        </p:nvGraphicFramePr>
        <p:xfrm>
          <a:off x="710699" y="971600"/>
          <a:ext cx="4878659" cy="6143085"/>
        </p:xfrm>
        <a:graphic>
          <a:graphicData uri="http://schemas.openxmlformats.org/drawingml/2006/table">
            <a:tbl>
              <a:tblPr>
                <a:tableStyleId>{E929F9F4-4A8F-4326-A1B4-22849713DDAB}</a:tableStyleId>
              </a:tblPr>
              <a:tblGrid>
                <a:gridCol w="1020126">
                  <a:extLst>
                    <a:ext uri="{9D8B030D-6E8A-4147-A177-3AD203B41FA5}">
                      <a16:colId xmlns:a16="http://schemas.microsoft.com/office/drawing/2014/main" val="20000"/>
                    </a:ext>
                  </a:extLst>
                </a:gridCol>
                <a:gridCol w="1020126">
                  <a:extLst>
                    <a:ext uri="{9D8B030D-6E8A-4147-A177-3AD203B41FA5}">
                      <a16:colId xmlns:a16="http://schemas.microsoft.com/office/drawing/2014/main" val="20001"/>
                    </a:ext>
                  </a:extLst>
                </a:gridCol>
                <a:gridCol w="1459347">
                  <a:extLst>
                    <a:ext uri="{9D8B030D-6E8A-4147-A177-3AD203B41FA5}">
                      <a16:colId xmlns:a16="http://schemas.microsoft.com/office/drawing/2014/main" val="20002"/>
                    </a:ext>
                  </a:extLst>
                </a:gridCol>
                <a:gridCol w="1379060">
                  <a:extLst>
                    <a:ext uri="{9D8B030D-6E8A-4147-A177-3AD203B41FA5}">
                      <a16:colId xmlns:a16="http://schemas.microsoft.com/office/drawing/2014/main" val="20003"/>
                    </a:ext>
                  </a:extLst>
                </a:gridCol>
              </a:tblGrid>
              <a:tr h="233924">
                <a:tc>
                  <a:txBody>
                    <a:bodyPr/>
                    <a:lstStyle/>
                    <a:p>
                      <a:pPr algn="l" fontAlgn="b"/>
                      <a:r>
                        <a:rPr lang="sv-SE" sz="1400" u="none" strike="noStrike" dirty="0">
                          <a:solidFill>
                            <a:srgbClr val="65D44A"/>
                          </a:solidFill>
                          <a:effectLst/>
                          <a:latin typeface="Times New Roman" panose="02020603050405020304" pitchFamily="18" charset="0"/>
                          <a:cs typeface="Times New Roman" panose="02020603050405020304" pitchFamily="18" charset="0"/>
                        </a:rPr>
                        <a:t>Intäkter</a:t>
                      </a:r>
                      <a:endParaRPr lang="sv-SE" sz="1400" b="1" i="0" u="none" strike="noStrike" dirty="0">
                        <a:solidFill>
                          <a:srgbClr val="65D44A"/>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0"/>
                  </a:ext>
                </a:extLst>
              </a:tr>
              <a:tr h="233924">
                <a:tc gridSpan="2">
                  <a:txBody>
                    <a:bodyPr/>
                    <a:lstStyle/>
                    <a:p>
                      <a:pPr algn="l" fontAlgn="b"/>
                      <a:r>
                        <a:rPr lang="sv-SE" sz="1400" u="none" strike="noStrike" dirty="0">
                          <a:effectLst/>
                          <a:latin typeface="Times New Roman" panose="02020603050405020304" pitchFamily="18" charset="0"/>
                          <a:cs typeface="Times New Roman" panose="02020603050405020304" pitchFamily="18" charset="0"/>
                        </a:rPr>
                        <a:t>Medlemsavgifter</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600 000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1"/>
                  </a:ext>
                </a:extLst>
              </a:tr>
              <a:tr h="233924">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2"/>
                  </a:ext>
                </a:extLst>
              </a:tr>
              <a:tr h="233924">
                <a:tc gridSpan="3">
                  <a:txBody>
                    <a:bodyPr/>
                    <a:lstStyle/>
                    <a:p>
                      <a:pPr algn="l" fontAlgn="b"/>
                      <a:r>
                        <a:rPr lang="sv-SE" sz="1400" u="none" strike="noStrike" dirty="0">
                          <a:solidFill>
                            <a:srgbClr val="65D44A"/>
                          </a:solidFill>
                          <a:effectLst/>
                          <a:latin typeface="Times New Roman" panose="02020603050405020304" pitchFamily="18" charset="0"/>
                          <a:cs typeface="Times New Roman" panose="02020603050405020304" pitchFamily="18" charset="0"/>
                        </a:rPr>
                        <a:t>Sammanlagda intäkter</a:t>
                      </a:r>
                      <a:endParaRPr lang="sv-SE" sz="1400" b="0" i="1" u="none" strike="noStrike" dirty="0">
                        <a:solidFill>
                          <a:srgbClr val="65D44A"/>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hMerge="1">
                  <a:txBody>
                    <a:bodyPr/>
                    <a:lstStyle/>
                    <a:p>
                      <a:endParaRPr lang="sv-SE"/>
                    </a:p>
                  </a:txBody>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600 000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3"/>
                  </a:ext>
                </a:extLst>
              </a:tr>
              <a:tr h="233924">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4"/>
                  </a:ext>
                </a:extLst>
              </a:tr>
              <a:tr h="233924">
                <a:tc gridSpan="2">
                  <a:txBody>
                    <a:bodyPr/>
                    <a:lstStyle/>
                    <a:p>
                      <a:pPr algn="l" fontAlgn="b"/>
                      <a:r>
                        <a:rPr lang="sv-SE" sz="1400" u="none" strike="noStrike" dirty="0">
                          <a:solidFill>
                            <a:srgbClr val="65D44A"/>
                          </a:solidFill>
                          <a:effectLst/>
                          <a:latin typeface="Times New Roman" panose="02020603050405020304" pitchFamily="18" charset="0"/>
                          <a:cs typeface="Times New Roman" panose="02020603050405020304" pitchFamily="18" charset="0"/>
                        </a:rPr>
                        <a:t>Kostnader</a:t>
                      </a:r>
                      <a:endParaRPr lang="sv-SE" sz="1400" b="1" i="0" u="none" strike="noStrike" dirty="0">
                        <a:solidFill>
                          <a:srgbClr val="65D44A"/>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5"/>
                  </a:ext>
                </a:extLst>
              </a:tr>
              <a:tr h="233924">
                <a:tc gridSpan="2">
                  <a:txBody>
                    <a:bodyPr/>
                    <a:lstStyle/>
                    <a:p>
                      <a:pPr algn="l" fontAlgn="b"/>
                      <a:r>
                        <a:rPr lang="sv-SE" sz="1400" u="none" strike="noStrike" dirty="0">
                          <a:effectLst/>
                          <a:latin typeface="Times New Roman" panose="02020603050405020304" pitchFamily="18" charset="0"/>
                          <a:cs typeface="Times New Roman" panose="02020603050405020304" pitchFamily="18" charset="0"/>
                        </a:rPr>
                        <a:t>Medlemsaktiviteter</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120 000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6"/>
                  </a:ext>
                </a:extLst>
              </a:tr>
              <a:tr h="233924">
                <a:tc gridSpan="2">
                  <a:txBody>
                    <a:bodyPr/>
                    <a:lstStyle/>
                    <a:p>
                      <a:pPr algn="l" fontAlgn="b"/>
                      <a:r>
                        <a:rPr lang="sv-SE" sz="1400" u="none" strike="noStrike">
                          <a:effectLst/>
                          <a:latin typeface="Times New Roman" panose="02020603050405020304" pitchFamily="18" charset="0"/>
                          <a:cs typeface="Times New Roman" panose="02020603050405020304" pitchFamily="18" charset="0"/>
                        </a:rPr>
                        <a:t>Ombudsverksamhet</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40 000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7"/>
                  </a:ext>
                </a:extLst>
              </a:tr>
              <a:tr h="233924">
                <a:tc>
                  <a:txBody>
                    <a:bodyPr/>
                    <a:lstStyle/>
                    <a:p>
                      <a:pPr algn="l" fontAlgn="b"/>
                      <a:r>
                        <a:rPr lang="sv-SE" sz="1400" u="none" strike="noStrike">
                          <a:effectLst/>
                          <a:latin typeface="Times New Roman" panose="02020603050405020304" pitchFamily="18" charset="0"/>
                          <a:cs typeface="Times New Roman" panose="02020603050405020304" pitchFamily="18" charset="0"/>
                        </a:rPr>
                        <a:t>Höstmöte</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90 000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8"/>
                  </a:ext>
                </a:extLst>
              </a:tr>
              <a:tr h="233924">
                <a:tc>
                  <a:txBody>
                    <a:bodyPr/>
                    <a:lstStyle/>
                    <a:p>
                      <a:pPr algn="l" fontAlgn="b"/>
                      <a:r>
                        <a:rPr lang="sv-SE" sz="1400" u="none" strike="noStrike">
                          <a:effectLst/>
                          <a:latin typeface="Times New Roman" panose="02020603050405020304" pitchFamily="18" charset="0"/>
                          <a:cs typeface="Times New Roman" panose="02020603050405020304" pitchFamily="18" charset="0"/>
                        </a:rPr>
                        <a:t>Årsmöte</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70 000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09"/>
                  </a:ext>
                </a:extLst>
              </a:tr>
              <a:tr h="233924">
                <a:tc gridSpan="3">
                  <a:txBody>
                    <a:bodyPr/>
                    <a:lstStyle/>
                    <a:p>
                      <a:pPr algn="l" fontAlgn="b"/>
                      <a:r>
                        <a:rPr lang="sv-SE" sz="1400" u="none" strike="noStrike" dirty="0">
                          <a:effectLst/>
                          <a:latin typeface="Times New Roman" panose="02020603050405020304" pitchFamily="18" charset="0"/>
                          <a:cs typeface="Times New Roman" panose="02020603050405020304" pitchFamily="18" charset="0"/>
                        </a:rPr>
                        <a:t>Rekrytering &amp; utåtriktade aktiviteter</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hMerge="1">
                  <a:txBody>
                    <a:bodyPr/>
                    <a:lstStyle/>
                    <a:p>
                      <a:endParaRPr lang="sv-SE"/>
                    </a:p>
                  </a:txBody>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40 000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0"/>
                  </a:ext>
                </a:extLst>
              </a:tr>
              <a:tr h="233924">
                <a:tc gridSpan="2">
                  <a:txBody>
                    <a:bodyPr/>
                    <a:lstStyle/>
                    <a:p>
                      <a:pPr algn="l" fontAlgn="b"/>
                      <a:r>
                        <a:rPr lang="sv-SE" sz="1400" u="none" strike="noStrike">
                          <a:effectLst/>
                          <a:latin typeface="Times New Roman" panose="02020603050405020304" pitchFamily="18" charset="0"/>
                          <a:cs typeface="Times New Roman" panose="02020603050405020304" pitchFamily="18" charset="0"/>
                        </a:rPr>
                        <a:t>Habosektionen</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10 000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1"/>
                  </a:ext>
                </a:extLst>
              </a:tr>
              <a:tr h="233924">
                <a:tc gridSpan="3">
                  <a:txBody>
                    <a:bodyPr/>
                    <a:lstStyle/>
                    <a:p>
                      <a:pPr algn="l" fontAlgn="b"/>
                      <a:r>
                        <a:rPr lang="sv-SE" sz="1400" u="none" strike="noStrike" dirty="0">
                          <a:effectLst/>
                          <a:latin typeface="Times New Roman" panose="02020603050405020304" pitchFamily="18" charset="0"/>
                          <a:cs typeface="Times New Roman" panose="02020603050405020304" pitchFamily="18" charset="0"/>
                        </a:rPr>
                        <a:t>Förhandlingsverksamhet</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hMerge="1">
                  <a:txBody>
                    <a:bodyPr/>
                    <a:lstStyle/>
                    <a:p>
                      <a:endParaRPr lang="sv-SE"/>
                    </a:p>
                  </a:txBody>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5 000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2"/>
                  </a:ext>
                </a:extLst>
              </a:tr>
              <a:tr h="233924">
                <a:tc>
                  <a:txBody>
                    <a:bodyPr/>
                    <a:lstStyle/>
                    <a:p>
                      <a:pPr algn="l" fontAlgn="b"/>
                      <a:r>
                        <a:rPr lang="sv-SE" sz="1400" u="none" strike="noStrike" dirty="0">
                          <a:effectLst/>
                          <a:latin typeface="Times New Roman" panose="02020603050405020304" pitchFamily="18" charset="0"/>
                          <a:cs typeface="Times New Roman" panose="02020603050405020304" pitchFamily="18" charset="0"/>
                        </a:rPr>
                        <a:t>Arvoden</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80 000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3"/>
                  </a:ext>
                </a:extLst>
              </a:tr>
              <a:tr h="233924">
                <a:tc gridSpan="2">
                  <a:txBody>
                    <a:bodyPr/>
                    <a:lstStyle/>
                    <a:p>
                      <a:pPr algn="l" fontAlgn="b"/>
                      <a:r>
                        <a:rPr lang="sv-SE" sz="1400" u="none" strike="noStrike" dirty="0" smtClean="0">
                          <a:effectLst/>
                          <a:latin typeface="Times New Roman" panose="02020603050405020304" pitchFamily="18" charset="0"/>
                          <a:cs typeface="Times New Roman" panose="02020603050405020304" pitchFamily="18" charset="0"/>
                        </a:rPr>
                        <a:t>Kompetenshöjande</a:t>
                      </a:r>
                      <a:r>
                        <a:rPr lang="sv-SE" sz="1400" u="none" strike="noStrike" baseline="0" dirty="0" smtClean="0">
                          <a:effectLst/>
                          <a:latin typeface="Times New Roman" panose="02020603050405020304" pitchFamily="18" charset="0"/>
                          <a:cs typeface="Times New Roman" panose="02020603050405020304" pitchFamily="18" charset="0"/>
                        </a:rPr>
                        <a:t> insatser</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40 000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4"/>
                  </a:ext>
                </a:extLst>
              </a:tr>
              <a:tr h="233924">
                <a:tc gridSpan="2">
                  <a:txBody>
                    <a:bodyPr/>
                    <a:lstStyle/>
                    <a:p>
                      <a:pPr algn="l" fontAlgn="b"/>
                      <a:r>
                        <a:rPr lang="sv-SE" sz="1400" u="none" strike="noStrike">
                          <a:effectLst/>
                          <a:latin typeface="Times New Roman" panose="02020603050405020304" pitchFamily="18" charset="0"/>
                          <a:cs typeface="Times New Roman" panose="02020603050405020304" pitchFamily="18" charset="0"/>
                        </a:rPr>
                        <a:t>Styrelseverksamhet</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25 000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5"/>
                  </a:ext>
                </a:extLst>
              </a:tr>
              <a:tr h="233924">
                <a:tc gridSpan="2">
                  <a:txBody>
                    <a:bodyPr/>
                    <a:lstStyle/>
                    <a:p>
                      <a:pPr algn="l" fontAlgn="b"/>
                      <a:r>
                        <a:rPr lang="sv-SE" sz="1400" u="none" strike="noStrike">
                          <a:effectLst/>
                          <a:latin typeface="Times New Roman" panose="02020603050405020304" pitchFamily="18" charset="0"/>
                          <a:cs typeface="Times New Roman" panose="02020603050405020304" pitchFamily="18" charset="0"/>
                        </a:rPr>
                        <a:t>Expeditionskostnader</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a:effectLst/>
                          <a:latin typeface="Times New Roman" panose="02020603050405020304" pitchFamily="18" charset="0"/>
                          <a:cs typeface="Times New Roman" panose="02020603050405020304" pitchFamily="18" charset="0"/>
                        </a:rPr>
                        <a:t>20 000</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6"/>
                  </a:ext>
                </a:extLst>
              </a:tr>
              <a:tr h="233924">
                <a:tc gridSpan="2">
                  <a:txBody>
                    <a:bodyPr/>
                    <a:lstStyle/>
                    <a:p>
                      <a:pPr algn="l" fontAlgn="b"/>
                      <a:r>
                        <a:rPr lang="sv-SE" sz="1400" u="none" strike="noStrike">
                          <a:effectLst/>
                          <a:latin typeface="Times New Roman" panose="02020603050405020304" pitchFamily="18" charset="0"/>
                          <a:cs typeface="Times New Roman" panose="02020603050405020304" pitchFamily="18" charset="0"/>
                        </a:rPr>
                        <a:t>Konferenser</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dirty="0">
                          <a:effectLst/>
                          <a:latin typeface="Times New Roman" panose="02020603050405020304" pitchFamily="18" charset="0"/>
                          <a:cs typeface="Times New Roman" panose="02020603050405020304" pitchFamily="18" charset="0"/>
                        </a:rPr>
                        <a:t>30 000</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7"/>
                  </a:ext>
                </a:extLst>
              </a:tr>
              <a:tr h="233924">
                <a:tc gridSpan="2">
                  <a:txBody>
                    <a:bodyPr/>
                    <a:lstStyle/>
                    <a:p>
                      <a:pPr algn="l" fontAlgn="b"/>
                      <a:r>
                        <a:rPr lang="sv-SE" sz="1400" u="none" strike="noStrike" dirty="0" smtClean="0">
                          <a:effectLst/>
                          <a:latin typeface="Times New Roman" panose="02020603050405020304" pitchFamily="18" charset="0"/>
                          <a:cs typeface="Times New Roman" panose="02020603050405020304" pitchFamily="18" charset="0"/>
                        </a:rPr>
                        <a:t>Hälsocheck</a:t>
                      </a:r>
                      <a:r>
                        <a:rPr lang="sv-SE" sz="1400" u="none" strike="noStrike" dirty="0" smtClean="0">
                          <a:effectLst/>
                          <a:latin typeface="Times New Roman"/>
                          <a:cs typeface="Times New Roman"/>
                        </a:rPr>
                        <a:t>¹</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dirty="0">
                          <a:effectLst/>
                          <a:latin typeface="Times New Roman" panose="02020603050405020304" pitchFamily="18" charset="0"/>
                          <a:cs typeface="Times New Roman" panose="02020603050405020304" pitchFamily="18" charset="0"/>
                        </a:rPr>
                        <a:t>100 000</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8"/>
                  </a:ext>
                </a:extLst>
              </a:tr>
              <a:tr h="233924">
                <a:tc>
                  <a:txBody>
                    <a:bodyPr/>
                    <a:lstStyle/>
                    <a:p>
                      <a:pPr algn="l" fontAlgn="b"/>
                      <a:r>
                        <a:rPr lang="sv-SE" sz="1400" u="none" strike="noStrike" dirty="0" smtClean="0">
                          <a:effectLst/>
                          <a:latin typeface="Times New Roman" panose="02020603050405020304" pitchFamily="18" charset="0"/>
                          <a:cs typeface="Times New Roman" panose="02020603050405020304" pitchFamily="18" charset="0"/>
                        </a:rPr>
                        <a:t>Jullunch</a:t>
                      </a:r>
                      <a:r>
                        <a:rPr lang="sv-SE" sz="1400" u="none" strike="noStrike" dirty="0" smtClean="0">
                          <a:effectLst/>
                          <a:latin typeface="Times New Roman"/>
                          <a:cs typeface="Times New Roman"/>
                        </a:rPr>
                        <a:t>¹</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dirty="0">
                          <a:effectLst/>
                          <a:latin typeface="Times New Roman" panose="02020603050405020304" pitchFamily="18" charset="0"/>
                          <a:cs typeface="Times New Roman" panose="02020603050405020304" pitchFamily="18" charset="0"/>
                        </a:rPr>
                        <a:t>100 000</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19"/>
                  </a:ext>
                </a:extLst>
              </a:tr>
              <a:tr h="233924">
                <a:tc gridSpan="2">
                  <a:txBody>
                    <a:bodyPr/>
                    <a:lstStyle/>
                    <a:p>
                      <a:pPr algn="l" fontAlgn="b"/>
                      <a:r>
                        <a:rPr lang="sv-SE" sz="1400" u="none" strike="noStrike">
                          <a:effectLst/>
                          <a:latin typeface="Times New Roman" panose="02020603050405020304" pitchFamily="18" charset="0"/>
                          <a:cs typeface="Times New Roman" panose="02020603050405020304" pitchFamily="18" charset="0"/>
                        </a:rPr>
                        <a:t>Bidrag/gåvor</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dirty="0">
                          <a:effectLst/>
                          <a:latin typeface="Times New Roman" panose="02020603050405020304" pitchFamily="18" charset="0"/>
                          <a:cs typeface="Times New Roman" panose="02020603050405020304" pitchFamily="18" charset="0"/>
                        </a:rPr>
                        <a:t>10 000</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20"/>
                  </a:ext>
                </a:extLst>
              </a:tr>
              <a:tr h="233924">
                <a:tc>
                  <a:txBody>
                    <a:bodyPr/>
                    <a:lstStyle/>
                    <a:p>
                      <a:pPr algn="l" fontAlgn="b"/>
                      <a:r>
                        <a:rPr lang="sv-SE" sz="1400" u="none" strike="noStrike">
                          <a:effectLst/>
                          <a:latin typeface="Times New Roman" panose="02020603050405020304" pitchFamily="18" charset="0"/>
                          <a:cs typeface="Times New Roman" panose="02020603050405020304" pitchFamily="18" charset="0"/>
                        </a:rPr>
                        <a:t>Övrigt</a:t>
                      </a:r>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400" u="none" strike="noStrike" dirty="0">
                          <a:effectLst/>
                          <a:latin typeface="Times New Roman" panose="02020603050405020304" pitchFamily="18" charset="0"/>
                          <a:cs typeface="Times New Roman" panose="02020603050405020304" pitchFamily="18" charset="0"/>
                        </a:rPr>
                        <a:t>20 000</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21"/>
                  </a:ext>
                </a:extLst>
              </a:tr>
              <a:tr h="233924">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22"/>
                  </a:ext>
                </a:extLst>
              </a:tr>
              <a:tr h="233924">
                <a:tc gridSpan="3">
                  <a:txBody>
                    <a:bodyPr/>
                    <a:lstStyle/>
                    <a:p>
                      <a:pPr algn="l" fontAlgn="b"/>
                      <a:r>
                        <a:rPr lang="sv-SE" sz="1400" u="none" strike="noStrike" dirty="0">
                          <a:solidFill>
                            <a:srgbClr val="65D44A"/>
                          </a:solidFill>
                          <a:effectLst/>
                          <a:latin typeface="Times New Roman" panose="02020603050405020304" pitchFamily="18" charset="0"/>
                          <a:cs typeface="Times New Roman" panose="02020603050405020304" pitchFamily="18" charset="0"/>
                        </a:rPr>
                        <a:t>Sammanlagda kostnader</a:t>
                      </a:r>
                      <a:endParaRPr lang="sv-SE" sz="1400" b="0" i="1" u="none" strike="noStrike" dirty="0">
                        <a:solidFill>
                          <a:srgbClr val="65D44A"/>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hMerge="1">
                  <a:txBody>
                    <a:bodyPr/>
                    <a:lstStyle/>
                    <a:p>
                      <a:endParaRPr lang="sv-SE"/>
                    </a:p>
                  </a:txBody>
                  <a:tcPr/>
                </a:tc>
                <a:tc>
                  <a:txBody>
                    <a:bodyPr/>
                    <a:lstStyle/>
                    <a:p>
                      <a:pPr algn="r" fontAlgn="b"/>
                      <a:r>
                        <a:rPr lang="sv-SE" sz="1400" u="none" strike="noStrike" dirty="0">
                          <a:effectLst/>
                          <a:latin typeface="Times New Roman" panose="02020603050405020304" pitchFamily="18" charset="0"/>
                          <a:cs typeface="Times New Roman" panose="02020603050405020304" pitchFamily="18" charset="0"/>
                        </a:rPr>
                        <a:t>800 000</a:t>
                      </a:r>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23"/>
                  </a:ext>
                </a:extLst>
              </a:tr>
              <a:tr h="245064">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endParaRPr lang="sv-SE"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24"/>
                  </a:ext>
                </a:extLst>
              </a:tr>
              <a:tr h="58221">
                <a:tc gridSpan="2">
                  <a:txBody>
                    <a:bodyPr/>
                    <a:lstStyle/>
                    <a:p>
                      <a:pPr algn="l" fontAlgn="b"/>
                      <a:r>
                        <a:rPr lang="sv-SE" sz="1400" u="none" strike="noStrike" dirty="0">
                          <a:solidFill>
                            <a:srgbClr val="65D44A"/>
                          </a:solidFill>
                          <a:effectLst/>
                          <a:latin typeface="Times New Roman" panose="02020603050405020304" pitchFamily="18" charset="0"/>
                          <a:cs typeface="Times New Roman" panose="02020603050405020304" pitchFamily="18" charset="0"/>
                        </a:rPr>
                        <a:t>RESULTAT</a:t>
                      </a:r>
                      <a:endParaRPr lang="sv-SE" sz="1400" b="1" i="0" u="none" strike="noStrike" dirty="0">
                        <a:solidFill>
                          <a:srgbClr val="65D44A"/>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hMerge="1">
                  <a:txBody>
                    <a:bodyPr/>
                    <a:lstStyle/>
                    <a:p>
                      <a:endParaRPr lang="sv-SE"/>
                    </a:p>
                  </a:txBody>
                  <a:tcPr/>
                </a:tc>
                <a:tc>
                  <a:txBody>
                    <a:bodyPr/>
                    <a:lstStyle/>
                    <a:p>
                      <a:pPr algn="l" fontAlgn="b"/>
                      <a:endParaRPr lang="sv-SE" sz="1400" b="0" i="0" u="none" strike="noStrike">
                        <a:solidFill>
                          <a:schemeClr val="bg1"/>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tc>
                  <a:txBody>
                    <a:bodyPr/>
                    <a:lstStyle/>
                    <a:p>
                      <a:pPr algn="r" fontAlgn="b"/>
                      <a:r>
                        <a:rPr lang="sv-SE" sz="1800" u="none" strike="noStrike" dirty="0">
                          <a:solidFill>
                            <a:srgbClr val="FF0000"/>
                          </a:solidFill>
                          <a:effectLst/>
                          <a:latin typeface="Times New Roman" panose="02020603050405020304" pitchFamily="18" charset="0"/>
                          <a:cs typeface="Times New Roman" panose="02020603050405020304" pitchFamily="18" charset="0"/>
                        </a:rPr>
                        <a:t>-200 000 </a:t>
                      </a:r>
                      <a:endParaRPr lang="sv-SE" sz="1800" b="1"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b">
                    <a:solidFill>
                      <a:srgbClr val="8144AE"/>
                    </a:solidFill>
                  </a:tcPr>
                </a:tc>
                <a:extLst>
                  <a:ext uri="{0D108BD9-81ED-4DB2-BD59-A6C34878D82A}">
                    <a16:rowId xmlns:a16="http://schemas.microsoft.com/office/drawing/2014/main" val="10025"/>
                  </a:ext>
                </a:extLst>
              </a:tr>
            </a:tbl>
          </a:graphicData>
        </a:graphic>
      </p:graphicFrame>
      <p:sp>
        <p:nvSpPr>
          <p:cNvPr id="6" name="textruta 5"/>
          <p:cNvSpPr txBox="1"/>
          <p:nvPr/>
        </p:nvSpPr>
        <p:spPr>
          <a:xfrm>
            <a:off x="6453336" y="106527"/>
            <a:ext cx="288031" cy="369332"/>
          </a:xfrm>
          <a:prstGeom prst="rect">
            <a:avLst/>
          </a:prstGeom>
          <a:noFill/>
        </p:spPr>
        <p:txBody>
          <a:bodyPr wrap="square" rtlCol="0">
            <a:spAutoFit/>
          </a:bodyPr>
          <a:lstStyle/>
          <a:p>
            <a:r>
              <a:rPr lang="sv-SE" dirty="0" smtClean="0">
                <a:solidFill>
                  <a:srgbClr val="65D44A"/>
                </a:solidFill>
                <a:latin typeface="Times New Roman" panose="02020603050405020304" pitchFamily="18" charset="0"/>
                <a:cs typeface="Times New Roman" panose="02020603050405020304" pitchFamily="18" charset="0"/>
              </a:rPr>
              <a:t>7</a:t>
            </a:r>
            <a:endParaRPr lang="sv-SE" dirty="0">
              <a:solidFill>
                <a:srgbClr val="65D44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452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6" y="22293"/>
            <a:ext cx="6760408" cy="547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ktangel 3"/>
          <p:cNvSpPr/>
          <p:nvPr/>
        </p:nvSpPr>
        <p:spPr>
          <a:xfrm>
            <a:off x="48796" y="5588530"/>
            <a:ext cx="6760408" cy="3447966"/>
          </a:xfrm>
          <a:prstGeom prst="rect">
            <a:avLst/>
          </a:prstGeom>
          <a:solidFill>
            <a:srgbClr val="EFE9E5"/>
          </a:solidFill>
          <a:ln>
            <a:solidFill>
              <a:srgbClr val="EFE9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0" y="5558621"/>
            <a:ext cx="6779504" cy="3477875"/>
          </a:xfrm>
          <a:prstGeom prst="rect">
            <a:avLst/>
          </a:prstGeom>
          <a:noFill/>
        </p:spPr>
        <p:txBody>
          <a:bodyPr wrap="square" rtlCol="0">
            <a:spAutoFit/>
          </a:bodyPr>
          <a:lstStyle/>
          <a:p>
            <a:r>
              <a:rPr lang="sv-SE" sz="2000" dirty="0" smtClean="0">
                <a:latin typeface="Times New Roman" panose="02020603050405020304" pitchFamily="18" charset="0"/>
                <a:cs typeface="Times New Roman" panose="02020603050405020304" pitchFamily="18" charset="0"/>
              </a:rPr>
              <a:t>Vill du bli ombud för Vision i din arbetsgrupp? </a:t>
            </a:r>
          </a:p>
          <a:p>
            <a:endParaRPr lang="sv-SE" sz="2000" dirty="0">
              <a:latin typeface="Times New Roman" panose="02020603050405020304" pitchFamily="18" charset="0"/>
              <a:cs typeface="Times New Roman" panose="02020603050405020304" pitchFamily="18" charset="0"/>
            </a:endParaRPr>
          </a:p>
          <a:p>
            <a:r>
              <a:rPr lang="sv-SE" sz="2000" dirty="0" smtClean="0">
                <a:latin typeface="Times New Roman" panose="02020603050405020304" pitchFamily="18" charset="0"/>
                <a:cs typeface="Times New Roman" panose="02020603050405020304" pitchFamily="18" charset="0"/>
              </a:rPr>
              <a:t>Vill du bli skyddsombud och arbeta för en bättre arbetsmiljö och en tryggare arbetsplats?</a:t>
            </a:r>
          </a:p>
          <a:p>
            <a:endParaRPr lang="sv-SE" sz="2000" dirty="0">
              <a:latin typeface="Times New Roman" panose="02020603050405020304" pitchFamily="18" charset="0"/>
              <a:cs typeface="Times New Roman" panose="02020603050405020304" pitchFamily="18" charset="0"/>
            </a:endParaRPr>
          </a:p>
          <a:p>
            <a:r>
              <a:rPr lang="sv-SE" sz="2000" dirty="0" smtClean="0">
                <a:latin typeface="Times New Roman" panose="02020603050405020304" pitchFamily="18" charset="0"/>
                <a:cs typeface="Times New Roman" panose="02020603050405020304" pitchFamily="18" charset="0"/>
              </a:rPr>
              <a:t>Prata med de andra Visions-medlemmarna på din arbetsplats så kan ni välja dig som ombud!</a:t>
            </a:r>
          </a:p>
          <a:p>
            <a:endParaRPr lang="sv-SE" sz="2000" dirty="0">
              <a:latin typeface="Times New Roman" panose="02020603050405020304" pitchFamily="18" charset="0"/>
              <a:cs typeface="Times New Roman" panose="02020603050405020304" pitchFamily="18" charset="0"/>
            </a:endParaRPr>
          </a:p>
          <a:p>
            <a:r>
              <a:rPr lang="sv-SE" sz="2000" dirty="0" smtClean="0">
                <a:latin typeface="Times New Roman" panose="02020603050405020304" pitchFamily="18" charset="0"/>
                <a:cs typeface="Times New Roman" panose="02020603050405020304" pitchFamily="18" charset="0"/>
              </a:rPr>
              <a:t>Kontakta sedan Visions expedition via </a:t>
            </a:r>
            <a:r>
              <a:rPr lang="sv-SE" sz="2000" dirty="0" smtClean="0">
                <a:latin typeface="Times New Roman" panose="02020603050405020304" pitchFamily="18" charset="0"/>
                <a:cs typeface="Times New Roman" panose="02020603050405020304" pitchFamily="18" charset="0"/>
                <a:hlinkClick r:id="rId3"/>
              </a:rPr>
              <a:t>kontakt@visionjkpg.se</a:t>
            </a:r>
            <a:r>
              <a:rPr lang="sv-SE" sz="2000" dirty="0" smtClean="0">
                <a:latin typeface="Times New Roman" panose="02020603050405020304" pitchFamily="18" charset="0"/>
                <a:cs typeface="Times New Roman" panose="02020603050405020304" pitchFamily="18" charset="0"/>
              </a:rPr>
              <a:t> för att registrera att du är ombud eller i förväg om du/ni vill ha mer information om hur det hela går till!</a:t>
            </a:r>
            <a:endParaRPr lang="sv-SE"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9705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1852</TotalTime>
  <Words>1499</Words>
  <Application>Microsoft Office PowerPoint</Application>
  <PresentationFormat>Bildspel på skärmen (4:3)</PresentationFormat>
  <Paragraphs>162</Paragraphs>
  <Slides>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8</vt:i4>
      </vt:variant>
    </vt:vector>
  </HeadingPairs>
  <TitlesOfParts>
    <vt:vector size="14" baseType="lpstr">
      <vt:lpstr>Arial</vt:lpstr>
      <vt:lpstr>Calibri</vt:lpstr>
      <vt:lpstr>Harlow Solid Italic</vt:lpstr>
      <vt:lpstr>Times New Roman</vt:lpstr>
      <vt:lpstr>Wingdings</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Jönköpings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Johan Söderman</dc:creator>
  <cp:lastModifiedBy>David Eriksson</cp:lastModifiedBy>
  <cp:revision>67</cp:revision>
  <cp:lastPrinted>2019-01-22T09:21:50Z</cp:lastPrinted>
  <dcterms:created xsi:type="dcterms:W3CDTF">2018-09-07T06:08:44Z</dcterms:created>
  <dcterms:modified xsi:type="dcterms:W3CDTF">2022-01-27T11:24:43Z</dcterms:modified>
</cp:coreProperties>
</file>