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3" r:id="rId4"/>
    <p:sldId id="264" r:id="rId5"/>
    <p:sldId id="262" r:id="rId6"/>
    <p:sldId id="260" r:id="rId7"/>
    <p:sldId id="261" r:id="rId8"/>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4" autoAdjust="0"/>
    <p:restoredTop sz="94660"/>
  </p:normalViewPr>
  <p:slideViewPr>
    <p:cSldViewPr snapToGrid="0">
      <p:cViewPr varScale="1">
        <p:scale>
          <a:sx n="125" d="100"/>
          <a:sy n="125" d="100"/>
        </p:scale>
        <p:origin x="298"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85F50BB-D3ED-EA44-E3C5-9CE5338A7E15}"/>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29D36C1E-05A7-94FC-BDBD-3D44F65241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8955755D-268A-CF07-8A40-DC3A6C7791D2}"/>
              </a:ext>
            </a:extLst>
          </p:cNvPr>
          <p:cNvSpPr>
            <a:spLocks noGrp="1"/>
          </p:cNvSpPr>
          <p:nvPr>
            <p:ph type="dt" sz="half" idx="10"/>
          </p:nvPr>
        </p:nvSpPr>
        <p:spPr/>
        <p:txBody>
          <a:bodyPr/>
          <a:lstStyle/>
          <a:p>
            <a:fld id="{7F3E8717-9171-443B-8B24-32E0CC7D24AD}" type="datetimeFigureOut">
              <a:rPr lang="sv-SE" smtClean="0"/>
              <a:t>2024-11-25</a:t>
            </a:fld>
            <a:endParaRPr lang="sv-SE"/>
          </a:p>
        </p:txBody>
      </p:sp>
      <p:sp>
        <p:nvSpPr>
          <p:cNvPr id="5" name="Platshållare för sidfot 4">
            <a:extLst>
              <a:ext uri="{FF2B5EF4-FFF2-40B4-BE49-F238E27FC236}">
                <a16:creationId xmlns:a16="http://schemas.microsoft.com/office/drawing/2014/main" id="{B445D34A-C395-0FB4-94EB-1EB0661F2F6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04D78DE2-3E69-F60D-2C1C-22672220C1B3}"/>
              </a:ext>
            </a:extLst>
          </p:cNvPr>
          <p:cNvSpPr>
            <a:spLocks noGrp="1"/>
          </p:cNvSpPr>
          <p:nvPr>
            <p:ph type="sldNum" sz="quarter" idx="12"/>
          </p:nvPr>
        </p:nvSpPr>
        <p:spPr/>
        <p:txBody>
          <a:bodyPr/>
          <a:lstStyle/>
          <a:p>
            <a:fld id="{1848DB05-F113-449E-A08E-869F2D515425}" type="slidenum">
              <a:rPr lang="sv-SE" smtClean="0"/>
              <a:t>‹#›</a:t>
            </a:fld>
            <a:endParaRPr lang="sv-SE"/>
          </a:p>
        </p:txBody>
      </p:sp>
    </p:spTree>
    <p:extLst>
      <p:ext uri="{BB962C8B-B14F-4D97-AF65-F5344CB8AC3E}">
        <p14:creationId xmlns:p14="http://schemas.microsoft.com/office/powerpoint/2010/main" val="1787567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93E409A-293F-14A6-B6DA-078A8835364D}"/>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DD9E73B7-5EA4-5E6C-434A-0396DF8E9AB7}"/>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EE8DA59C-85C8-36B1-212D-D08C33BC94B7}"/>
              </a:ext>
            </a:extLst>
          </p:cNvPr>
          <p:cNvSpPr>
            <a:spLocks noGrp="1"/>
          </p:cNvSpPr>
          <p:nvPr>
            <p:ph type="dt" sz="half" idx="10"/>
          </p:nvPr>
        </p:nvSpPr>
        <p:spPr/>
        <p:txBody>
          <a:bodyPr/>
          <a:lstStyle/>
          <a:p>
            <a:fld id="{7F3E8717-9171-443B-8B24-32E0CC7D24AD}" type="datetimeFigureOut">
              <a:rPr lang="sv-SE" smtClean="0"/>
              <a:t>2024-11-25</a:t>
            </a:fld>
            <a:endParaRPr lang="sv-SE"/>
          </a:p>
        </p:txBody>
      </p:sp>
      <p:sp>
        <p:nvSpPr>
          <p:cNvPr id="5" name="Platshållare för sidfot 4">
            <a:extLst>
              <a:ext uri="{FF2B5EF4-FFF2-40B4-BE49-F238E27FC236}">
                <a16:creationId xmlns:a16="http://schemas.microsoft.com/office/drawing/2014/main" id="{2DEB571B-3542-DF82-6B06-151816EF1AA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A0EE582-840E-FD69-7A6B-FB48518CFB4F}"/>
              </a:ext>
            </a:extLst>
          </p:cNvPr>
          <p:cNvSpPr>
            <a:spLocks noGrp="1"/>
          </p:cNvSpPr>
          <p:nvPr>
            <p:ph type="sldNum" sz="quarter" idx="12"/>
          </p:nvPr>
        </p:nvSpPr>
        <p:spPr/>
        <p:txBody>
          <a:bodyPr/>
          <a:lstStyle/>
          <a:p>
            <a:fld id="{1848DB05-F113-449E-A08E-869F2D515425}" type="slidenum">
              <a:rPr lang="sv-SE" smtClean="0"/>
              <a:t>‹#›</a:t>
            </a:fld>
            <a:endParaRPr lang="sv-SE"/>
          </a:p>
        </p:txBody>
      </p:sp>
    </p:spTree>
    <p:extLst>
      <p:ext uri="{BB962C8B-B14F-4D97-AF65-F5344CB8AC3E}">
        <p14:creationId xmlns:p14="http://schemas.microsoft.com/office/powerpoint/2010/main" val="4185705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9A5EF881-CAFC-6146-E517-D7A9E1964433}"/>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C43D9574-A140-02DB-837A-86A1E2C51007}"/>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8CDDDEA-9F67-F915-A7CB-D112B8E507ED}"/>
              </a:ext>
            </a:extLst>
          </p:cNvPr>
          <p:cNvSpPr>
            <a:spLocks noGrp="1"/>
          </p:cNvSpPr>
          <p:nvPr>
            <p:ph type="dt" sz="half" idx="10"/>
          </p:nvPr>
        </p:nvSpPr>
        <p:spPr/>
        <p:txBody>
          <a:bodyPr/>
          <a:lstStyle/>
          <a:p>
            <a:fld id="{7F3E8717-9171-443B-8B24-32E0CC7D24AD}" type="datetimeFigureOut">
              <a:rPr lang="sv-SE" smtClean="0"/>
              <a:t>2024-11-25</a:t>
            </a:fld>
            <a:endParaRPr lang="sv-SE"/>
          </a:p>
        </p:txBody>
      </p:sp>
      <p:sp>
        <p:nvSpPr>
          <p:cNvPr id="5" name="Platshållare för sidfot 4">
            <a:extLst>
              <a:ext uri="{FF2B5EF4-FFF2-40B4-BE49-F238E27FC236}">
                <a16:creationId xmlns:a16="http://schemas.microsoft.com/office/drawing/2014/main" id="{AF15060C-44E5-206D-D134-3811F48E7E5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4935E39-E8E8-9903-5074-EC66BA4660FA}"/>
              </a:ext>
            </a:extLst>
          </p:cNvPr>
          <p:cNvSpPr>
            <a:spLocks noGrp="1"/>
          </p:cNvSpPr>
          <p:nvPr>
            <p:ph type="sldNum" sz="quarter" idx="12"/>
          </p:nvPr>
        </p:nvSpPr>
        <p:spPr/>
        <p:txBody>
          <a:bodyPr/>
          <a:lstStyle/>
          <a:p>
            <a:fld id="{1848DB05-F113-449E-A08E-869F2D515425}" type="slidenum">
              <a:rPr lang="sv-SE" smtClean="0"/>
              <a:t>‹#›</a:t>
            </a:fld>
            <a:endParaRPr lang="sv-SE"/>
          </a:p>
        </p:txBody>
      </p:sp>
    </p:spTree>
    <p:extLst>
      <p:ext uri="{BB962C8B-B14F-4D97-AF65-F5344CB8AC3E}">
        <p14:creationId xmlns:p14="http://schemas.microsoft.com/office/powerpoint/2010/main" val="3436531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721220E-5408-FEFA-82F8-0C258A5B0B4F}"/>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038F68DA-8A0B-1F71-8E45-79BD25291F55}"/>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601A8C1-BC8B-7A93-E21D-76F13E1B53FC}"/>
              </a:ext>
            </a:extLst>
          </p:cNvPr>
          <p:cNvSpPr>
            <a:spLocks noGrp="1"/>
          </p:cNvSpPr>
          <p:nvPr>
            <p:ph type="dt" sz="half" idx="10"/>
          </p:nvPr>
        </p:nvSpPr>
        <p:spPr/>
        <p:txBody>
          <a:bodyPr/>
          <a:lstStyle/>
          <a:p>
            <a:fld id="{7F3E8717-9171-443B-8B24-32E0CC7D24AD}" type="datetimeFigureOut">
              <a:rPr lang="sv-SE" smtClean="0"/>
              <a:t>2024-11-25</a:t>
            </a:fld>
            <a:endParaRPr lang="sv-SE"/>
          </a:p>
        </p:txBody>
      </p:sp>
      <p:sp>
        <p:nvSpPr>
          <p:cNvPr id="5" name="Platshållare för sidfot 4">
            <a:extLst>
              <a:ext uri="{FF2B5EF4-FFF2-40B4-BE49-F238E27FC236}">
                <a16:creationId xmlns:a16="http://schemas.microsoft.com/office/drawing/2014/main" id="{8A5FF382-BD0D-FE49-12DA-177702CAC2F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AF0D81E-67E8-F710-35A9-E0AA73825BB0}"/>
              </a:ext>
            </a:extLst>
          </p:cNvPr>
          <p:cNvSpPr>
            <a:spLocks noGrp="1"/>
          </p:cNvSpPr>
          <p:nvPr>
            <p:ph type="sldNum" sz="quarter" idx="12"/>
          </p:nvPr>
        </p:nvSpPr>
        <p:spPr/>
        <p:txBody>
          <a:bodyPr/>
          <a:lstStyle/>
          <a:p>
            <a:fld id="{1848DB05-F113-449E-A08E-869F2D515425}" type="slidenum">
              <a:rPr lang="sv-SE" smtClean="0"/>
              <a:t>‹#›</a:t>
            </a:fld>
            <a:endParaRPr lang="sv-SE"/>
          </a:p>
        </p:txBody>
      </p:sp>
    </p:spTree>
    <p:extLst>
      <p:ext uri="{BB962C8B-B14F-4D97-AF65-F5344CB8AC3E}">
        <p14:creationId xmlns:p14="http://schemas.microsoft.com/office/powerpoint/2010/main" val="3587133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63BD5F9-4399-F226-E773-CA4FD10858E3}"/>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4401F0BA-EDAE-A5E7-C383-C216314E536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B554E236-ECA4-C167-A310-79B0B1A40AB8}"/>
              </a:ext>
            </a:extLst>
          </p:cNvPr>
          <p:cNvSpPr>
            <a:spLocks noGrp="1"/>
          </p:cNvSpPr>
          <p:nvPr>
            <p:ph type="dt" sz="half" idx="10"/>
          </p:nvPr>
        </p:nvSpPr>
        <p:spPr/>
        <p:txBody>
          <a:bodyPr/>
          <a:lstStyle/>
          <a:p>
            <a:fld id="{7F3E8717-9171-443B-8B24-32E0CC7D24AD}" type="datetimeFigureOut">
              <a:rPr lang="sv-SE" smtClean="0"/>
              <a:t>2024-11-25</a:t>
            </a:fld>
            <a:endParaRPr lang="sv-SE"/>
          </a:p>
        </p:txBody>
      </p:sp>
      <p:sp>
        <p:nvSpPr>
          <p:cNvPr id="5" name="Platshållare för sidfot 4">
            <a:extLst>
              <a:ext uri="{FF2B5EF4-FFF2-40B4-BE49-F238E27FC236}">
                <a16:creationId xmlns:a16="http://schemas.microsoft.com/office/drawing/2014/main" id="{44B3C719-CF8C-5A66-7CE7-26DD868822B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F45E67F4-964A-9F60-F1AB-03F3B7AB3196}"/>
              </a:ext>
            </a:extLst>
          </p:cNvPr>
          <p:cNvSpPr>
            <a:spLocks noGrp="1"/>
          </p:cNvSpPr>
          <p:nvPr>
            <p:ph type="sldNum" sz="quarter" idx="12"/>
          </p:nvPr>
        </p:nvSpPr>
        <p:spPr/>
        <p:txBody>
          <a:bodyPr/>
          <a:lstStyle/>
          <a:p>
            <a:fld id="{1848DB05-F113-449E-A08E-869F2D515425}" type="slidenum">
              <a:rPr lang="sv-SE" smtClean="0"/>
              <a:t>‹#›</a:t>
            </a:fld>
            <a:endParaRPr lang="sv-SE"/>
          </a:p>
        </p:txBody>
      </p:sp>
    </p:spTree>
    <p:extLst>
      <p:ext uri="{BB962C8B-B14F-4D97-AF65-F5344CB8AC3E}">
        <p14:creationId xmlns:p14="http://schemas.microsoft.com/office/powerpoint/2010/main" val="1841580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AB17E1A-79C5-DE2E-6535-1145B9FD04C9}"/>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0DA30205-7381-6BF1-E2D6-4A75CDBA0060}"/>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990FA5C5-6C9E-1590-9D34-DFB4A71BE680}"/>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14645054-0CAD-9EE9-AE9D-5CF2BA747F83}"/>
              </a:ext>
            </a:extLst>
          </p:cNvPr>
          <p:cNvSpPr>
            <a:spLocks noGrp="1"/>
          </p:cNvSpPr>
          <p:nvPr>
            <p:ph type="dt" sz="half" idx="10"/>
          </p:nvPr>
        </p:nvSpPr>
        <p:spPr/>
        <p:txBody>
          <a:bodyPr/>
          <a:lstStyle/>
          <a:p>
            <a:fld id="{7F3E8717-9171-443B-8B24-32E0CC7D24AD}" type="datetimeFigureOut">
              <a:rPr lang="sv-SE" smtClean="0"/>
              <a:t>2024-11-25</a:t>
            </a:fld>
            <a:endParaRPr lang="sv-SE"/>
          </a:p>
        </p:txBody>
      </p:sp>
      <p:sp>
        <p:nvSpPr>
          <p:cNvPr id="6" name="Platshållare för sidfot 5">
            <a:extLst>
              <a:ext uri="{FF2B5EF4-FFF2-40B4-BE49-F238E27FC236}">
                <a16:creationId xmlns:a16="http://schemas.microsoft.com/office/drawing/2014/main" id="{AF2A3A7A-82AA-02A8-E557-DC199DC7DB73}"/>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DD85139B-FC9E-55CD-B3B5-8CABBC46A684}"/>
              </a:ext>
            </a:extLst>
          </p:cNvPr>
          <p:cNvSpPr>
            <a:spLocks noGrp="1"/>
          </p:cNvSpPr>
          <p:nvPr>
            <p:ph type="sldNum" sz="quarter" idx="12"/>
          </p:nvPr>
        </p:nvSpPr>
        <p:spPr/>
        <p:txBody>
          <a:bodyPr/>
          <a:lstStyle/>
          <a:p>
            <a:fld id="{1848DB05-F113-449E-A08E-869F2D515425}" type="slidenum">
              <a:rPr lang="sv-SE" smtClean="0"/>
              <a:t>‹#›</a:t>
            </a:fld>
            <a:endParaRPr lang="sv-SE"/>
          </a:p>
        </p:txBody>
      </p:sp>
    </p:spTree>
    <p:extLst>
      <p:ext uri="{BB962C8B-B14F-4D97-AF65-F5344CB8AC3E}">
        <p14:creationId xmlns:p14="http://schemas.microsoft.com/office/powerpoint/2010/main" val="31320549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19E50F9-A98A-0AB4-D49B-D437305924E2}"/>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B9EC9392-8D93-4271-A0DD-2FADAB5D97A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67B20C6A-3436-1694-A2BC-5BC71B4EC4FE}"/>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5594AF46-6683-C853-3013-4DD7E2B35D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B8A49F4A-58AE-B368-6FE4-8FBF72796897}"/>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D3F37829-C99A-599D-D20D-E67523F729D5}"/>
              </a:ext>
            </a:extLst>
          </p:cNvPr>
          <p:cNvSpPr>
            <a:spLocks noGrp="1"/>
          </p:cNvSpPr>
          <p:nvPr>
            <p:ph type="dt" sz="half" idx="10"/>
          </p:nvPr>
        </p:nvSpPr>
        <p:spPr/>
        <p:txBody>
          <a:bodyPr/>
          <a:lstStyle/>
          <a:p>
            <a:fld id="{7F3E8717-9171-443B-8B24-32E0CC7D24AD}" type="datetimeFigureOut">
              <a:rPr lang="sv-SE" smtClean="0"/>
              <a:t>2024-11-25</a:t>
            </a:fld>
            <a:endParaRPr lang="sv-SE"/>
          </a:p>
        </p:txBody>
      </p:sp>
      <p:sp>
        <p:nvSpPr>
          <p:cNvPr id="8" name="Platshållare för sidfot 7">
            <a:extLst>
              <a:ext uri="{FF2B5EF4-FFF2-40B4-BE49-F238E27FC236}">
                <a16:creationId xmlns:a16="http://schemas.microsoft.com/office/drawing/2014/main" id="{927EED8D-87BC-EE97-4007-DF6832B0FDD1}"/>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CA271239-59FB-7784-6FF9-C99AF21B3333}"/>
              </a:ext>
            </a:extLst>
          </p:cNvPr>
          <p:cNvSpPr>
            <a:spLocks noGrp="1"/>
          </p:cNvSpPr>
          <p:nvPr>
            <p:ph type="sldNum" sz="quarter" idx="12"/>
          </p:nvPr>
        </p:nvSpPr>
        <p:spPr/>
        <p:txBody>
          <a:bodyPr/>
          <a:lstStyle/>
          <a:p>
            <a:fld id="{1848DB05-F113-449E-A08E-869F2D515425}" type="slidenum">
              <a:rPr lang="sv-SE" smtClean="0"/>
              <a:t>‹#›</a:t>
            </a:fld>
            <a:endParaRPr lang="sv-SE"/>
          </a:p>
        </p:txBody>
      </p:sp>
    </p:spTree>
    <p:extLst>
      <p:ext uri="{BB962C8B-B14F-4D97-AF65-F5344CB8AC3E}">
        <p14:creationId xmlns:p14="http://schemas.microsoft.com/office/powerpoint/2010/main" val="1227935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2C828AA-009E-ACF5-A6CC-86CB84BE1C08}"/>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486191BC-4624-67D3-2FD2-B21A64FB2D44}"/>
              </a:ext>
            </a:extLst>
          </p:cNvPr>
          <p:cNvSpPr>
            <a:spLocks noGrp="1"/>
          </p:cNvSpPr>
          <p:nvPr>
            <p:ph type="dt" sz="half" idx="10"/>
          </p:nvPr>
        </p:nvSpPr>
        <p:spPr/>
        <p:txBody>
          <a:bodyPr/>
          <a:lstStyle/>
          <a:p>
            <a:fld id="{7F3E8717-9171-443B-8B24-32E0CC7D24AD}" type="datetimeFigureOut">
              <a:rPr lang="sv-SE" smtClean="0"/>
              <a:t>2024-11-25</a:t>
            </a:fld>
            <a:endParaRPr lang="sv-SE"/>
          </a:p>
        </p:txBody>
      </p:sp>
      <p:sp>
        <p:nvSpPr>
          <p:cNvPr id="4" name="Platshållare för sidfot 3">
            <a:extLst>
              <a:ext uri="{FF2B5EF4-FFF2-40B4-BE49-F238E27FC236}">
                <a16:creationId xmlns:a16="http://schemas.microsoft.com/office/drawing/2014/main" id="{14BF9F69-8366-F653-A7BB-FD3130105B6E}"/>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93108EAF-E051-7F9A-1D9E-CF4E102C1CC8}"/>
              </a:ext>
            </a:extLst>
          </p:cNvPr>
          <p:cNvSpPr>
            <a:spLocks noGrp="1"/>
          </p:cNvSpPr>
          <p:nvPr>
            <p:ph type="sldNum" sz="quarter" idx="12"/>
          </p:nvPr>
        </p:nvSpPr>
        <p:spPr/>
        <p:txBody>
          <a:bodyPr/>
          <a:lstStyle/>
          <a:p>
            <a:fld id="{1848DB05-F113-449E-A08E-869F2D515425}" type="slidenum">
              <a:rPr lang="sv-SE" smtClean="0"/>
              <a:t>‹#›</a:t>
            </a:fld>
            <a:endParaRPr lang="sv-SE"/>
          </a:p>
        </p:txBody>
      </p:sp>
    </p:spTree>
    <p:extLst>
      <p:ext uri="{BB962C8B-B14F-4D97-AF65-F5344CB8AC3E}">
        <p14:creationId xmlns:p14="http://schemas.microsoft.com/office/powerpoint/2010/main" val="4201614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4890E6CA-491B-8B60-0D23-DAEC9CFE94A9}"/>
              </a:ext>
            </a:extLst>
          </p:cNvPr>
          <p:cNvSpPr>
            <a:spLocks noGrp="1"/>
          </p:cNvSpPr>
          <p:nvPr>
            <p:ph type="dt" sz="half" idx="10"/>
          </p:nvPr>
        </p:nvSpPr>
        <p:spPr/>
        <p:txBody>
          <a:bodyPr/>
          <a:lstStyle/>
          <a:p>
            <a:fld id="{7F3E8717-9171-443B-8B24-32E0CC7D24AD}" type="datetimeFigureOut">
              <a:rPr lang="sv-SE" smtClean="0"/>
              <a:t>2024-11-25</a:t>
            </a:fld>
            <a:endParaRPr lang="sv-SE"/>
          </a:p>
        </p:txBody>
      </p:sp>
      <p:sp>
        <p:nvSpPr>
          <p:cNvPr id="3" name="Platshållare för sidfot 2">
            <a:extLst>
              <a:ext uri="{FF2B5EF4-FFF2-40B4-BE49-F238E27FC236}">
                <a16:creationId xmlns:a16="http://schemas.microsoft.com/office/drawing/2014/main" id="{135442D8-C6AD-E001-18BD-9F3509B2C4E3}"/>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89CAC6A4-170D-D7D3-C06B-4A8A774AAD5F}"/>
              </a:ext>
            </a:extLst>
          </p:cNvPr>
          <p:cNvSpPr>
            <a:spLocks noGrp="1"/>
          </p:cNvSpPr>
          <p:nvPr>
            <p:ph type="sldNum" sz="quarter" idx="12"/>
          </p:nvPr>
        </p:nvSpPr>
        <p:spPr/>
        <p:txBody>
          <a:bodyPr/>
          <a:lstStyle/>
          <a:p>
            <a:fld id="{1848DB05-F113-449E-A08E-869F2D515425}" type="slidenum">
              <a:rPr lang="sv-SE" smtClean="0"/>
              <a:t>‹#›</a:t>
            </a:fld>
            <a:endParaRPr lang="sv-SE"/>
          </a:p>
        </p:txBody>
      </p:sp>
    </p:spTree>
    <p:extLst>
      <p:ext uri="{BB962C8B-B14F-4D97-AF65-F5344CB8AC3E}">
        <p14:creationId xmlns:p14="http://schemas.microsoft.com/office/powerpoint/2010/main" val="4005258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A055AD1-BCCD-D58A-348D-3EF41F6284FB}"/>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E394467-7725-4920-0A03-3D25491D6A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C927C20D-5C70-7D3A-5503-7B782995BA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8D15F43F-8D07-4470-E42B-3FC3650A28EA}"/>
              </a:ext>
            </a:extLst>
          </p:cNvPr>
          <p:cNvSpPr>
            <a:spLocks noGrp="1"/>
          </p:cNvSpPr>
          <p:nvPr>
            <p:ph type="dt" sz="half" idx="10"/>
          </p:nvPr>
        </p:nvSpPr>
        <p:spPr/>
        <p:txBody>
          <a:bodyPr/>
          <a:lstStyle/>
          <a:p>
            <a:fld id="{7F3E8717-9171-443B-8B24-32E0CC7D24AD}" type="datetimeFigureOut">
              <a:rPr lang="sv-SE" smtClean="0"/>
              <a:t>2024-11-25</a:t>
            </a:fld>
            <a:endParaRPr lang="sv-SE"/>
          </a:p>
        </p:txBody>
      </p:sp>
      <p:sp>
        <p:nvSpPr>
          <p:cNvPr id="6" name="Platshållare för sidfot 5">
            <a:extLst>
              <a:ext uri="{FF2B5EF4-FFF2-40B4-BE49-F238E27FC236}">
                <a16:creationId xmlns:a16="http://schemas.microsoft.com/office/drawing/2014/main" id="{4B9C1DEF-0783-3528-631A-23698F113FAF}"/>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1AB8B89A-824D-C609-C15C-C3552C817D88}"/>
              </a:ext>
            </a:extLst>
          </p:cNvPr>
          <p:cNvSpPr>
            <a:spLocks noGrp="1"/>
          </p:cNvSpPr>
          <p:nvPr>
            <p:ph type="sldNum" sz="quarter" idx="12"/>
          </p:nvPr>
        </p:nvSpPr>
        <p:spPr/>
        <p:txBody>
          <a:bodyPr/>
          <a:lstStyle/>
          <a:p>
            <a:fld id="{1848DB05-F113-449E-A08E-869F2D515425}" type="slidenum">
              <a:rPr lang="sv-SE" smtClean="0"/>
              <a:t>‹#›</a:t>
            </a:fld>
            <a:endParaRPr lang="sv-SE"/>
          </a:p>
        </p:txBody>
      </p:sp>
    </p:spTree>
    <p:extLst>
      <p:ext uri="{BB962C8B-B14F-4D97-AF65-F5344CB8AC3E}">
        <p14:creationId xmlns:p14="http://schemas.microsoft.com/office/powerpoint/2010/main" val="2360033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8A76911-6043-2450-662C-5868B2F20FAE}"/>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898A69DC-C5DE-AC6B-C763-22E4C470501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6EBC1311-DDC7-D441-6448-456587D43B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7326A22A-7AA8-B31A-E709-34AB10C78A9B}"/>
              </a:ext>
            </a:extLst>
          </p:cNvPr>
          <p:cNvSpPr>
            <a:spLocks noGrp="1"/>
          </p:cNvSpPr>
          <p:nvPr>
            <p:ph type="dt" sz="half" idx="10"/>
          </p:nvPr>
        </p:nvSpPr>
        <p:spPr/>
        <p:txBody>
          <a:bodyPr/>
          <a:lstStyle/>
          <a:p>
            <a:fld id="{7F3E8717-9171-443B-8B24-32E0CC7D24AD}" type="datetimeFigureOut">
              <a:rPr lang="sv-SE" smtClean="0"/>
              <a:t>2024-11-25</a:t>
            </a:fld>
            <a:endParaRPr lang="sv-SE"/>
          </a:p>
        </p:txBody>
      </p:sp>
      <p:sp>
        <p:nvSpPr>
          <p:cNvPr id="6" name="Platshållare för sidfot 5">
            <a:extLst>
              <a:ext uri="{FF2B5EF4-FFF2-40B4-BE49-F238E27FC236}">
                <a16:creationId xmlns:a16="http://schemas.microsoft.com/office/drawing/2014/main" id="{988483FB-F820-10F9-A908-9DB836080411}"/>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14D67B50-F88D-D043-8786-1933CF000925}"/>
              </a:ext>
            </a:extLst>
          </p:cNvPr>
          <p:cNvSpPr>
            <a:spLocks noGrp="1"/>
          </p:cNvSpPr>
          <p:nvPr>
            <p:ph type="sldNum" sz="quarter" idx="12"/>
          </p:nvPr>
        </p:nvSpPr>
        <p:spPr/>
        <p:txBody>
          <a:bodyPr/>
          <a:lstStyle/>
          <a:p>
            <a:fld id="{1848DB05-F113-449E-A08E-869F2D515425}" type="slidenum">
              <a:rPr lang="sv-SE" smtClean="0"/>
              <a:t>‹#›</a:t>
            </a:fld>
            <a:endParaRPr lang="sv-SE"/>
          </a:p>
        </p:txBody>
      </p:sp>
    </p:spTree>
    <p:extLst>
      <p:ext uri="{BB962C8B-B14F-4D97-AF65-F5344CB8AC3E}">
        <p14:creationId xmlns:p14="http://schemas.microsoft.com/office/powerpoint/2010/main" val="764369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624D7C4A-5673-5725-4B0F-2FFC208CD25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5E3B822B-9596-B089-E3C7-0AB5FF0ECE9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A5905813-0B5F-1B66-CC8B-4F5B58A241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3E8717-9171-443B-8B24-32E0CC7D24AD}" type="datetimeFigureOut">
              <a:rPr lang="sv-SE" smtClean="0"/>
              <a:t>2024-11-25</a:t>
            </a:fld>
            <a:endParaRPr lang="sv-SE"/>
          </a:p>
        </p:txBody>
      </p:sp>
      <p:sp>
        <p:nvSpPr>
          <p:cNvPr id="5" name="Platshållare för sidfot 4">
            <a:extLst>
              <a:ext uri="{FF2B5EF4-FFF2-40B4-BE49-F238E27FC236}">
                <a16:creationId xmlns:a16="http://schemas.microsoft.com/office/drawing/2014/main" id="{69D93ACF-3414-B0C4-0E09-CE951A5D8E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953033E5-A3B4-5183-4621-0208BB6A1F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48DB05-F113-449E-A08E-869F2D515425}" type="slidenum">
              <a:rPr lang="sv-SE" smtClean="0"/>
              <a:t>‹#›</a:t>
            </a:fld>
            <a:endParaRPr lang="sv-SE"/>
          </a:p>
        </p:txBody>
      </p:sp>
    </p:spTree>
    <p:extLst>
      <p:ext uri="{BB962C8B-B14F-4D97-AF65-F5344CB8AC3E}">
        <p14:creationId xmlns:p14="http://schemas.microsoft.com/office/powerpoint/2010/main" val="1384444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vision.se/tidningenvision/arkiv/2024/nr4/forslag-medlemsavgiften-ska-hoja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vision.se/medlem/bli-medlem/avgif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package" Target="../embeddings/Microsoft_Word_Document.docx"/><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package" Target="../embeddings/Microsoft_Word_Document1.docx"/></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7BD7FCF-A254-4A97-A15C-319B676226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52FFAF72-6204-4676-9C6F-9A4CC4D918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5962785" cy="6858000"/>
          </a:xfrm>
          <a:custGeom>
            <a:avLst/>
            <a:gdLst>
              <a:gd name="connsiteX0" fmla="*/ 1044839 w 5962785"/>
              <a:gd name="connsiteY0" fmla="*/ 0 h 6858000"/>
              <a:gd name="connsiteX1" fmla="*/ 5962785 w 5962785"/>
              <a:gd name="connsiteY1" fmla="*/ 0 h 6858000"/>
              <a:gd name="connsiteX2" fmla="*/ 5962785 w 5962785"/>
              <a:gd name="connsiteY2" fmla="*/ 6858000 h 6858000"/>
              <a:gd name="connsiteX3" fmla="*/ 1469886 w 5962785"/>
              <a:gd name="connsiteY3" fmla="*/ 6858000 h 6858000"/>
              <a:gd name="connsiteX4" fmla="*/ 1416006 w 5962785"/>
              <a:gd name="connsiteY4" fmla="*/ 6823984 h 6858000"/>
              <a:gd name="connsiteX5" fmla="*/ 1232473 w 5962785"/>
              <a:gd name="connsiteY5" fmla="*/ 6733873 h 6858000"/>
              <a:gd name="connsiteX6" fmla="*/ 1075471 w 5962785"/>
              <a:gd name="connsiteY6" fmla="*/ 6503186 h 6858000"/>
              <a:gd name="connsiteX7" fmla="*/ 1020229 w 5962785"/>
              <a:gd name="connsiteY7" fmla="*/ 6438306 h 6858000"/>
              <a:gd name="connsiteX8" fmla="*/ 883579 w 5962785"/>
              <a:gd name="connsiteY8" fmla="*/ 6351798 h 6858000"/>
              <a:gd name="connsiteX9" fmla="*/ 645167 w 5962785"/>
              <a:gd name="connsiteY9" fmla="*/ 6167969 h 6858000"/>
              <a:gd name="connsiteX10" fmla="*/ 732391 w 5962785"/>
              <a:gd name="connsiteY10" fmla="*/ 6124716 h 6858000"/>
              <a:gd name="connsiteX11" fmla="*/ 985339 w 5962785"/>
              <a:gd name="connsiteY11" fmla="*/ 6236455 h 6858000"/>
              <a:gd name="connsiteX12" fmla="*/ 1168509 w 5962785"/>
              <a:gd name="connsiteY12" fmla="*/ 6265291 h 6858000"/>
              <a:gd name="connsiteX13" fmla="*/ 909746 w 5962785"/>
              <a:gd name="connsiteY13" fmla="*/ 6070649 h 6858000"/>
              <a:gd name="connsiteX14" fmla="*/ 659704 w 5962785"/>
              <a:gd name="connsiteY14" fmla="*/ 5818335 h 6858000"/>
              <a:gd name="connsiteX15" fmla="*/ 851597 w 5962785"/>
              <a:gd name="connsiteY15" fmla="*/ 5865193 h 6858000"/>
              <a:gd name="connsiteX16" fmla="*/ 860319 w 5962785"/>
              <a:gd name="connsiteY16" fmla="*/ 5832753 h 6858000"/>
              <a:gd name="connsiteX17" fmla="*/ 691686 w 5962785"/>
              <a:gd name="connsiteY17" fmla="*/ 5533581 h 6858000"/>
              <a:gd name="connsiteX18" fmla="*/ 610278 w 5962785"/>
              <a:gd name="connsiteY18" fmla="*/ 5411029 h 6858000"/>
              <a:gd name="connsiteX19" fmla="*/ 238123 w 5962785"/>
              <a:gd name="connsiteY19" fmla="*/ 5046976 h 6858000"/>
              <a:gd name="connsiteX20" fmla="*/ 592833 w 5962785"/>
              <a:gd name="connsiteY20" fmla="*/ 5209177 h 6858000"/>
              <a:gd name="connsiteX21" fmla="*/ 226494 w 5962785"/>
              <a:gd name="connsiteY21" fmla="*/ 4855939 h 6858000"/>
              <a:gd name="connsiteX22" fmla="*/ 49139 w 5962785"/>
              <a:gd name="connsiteY22" fmla="*/ 4726177 h 6858000"/>
              <a:gd name="connsiteX23" fmla="*/ 5527 w 5962785"/>
              <a:gd name="connsiteY23" fmla="*/ 4650483 h 6858000"/>
              <a:gd name="connsiteX24" fmla="*/ 84029 w 5962785"/>
              <a:gd name="connsiteY24" fmla="*/ 4632460 h 6858000"/>
              <a:gd name="connsiteX25" fmla="*/ 325347 w 5962785"/>
              <a:gd name="connsiteY25" fmla="*/ 4661296 h 6858000"/>
              <a:gd name="connsiteX26" fmla="*/ 25879 w 5962785"/>
              <a:gd name="connsiteY26" fmla="*/ 4423401 h 6858000"/>
              <a:gd name="connsiteX27" fmla="*/ 249753 w 5962785"/>
              <a:gd name="connsiteY27" fmla="*/ 4459446 h 6858000"/>
              <a:gd name="connsiteX28" fmla="*/ 313718 w 5962785"/>
              <a:gd name="connsiteY28" fmla="*/ 4365729 h 6858000"/>
              <a:gd name="connsiteX29" fmla="*/ 418386 w 5962785"/>
              <a:gd name="connsiteY29" fmla="*/ 4214341 h 6858000"/>
              <a:gd name="connsiteX30" fmla="*/ 491072 w 5962785"/>
              <a:gd name="connsiteY30" fmla="*/ 4131438 h 6858000"/>
              <a:gd name="connsiteX31" fmla="*/ 520147 w 5962785"/>
              <a:gd name="connsiteY31" fmla="*/ 3864706 h 6858000"/>
              <a:gd name="connsiteX32" fmla="*/ 459090 w 5962785"/>
              <a:gd name="connsiteY32" fmla="*/ 3572743 h 6858000"/>
              <a:gd name="connsiteX33" fmla="*/ 290458 w 5962785"/>
              <a:gd name="connsiteY33" fmla="*/ 3424959 h 6858000"/>
              <a:gd name="connsiteX34" fmla="*/ 339884 w 5962785"/>
              <a:gd name="connsiteY34" fmla="*/ 3259153 h 6858000"/>
              <a:gd name="connsiteX35" fmla="*/ 697501 w 5962785"/>
              <a:gd name="connsiteY35" fmla="*/ 3360078 h 6858000"/>
              <a:gd name="connsiteX36" fmla="*/ 165437 w 5962785"/>
              <a:gd name="connsiteY36" fmla="*/ 2967190 h 6858000"/>
              <a:gd name="connsiteX37" fmla="*/ 255568 w 5962785"/>
              <a:gd name="connsiteY37" fmla="*/ 2949167 h 6858000"/>
              <a:gd name="connsiteX38" fmla="*/ 578296 w 5962785"/>
              <a:gd name="connsiteY38" fmla="*/ 2725691 h 6858000"/>
              <a:gd name="connsiteX39" fmla="*/ 595740 w 5962785"/>
              <a:gd name="connsiteY39" fmla="*/ 2714876 h 6858000"/>
              <a:gd name="connsiteX40" fmla="*/ 650982 w 5962785"/>
              <a:gd name="connsiteY40" fmla="*/ 2574301 h 6858000"/>
              <a:gd name="connsiteX41" fmla="*/ 825429 w 5962785"/>
              <a:gd name="connsiteY41" fmla="*/ 2552674 h 6858000"/>
              <a:gd name="connsiteX42" fmla="*/ 970802 w 5962785"/>
              <a:gd name="connsiteY42" fmla="*/ 2585115 h 6858000"/>
              <a:gd name="connsiteX43" fmla="*/ 1127805 w 5962785"/>
              <a:gd name="connsiteY43" fmla="*/ 2545465 h 6858000"/>
              <a:gd name="connsiteX44" fmla="*/ 1267362 w 5962785"/>
              <a:gd name="connsiteY44" fmla="*/ 2563488 h 6858000"/>
              <a:gd name="connsiteX45" fmla="*/ 1386568 w 5962785"/>
              <a:gd name="connsiteY45" fmla="*/ 2538257 h 6858000"/>
              <a:gd name="connsiteX46" fmla="*/ 1270270 w 5962785"/>
              <a:gd name="connsiteY46" fmla="*/ 2419309 h 6858000"/>
              <a:gd name="connsiteX47" fmla="*/ 1107453 w 5962785"/>
              <a:gd name="connsiteY47" fmla="*/ 2419309 h 6858000"/>
              <a:gd name="connsiteX48" fmla="*/ 991154 w 5962785"/>
              <a:gd name="connsiteY48" fmla="*/ 2343615 h 6858000"/>
              <a:gd name="connsiteX49" fmla="*/ 880671 w 5962785"/>
              <a:gd name="connsiteY49" fmla="*/ 2206645 h 6858000"/>
              <a:gd name="connsiteX50" fmla="*/ 491072 w 5962785"/>
              <a:gd name="connsiteY50" fmla="*/ 1986771 h 6858000"/>
              <a:gd name="connsiteX51" fmla="*/ 421293 w 5962785"/>
              <a:gd name="connsiteY51" fmla="*/ 1903868 h 6858000"/>
              <a:gd name="connsiteX52" fmla="*/ 1531941 w 5962785"/>
              <a:gd name="connsiteY52" fmla="*/ 2224667 h 6858000"/>
              <a:gd name="connsiteX53" fmla="*/ 1188861 w 5962785"/>
              <a:gd name="connsiteY53" fmla="*/ 2091301 h 6858000"/>
              <a:gd name="connsiteX54" fmla="*/ 1421458 w 5962785"/>
              <a:gd name="connsiteY54" fmla="*/ 2116532 h 6858000"/>
              <a:gd name="connsiteX55" fmla="*/ 1549386 w 5962785"/>
              <a:gd name="connsiteY55" fmla="*/ 2026420 h 6858000"/>
              <a:gd name="connsiteX56" fmla="*/ 1549386 w 5962785"/>
              <a:gd name="connsiteY56" fmla="*/ 1997584 h 6858000"/>
              <a:gd name="connsiteX57" fmla="*/ 1453440 w 5962785"/>
              <a:gd name="connsiteY57" fmla="*/ 1914682 h 6858000"/>
              <a:gd name="connsiteX58" fmla="*/ 1398198 w 5962785"/>
              <a:gd name="connsiteY58" fmla="*/ 1860614 h 6858000"/>
              <a:gd name="connsiteX59" fmla="*/ 1247011 w 5962785"/>
              <a:gd name="connsiteY59" fmla="*/ 1665972 h 6858000"/>
              <a:gd name="connsiteX60" fmla="*/ 1354586 w 5962785"/>
              <a:gd name="connsiteY60" fmla="*/ 1644345 h 6858000"/>
              <a:gd name="connsiteX61" fmla="*/ 1395290 w 5962785"/>
              <a:gd name="connsiteY61" fmla="*/ 1604696 h 6858000"/>
              <a:gd name="connsiteX62" fmla="*/ 1366216 w 5962785"/>
              <a:gd name="connsiteY62" fmla="*/ 1547025 h 6858000"/>
              <a:gd name="connsiteX63" fmla="*/ 1031858 w 5962785"/>
              <a:gd name="connsiteY63" fmla="*/ 1370405 h 6858000"/>
              <a:gd name="connsiteX64" fmla="*/ 1005692 w 5962785"/>
              <a:gd name="connsiteY64" fmla="*/ 1233435 h 6858000"/>
              <a:gd name="connsiteX65" fmla="*/ 1069655 w 5962785"/>
              <a:gd name="connsiteY65" fmla="*/ 1211808 h 6858000"/>
              <a:gd name="connsiteX66" fmla="*/ 1142342 w 5962785"/>
              <a:gd name="connsiteY66" fmla="*/ 1222621 h 6858000"/>
              <a:gd name="connsiteX67" fmla="*/ 1084193 w 5962785"/>
              <a:gd name="connsiteY67" fmla="*/ 1114487 h 6858000"/>
              <a:gd name="connsiteX68" fmla="*/ 848689 w 5962785"/>
              <a:gd name="connsiteY68" fmla="*/ 1006353 h 6858000"/>
              <a:gd name="connsiteX69" fmla="*/ 805077 w 5962785"/>
              <a:gd name="connsiteY69" fmla="*/ 948681 h 6858000"/>
              <a:gd name="connsiteX70" fmla="*/ 863226 w 5962785"/>
              <a:gd name="connsiteY70" fmla="*/ 919844 h 6858000"/>
              <a:gd name="connsiteX71" fmla="*/ 906838 w 5962785"/>
              <a:gd name="connsiteY71" fmla="*/ 909031 h 6858000"/>
              <a:gd name="connsiteX72" fmla="*/ 5527 w 5962785"/>
              <a:gd name="connsiteY72" fmla="*/ 458471 h 6858000"/>
              <a:gd name="connsiteX73" fmla="*/ 209049 w 5962785"/>
              <a:gd name="connsiteY73" fmla="*/ 454867 h 6858000"/>
              <a:gd name="connsiteX74" fmla="*/ 409664 w 5962785"/>
              <a:gd name="connsiteY74" fmla="*/ 526956 h 6858000"/>
              <a:gd name="connsiteX75" fmla="*/ 621908 w 5962785"/>
              <a:gd name="connsiteY75" fmla="*/ 516143 h 6858000"/>
              <a:gd name="connsiteX76" fmla="*/ 822522 w 5962785"/>
              <a:gd name="connsiteY76" fmla="*/ 552188 h 6858000"/>
              <a:gd name="connsiteX77" fmla="*/ 996969 w 5962785"/>
              <a:gd name="connsiteY77" fmla="*/ 552188 h 6858000"/>
              <a:gd name="connsiteX78" fmla="*/ 834151 w 5962785"/>
              <a:gd name="connsiteY78" fmla="*/ 498120 h 6858000"/>
              <a:gd name="connsiteX79" fmla="*/ 773095 w 5962785"/>
              <a:gd name="connsiteY79" fmla="*/ 408008 h 6858000"/>
              <a:gd name="connsiteX80" fmla="*/ 793447 w 5962785"/>
              <a:gd name="connsiteY80" fmla="*/ 325106 h 6858000"/>
              <a:gd name="connsiteX81" fmla="*/ 860319 w 5962785"/>
              <a:gd name="connsiteY81" fmla="*/ 350336 h 6858000"/>
              <a:gd name="connsiteX82" fmla="*/ 938820 w 5962785"/>
              <a:gd name="connsiteY82" fmla="*/ 444054 h 6858000"/>
              <a:gd name="connsiteX83" fmla="*/ 956265 w 5962785"/>
              <a:gd name="connsiteY83" fmla="*/ 386381 h 6858000"/>
              <a:gd name="connsiteX84" fmla="*/ 1002784 w 5962785"/>
              <a:gd name="connsiteY84" fmla="*/ 343127 h 6858000"/>
              <a:gd name="connsiteX85" fmla="*/ 1270270 w 5962785"/>
              <a:gd name="connsiteY85" fmla="*/ 364755 h 6858000"/>
              <a:gd name="connsiteX86" fmla="*/ 1092915 w 5962785"/>
              <a:gd name="connsiteY86" fmla="*/ 180926 h 6858000"/>
              <a:gd name="connsiteX87" fmla="*/ 979525 w 5962785"/>
              <a:gd name="connsiteY87" fmla="*/ 152090 h 6858000"/>
              <a:gd name="connsiteX88" fmla="*/ 953358 w 5962785"/>
              <a:gd name="connsiteY88" fmla="*/ 76396 h 6858000"/>
              <a:gd name="connsiteX89" fmla="*/ 1005692 w 5962785"/>
              <a:gd name="connsiteY89" fmla="*/ 58373 h 6858000"/>
              <a:gd name="connsiteX90" fmla="*/ 1267362 w 5962785"/>
              <a:gd name="connsiteY90" fmla="*/ 123254 h 6858000"/>
              <a:gd name="connsiteX91" fmla="*/ 1310975 w 5962785"/>
              <a:gd name="connsiteY91" fmla="*/ 98023 h 6858000"/>
              <a:gd name="connsiteX92" fmla="*/ 1159787 w 5962785"/>
              <a:gd name="connsiteY92" fmla="*/ 4350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solidFill>
            <a:schemeClr val="bg2">
              <a:alpha val="50000"/>
            </a:schemeClr>
          </a:solidFill>
          <a:ln w="32707" cap="flat">
            <a:noFill/>
            <a:prstDash val="solid"/>
            <a:miter/>
          </a:ln>
        </p:spPr>
        <p:txBody>
          <a:bodyPr wrap="square" rtlCol="0" anchor="ctr">
            <a:noAutofit/>
          </a:bodyPr>
          <a:lstStyle/>
          <a:p>
            <a:pPr algn="ctr"/>
            <a:endParaRPr lang="en-US"/>
          </a:p>
        </p:txBody>
      </p:sp>
      <p:sp>
        <p:nvSpPr>
          <p:cNvPr id="2" name="Rubrik 1">
            <a:extLst>
              <a:ext uri="{FF2B5EF4-FFF2-40B4-BE49-F238E27FC236}">
                <a16:creationId xmlns:a16="http://schemas.microsoft.com/office/drawing/2014/main" id="{309BE08A-355C-DA47-008B-08D61C331BA0}"/>
              </a:ext>
            </a:extLst>
          </p:cNvPr>
          <p:cNvSpPr>
            <a:spLocks noGrp="1"/>
          </p:cNvSpPr>
          <p:nvPr>
            <p:ph type="ctrTitle"/>
          </p:nvPr>
        </p:nvSpPr>
        <p:spPr>
          <a:xfrm>
            <a:off x="643468" y="643467"/>
            <a:ext cx="4620584" cy="4567137"/>
          </a:xfrm>
        </p:spPr>
        <p:txBody>
          <a:bodyPr>
            <a:normAutofit/>
          </a:bodyPr>
          <a:lstStyle/>
          <a:p>
            <a:pPr algn="l"/>
            <a:r>
              <a:rPr lang="sv-SE" sz="4400"/>
              <a:t>VÄLKOMNA PÅ HÖSTMÖTE!</a:t>
            </a:r>
          </a:p>
        </p:txBody>
      </p:sp>
      <p:sp>
        <p:nvSpPr>
          <p:cNvPr id="3" name="Underrubrik 2">
            <a:extLst>
              <a:ext uri="{FF2B5EF4-FFF2-40B4-BE49-F238E27FC236}">
                <a16:creationId xmlns:a16="http://schemas.microsoft.com/office/drawing/2014/main" id="{82B16F98-7A2E-7D4A-38AB-F37EAEEBAFE6}"/>
              </a:ext>
            </a:extLst>
          </p:cNvPr>
          <p:cNvSpPr>
            <a:spLocks noGrp="1"/>
          </p:cNvSpPr>
          <p:nvPr>
            <p:ph type="subTitle" idx="1"/>
          </p:nvPr>
        </p:nvSpPr>
        <p:spPr>
          <a:xfrm>
            <a:off x="643467" y="5277684"/>
            <a:ext cx="4620584" cy="775494"/>
          </a:xfrm>
        </p:spPr>
        <p:txBody>
          <a:bodyPr>
            <a:normAutofit/>
          </a:bodyPr>
          <a:lstStyle/>
          <a:p>
            <a:pPr algn="l"/>
            <a:r>
              <a:rPr lang="sv-SE"/>
              <a:t>28/11-2024</a:t>
            </a:r>
          </a:p>
        </p:txBody>
      </p:sp>
      <p:pic>
        <p:nvPicPr>
          <p:cNvPr id="4" name="vision_logo_rgb.jpg" descr="vision_logo_rgb.jpg">
            <a:extLst>
              <a:ext uri="{FF2B5EF4-FFF2-40B4-BE49-F238E27FC236}">
                <a16:creationId xmlns:a16="http://schemas.microsoft.com/office/drawing/2014/main" id="{1895C1F8-9B36-C945-8A1E-A9259D6B400A}"/>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6606253" y="2335521"/>
            <a:ext cx="4942280" cy="2186958"/>
          </a:xfrm>
          <a:prstGeom prst="rect">
            <a:avLst/>
          </a:prstGeom>
        </p:spPr>
      </p:pic>
    </p:spTree>
    <p:extLst>
      <p:ext uri="{BB962C8B-B14F-4D97-AF65-F5344CB8AC3E}">
        <p14:creationId xmlns:p14="http://schemas.microsoft.com/office/powerpoint/2010/main" val="3825931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1D00999-D50A-B0AF-62D9-69F9D731000F}"/>
              </a:ext>
            </a:extLst>
          </p:cNvPr>
          <p:cNvSpPr>
            <a:spLocks noGrp="1"/>
          </p:cNvSpPr>
          <p:nvPr>
            <p:ph type="title"/>
          </p:nvPr>
        </p:nvSpPr>
        <p:spPr/>
        <p:txBody>
          <a:bodyPr/>
          <a:lstStyle/>
          <a:p>
            <a:r>
              <a:rPr lang="sv-SE" dirty="0"/>
              <a:t>Dagordning </a:t>
            </a:r>
          </a:p>
        </p:txBody>
      </p:sp>
      <p:sp>
        <p:nvSpPr>
          <p:cNvPr id="3" name="Platshållare för innehåll 2">
            <a:extLst>
              <a:ext uri="{FF2B5EF4-FFF2-40B4-BE49-F238E27FC236}">
                <a16:creationId xmlns:a16="http://schemas.microsoft.com/office/drawing/2014/main" id="{E9F95142-20AA-62EE-F839-0573FE660EA4}"/>
              </a:ext>
            </a:extLst>
          </p:cNvPr>
          <p:cNvSpPr>
            <a:spLocks noGrp="1"/>
          </p:cNvSpPr>
          <p:nvPr>
            <p:ph idx="1"/>
          </p:nvPr>
        </p:nvSpPr>
        <p:spPr/>
        <p:txBody>
          <a:bodyPr>
            <a:normAutofit fontScale="85000" lnSpcReduction="20000"/>
          </a:bodyPr>
          <a:lstStyle/>
          <a:p>
            <a:pPr marL="0" indent="0">
              <a:lnSpc>
                <a:spcPct val="115000"/>
              </a:lnSpc>
              <a:spcAft>
                <a:spcPts val="800"/>
              </a:spcAft>
              <a:buNone/>
            </a:pPr>
            <a:r>
              <a:rPr lang="sv-SE" sz="1800" b="1" u="sng" dirty="0">
                <a:effectLst/>
                <a:latin typeface="Calibri" panose="020F0502020204030204" pitchFamily="34" charset="0"/>
                <a:ea typeface="Calibri" panose="020F0502020204030204" pitchFamily="34" charset="0"/>
                <a:cs typeface="Times New Roman" panose="02020603050405020304" pitchFamily="18" charset="0"/>
              </a:rPr>
              <a:t>Dagordning för mötet:</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mj-lt"/>
              <a:buAutoNum type="arabicPeriod"/>
            </a:pPr>
            <a:r>
              <a:rPr lang="sv-SE" sz="1800" b="1" dirty="0">
                <a:effectLst/>
                <a:latin typeface="Calibri" panose="020F0502020204030204" pitchFamily="34" charset="0"/>
                <a:ea typeface="Calibri" panose="020F0502020204030204" pitchFamily="34" charset="0"/>
                <a:cs typeface="Times New Roman" panose="02020603050405020304" pitchFamily="18" charset="0"/>
              </a:rPr>
              <a:t>Mötets öppnande</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mj-lt"/>
              <a:buAutoNum type="arabicPeriod"/>
            </a:pPr>
            <a:r>
              <a:rPr lang="sv-SE" sz="1800" b="1" dirty="0">
                <a:effectLst/>
                <a:latin typeface="Calibri" panose="020F0502020204030204" pitchFamily="34" charset="0"/>
                <a:ea typeface="Calibri" panose="020F0502020204030204" pitchFamily="34" charset="0"/>
                <a:cs typeface="Times New Roman" panose="02020603050405020304" pitchFamily="18" charset="0"/>
              </a:rPr>
              <a:t>Mötets stadgeenliga kallande </a:t>
            </a:r>
            <a:r>
              <a:rPr lang="sv-SE" sz="1800" dirty="0">
                <a:effectLst/>
                <a:latin typeface="Calibri" panose="020F0502020204030204" pitchFamily="34" charset="0"/>
                <a:ea typeface="Calibri" panose="020F0502020204030204" pitchFamily="34" charset="0"/>
                <a:cs typeface="Times New Roman" panose="02020603050405020304" pitchFamily="18" charset="0"/>
              </a:rPr>
              <a:t>(Frågan ställs till höstmötet om medlemmarna fått kallelse och dagordning i tid) </a:t>
            </a:r>
          </a:p>
          <a:p>
            <a:pPr marL="342900" lvl="0" indent="-342900">
              <a:lnSpc>
                <a:spcPct val="115000"/>
              </a:lnSpc>
              <a:buFont typeface="+mj-lt"/>
              <a:buAutoNum type="arabicPeriod"/>
            </a:pPr>
            <a:r>
              <a:rPr lang="sv-SE" sz="1800" b="1" dirty="0">
                <a:effectLst/>
                <a:latin typeface="Calibri" panose="020F0502020204030204" pitchFamily="34" charset="0"/>
                <a:ea typeface="Calibri" panose="020F0502020204030204" pitchFamily="34" charset="0"/>
                <a:cs typeface="Times New Roman" panose="02020603050405020304" pitchFamily="18" charset="0"/>
              </a:rPr>
              <a:t>Fastställande av dagordningen, övriga frågor</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mj-lt"/>
              <a:buAutoNum type="arabicPeriod"/>
            </a:pPr>
            <a:r>
              <a:rPr lang="sv-SE" sz="1800" b="1" dirty="0">
                <a:effectLst/>
                <a:latin typeface="Calibri" panose="020F0502020204030204" pitchFamily="34" charset="0"/>
                <a:ea typeface="Calibri" panose="020F0502020204030204" pitchFamily="34" charset="0"/>
                <a:cs typeface="Times New Roman" panose="02020603050405020304" pitchFamily="18" charset="0"/>
              </a:rPr>
              <a:t>Val av höstmötets ordförande och sekreterare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mj-lt"/>
              <a:buAutoNum type="arabicPeriod"/>
            </a:pPr>
            <a:r>
              <a:rPr lang="sv-SE" sz="1800" b="1" dirty="0">
                <a:effectLst/>
                <a:latin typeface="Calibri" panose="020F0502020204030204" pitchFamily="34" charset="0"/>
                <a:ea typeface="Calibri" panose="020F0502020204030204" pitchFamily="34" charset="0"/>
                <a:cs typeface="Times New Roman" panose="02020603050405020304" pitchFamily="18" charset="0"/>
              </a:rPr>
              <a:t>Val av justerare tillika rösträknare</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mj-lt"/>
              <a:buAutoNum type="arabicPeriod"/>
            </a:pPr>
            <a:r>
              <a:rPr lang="sv-SE" sz="1800" b="1" dirty="0">
                <a:effectLst/>
                <a:latin typeface="Calibri" panose="020F0502020204030204" pitchFamily="34" charset="0"/>
                <a:ea typeface="Calibri" panose="020F0502020204030204" pitchFamily="34" charset="0"/>
                <a:cs typeface="Times New Roman" panose="02020603050405020304" pitchFamily="18" charset="0"/>
              </a:rPr>
              <a:t>Information om medlemsavgiften utifrån Kongressens beslut. </a:t>
            </a:r>
            <a:r>
              <a:rPr lang="sv-SE" sz="1800" dirty="0">
                <a:effectLst/>
                <a:latin typeface="Calibri" panose="020F0502020204030204" pitchFamily="34" charset="0"/>
                <a:ea typeface="Calibri" panose="020F0502020204030204" pitchFamily="34" charset="0"/>
                <a:cs typeface="Times New Roman" panose="02020603050405020304" pitchFamily="18" charset="0"/>
              </a:rPr>
              <a:t>(Vid vårt årsmöte 2024, ingen förändring i lokal avgift) </a:t>
            </a:r>
          </a:p>
          <a:p>
            <a:pPr marL="342900" lvl="0" indent="-342900">
              <a:lnSpc>
                <a:spcPct val="115000"/>
              </a:lnSpc>
              <a:buFont typeface="+mj-lt"/>
              <a:buAutoNum type="arabicPeriod"/>
            </a:pPr>
            <a:r>
              <a:rPr lang="sv-SE" sz="1800" b="1" dirty="0">
                <a:effectLst/>
                <a:latin typeface="Calibri" panose="020F0502020204030204" pitchFamily="34" charset="0"/>
                <a:ea typeface="Calibri" panose="020F0502020204030204" pitchFamily="34" charset="0"/>
                <a:cs typeface="Times New Roman" panose="02020603050405020304" pitchFamily="18" charset="0"/>
              </a:rPr>
              <a:t>Beslut: Styrelsens förslag till verksamhetsplanering 2025</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mj-lt"/>
              <a:buAutoNum type="arabicPeriod"/>
            </a:pPr>
            <a:r>
              <a:rPr lang="sv-SE" sz="1800" b="1" dirty="0">
                <a:effectLst/>
                <a:latin typeface="Calibri" panose="020F0502020204030204" pitchFamily="34" charset="0"/>
                <a:ea typeface="Calibri" panose="020F0502020204030204" pitchFamily="34" charset="0"/>
                <a:cs typeface="Times New Roman" panose="02020603050405020304" pitchFamily="18" charset="0"/>
              </a:rPr>
              <a:t>Beslut: Styrelsens förslag till budget 2025</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mj-lt"/>
              <a:buAutoNum type="arabicPeriod"/>
            </a:pPr>
            <a:r>
              <a:rPr lang="sv-SE" sz="1800" b="1" dirty="0">
                <a:effectLst/>
                <a:latin typeface="Calibri" panose="020F0502020204030204" pitchFamily="34" charset="0"/>
                <a:ea typeface="Calibri" panose="020F0502020204030204" pitchFamily="34" charset="0"/>
                <a:cs typeface="Times New Roman" panose="02020603050405020304" pitchFamily="18" charset="0"/>
              </a:rPr>
              <a:t>Eventuella inlämnade förslag och övriga frågor</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mj-lt"/>
              <a:buAutoNum type="arabicPeriod"/>
            </a:pPr>
            <a:r>
              <a:rPr lang="sv-SE" sz="1800" b="1" dirty="0">
                <a:effectLst/>
                <a:latin typeface="Calibri" panose="020F0502020204030204" pitchFamily="34" charset="0"/>
                <a:ea typeface="Calibri" panose="020F0502020204030204" pitchFamily="34" charset="0"/>
                <a:cs typeface="Times New Roman" panose="02020603050405020304" pitchFamily="18" charset="0"/>
              </a:rPr>
              <a:t>Information om aktuella fackliga frågor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800"/>
              </a:spcAft>
              <a:buFont typeface="+mj-lt"/>
              <a:buAutoNum type="arabicPeriod"/>
            </a:pPr>
            <a:r>
              <a:rPr lang="sv-SE" sz="1800" b="1" dirty="0">
                <a:effectLst/>
                <a:latin typeface="Calibri" panose="020F0502020204030204" pitchFamily="34" charset="0"/>
                <a:ea typeface="Calibri" panose="020F0502020204030204" pitchFamily="34" charset="0"/>
                <a:cs typeface="Times New Roman" panose="02020603050405020304" pitchFamily="18" charset="0"/>
              </a:rPr>
              <a:t>Mötet avslutande</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sv-SE" dirty="0"/>
          </a:p>
        </p:txBody>
      </p:sp>
    </p:spTree>
    <p:extLst>
      <p:ext uri="{BB962C8B-B14F-4D97-AF65-F5344CB8AC3E}">
        <p14:creationId xmlns:p14="http://schemas.microsoft.com/office/powerpoint/2010/main" val="2129342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4DE255A-00E9-55A1-9BDA-CB3F04EEDF6F}"/>
              </a:ext>
            </a:extLst>
          </p:cNvPr>
          <p:cNvSpPr>
            <a:spLocks noGrp="1"/>
          </p:cNvSpPr>
          <p:nvPr>
            <p:ph type="title"/>
          </p:nvPr>
        </p:nvSpPr>
        <p:spPr>
          <a:xfrm>
            <a:off x="838200" y="371221"/>
            <a:ext cx="10515600" cy="1325563"/>
          </a:xfrm>
        </p:spPr>
        <p:txBody>
          <a:bodyPr/>
          <a:lstStyle/>
          <a:p>
            <a:r>
              <a:rPr lang="sv-SE" dirty="0"/>
              <a:t>Information av medlemsavgifter </a:t>
            </a:r>
          </a:p>
        </p:txBody>
      </p:sp>
      <p:sp>
        <p:nvSpPr>
          <p:cNvPr id="3" name="Platshållare för innehåll 2">
            <a:extLst>
              <a:ext uri="{FF2B5EF4-FFF2-40B4-BE49-F238E27FC236}">
                <a16:creationId xmlns:a16="http://schemas.microsoft.com/office/drawing/2014/main" id="{7EFC1D56-0C4B-3FC5-C529-2EC86AEEFEDA}"/>
              </a:ext>
            </a:extLst>
          </p:cNvPr>
          <p:cNvSpPr>
            <a:spLocks noGrp="1"/>
          </p:cNvSpPr>
          <p:nvPr>
            <p:ph idx="1"/>
          </p:nvPr>
        </p:nvSpPr>
        <p:spPr/>
        <p:txBody>
          <a:bodyPr>
            <a:normAutofit fontScale="92500" lnSpcReduction="10000"/>
          </a:bodyPr>
          <a:lstStyle/>
          <a:p>
            <a:pPr>
              <a:lnSpc>
                <a:spcPct val="115000"/>
              </a:lnSpc>
              <a:spcAft>
                <a:spcPts val="800"/>
              </a:spcAft>
            </a:pPr>
            <a:r>
              <a:rPr lang="sv-SE" sz="1800" b="1" u="sng" dirty="0">
                <a:effectLst/>
                <a:latin typeface="Calibri" panose="020F0502020204030204" pitchFamily="34" charset="0"/>
                <a:ea typeface="Calibri" panose="020F0502020204030204" pitchFamily="34" charset="0"/>
                <a:cs typeface="Times New Roman" panose="02020603050405020304" pitchFamily="18" charset="0"/>
              </a:rPr>
              <a:t>Centrala medlemsavgifter:</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Kongressbeslut: Medlemsavgift kommer att höjas med 8 kronor i två steg. </a:t>
            </a:r>
          </a:p>
          <a:p>
            <a:pPr>
              <a:lnSpc>
                <a:spcPct val="115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1/1-2025 med fyra kronor</a:t>
            </a:r>
          </a:p>
          <a:p>
            <a:pPr>
              <a:lnSpc>
                <a:spcPct val="115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1/1-2026 med fyra kronor </a:t>
            </a:r>
          </a:p>
          <a:p>
            <a:pPr>
              <a:lnSpc>
                <a:spcPct val="115000"/>
              </a:lnSpc>
              <a:spcAft>
                <a:spcPts val="800"/>
              </a:spcAft>
            </a:pPr>
            <a:r>
              <a:rPr lang="sv-SE"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Beslutet om avgiftshöjningen gäller yrkesverksamma medlemmar, inte studenter och pensionärer.</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sv-SE"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Medlemsavgiften har inte höjts sedan 2020 och för att kunna upprätthålla de verksamheter som vi uppfattar att medlemmarna vill ha och behöver måste vi höja avgiften nu. Men vi försöker verkligen hålla igen för att avgiften ska öka så lite som möjligt, sa Visions förbundsordförande Veronica Magnusson, när förslaget tidigare lades fram.</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sv-SE"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2"/>
              </a:rPr>
              <a:t>Beslut: Medlemsavgiften höjs med åtta kronor — Vision</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sv-SE" dirty="0"/>
          </a:p>
        </p:txBody>
      </p:sp>
    </p:spTree>
    <p:extLst>
      <p:ext uri="{BB962C8B-B14F-4D97-AF65-F5344CB8AC3E}">
        <p14:creationId xmlns:p14="http://schemas.microsoft.com/office/powerpoint/2010/main" val="1424936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A080100-3229-2E33-3F52-64C7EC8C0458}"/>
              </a:ext>
            </a:extLst>
          </p:cNvPr>
          <p:cNvSpPr>
            <a:spLocks noGrp="1"/>
          </p:cNvSpPr>
          <p:nvPr>
            <p:ph type="title"/>
          </p:nvPr>
        </p:nvSpPr>
        <p:spPr/>
        <p:txBody>
          <a:bodyPr/>
          <a:lstStyle/>
          <a:p>
            <a:r>
              <a:rPr lang="sv-SE" dirty="0"/>
              <a:t>Information medlemsavgifter forts. </a:t>
            </a:r>
          </a:p>
        </p:txBody>
      </p:sp>
      <p:sp>
        <p:nvSpPr>
          <p:cNvPr id="3" name="Platshållare för innehåll 2">
            <a:extLst>
              <a:ext uri="{FF2B5EF4-FFF2-40B4-BE49-F238E27FC236}">
                <a16:creationId xmlns:a16="http://schemas.microsoft.com/office/drawing/2014/main" id="{B12E2F0E-17A7-F7E5-6733-03EF0B44D527}"/>
              </a:ext>
            </a:extLst>
          </p:cNvPr>
          <p:cNvSpPr>
            <a:spLocks noGrp="1"/>
          </p:cNvSpPr>
          <p:nvPr>
            <p:ph idx="1"/>
          </p:nvPr>
        </p:nvSpPr>
        <p:spPr/>
        <p:txBody>
          <a:bodyPr>
            <a:normAutofit/>
          </a:bodyPr>
          <a:lstStyle/>
          <a:p>
            <a:pPr>
              <a:lnSpc>
                <a:spcPct val="115000"/>
              </a:lnSpc>
              <a:spcAft>
                <a:spcPts val="800"/>
              </a:spcAft>
            </a:pPr>
            <a:r>
              <a:rPr lang="sv-SE" sz="1800" b="1" u="sng"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Lokala medlemsavgiften:</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sv-SE"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Vår lokala medlemsavgift är 47 kronor. (Beslutades ha lika på årsmötet 2024)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sv-SE"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Styrelsens förslag är att ha en oförändrad lokal avgift på 47 kronor även under 2025. (förändringar i budget har skett inför 2025, för att säkerställa budget i balans. Se budgetunderlaget)            (Kommer lyftas på årsmötet 2025)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sv-SE" sz="1800" dirty="0">
                <a:solidFill>
                  <a:srgbClr val="3B3B3B"/>
                </a:solidFill>
                <a:effectLst/>
                <a:latin typeface="Calibri" panose="020F0502020204030204" pitchFamily="34" charset="0"/>
                <a:ea typeface="Calibri" panose="020F0502020204030204" pitchFamily="34" charset="0"/>
                <a:cs typeface="Times New Roman" panose="02020603050405020304" pitchFamily="18" charset="0"/>
              </a:rPr>
              <a:t>En stor del av Visions verksamhet bedrivs lokalt på arbetsplatserna av engagerade medlemmar och förtroendevalda. Därför betalar du en lokalavgift till din avdelning eller klubb. Den lokala avgiften sätts av medlemmarna själva, vanligtvis under ett höstmöte, och kan därför variera mellan olika klubbar och avdelningar. Även din inkomst påverkar vad du betalar i lokalavgift.</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sv-SE"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2"/>
              </a:rPr>
              <a:t>Fackavgift – vad kostar det att gå med i Vision?</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sv-SE" dirty="0"/>
          </a:p>
        </p:txBody>
      </p:sp>
    </p:spTree>
    <p:extLst>
      <p:ext uri="{BB962C8B-B14F-4D97-AF65-F5344CB8AC3E}">
        <p14:creationId xmlns:p14="http://schemas.microsoft.com/office/powerpoint/2010/main" val="3032344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2D65D-6262-99C4-4572-A3E059731BF0}"/>
              </a:ext>
            </a:extLst>
          </p:cNvPr>
          <p:cNvSpPr>
            <a:spLocks noGrp="1"/>
          </p:cNvSpPr>
          <p:nvPr>
            <p:ph type="title"/>
          </p:nvPr>
        </p:nvSpPr>
        <p:spPr>
          <a:xfrm>
            <a:off x="838200" y="365125"/>
            <a:ext cx="10515600" cy="610235"/>
          </a:xfrm>
        </p:spPr>
        <p:txBody>
          <a:bodyPr>
            <a:normAutofit/>
          </a:bodyPr>
          <a:lstStyle/>
          <a:p>
            <a:pPr algn="ctr"/>
            <a:r>
              <a:rPr lang="sv-SE" sz="2800" b="1" u="sng" dirty="0">
                <a:solidFill>
                  <a:srgbClr val="7030A0"/>
                </a:solidFill>
              </a:rPr>
              <a:t>Verksamhetsplanering 2025</a:t>
            </a:r>
          </a:p>
        </p:txBody>
      </p:sp>
      <p:sp>
        <p:nvSpPr>
          <p:cNvPr id="3" name="Platshållare för innehåll 2">
            <a:extLst>
              <a:ext uri="{FF2B5EF4-FFF2-40B4-BE49-F238E27FC236}">
                <a16:creationId xmlns:a16="http://schemas.microsoft.com/office/drawing/2014/main" id="{6E123E79-9540-892B-0C51-2C9D73958B58}"/>
              </a:ext>
            </a:extLst>
          </p:cNvPr>
          <p:cNvSpPr>
            <a:spLocks noGrp="1"/>
          </p:cNvSpPr>
          <p:nvPr>
            <p:ph idx="1"/>
          </p:nvPr>
        </p:nvSpPr>
        <p:spPr/>
        <p:txBody>
          <a:bodyPr/>
          <a:lstStyle/>
          <a:p>
            <a:pPr marL="0" indent="0">
              <a:buNone/>
            </a:pPr>
            <a:endParaRPr lang="sv-SE" dirty="0"/>
          </a:p>
          <a:p>
            <a:endParaRPr lang="sv-SE" dirty="0"/>
          </a:p>
          <a:p>
            <a:endParaRPr lang="sv-SE" dirty="0"/>
          </a:p>
        </p:txBody>
      </p:sp>
      <p:graphicFrame>
        <p:nvGraphicFramePr>
          <p:cNvPr id="4" name="Objekt 3">
            <a:extLst>
              <a:ext uri="{FF2B5EF4-FFF2-40B4-BE49-F238E27FC236}">
                <a16:creationId xmlns:a16="http://schemas.microsoft.com/office/drawing/2014/main" id="{E1145FD9-2924-8D89-A370-99D1B01581C7}"/>
              </a:ext>
            </a:extLst>
          </p:cNvPr>
          <p:cNvGraphicFramePr>
            <a:graphicFrameLocks noChangeAspect="1"/>
          </p:cNvGraphicFramePr>
          <p:nvPr>
            <p:extLst>
              <p:ext uri="{D42A27DB-BD31-4B8C-83A1-F6EECF244321}">
                <p14:modId xmlns:p14="http://schemas.microsoft.com/office/powerpoint/2010/main" val="1137795772"/>
              </p:ext>
            </p:extLst>
          </p:nvPr>
        </p:nvGraphicFramePr>
        <p:xfrm>
          <a:off x="963549" y="920496"/>
          <a:ext cx="4847273" cy="7340156"/>
        </p:xfrm>
        <a:graphic>
          <a:graphicData uri="http://schemas.openxmlformats.org/presentationml/2006/ole">
            <mc:AlternateContent xmlns:mc="http://schemas.openxmlformats.org/markup-compatibility/2006">
              <mc:Choice xmlns:v="urn:schemas-microsoft-com:vml" Requires="v">
                <p:oleObj name="Document" r:id="rId2" imgW="5784718" imgH="8789716" progId="Word.Document.12">
                  <p:embed/>
                </p:oleObj>
              </mc:Choice>
              <mc:Fallback>
                <p:oleObj name="Document" r:id="rId2" imgW="5784718" imgH="8789716" progId="Word.Document.12">
                  <p:embed/>
                  <p:pic>
                    <p:nvPicPr>
                      <p:cNvPr id="0" name=""/>
                      <p:cNvPicPr/>
                      <p:nvPr/>
                    </p:nvPicPr>
                    <p:blipFill>
                      <a:blip r:embed="rId3"/>
                      <a:stretch>
                        <a:fillRect/>
                      </a:stretch>
                    </p:blipFill>
                    <p:spPr>
                      <a:xfrm>
                        <a:off x="963549" y="920496"/>
                        <a:ext cx="4847273" cy="7340156"/>
                      </a:xfrm>
                      <a:prstGeom prst="rect">
                        <a:avLst/>
                      </a:prstGeom>
                    </p:spPr>
                  </p:pic>
                </p:oleObj>
              </mc:Fallback>
            </mc:AlternateContent>
          </a:graphicData>
        </a:graphic>
      </p:graphicFrame>
      <p:graphicFrame>
        <p:nvGraphicFramePr>
          <p:cNvPr id="5" name="Objekt 4">
            <a:extLst>
              <a:ext uri="{FF2B5EF4-FFF2-40B4-BE49-F238E27FC236}">
                <a16:creationId xmlns:a16="http://schemas.microsoft.com/office/drawing/2014/main" id="{A76B12F9-989D-8597-78ED-E2928EA7EF21}"/>
              </a:ext>
            </a:extLst>
          </p:cNvPr>
          <p:cNvGraphicFramePr>
            <a:graphicFrameLocks noChangeAspect="1"/>
          </p:cNvGraphicFramePr>
          <p:nvPr>
            <p:extLst>
              <p:ext uri="{D42A27DB-BD31-4B8C-83A1-F6EECF244321}">
                <p14:modId xmlns:p14="http://schemas.microsoft.com/office/powerpoint/2010/main" val="2453387354"/>
              </p:ext>
            </p:extLst>
          </p:nvPr>
        </p:nvGraphicFramePr>
        <p:xfrm>
          <a:off x="6408737" y="1107694"/>
          <a:ext cx="4945063" cy="7488238"/>
        </p:xfrm>
        <a:graphic>
          <a:graphicData uri="http://schemas.openxmlformats.org/presentationml/2006/ole">
            <mc:AlternateContent xmlns:mc="http://schemas.openxmlformats.org/markup-compatibility/2006">
              <mc:Choice xmlns:v="urn:schemas-microsoft-com:vml" Requires="v">
                <p:oleObj name="Document" r:id="rId4" imgW="5784718" imgH="8789716" progId="Word.Document.12">
                  <p:embed/>
                </p:oleObj>
              </mc:Choice>
              <mc:Fallback>
                <p:oleObj name="Document" r:id="rId4" imgW="5784718" imgH="8789716" progId="Word.Document.12">
                  <p:embed/>
                  <p:pic>
                    <p:nvPicPr>
                      <p:cNvPr id="0" name=""/>
                      <p:cNvPicPr/>
                      <p:nvPr/>
                    </p:nvPicPr>
                    <p:blipFill>
                      <a:blip r:embed="rId5"/>
                      <a:stretch>
                        <a:fillRect/>
                      </a:stretch>
                    </p:blipFill>
                    <p:spPr>
                      <a:xfrm>
                        <a:off x="6408737" y="1107694"/>
                        <a:ext cx="4945063" cy="7488238"/>
                      </a:xfrm>
                      <a:prstGeom prst="rect">
                        <a:avLst/>
                      </a:prstGeom>
                    </p:spPr>
                  </p:pic>
                </p:oleObj>
              </mc:Fallback>
            </mc:AlternateContent>
          </a:graphicData>
        </a:graphic>
      </p:graphicFrame>
    </p:spTree>
    <p:extLst>
      <p:ext uri="{BB962C8B-B14F-4D97-AF65-F5344CB8AC3E}">
        <p14:creationId xmlns:p14="http://schemas.microsoft.com/office/powerpoint/2010/main" val="2217299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2">
            <a:extLst>
              <a:ext uri="{FF2B5EF4-FFF2-40B4-BE49-F238E27FC236}">
                <a16:creationId xmlns:a16="http://schemas.microsoft.com/office/drawing/2014/main" id="{83C5971B-92CB-A020-D4D4-4B0A58196597}"/>
              </a:ext>
            </a:extLst>
          </p:cNvPr>
          <p:cNvSpPr txBox="1"/>
          <p:nvPr/>
        </p:nvSpPr>
        <p:spPr>
          <a:xfrm>
            <a:off x="1517904" y="573025"/>
            <a:ext cx="9296400" cy="5909310"/>
          </a:xfrm>
          <a:prstGeom prst="rect">
            <a:avLst/>
          </a:prstGeom>
          <a:noFill/>
        </p:spPr>
        <p:txBody>
          <a:bodyPr wrap="square">
            <a:spAutoFit/>
          </a:bodyPr>
          <a:lstStyle/>
          <a:p>
            <a:pPr algn="ctr"/>
            <a:r>
              <a:rPr lang="sv-SE" b="1" dirty="0"/>
              <a:t>Budget VISION Trollhättan 2025 </a:t>
            </a:r>
          </a:p>
          <a:p>
            <a:r>
              <a:rPr lang="sv-SE" b="1" dirty="0"/>
              <a:t>INTÄKTER </a:t>
            </a:r>
          </a:p>
          <a:p>
            <a:r>
              <a:rPr lang="sv-SE" dirty="0"/>
              <a:t>Medlemsintäkter 			</a:t>
            </a:r>
            <a:r>
              <a:rPr lang="sv-SE" b="1" dirty="0"/>
              <a:t>380000 </a:t>
            </a:r>
          </a:p>
          <a:p>
            <a:r>
              <a:rPr lang="sv-SE" b="1" dirty="0"/>
              <a:t>KOSTNADER: </a:t>
            </a:r>
          </a:p>
          <a:p>
            <a:r>
              <a:rPr lang="sv-SE" dirty="0"/>
              <a:t>Medlemslunch 			50000 </a:t>
            </a:r>
          </a:p>
          <a:p>
            <a:r>
              <a:rPr lang="sv-SE" dirty="0"/>
              <a:t>Glad måndag	 		6000 </a:t>
            </a:r>
          </a:p>
          <a:p>
            <a:r>
              <a:rPr lang="sv-SE" dirty="0"/>
              <a:t>Ombudsutbildning 			45000 </a:t>
            </a:r>
          </a:p>
          <a:p>
            <a:r>
              <a:rPr lang="sv-SE" dirty="0"/>
              <a:t>Medlemsutbildning 		30000 </a:t>
            </a:r>
          </a:p>
          <a:p>
            <a:r>
              <a:rPr lang="sv-SE" dirty="0"/>
              <a:t>Skyddsombudsutbildning 		45000 </a:t>
            </a:r>
          </a:p>
          <a:p>
            <a:r>
              <a:rPr lang="sv-SE" dirty="0"/>
              <a:t>Höstmöte med aktivitet 		20000 </a:t>
            </a:r>
          </a:p>
          <a:p>
            <a:r>
              <a:rPr lang="sv-SE" dirty="0"/>
              <a:t>Medlemsaktivitet 200 kronan 	20000 </a:t>
            </a:r>
          </a:p>
          <a:p>
            <a:r>
              <a:rPr lang="sv-SE" dirty="0"/>
              <a:t>Verksamhetsdagar 			50000 </a:t>
            </a:r>
          </a:p>
          <a:p>
            <a:r>
              <a:rPr lang="sv-SE" dirty="0"/>
              <a:t>Övriga möten och aktiviteter 		10000 </a:t>
            </a:r>
          </a:p>
          <a:p>
            <a:r>
              <a:rPr lang="sv-SE" dirty="0"/>
              <a:t>Marknadsföring 			20000 </a:t>
            </a:r>
          </a:p>
          <a:p>
            <a:r>
              <a:rPr lang="sv-SE" dirty="0"/>
              <a:t>Resekostnader 			3000 </a:t>
            </a:r>
          </a:p>
          <a:p>
            <a:r>
              <a:rPr lang="sv-SE" dirty="0"/>
              <a:t>Förlorad inkomst 			30000 </a:t>
            </a:r>
          </a:p>
          <a:p>
            <a:r>
              <a:rPr lang="sv-SE" dirty="0"/>
              <a:t>Administration 			2000 </a:t>
            </a:r>
          </a:p>
          <a:p>
            <a:r>
              <a:rPr lang="sv-SE" dirty="0"/>
              <a:t>Uppvaktning 			5000 </a:t>
            </a:r>
          </a:p>
          <a:p>
            <a:r>
              <a:rPr lang="sv-SE" dirty="0"/>
              <a:t>Verksamhetsstöd och Sponsring 	8500 </a:t>
            </a:r>
          </a:p>
          <a:p>
            <a:endParaRPr lang="sv-SE" dirty="0"/>
          </a:p>
          <a:p>
            <a:r>
              <a:rPr lang="sv-SE" b="1" dirty="0"/>
              <a:t>Budgeterat överskott: 		35500</a:t>
            </a:r>
          </a:p>
        </p:txBody>
      </p:sp>
    </p:spTree>
    <p:extLst>
      <p:ext uri="{BB962C8B-B14F-4D97-AF65-F5344CB8AC3E}">
        <p14:creationId xmlns:p14="http://schemas.microsoft.com/office/powerpoint/2010/main" val="35594694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86BC5BCA-B03D-682B-BDAA-8D5881B28A4D}"/>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3300" kern="1200">
                <a:solidFill>
                  <a:srgbClr val="FFFFFF"/>
                </a:solidFill>
                <a:latin typeface="+mj-lt"/>
                <a:ea typeface="+mj-ea"/>
                <a:cs typeface="+mj-cs"/>
              </a:rPr>
              <a:t>TACK FÖR DELTAGANDE! </a:t>
            </a:r>
            <a:br>
              <a:rPr lang="en-US" sz="3300" kern="1200">
                <a:solidFill>
                  <a:srgbClr val="FFFFFF"/>
                </a:solidFill>
                <a:latin typeface="+mj-lt"/>
                <a:ea typeface="+mj-ea"/>
                <a:cs typeface="+mj-cs"/>
              </a:rPr>
            </a:br>
            <a:r>
              <a:rPr lang="en-US" sz="3300" kern="1200">
                <a:solidFill>
                  <a:srgbClr val="FFFFFF"/>
                </a:solidFill>
                <a:latin typeface="+mj-lt"/>
                <a:ea typeface="+mj-ea"/>
                <a:cs typeface="+mj-cs"/>
              </a:rPr>
              <a:t>Nu blir det bioreklam </a:t>
            </a:r>
            <a:r>
              <a:rPr lang="en-US" sz="3300" kern="1200">
                <a:solidFill>
                  <a:srgbClr val="FFFFFF"/>
                </a:solidFill>
                <a:latin typeface="+mj-lt"/>
                <a:ea typeface="+mj-ea"/>
                <a:cs typeface="+mj-cs"/>
                <a:sym typeface="Wingdings" panose="05000000000000000000" pitchFamily="2" charset="2"/>
              </a:rPr>
              <a:t> (&amp; Film) </a:t>
            </a:r>
            <a:endParaRPr lang="en-US" sz="3300" kern="1200">
              <a:solidFill>
                <a:srgbClr val="FFFFFF"/>
              </a:solidFill>
              <a:latin typeface="+mj-lt"/>
              <a:ea typeface="+mj-ea"/>
              <a:cs typeface="+mj-cs"/>
            </a:endParaRPr>
          </a:p>
        </p:txBody>
      </p:sp>
      <p:pic>
        <p:nvPicPr>
          <p:cNvPr id="4" name="vision_logo_rgb.jpg" descr="vision_logo_rgb.jpg">
            <a:extLst>
              <a:ext uri="{FF2B5EF4-FFF2-40B4-BE49-F238E27FC236}">
                <a16:creationId xmlns:a16="http://schemas.microsoft.com/office/drawing/2014/main" id="{C90B00FA-C671-6BFA-0B88-ACEE61FECE8A}"/>
              </a:ext>
            </a:extLst>
          </p:cNvPr>
          <p:cNvPicPr>
            <a:picLocks noGrp="1"/>
          </p:cNvPicPr>
          <p:nvPr>
            <p:ph idx="1"/>
          </p:nvPr>
        </p:nvPicPr>
        <p:blipFill>
          <a:blip r:embed="rId2" cstate="print">
            <a:extLst>
              <a:ext uri="{28A0092B-C50C-407E-A947-70E740481C1C}">
                <a14:useLocalDpi xmlns:a14="http://schemas.microsoft.com/office/drawing/2010/main" val="0"/>
              </a:ext>
            </a:extLst>
          </a:blip>
          <a:stretch>
            <a:fillRect/>
          </a:stretch>
        </p:blipFill>
        <p:spPr>
          <a:xfrm>
            <a:off x="4777316" y="1927606"/>
            <a:ext cx="6780700" cy="3000459"/>
          </a:xfrm>
          <a:prstGeom prst="rect">
            <a:avLst/>
          </a:prstGeom>
        </p:spPr>
      </p:pic>
    </p:spTree>
    <p:extLst>
      <p:ext uri="{BB962C8B-B14F-4D97-AF65-F5344CB8AC3E}">
        <p14:creationId xmlns:p14="http://schemas.microsoft.com/office/powerpoint/2010/main" val="2248536498"/>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TotalTime>
  <Words>443</Words>
  <Application>Microsoft Office PowerPoint</Application>
  <PresentationFormat>Bredbild</PresentationFormat>
  <Paragraphs>53</Paragraphs>
  <Slides>7</Slides>
  <Notes>0</Notes>
  <HiddenSlides>0</HiddenSlides>
  <MMClips>0</MMClips>
  <ScaleCrop>false</ScaleCrop>
  <HeadingPairs>
    <vt:vector size="8" baseType="variant">
      <vt:variant>
        <vt:lpstr>Använt teckensnitt</vt:lpstr>
      </vt:variant>
      <vt:variant>
        <vt:i4>3</vt:i4>
      </vt:variant>
      <vt:variant>
        <vt:lpstr>Tema</vt:lpstr>
      </vt:variant>
      <vt:variant>
        <vt:i4>1</vt:i4>
      </vt:variant>
      <vt:variant>
        <vt:lpstr>Serverprogram för OLE-inbäddning</vt:lpstr>
      </vt:variant>
      <vt:variant>
        <vt:i4>1</vt:i4>
      </vt:variant>
      <vt:variant>
        <vt:lpstr>Bildrubriker</vt:lpstr>
      </vt:variant>
      <vt:variant>
        <vt:i4>7</vt:i4>
      </vt:variant>
    </vt:vector>
  </HeadingPairs>
  <TitlesOfParts>
    <vt:vector size="12" baseType="lpstr">
      <vt:lpstr>Arial</vt:lpstr>
      <vt:lpstr>Calibri</vt:lpstr>
      <vt:lpstr>Calibri Light</vt:lpstr>
      <vt:lpstr>Office-tema</vt:lpstr>
      <vt:lpstr>Microsoft Word-dokument</vt:lpstr>
      <vt:lpstr>VÄLKOMNA PÅ HÖSTMÖTE!</vt:lpstr>
      <vt:lpstr>Dagordning </vt:lpstr>
      <vt:lpstr>Information av medlemsavgifter </vt:lpstr>
      <vt:lpstr>Information medlemsavgifter forts. </vt:lpstr>
      <vt:lpstr>Verksamhetsplanering 2025</vt:lpstr>
      <vt:lpstr>PowerPoint-presentation</vt:lpstr>
      <vt:lpstr>TACK FÖR DELTAGANDE!  Nu blir det bioreklam  (&amp; Film)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VÄLKOMNA PÅ HÖSTMÖTE!</dc:title>
  <dc:creator>Anna Kuusela</dc:creator>
  <cp:lastModifiedBy>Anna Kuusela</cp:lastModifiedBy>
  <cp:revision>1</cp:revision>
  <dcterms:created xsi:type="dcterms:W3CDTF">2024-11-25T07:25:10Z</dcterms:created>
  <dcterms:modified xsi:type="dcterms:W3CDTF">2024-11-25T09:36:59Z</dcterms:modified>
</cp:coreProperties>
</file>