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3" r:id="rId4"/>
    <p:sldId id="264" r:id="rId5"/>
    <p:sldId id="262" r:id="rId6"/>
    <p:sldId id="260" r:id="rId7"/>
    <p:sldId id="261"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125" d="100"/>
          <a:sy n="125" d="100"/>
        </p:scale>
        <p:origin x="29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5F50BB-D3ED-EA44-E3C5-9CE5338A7E15}"/>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29D36C1E-05A7-94FC-BDBD-3D44F65241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8955755D-268A-CF07-8A40-DC3A6C7791D2}"/>
              </a:ext>
            </a:extLst>
          </p:cNvPr>
          <p:cNvSpPr>
            <a:spLocks noGrp="1"/>
          </p:cNvSpPr>
          <p:nvPr>
            <p:ph type="dt" sz="half" idx="10"/>
          </p:nvPr>
        </p:nvSpPr>
        <p:spPr/>
        <p:txBody>
          <a:bodyPr/>
          <a:lstStyle/>
          <a:p>
            <a:fld id="{7F3E8717-9171-443B-8B24-32E0CC7D24AD}" type="datetimeFigureOut">
              <a:rPr lang="sv-SE" smtClean="0"/>
              <a:t>2024-11-25</a:t>
            </a:fld>
            <a:endParaRPr lang="sv-SE"/>
          </a:p>
        </p:txBody>
      </p:sp>
      <p:sp>
        <p:nvSpPr>
          <p:cNvPr id="5" name="Platshållare för sidfot 4">
            <a:extLst>
              <a:ext uri="{FF2B5EF4-FFF2-40B4-BE49-F238E27FC236}">
                <a16:creationId xmlns:a16="http://schemas.microsoft.com/office/drawing/2014/main" id="{B445D34A-C395-0FB4-94EB-1EB0661F2F6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4D78DE2-3E69-F60D-2C1C-22672220C1B3}"/>
              </a:ext>
            </a:extLst>
          </p:cNvPr>
          <p:cNvSpPr>
            <a:spLocks noGrp="1"/>
          </p:cNvSpPr>
          <p:nvPr>
            <p:ph type="sldNum" sz="quarter" idx="12"/>
          </p:nvPr>
        </p:nvSpPr>
        <p:spPr/>
        <p:txBody>
          <a:bodyPr/>
          <a:lstStyle/>
          <a:p>
            <a:fld id="{1848DB05-F113-449E-A08E-869F2D515425}" type="slidenum">
              <a:rPr lang="sv-SE" smtClean="0"/>
              <a:t>‹#›</a:t>
            </a:fld>
            <a:endParaRPr lang="sv-SE"/>
          </a:p>
        </p:txBody>
      </p:sp>
    </p:spTree>
    <p:extLst>
      <p:ext uri="{BB962C8B-B14F-4D97-AF65-F5344CB8AC3E}">
        <p14:creationId xmlns:p14="http://schemas.microsoft.com/office/powerpoint/2010/main" val="1787567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93E409A-293F-14A6-B6DA-078A8835364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D9E73B7-5EA4-5E6C-434A-0396DF8E9AB7}"/>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E8DA59C-85C8-36B1-212D-D08C33BC94B7}"/>
              </a:ext>
            </a:extLst>
          </p:cNvPr>
          <p:cNvSpPr>
            <a:spLocks noGrp="1"/>
          </p:cNvSpPr>
          <p:nvPr>
            <p:ph type="dt" sz="half" idx="10"/>
          </p:nvPr>
        </p:nvSpPr>
        <p:spPr/>
        <p:txBody>
          <a:bodyPr/>
          <a:lstStyle/>
          <a:p>
            <a:fld id="{7F3E8717-9171-443B-8B24-32E0CC7D24AD}" type="datetimeFigureOut">
              <a:rPr lang="sv-SE" smtClean="0"/>
              <a:t>2024-11-25</a:t>
            </a:fld>
            <a:endParaRPr lang="sv-SE"/>
          </a:p>
        </p:txBody>
      </p:sp>
      <p:sp>
        <p:nvSpPr>
          <p:cNvPr id="5" name="Platshållare för sidfot 4">
            <a:extLst>
              <a:ext uri="{FF2B5EF4-FFF2-40B4-BE49-F238E27FC236}">
                <a16:creationId xmlns:a16="http://schemas.microsoft.com/office/drawing/2014/main" id="{2DEB571B-3542-DF82-6B06-151816EF1AA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A0EE582-840E-FD69-7A6B-FB48518CFB4F}"/>
              </a:ext>
            </a:extLst>
          </p:cNvPr>
          <p:cNvSpPr>
            <a:spLocks noGrp="1"/>
          </p:cNvSpPr>
          <p:nvPr>
            <p:ph type="sldNum" sz="quarter" idx="12"/>
          </p:nvPr>
        </p:nvSpPr>
        <p:spPr/>
        <p:txBody>
          <a:bodyPr/>
          <a:lstStyle/>
          <a:p>
            <a:fld id="{1848DB05-F113-449E-A08E-869F2D515425}" type="slidenum">
              <a:rPr lang="sv-SE" smtClean="0"/>
              <a:t>‹#›</a:t>
            </a:fld>
            <a:endParaRPr lang="sv-SE"/>
          </a:p>
        </p:txBody>
      </p:sp>
    </p:spTree>
    <p:extLst>
      <p:ext uri="{BB962C8B-B14F-4D97-AF65-F5344CB8AC3E}">
        <p14:creationId xmlns:p14="http://schemas.microsoft.com/office/powerpoint/2010/main" val="4185705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9A5EF881-CAFC-6146-E517-D7A9E1964433}"/>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43D9574-A140-02DB-837A-86A1E2C51007}"/>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8CDDDEA-9F67-F915-A7CB-D112B8E507ED}"/>
              </a:ext>
            </a:extLst>
          </p:cNvPr>
          <p:cNvSpPr>
            <a:spLocks noGrp="1"/>
          </p:cNvSpPr>
          <p:nvPr>
            <p:ph type="dt" sz="half" idx="10"/>
          </p:nvPr>
        </p:nvSpPr>
        <p:spPr/>
        <p:txBody>
          <a:bodyPr/>
          <a:lstStyle/>
          <a:p>
            <a:fld id="{7F3E8717-9171-443B-8B24-32E0CC7D24AD}" type="datetimeFigureOut">
              <a:rPr lang="sv-SE" smtClean="0"/>
              <a:t>2024-11-25</a:t>
            </a:fld>
            <a:endParaRPr lang="sv-SE"/>
          </a:p>
        </p:txBody>
      </p:sp>
      <p:sp>
        <p:nvSpPr>
          <p:cNvPr id="5" name="Platshållare för sidfot 4">
            <a:extLst>
              <a:ext uri="{FF2B5EF4-FFF2-40B4-BE49-F238E27FC236}">
                <a16:creationId xmlns:a16="http://schemas.microsoft.com/office/drawing/2014/main" id="{AF15060C-44E5-206D-D134-3811F48E7E5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4935E39-E8E8-9903-5074-EC66BA4660FA}"/>
              </a:ext>
            </a:extLst>
          </p:cNvPr>
          <p:cNvSpPr>
            <a:spLocks noGrp="1"/>
          </p:cNvSpPr>
          <p:nvPr>
            <p:ph type="sldNum" sz="quarter" idx="12"/>
          </p:nvPr>
        </p:nvSpPr>
        <p:spPr/>
        <p:txBody>
          <a:bodyPr/>
          <a:lstStyle/>
          <a:p>
            <a:fld id="{1848DB05-F113-449E-A08E-869F2D515425}" type="slidenum">
              <a:rPr lang="sv-SE" smtClean="0"/>
              <a:t>‹#›</a:t>
            </a:fld>
            <a:endParaRPr lang="sv-SE"/>
          </a:p>
        </p:txBody>
      </p:sp>
    </p:spTree>
    <p:extLst>
      <p:ext uri="{BB962C8B-B14F-4D97-AF65-F5344CB8AC3E}">
        <p14:creationId xmlns:p14="http://schemas.microsoft.com/office/powerpoint/2010/main" val="3436531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21220E-5408-FEFA-82F8-0C258A5B0B4F}"/>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38F68DA-8A0B-1F71-8E45-79BD25291F55}"/>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601A8C1-BC8B-7A93-E21D-76F13E1B53FC}"/>
              </a:ext>
            </a:extLst>
          </p:cNvPr>
          <p:cNvSpPr>
            <a:spLocks noGrp="1"/>
          </p:cNvSpPr>
          <p:nvPr>
            <p:ph type="dt" sz="half" idx="10"/>
          </p:nvPr>
        </p:nvSpPr>
        <p:spPr/>
        <p:txBody>
          <a:bodyPr/>
          <a:lstStyle/>
          <a:p>
            <a:fld id="{7F3E8717-9171-443B-8B24-32E0CC7D24AD}" type="datetimeFigureOut">
              <a:rPr lang="sv-SE" smtClean="0"/>
              <a:t>2024-11-25</a:t>
            </a:fld>
            <a:endParaRPr lang="sv-SE"/>
          </a:p>
        </p:txBody>
      </p:sp>
      <p:sp>
        <p:nvSpPr>
          <p:cNvPr id="5" name="Platshållare för sidfot 4">
            <a:extLst>
              <a:ext uri="{FF2B5EF4-FFF2-40B4-BE49-F238E27FC236}">
                <a16:creationId xmlns:a16="http://schemas.microsoft.com/office/drawing/2014/main" id="{8A5FF382-BD0D-FE49-12DA-177702CAC2F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AF0D81E-67E8-F710-35A9-E0AA73825BB0}"/>
              </a:ext>
            </a:extLst>
          </p:cNvPr>
          <p:cNvSpPr>
            <a:spLocks noGrp="1"/>
          </p:cNvSpPr>
          <p:nvPr>
            <p:ph type="sldNum" sz="quarter" idx="12"/>
          </p:nvPr>
        </p:nvSpPr>
        <p:spPr/>
        <p:txBody>
          <a:bodyPr/>
          <a:lstStyle/>
          <a:p>
            <a:fld id="{1848DB05-F113-449E-A08E-869F2D515425}" type="slidenum">
              <a:rPr lang="sv-SE" smtClean="0"/>
              <a:t>‹#›</a:t>
            </a:fld>
            <a:endParaRPr lang="sv-SE"/>
          </a:p>
        </p:txBody>
      </p:sp>
    </p:spTree>
    <p:extLst>
      <p:ext uri="{BB962C8B-B14F-4D97-AF65-F5344CB8AC3E}">
        <p14:creationId xmlns:p14="http://schemas.microsoft.com/office/powerpoint/2010/main" val="3587133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3BD5F9-4399-F226-E773-CA4FD10858E3}"/>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4401F0BA-EDAE-A5E7-C383-C216314E53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B554E236-ECA4-C167-A310-79B0B1A40AB8}"/>
              </a:ext>
            </a:extLst>
          </p:cNvPr>
          <p:cNvSpPr>
            <a:spLocks noGrp="1"/>
          </p:cNvSpPr>
          <p:nvPr>
            <p:ph type="dt" sz="half" idx="10"/>
          </p:nvPr>
        </p:nvSpPr>
        <p:spPr/>
        <p:txBody>
          <a:bodyPr/>
          <a:lstStyle/>
          <a:p>
            <a:fld id="{7F3E8717-9171-443B-8B24-32E0CC7D24AD}" type="datetimeFigureOut">
              <a:rPr lang="sv-SE" smtClean="0"/>
              <a:t>2024-11-25</a:t>
            </a:fld>
            <a:endParaRPr lang="sv-SE"/>
          </a:p>
        </p:txBody>
      </p:sp>
      <p:sp>
        <p:nvSpPr>
          <p:cNvPr id="5" name="Platshållare för sidfot 4">
            <a:extLst>
              <a:ext uri="{FF2B5EF4-FFF2-40B4-BE49-F238E27FC236}">
                <a16:creationId xmlns:a16="http://schemas.microsoft.com/office/drawing/2014/main" id="{44B3C719-CF8C-5A66-7CE7-26DD868822B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45E67F4-964A-9F60-F1AB-03F3B7AB3196}"/>
              </a:ext>
            </a:extLst>
          </p:cNvPr>
          <p:cNvSpPr>
            <a:spLocks noGrp="1"/>
          </p:cNvSpPr>
          <p:nvPr>
            <p:ph type="sldNum" sz="quarter" idx="12"/>
          </p:nvPr>
        </p:nvSpPr>
        <p:spPr/>
        <p:txBody>
          <a:bodyPr/>
          <a:lstStyle/>
          <a:p>
            <a:fld id="{1848DB05-F113-449E-A08E-869F2D515425}" type="slidenum">
              <a:rPr lang="sv-SE" smtClean="0"/>
              <a:t>‹#›</a:t>
            </a:fld>
            <a:endParaRPr lang="sv-SE"/>
          </a:p>
        </p:txBody>
      </p:sp>
    </p:spTree>
    <p:extLst>
      <p:ext uri="{BB962C8B-B14F-4D97-AF65-F5344CB8AC3E}">
        <p14:creationId xmlns:p14="http://schemas.microsoft.com/office/powerpoint/2010/main" val="1841580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AB17E1A-79C5-DE2E-6535-1145B9FD04C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DA30205-7381-6BF1-E2D6-4A75CDBA0060}"/>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990FA5C5-6C9E-1590-9D34-DFB4A71BE680}"/>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14645054-0CAD-9EE9-AE9D-5CF2BA747F83}"/>
              </a:ext>
            </a:extLst>
          </p:cNvPr>
          <p:cNvSpPr>
            <a:spLocks noGrp="1"/>
          </p:cNvSpPr>
          <p:nvPr>
            <p:ph type="dt" sz="half" idx="10"/>
          </p:nvPr>
        </p:nvSpPr>
        <p:spPr/>
        <p:txBody>
          <a:bodyPr/>
          <a:lstStyle/>
          <a:p>
            <a:fld id="{7F3E8717-9171-443B-8B24-32E0CC7D24AD}" type="datetimeFigureOut">
              <a:rPr lang="sv-SE" smtClean="0"/>
              <a:t>2024-11-25</a:t>
            </a:fld>
            <a:endParaRPr lang="sv-SE"/>
          </a:p>
        </p:txBody>
      </p:sp>
      <p:sp>
        <p:nvSpPr>
          <p:cNvPr id="6" name="Platshållare för sidfot 5">
            <a:extLst>
              <a:ext uri="{FF2B5EF4-FFF2-40B4-BE49-F238E27FC236}">
                <a16:creationId xmlns:a16="http://schemas.microsoft.com/office/drawing/2014/main" id="{AF2A3A7A-82AA-02A8-E557-DC199DC7DB7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D85139B-FC9E-55CD-B3B5-8CABBC46A684}"/>
              </a:ext>
            </a:extLst>
          </p:cNvPr>
          <p:cNvSpPr>
            <a:spLocks noGrp="1"/>
          </p:cNvSpPr>
          <p:nvPr>
            <p:ph type="sldNum" sz="quarter" idx="12"/>
          </p:nvPr>
        </p:nvSpPr>
        <p:spPr/>
        <p:txBody>
          <a:bodyPr/>
          <a:lstStyle/>
          <a:p>
            <a:fld id="{1848DB05-F113-449E-A08E-869F2D515425}" type="slidenum">
              <a:rPr lang="sv-SE" smtClean="0"/>
              <a:t>‹#›</a:t>
            </a:fld>
            <a:endParaRPr lang="sv-SE"/>
          </a:p>
        </p:txBody>
      </p:sp>
    </p:spTree>
    <p:extLst>
      <p:ext uri="{BB962C8B-B14F-4D97-AF65-F5344CB8AC3E}">
        <p14:creationId xmlns:p14="http://schemas.microsoft.com/office/powerpoint/2010/main" val="3132054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9E50F9-A98A-0AB4-D49B-D437305924E2}"/>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9EC9392-8D93-4271-A0DD-2FADAB5D97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67B20C6A-3436-1694-A2BC-5BC71B4EC4FE}"/>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5594AF46-6683-C853-3013-4DD7E2B35D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B8A49F4A-58AE-B368-6FE4-8FBF72796897}"/>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D3F37829-C99A-599D-D20D-E67523F729D5}"/>
              </a:ext>
            </a:extLst>
          </p:cNvPr>
          <p:cNvSpPr>
            <a:spLocks noGrp="1"/>
          </p:cNvSpPr>
          <p:nvPr>
            <p:ph type="dt" sz="half" idx="10"/>
          </p:nvPr>
        </p:nvSpPr>
        <p:spPr/>
        <p:txBody>
          <a:bodyPr/>
          <a:lstStyle/>
          <a:p>
            <a:fld id="{7F3E8717-9171-443B-8B24-32E0CC7D24AD}" type="datetimeFigureOut">
              <a:rPr lang="sv-SE" smtClean="0"/>
              <a:t>2024-11-25</a:t>
            </a:fld>
            <a:endParaRPr lang="sv-SE"/>
          </a:p>
        </p:txBody>
      </p:sp>
      <p:sp>
        <p:nvSpPr>
          <p:cNvPr id="8" name="Platshållare för sidfot 7">
            <a:extLst>
              <a:ext uri="{FF2B5EF4-FFF2-40B4-BE49-F238E27FC236}">
                <a16:creationId xmlns:a16="http://schemas.microsoft.com/office/drawing/2014/main" id="{927EED8D-87BC-EE97-4007-DF6832B0FDD1}"/>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CA271239-59FB-7784-6FF9-C99AF21B3333}"/>
              </a:ext>
            </a:extLst>
          </p:cNvPr>
          <p:cNvSpPr>
            <a:spLocks noGrp="1"/>
          </p:cNvSpPr>
          <p:nvPr>
            <p:ph type="sldNum" sz="quarter" idx="12"/>
          </p:nvPr>
        </p:nvSpPr>
        <p:spPr/>
        <p:txBody>
          <a:bodyPr/>
          <a:lstStyle/>
          <a:p>
            <a:fld id="{1848DB05-F113-449E-A08E-869F2D515425}" type="slidenum">
              <a:rPr lang="sv-SE" smtClean="0"/>
              <a:t>‹#›</a:t>
            </a:fld>
            <a:endParaRPr lang="sv-SE"/>
          </a:p>
        </p:txBody>
      </p:sp>
    </p:spTree>
    <p:extLst>
      <p:ext uri="{BB962C8B-B14F-4D97-AF65-F5344CB8AC3E}">
        <p14:creationId xmlns:p14="http://schemas.microsoft.com/office/powerpoint/2010/main" val="1227935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C828AA-009E-ACF5-A6CC-86CB84BE1C0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486191BC-4624-67D3-2FD2-B21A64FB2D44}"/>
              </a:ext>
            </a:extLst>
          </p:cNvPr>
          <p:cNvSpPr>
            <a:spLocks noGrp="1"/>
          </p:cNvSpPr>
          <p:nvPr>
            <p:ph type="dt" sz="half" idx="10"/>
          </p:nvPr>
        </p:nvSpPr>
        <p:spPr/>
        <p:txBody>
          <a:bodyPr/>
          <a:lstStyle/>
          <a:p>
            <a:fld id="{7F3E8717-9171-443B-8B24-32E0CC7D24AD}" type="datetimeFigureOut">
              <a:rPr lang="sv-SE" smtClean="0"/>
              <a:t>2024-11-25</a:t>
            </a:fld>
            <a:endParaRPr lang="sv-SE"/>
          </a:p>
        </p:txBody>
      </p:sp>
      <p:sp>
        <p:nvSpPr>
          <p:cNvPr id="4" name="Platshållare för sidfot 3">
            <a:extLst>
              <a:ext uri="{FF2B5EF4-FFF2-40B4-BE49-F238E27FC236}">
                <a16:creationId xmlns:a16="http://schemas.microsoft.com/office/drawing/2014/main" id="{14BF9F69-8366-F653-A7BB-FD3130105B6E}"/>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93108EAF-E051-7F9A-1D9E-CF4E102C1CC8}"/>
              </a:ext>
            </a:extLst>
          </p:cNvPr>
          <p:cNvSpPr>
            <a:spLocks noGrp="1"/>
          </p:cNvSpPr>
          <p:nvPr>
            <p:ph type="sldNum" sz="quarter" idx="12"/>
          </p:nvPr>
        </p:nvSpPr>
        <p:spPr/>
        <p:txBody>
          <a:bodyPr/>
          <a:lstStyle/>
          <a:p>
            <a:fld id="{1848DB05-F113-449E-A08E-869F2D515425}" type="slidenum">
              <a:rPr lang="sv-SE" smtClean="0"/>
              <a:t>‹#›</a:t>
            </a:fld>
            <a:endParaRPr lang="sv-SE"/>
          </a:p>
        </p:txBody>
      </p:sp>
    </p:spTree>
    <p:extLst>
      <p:ext uri="{BB962C8B-B14F-4D97-AF65-F5344CB8AC3E}">
        <p14:creationId xmlns:p14="http://schemas.microsoft.com/office/powerpoint/2010/main" val="4201614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4890E6CA-491B-8B60-0D23-DAEC9CFE94A9}"/>
              </a:ext>
            </a:extLst>
          </p:cNvPr>
          <p:cNvSpPr>
            <a:spLocks noGrp="1"/>
          </p:cNvSpPr>
          <p:nvPr>
            <p:ph type="dt" sz="half" idx="10"/>
          </p:nvPr>
        </p:nvSpPr>
        <p:spPr/>
        <p:txBody>
          <a:bodyPr/>
          <a:lstStyle/>
          <a:p>
            <a:fld id="{7F3E8717-9171-443B-8B24-32E0CC7D24AD}" type="datetimeFigureOut">
              <a:rPr lang="sv-SE" smtClean="0"/>
              <a:t>2024-11-25</a:t>
            </a:fld>
            <a:endParaRPr lang="sv-SE"/>
          </a:p>
        </p:txBody>
      </p:sp>
      <p:sp>
        <p:nvSpPr>
          <p:cNvPr id="3" name="Platshållare för sidfot 2">
            <a:extLst>
              <a:ext uri="{FF2B5EF4-FFF2-40B4-BE49-F238E27FC236}">
                <a16:creationId xmlns:a16="http://schemas.microsoft.com/office/drawing/2014/main" id="{135442D8-C6AD-E001-18BD-9F3509B2C4E3}"/>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9CAC6A4-170D-D7D3-C06B-4A8A774AAD5F}"/>
              </a:ext>
            </a:extLst>
          </p:cNvPr>
          <p:cNvSpPr>
            <a:spLocks noGrp="1"/>
          </p:cNvSpPr>
          <p:nvPr>
            <p:ph type="sldNum" sz="quarter" idx="12"/>
          </p:nvPr>
        </p:nvSpPr>
        <p:spPr/>
        <p:txBody>
          <a:bodyPr/>
          <a:lstStyle/>
          <a:p>
            <a:fld id="{1848DB05-F113-449E-A08E-869F2D515425}" type="slidenum">
              <a:rPr lang="sv-SE" smtClean="0"/>
              <a:t>‹#›</a:t>
            </a:fld>
            <a:endParaRPr lang="sv-SE"/>
          </a:p>
        </p:txBody>
      </p:sp>
    </p:spTree>
    <p:extLst>
      <p:ext uri="{BB962C8B-B14F-4D97-AF65-F5344CB8AC3E}">
        <p14:creationId xmlns:p14="http://schemas.microsoft.com/office/powerpoint/2010/main" val="4005258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055AD1-BCCD-D58A-348D-3EF41F6284F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E394467-7725-4920-0A03-3D25491D6A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C927C20D-5C70-7D3A-5503-7B782995B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D15F43F-8D07-4470-E42B-3FC3650A28EA}"/>
              </a:ext>
            </a:extLst>
          </p:cNvPr>
          <p:cNvSpPr>
            <a:spLocks noGrp="1"/>
          </p:cNvSpPr>
          <p:nvPr>
            <p:ph type="dt" sz="half" idx="10"/>
          </p:nvPr>
        </p:nvSpPr>
        <p:spPr/>
        <p:txBody>
          <a:bodyPr/>
          <a:lstStyle/>
          <a:p>
            <a:fld id="{7F3E8717-9171-443B-8B24-32E0CC7D24AD}" type="datetimeFigureOut">
              <a:rPr lang="sv-SE" smtClean="0"/>
              <a:t>2024-11-25</a:t>
            </a:fld>
            <a:endParaRPr lang="sv-SE"/>
          </a:p>
        </p:txBody>
      </p:sp>
      <p:sp>
        <p:nvSpPr>
          <p:cNvPr id="6" name="Platshållare för sidfot 5">
            <a:extLst>
              <a:ext uri="{FF2B5EF4-FFF2-40B4-BE49-F238E27FC236}">
                <a16:creationId xmlns:a16="http://schemas.microsoft.com/office/drawing/2014/main" id="{4B9C1DEF-0783-3528-631A-23698F113FA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AB8B89A-824D-C609-C15C-C3552C817D88}"/>
              </a:ext>
            </a:extLst>
          </p:cNvPr>
          <p:cNvSpPr>
            <a:spLocks noGrp="1"/>
          </p:cNvSpPr>
          <p:nvPr>
            <p:ph type="sldNum" sz="quarter" idx="12"/>
          </p:nvPr>
        </p:nvSpPr>
        <p:spPr/>
        <p:txBody>
          <a:bodyPr/>
          <a:lstStyle/>
          <a:p>
            <a:fld id="{1848DB05-F113-449E-A08E-869F2D515425}" type="slidenum">
              <a:rPr lang="sv-SE" smtClean="0"/>
              <a:t>‹#›</a:t>
            </a:fld>
            <a:endParaRPr lang="sv-SE"/>
          </a:p>
        </p:txBody>
      </p:sp>
    </p:spTree>
    <p:extLst>
      <p:ext uri="{BB962C8B-B14F-4D97-AF65-F5344CB8AC3E}">
        <p14:creationId xmlns:p14="http://schemas.microsoft.com/office/powerpoint/2010/main" val="236003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A76911-6043-2450-662C-5868B2F20FA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898A69DC-C5DE-AC6B-C763-22E4C47050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6EBC1311-DDC7-D441-6448-456587D43B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326A22A-7AA8-B31A-E709-34AB10C78A9B}"/>
              </a:ext>
            </a:extLst>
          </p:cNvPr>
          <p:cNvSpPr>
            <a:spLocks noGrp="1"/>
          </p:cNvSpPr>
          <p:nvPr>
            <p:ph type="dt" sz="half" idx="10"/>
          </p:nvPr>
        </p:nvSpPr>
        <p:spPr/>
        <p:txBody>
          <a:bodyPr/>
          <a:lstStyle/>
          <a:p>
            <a:fld id="{7F3E8717-9171-443B-8B24-32E0CC7D24AD}" type="datetimeFigureOut">
              <a:rPr lang="sv-SE" smtClean="0"/>
              <a:t>2024-11-25</a:t>
            </a:fld>
            <a:endParaRPr lang="sv-SE"/>
          </a:p>
        </p:txBody>
      </p:sp>
      <p:sp>
        <p:nvSpPr>
          <p:cNvPr id="6" name="Platshållare för sidfot 5">
            <a:extLst>
              <a:ext uri="{FF2B5EF4-FFF2-40B4-BE49-F238E27FC236}">
                <a16:creationId xmlns:a16="http://schemas.microsoft.com/office/drawing/2014/main" id="{988483FB-F820-10F9-A908-9DB83608041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4D67B50-F88D-D043-8786-1933CF000925}"/>
              </a:ext>
            </a:extLst>
          </p:cNvPr>
          <p:cNvSpPr>
            <a:spLocks noGrp="1"/>
          </p:cNvSpPr>
          <p:nvPr>
            <p:ph type="sldNum" sz="quarter" idx="12"/>
          </p:nvPr>
        </p:nvSpPr>
        <p:spPr/>
        <p:txBody>
          <a:bodyPr/>
          <a:lstStyle/>
          <a:p>
            <a:fld id="{1848DB05-F113-449E-A08E-869F2D515425}" type="slidenum">
              <a:rPr lang="sv-SE" smtClean="0"/>
              <a:t>‹#›</a:t>
            </a:fld>
            <a:endParaRPr lang="sv-SE"/>
          </a:p>
        </p:txBody>
      </p:sp>
    </p:spTree>
    <p:extLst>
      <p:ext uri="{BB962C8B-B14F-4D97-AF65-F5344CB8AC3E}">
        <p14:creationId xmlns:p14="http://schemas.microsoft.com/office/powerpoint/2010/main" val="764369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624D7C4A-5673-5725-4B0F-2FFC208CD2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E3B822B-9596-B089-E3C7-0AB5FF0ECE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5905813-0B5F-1B66-CC8B-4F5B58A241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E8717-9171-443B-8B24-32E0CC7D24AD}" type="datetimeFigureOut">
              <a:rPr lang="sv-SE" smtClean="0"/>
              <a:t>2024-11-25</a:t>
            </a:fld>
            <a:endParaRPr lang="sv-SE"/>
          </a:p>
        </p:txBody>
      </p:sp>
      <p:sp>
        <p:nvSpPr>
          <p:cNvPr id="5" name="Platshållare för sidfot 4">
            <a:extLst>
              <a:ext uri="{FF2B5EF4-FFF2-40B4-BE49-F238E27FC236}">
                <a16:creationId xmlns:a16="http://schemas.microsoft.com/office/drawing/2014/main" id="{69D93ACF-3414-B0C4-0E09-CE951A5D8E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953033E5-A3B4-5183-4621-0208BB6A1F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48DB05-F113-449E-A08E-869F2D515425}" type="slidenum">
              <a:rPr lang="sv-SE" smtClean="0"/>
              <a:t>‹#›</a:t>
            </a:fld>
            <a:endParaRPr lang="sv-SE"/>
          </a:p>
        </p:txBody>
      </p:sp>
    </p:spTree>
    <p:extLst>
      <p:ext uri="{BB962C8B-B14F-4D97-AF65-F5344CB8AC3E}">
        <p14:creationId xmlns:p14="http://schemas.microsoft.com/office/powerpoint/2010/main" val="138444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vision.se/tidningenvision/arkiv/2024/nr4/forslag-medlemsavgiften-ska-hoja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vision.se/medlem/bli-medlem/avgif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Word_Document.docx"/><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package" Target="../embeddings/Microsoft_Word_Document1.docx"/></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7BD7FCF-A254-4A97-A15C-319B676226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52FFAF72-6204-4676-9C6F-9A4CC4D91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309BE08A-355C-DA47-008B-08D61C331BA0}"/>
              </a:ext>
            </a:extLst>
          </p:cNvPr>
          <p:cNvSpPr>
            <a:spLocks noGrp="1"/>
          </p:cNvSpPr>
          <p:nvPr>
            <p:ph type="ctrTitle"/>
          </p:nvPr>
        </p:nvSpPr>
        <p:spPr>
          <a:xfrm>
            <a:off x="643468" y="643467"/>
            <a:ext cx="4620584" cy="4567137"/>
          </a:xfrm>
        </p:spPr>
        <p:txBody>
          <a:bodyPr>
            <a:normAutofit/>
          </a:bodyPr>
          <a:lstStyle/>
          <a:p>
            <a:pPr algn="l"/>
            <a:r>
              <a:rPr lang="sv-SE" sz="4400"/>
              <a:t>VÄLKOMNA PÅ HÖSTMÖTE!</a:t>
            </a:r>
          </a:p>
        </p:txBody>
      </p:sp>
      <p:sp>
        <p:nvSpPr>
          <p:cNvPr id="3" name="Underrubrik 2">
            <a:extLst>
              <a:ext uri="{FF2B5EF4-FFF2-40B4-BE49-F238E27FC236}">
                <a16:creationId xmlns:a16="http://schemas.microsoft.com/office/drawing/2014/main" id="{82B16F98-7A2E-7D4A-38AB-F37EAEEBAFE6}"/>
              </a:ext>
            </a:extLst>
          </p:cNvPr>
          <p:cNvSpPr>
            <a:spLocks noGrp="1"/>
          </p:cNvSpPr>
          <p:nvPr>
            <p:ph type="subTitle" idx="1"/>
          </p:nvPr>
        </p:nvSpPr>
        <p:spPr>
          <a:xfrm>
            <a:off x="643467" y="5277684"/>
            <a:ext cx="4620584" cy="775494"/>
          </a:xfrm>
        </p:spPr>
        <p:txBody>
          <a:bodyPr>
            <a:normAutofit/>
          </a:bodyPr>
          <a:lstStyle/>
          <a:p>
            <a:pPr algn="l"/>
            <a:r>
              <a:rPr lang="sv-SE"/>
              <a:t>28/11-2024</a:t>
            </a:r>
          </a:p>
        </p:txBody>
      </p:sp>
      <p:pic>
        <p:nvPicPr>
          <p:cNvPr id="4" name="vision_logo_rgb.jpg" descr="vision_logo_rgb.jpg">
            <a:extLst>
              <a:ext uri="{FF2B5EF4-FFF2-40B4-BE49-F238E27FC236}">
                <a16:creationId xmlns:a16="http://schemas.microsoft.com/office/drawing/2014/main" id="{1895C1F8-9B36-C945-8A1E-A9259D6B400A}"/>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06253" y="2335521"/>
            <a:ext cx="4942280" cy="2186958"/>
          </a:xfrm>
          <a:prstGeom prst="rect">
            <a:avLst/>
          </a:prstGeom>
        </p:spPr>
      </p:pic>
    </p:spTree>
    <p:extLst>
      <p:ext uri="{BB962C8B-B14F-4D97-AF65-F5344CB8AC3E}">
        <p14:creationId xmlns:p14="http://schemas.microsoft.com/office/powerpoint/2010/main" val="3825931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D00999-D50A-B0AF-62D9-69F9D731000F}"/>
              </a:ext>
            </a:extLst>
          </p:cNvPr>
          <p:cNvSpPr>
            <a:spLocks noGrp="1"/>
          </p:cNvSpPr>
          <p:nvPr>
            <p:ph type="title"/>
          </p:nvPr>
        </p:nvSpPr>
        <p:spPr/>
        <p:txBody>
          <a:bodyPr/>
          <a:lstStyle/>
          <a:p>
            <a:r>
              <a:rPr lang="sv-SE" dirty="0"/>
              <a:t>Dagordning </a:t>
            </a:r>
          </a:p>
        </p:txBody>
      </p:sp>
      <p:sp>
        <p:nvSpPr>
          <p:cNvPr id="3" name="Platshållare för innehåll 2">
            <a:extLst>
              <a:ext uri="{FF2B5EF4-FFF2-40B4-BE49-F238E27FC236}">
                <a16:creationId xmlns:a16="http://schemas.microsoft.com/office/drawing/2014/main" id="{E9F95142-20AA-62EE-F839-0573FE660EA4}"/>
              </a:ext>
            </a:extLst>
          </p:cNvPr>
          <p:cNvSpPr>
            <a:spLocks noGrp="1"/>
          </p:cNvSpPr>
          <p:nvPr>
            <p:ph idx="1"/>
          </p:nvPr>
        </p:nvSpPr>
        <p:spPr/>
        <p:txBody>
          <a:bodyPr>
            <a:normAutofit fontScale="85000" lnSpcReduction="20000"/>
          </a:bodyPr>
          <a:lstStyle/>
          <a:p>
            <a:pPr marL="0" indent="0">
              <a:lnSpc>
                <a:spcPct val="115000"/>
              </a:lnSpc>
              <a:spcAft>
                <a:spcPts val="800"/>
              </a:spcAft>
              <a:buNone/>
            </a:pPr>
            <a:r>
              <a:rPr lang="sv-SE" sz="1800" b="1" u="sng" dirty="0">
                <a:effectLst/>
                <a:latin typeface="Calibri" panose="020F0502020204030204" pitchFamily="34" charset="0"/>
                <a:ea typeface="Calibri" panose="020F0502020204030204" pitchFamily="34" charset="0"/>
                <a:cs typeface="Times New Roman" panose="02020603050405020304" pitchFamily="18" charset="0"/>
              </a:rPr>
              <a:t>Dagordning för mötet:</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sv-SE" sz="1800" b="1" dirty="0">
                <a:effectLst/>
                <a:latin typeface="Calibri" panose="020F0502020204030204" pitchFamily="34" charset="0"/>
                <a:ea typeface="Calibri" panose="020F0502020204030204" pitchFamily="34" charset="0"/>
                <a:cs typeface="Times New Roman" panose="02020603050405020304" pitchFamily="18" charset="0"/>
              </a:rPr>
              <a:t>Mötets öppnande</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sv-SE" sz="1800" b="1" dirty="0">
                <a:effectLst/>
                <a:latin typeface="Calibri" panose="020F0502020204030204" pitchFamily="34" charset="0"/>
                <a:ea typeface="Calibri" panose="020F0502020204030204" pitchFamily="34" charset="0"/>
                <a:cs typeface="Times New Roman" panose="02020603050405020304" pitchFamily="18" charset="0"/>
              </a:rPr>
              <a:t>Mötets stadgeenliga kallande </a:t>
            </a:r>
            <a:r>
              <a:rPr lang="sv-SE" sz="1800" dirty="0">
                <a:effectLst/>
                <a:latin typeface="Calibri" panose="020F0502020204030204" pitchFamily="34" charset="0"/>
                <a:ea typeface="Calibri" panose="020F0502020204030204" pitchFamily="34" charset="0"/>
                <a:cs typeface="Times New Roman" panose="02020603050405020304" pitchFamily="18" charset="0"/>
              </a:rPr>
              <a:t>(Frågan ställs till höstmötet om medlemmarna fått kallelse och dagordning i tid) </a:t>
            </a:r>
          </a:p>
          <a:p>
            <a:pPr marL="342900" lvl="0" indent="-342900">
              <a:lnSpc>
                <a:spcPct val="115000"/>
              </a:lnSpc>
              <a:buFont typeface="+mj-lt"/>
              <a:buAutoNum type="arabicPeriod"/>
            </a:pPr>
            <a:r>
              <a:rPr lang="sv-SE" sz="1800" b="1" dirty="0">
                <a:effectLst/>
                <a:latin typeface="Calibri" panose="020F0502020204030204" pitchFamily="34" charset="0"/>
                <a:ea typeface="Calibri" panose="020F0502020204030204" pitchFamily="34" charset="0"/>
                <a:cs typeface="Times New Roman" panose="02020603050405020304" pitchFamily="18" charset="0"/>
              </a:rPr>
              <a:t>Fastställande av dagordningen, övriga frågor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sv-SE" sz="1800" b="1" dirty="0">
                <a:effectLst/>
                <a:latin typeface="Calibri" panose="020F0502020204030204" pitchFamily="34" charset="0"/>
                <a:ea typeface="Calibri" panose="020F0502020204030204" pitchFamily="34" charset="0"/>
                <a:cs typeface="Times New Roman" panose="02020603050405020304" pitchFamily="18" charset="0"/>
              </a:rPr>
              <a:t>Val av höstmötets ordförande och sekreterare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sv-SE" sz="1800" b="1" dirty="0">
                <a:effectLst/>
                <a:latin typeface="Calibri" panose="020F0502020204030204" pitchFamily="34" charset="0"/>
                <a:ea typeface="Calibri" panose="020F0502020204030204" pitchFamily="34" charset="0"/>
                <a:cs typeface="Times New Roman" panose="02020603050405020304" pitchFamily="18" charset="0"/>
              </a:rPr>
              <a:t>Val av justerare tillika rösträknare</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sv-SE" sz="1800" b="1" dirty="0">
                <a:effectLst/>
                <a:latin typeface="Calibri" panose="020F0502020204030204" pitchFamily="34" charset="0"/>
                <a:ea typeface="Calibri" panose="020F0502020204030204" pitchFamily="34" charset="0"/>
                <a:cs typeface="Times New Roman" panose="02020603050405020304" pitchFamily="18" charset="0"/>
              </a:rPr>
              <a:t>Information om medlemsavgiften utifrån Kongressens beslut. </a:t>
            </a:r>
            <a:r>
              <a:rPr lang="sv-SE" sz="1800" dirty="0">
                <a:effectLst/>
                <a:latin typeface="Calibri" panose="020F0502020204030204" pitchFamily="34" charset="0"/>
                <a:ea typeface="Calibri" panose="020F0502020204030204" pitchFamily="34" charset="0"/>
                <a:cs typeface="Times New Roman" panose="02020603050405020304" pitchFamily="18" charset="0"/>
              </a:rPr>
              <a:t>(Vid vårt årsmöte 2024, ingen förändring i lokal avgift) </a:t>
            </a:r>
          </a:p>
          <a:p>
            <a:pPr marL="342900" lvl="0" indent="-342900">
              <a:lnSpc>
                <a:spcPct val="115000"/>
              </a:lnSpc>
              <a:buFont typeface="+mj-lt"/>
              <a:buAutoNum type="arabicPeriod"/>
            </a:pPr>
            <a:r>
              <a:rPr lang="sv-SE" sz="1800" b="1" dirty="0">
                <a:effectLst/>
                <a:latin typeface="Calibri" panose="020F0502020204030204" pitchFamily="34" charset="0"/>
                <a:ea typeface="Calibri" panose="020F0502020204030204" pitchFamily="34" charset="0"/>
                <a:cs typeface="Times New Roman" panose="02020603050405020304" pitchFamily="18" charset="0"/>
              </a:rPr>
              <a:t>Beslut: Styrelsens förslag till verksamhetsplanering 2025</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sv-SE" sz="1800" b="1" dirty="0">
                <a:effectLst/>
                <a:latin typeface="Calibri" panose="020F0502020204030204" pitchFamily="34" charset="0"/>
                <a:ea typeface="Calibri" panose="020F0502020204030204" pitchFamily="34" charset="0"/>
                <a:cs typeface="Times New Roman" panose="02020603050405020304" pitchFamily="18" charset="0"/>
              </a:rPr>
              <a:t>Beslut: Styrelsens förslag till budget 2025</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sv-SE" sz="1800" b="1" dirty="0">
                <a:effectLst/>
                <a:latin typeface="Calibri" panose="020F0502020204030204" pitchFamily="34" charset="0"/>
                <a:ea typeface="Calibri" panose="020F0502020204030204" pitchFamily="34" charset="0"/>
                <a:cs typeface="Times New Roman" panose="02020603050405020304" pitchFamily="18" charset="0"/>
              </a:rPr>
              <a:t>Eventuella inlämnade förslag och övriga frågor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sv-SE" sz="1800" b="1" dirty="0">
                <a:effectLst/>
                <a:latin typeface="Calibri" panose="020F0502020204030204" pitchFamily="34" charset="0"/>
                <a:ea typeface="Calibri" panose="020F0502020204030204" pitchFamily="34" charset="0"/>
                <a:cs typeface="Times New Roman" panose="02020603050405020304" pitchFamily="18" charset="0"/>
              </a:rPr>
              <a:t>Information om aktuella fackliga frågor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800"/>
              </a:spcAft>
              <a:buFont typeface="+mj-lt"/>
              <a:buAutoNum type="arabicPeriod"/>
            </a:pPr>
            <a:r>
              <a:rPr lang="sv-SE" sz="1800" b="1" dirty="0">
                <a:effectLst/>
                <a:latin typeface="Calibri" panose="020F0502020204030204" pitchFamily="34" charset="0"/>
                <a:ea typeface="Calibri" panose="020F0502020204030204" pitchFamily="34" charset="0"/>
                <a:cs typeface="Times New Roman" panose="02020603050405020304" pitchFamily="18" charset="0"/>
              </a:rPr>
              <a:t>Mötet avslutande</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Tree>
    <p:extLst>
      <p:ext uri="{BB962C8B-B14F-4D97-AF65-F5344CB8AC3E}">
        <p14:creationId xmlns:p14="http://schemas.microsoft.com/office/powerpoint/2010/main" val="2129342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DE255A-00E9-55A1-9BDA-CB3F04EEDF6F}"/>
              </a:ext>
            </a:extLst>
          </p:cNvPr>
          <p:cNvSpPr>
            <a:spLocks noGrp="1"/>
          </p:cNvSpPr>
          <p:nvPr>
            <p:ph type="title"/>
          </p:nvPr>
        </p:nvSpPr>
        <p:spPr>
          <a:xfrm>
            <a:off x="838200" y="371221"/>
            <a:ext cx="10515600" cy="1325563"/>
          </a:xfrm>
        </p:spPr>
        <p:txBody>
          <a:bodyPr/>
          <a:lstStyle/>
          <a:p>
            <a:r>
              <a:rPr lang="sv-SE" dirty="0"/>
              <a:t>Information av medlemsavgifter </a:t>
            </a:r>
          </a:p>
        </p:txBody>
      </p:sp>
      <p:sp>
        <p:nvSpPr>
          <p:cNvPr id="3" name="Platshållare för innehåll 2">
            <a:extLst>
              <a:ext uri="{FF2B5EF4-FFF2-40B4-BE49-F238E27FC236}">
                <a16:creationId xmlns:a16="http://schemas.microsoft.com/office/drawing/2014/main" id="{7EFC1D56-0C4B-3FC5-C529-2EC86AEEFEDA}"/>
              </a:ext>
            </a:extLst>
          </p:cNvPr>
          <p:cNvSpPr>
            <a:spLocks noGrp="1"/>
          </p:cNvSpPr>
          <p:nvPr>
            <p:ph idx="1"/>
          </p:nvPr>
        </p:nvSpPr>
        <p:spPr/>
        <p:txBody>
          <a:bodyPr>
            <a:normAutofit fontScale="92500" lnSpcReduction="10000"/>
          </a:bodyPr>
          <a:lstStyle/>
          <a:p>
            <a:pPr>
              <a:lnSpc>
                <a:spcPct val="115000"/>
              </a:lnSpc>
              <a:spcAft>
                <a:spcPts val="800"/>
              </a:spcAft>
            </a:pPr>
            <a:r>
              <a:rPr lang="sv-SE" sz="1800" b="1" u="sng" dirty="0">
                <a:effectLst/>
                <a:latin typeface="Calibri" panose="020F0502020204030204" pitchFamily="34" charset="0"/>
                <a:ea typeface="Calibri" panose="020F0502020204030204" pitchFamily="34" charset="0"/>
                <a:cs typeface="Times New Roman" panose="02020603050405020304" pitchFamily="18" charset="0"/>
              </a:rPr>
              <a:t>Centrala medlemsavgifter: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Kongressbeslut: Medlemsavgift kommer att höjas med 8 kronor i två steg. </a:t>
            </a:r>
          </a:p>
          <a:p>
            <a:pPr>
              <a:lnSpc>
                <a:spcPct val="115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1/1-2025 med fyra kronor</a:t>
            </a:r>
          </a:p>
          <a:p>
            <a:pPr>
              <a:lnSpc>
                <a:spcPct val="115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1/1-2026 med fyra kronor </a:t>
            </a:r>
          </a:p>
          <a:p>
            <a:pPr>
              <a:lnSpc>
                <a:spcPct val="115000"/>
              </a:lnSpc>
              <a:spcAft>
                <a:spcPts val="800"/>
              </a:spcAft>
            </a:pPr>
            <a:r>
              <a:rPr lang="sv-SE"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Beslutet om avgiftshöjningen gäller yrkesverksamma medlemmar, inte studenter och pensionärer.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sv-SE"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Medlemsavgiften har inte höjts sedan 2020 och för att kunna upprätthålla de verksamheter som vi uppfattar att medlemmarna vill ha och behöver måste vi höja avgiften nu. Men vi försöker verkligen hålla igen för att avgiften ska öka så lite som möjligt, sa Visions förbundsordförande Veronica Magnusson, när förslaget tidigare lades fram.</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sv-SE"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Beslut: Medlemsavgiften höjs med åtta kronor — Vision</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Tree>
    <p:extLst>
      <p:ext uri="{BB962C8B-B14F-4D97-AF65-F5344CB8AC3E}">
        <p14:creationId xmlns:p14="http://schemas.microsoft.com/office/powerpoint/2010/main" val="142493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080100-3229-2E33-3F52-64C7EC8C0458}"/>
              </a:ext>
            </a:extLst>
          </p:cNvPr>
          <p:cNvSpPr>
            <a:spLocks noGrp="1"/>
          </p:cNvSpPr>
          <p:nvPr>
            <p:ph type="title"/>
          </p:nvPr>
        </p:nvSpPr>
        <p:spPr/>
        <p:txBody>
          <a:bodyPr/>
          <a:lstStyle/>
          <a:p>
            <a:r>
              <a:rPr lang="sv-SE" dirty="0"/>
              <a:t>Information medlemsavgifter forts. </a:t>
            </a:r>
          </a:p>
        </p:txBody>
      </p:sp>
      <p:sp>
        <p:nvSpPr>
          <p:cNvPr id="3" name="Platshållare för innehåll 2">
            <a:extLst>
              <a:ext uri="{FF2B5EF4-FFF2-40B4-BE49-F238E27FC236}">
                <a16:creationId xmlns:a16="http://schemas.microsoft.com/office/drawing/2014/main" id="{B12E2F0E-17A7-F7E5-6733-03EF0B44D527}"/>
              </a:ext>
            </a:extLst>
          </p:cNvPr>
          <p:cNvSpPr>
            <a:spLocks noGrp="1"/>
          </p:cNvSpPr>
          <p:nvPr>
            <p:ph idx="1"/>
          </p:nvPr>
        </p:nvSpPr>
        <p:spPr/>
        <p:txBody>
          <a:bodyPr>
            <a:normAutofit/>
          </a:bodyPr>
          <a:lstStyle/>
          <a:p>
            <a:pPr>
              <a:lnSpc>
                <a:spcPct val="115000"/>
              </a:lnSpc>
              <a:spcAft>
                <a:spcPts val="800"/>
              </a:spcAft>
            </a:pPr>
            <a:r>
              <a:rPr lang="sv-SE" sz="1800" b="1"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Lokala medlemsavgiften:</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sv-SE"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Vår lokala medlemsavgift är 47 kronor. (Beslutades ha lika på årsmötet 2024)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sv-SE"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Styrelsens förslag är att ha en oförändrad lokal avgift på 47 kronor även under 2025. (förändringar i budget har skett inför 2025, för att säkerställa budget i balans. Se budgetunderlaget)            (Kommer lyftas på årsmötet 2025)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sv-SE" sz="1800" dirty="0">
                <a:solidFill>
                  <a:srgbClr val="3B3B3B"/>
                </a:solidFill>
                <a:effectLst/>
                <a:latin typeface="Calibri" panose="020F0502020204030204" pitchFamily="34" charset="0"/>
                <a:ea typeface="Calibri" panose="020F0502020204030204" pitchFamily="34" charset="0"/>
                <a:cs typeface="Times New Roman" panose="02020603050405020304" pitchFamily="18" charset="0"/>
              </a:rPr>
              <a:t>En stor del av Visions verksamhet bedrivs lokalt på arbetsplatserna av engagerade medlemmar och förtroendevalda. Därför betalar du en lokalavgift till din avdelning eller klubb. Den lokala avgiften sätts av medlemmarna själva, vanligtvis under ett höstmöte, och kan därför variera mellan olika klubbar och avdelningar. Även din inkomst påverkar vad du betalar i lokalavgift.</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sv-SE"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Fackavgift – vad kostar det att gå med i Vision?</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Tree>
    <p:extLst>
      <p:ext uri="{BB962C8B-B14F-4D97-AF65-F5344CB8AC3E}">
        <p14:creationId xmlns:p14="http://schemas.microsoft.com/office/powerpoint/2010/main" val="3032344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2D65D-6262-99C4-4572-A3E059731BF0}"/>
              </a:ext>
            </a:extLst>
          </p:cNvPr>
          <p:cNvSpPr>
            <a:spLocks noGrp="1"/>
          </p:cNvSpPr>
          <p:nvPr>
            <p:ph type="title"/>
          </p:nvPr>
        </p:nvSpPr>
        <p:spPr>
          <a:xfrm>
            <a:off x="838200" y="365125"/>
            <a:ext cx="10515600" cy="610235"/>
          </a:xfrm>
        </p:spPr>
        <p:txBody>
          <a:bodyPr>
            <a:normAutofit/>
          </a:bodyPr>
          <a:lstStyle/>
          <a:p>
            <a:pPr algn="ctr"/>
            <a:r>
              <a:rPr lang="sv-SE" sz="2800" b="1" u="sng" dirty="0">
                <a:solidFill>
                  <a:srgbClr val="7030A0"/>
                </a:solidFill>
              </a:rPr>
              <a:t>Verksamhetsplanering 2025</a:t>
            </a:r>
          </a:p>
        </p:txBody>
      </p:sp>
      <p:sp>
        <p:nvSpPr>
          <p:cNvPr id="3" name="Platshållare för innehåll 2">
            <a:extLst>
              <a:ext uri="{FF2B5EF4-FFF2-40B4-BE49-F238E27FC236}">
                <a16:creationId xmlns:a16="http://schemas.microsoft.com/office/drawing/2014/main" id="{6E123E79-9540-892B-0C51-2C9D73958B58}"/>
              </a:ext>
            </a:extLst>
          </p:cNvPr>
          <p:cNvSpPr>
            <a:spLocks noGrp="1"/>
          </p:cNvSpPr>
          <p:nvPr>
            <p:ph idx="1"/>
          </p:nvPr>
        </p:nvSpPr>
        <p:spPr/>
        <p:txBody>
          <a:bodyPr/>
          <a:lstStyle/>
          <a:p>
            <a:pPr marL="0" indent="0">
              <a:buNone/>
            </a:pPr>
            <a:endParaRPr lang="sv-SE" dirty="0"/>
          </a:p>
          <a:p>
            <a:endParaRPr lang="sv-SE" dirty="0"/>
          </a:p>
          <a:p>
            <a:endParaRPr lang="sv-SE" dirty="0"/>
          </a:p>
        </p:txBody>
      </p:sp>
      <p:graphicFrame>
        <p:nvGraphicFramePr>
          <p:cNvPr id="4" name="Objekt 3">
            <a:extLst>
              <a:ext uri="{FF2B5EF4-FFF2-40B4-BE49-F238E27FC236}">
                <a16:creationId xmlns:a16="http://schemas.microsoft.com/office/drawing/2014/main" id="{E1145FD9-2924-8D89-A370-99D1B01581C7}"/>
              </a:ext>
            </a:extLst>
          </p:cNvPr>
          <p:cNvGraphicFramePr>
            <a:graphicFrameLocks noChangeAspect="1"/>
          </p:cNvGraphicFramePr>
          <p:nvPr>
            <p:extLst>
              <p:ext uri="{D42A27DB-BD31-4B8C-83A1-F6EECF244321}">
                <p14:modId xmlns:p14="http://schemas.microsoft.com/office/powerpoint/2010/main" val="1137795772"/>
              </p:ext>
            </p:extLst>
          </p:nvPr>
        </p:nvGraphicFramePr>
        <p:xfrm>
          <a:off x="963549" y="920496"/>
          <a:ext cx="4847273" cy="7340156"/>
        </p:xfrm>
        <a:graphic>
          <a:graphicData uri="http://schemas.openxmlformats.org/presentationml/2006/ole">
            <mc:AlternateContent xmlns:mc="http://schemas.openxmlformats.org/markup-compatibility/2006">
              <mc:Choice xmlns:v="urn:schemas-microsoft-com:vml" Requires="v">
                <p:oleObj name="Document" r:id="rId2" imgW="5784718" imgH="8789716" progId="Word.Document.12">
                  <p:embed/>
                </p:oleObj>
              </mc:Choice>
              <mc:Fallback>
                <p:oleObj name="Document" r:id="rId2" imgW="5784718" imgH="8789716" progId="Word.Document.12">
                  <p:embed/>
                  <p:pic>
                    <p:nvPicPr>
                      <p:cNvPr id="0" name=""/>
                      <p:cNvPicPr/>
                      <p:nvPr/>
                    </p:nvPicPr>
                    <p:blipFill>
                      <a:blip r:embed="rId3"/>
                      <a:stretch>
                        <a:fillRect/>
                      </a:stretch>
                    </p:blipFill>
                    <p:spPr>
                      <a:xfrm>
                        <a:off x="963549" y="920496"/>
                        <a:ext cx="4847273" cy="7340156"/>
                      </a:xfrm>
                      <a:prstGeom prst="rect">
                        <a:avLst/>
                      </a:prstGeom>
                    </p:spPr>
                  </p:pic>
                </p:oleObj>
              </mc:Fallback>
            </mc:AlternateContent>
          </a:graphicData>
        </a:graphic>
      </p:graphicFrame>
      <p:graphicFrame>
        <p:nvGraphicFramePr>
          <p:cNvPr id="5" name="Objekt 4">
            <a:extLst>
              <a:ext uri="{FF2B5EF4-FFF2-40B4-BE49-F238E27FC236}">
                <a16:creationId xmlns:a16="http://schemas.microsoft.com/office/drawing/2014/main" id="{A76B12F9-989D-8597-78ED-E2928EA7EF21}"/>
              </a:ext>
            </a:extLst>
          </p:cNvPr>
          <p:cNvGraphicFramePr>
            <a:graphicFrameLocks noChangeAspect="1"/>
          </p:cNvGraphicFramePr>
          <p:nvPr>
            <p:extLst>
              <p:ext uri="{D42A27DB-BD31-4B8C-83A1-F6EECF244321}">
                <p14:modId xmlns:p14="http://schemas.microsoft.com/office/powerpoint/2010/main" val="2453387354"/>
              </p:ext>
            </p:extLst>
          </p:nvPr>
        </p:nvGraphicFramePr>
        <p:xfrm>
          <a:off x="6408737" y="1107694"/>
          <a:ext cx="4945063" cy="7488238"/>
        </p:xfrm>
        <a:graphic>
          <a:graphicData uri="http://schemas.openxmlformats.org/presentationml/2006/ole">
            <mc:AlternateContent xmlns:mc="http://schemas.openxmlformats.org/markup-compatibility/2006">
              <mc:Choice xmlns:v="urn:schemas-microsoft-com:vml" Requires="v">
                <p:oleObj name="Document" r:id="rId4" imgW="5784718" imgH="8789716" progId="Word.Document.12">
                  <p:embed/>
                </p:oleObj>
              </mc:Choice>
              <mc:Fallback>
                <p:oleObj name="Document" r:id="rId4" imgW="5784718" imgH="8789716" progId="Word.Document.12">
                  <p:embed/>
                  <p:pic>
                    <p:nvPicPr>
                      <p:cNvPr id="0" name=""/>
                      <p:cNvPicPr/>
                      <p:nvPr/>
                    </p:nvPicPr>
                    <p:blipFill>
                      <a:blip r:embed="rId5"/>
                      <a:stretch>
                        <a:fillRect/>
                      </a:stretch>
                    </p:blipFill>
                    <p:spPr>
                      <a:xfrm>
                        <a:off x="6408737" y="1107694"/>
                        <a:ext cx="4945063" cy="7488238"/>
                      </a:xfrm>
                      <a:prstGeom prst="rect">
                        <a:avLst/>
                      </a:prstGeom>
                    </p:spPr>
                  </p:pic>
                </p:oleObj>
              </mc:Fallback>
            </mc:AlternateContent>
          </a:graphicData>
        </a:graphic>
      </p:graphicFrame>
    </p:spTree>
    <p:extLst>
      <p:ext uri="{BB962C8B-B14F-4D97-AF65-F5344CB8AC3E}">
        <p14:creationId xmlns:p14="http://schemas.microsoft.com/office/powerpoint/2010/main" val="2217299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83C5971B-92CB-A020-D4D4-4B0A58196597}"/>
              </a:ext>
            </a:extLst>
          </p:cNvPr>
          <p:cNvSpPr txBox="1"/>
          <p:nvPr/>
        </p:nvSpPr>
        <p:spPr>
          <a:xfrm>
            <a:off x="1517904" y="573025"/>
            <a:ext cx="9296400" cy="5909310"/>
          </a:xfrm>
          <a:prstGeom prst="rect">
            <a:avLst/>
          </a:prstGeom>
          <a:noFill/>
        </p:spPr>
        <p:txBody>
          <a:bodyPr wrap="square">
            <a:spAutoFit/>
          </a:bodyPr>
          <a:lstStyle/>
          <a:p>
            <a:pPr algn="ctr"/>
            <a:r>
              <a:rPr lang="sv-SE" b="1" dirty="0"/>
              <a:t>Budget VISION Trollhättan 2025 </a:t>
            </a:r>
          </a:p>
          <a:p>
            <a:r>
              <a:rPr lang="sv-SE" b="1" dirty="0"/>
              <a:t>INTÄKTER </a:t>
            </a:r>
          </a:p>
          <a:p>
            <a:r>
              <a:rPr lang="sv-SE" dirty="0"/>
              <a:t>Medlemsintäkter 			</a:t>
            </a:r>
            <a:r>
              <a:rPr lang="sv-SE" b="1" dirty="0"/>
              <a:t>380000 </a:t>
            </a:r>
          </a:p>
          <a:p>
            <a:r>
              <a:rPr lang="sv-SE" b="1" dirty="0"/>
              <a:t>KOSTNADER: </a:t>
            </a:r>
          </a:p>
          <a:p>
            <a:r>
              <a:rPr lang="sv-SE" dirty="0"/>
              <a:t>Medlemslunch 			50000 </a:t>
            </a:r>
          </a:p>
          <a:p>
            <a:r>
              <a:rPr lang="sv-SE" dirty="0"/>
              <a:t>Glad måndag	 		6000 </a:t>
            </a:r>
          </a:p>
          <a:p>
            <a:r>
              <a:rPr lang="sv-SE" dirty="0"/>
              <a:t>Ombudsutbildning 			45000 </a:t>
            </a:r>
          </a:p>
          <a:p>
            <a:r>
              <a:rPr lang="sv-SE" dirty="0"/>
              <a:t>Medlemsutbildning 		30000 </a:t>
            </a:r>
          </a:p>
          <a:p>
            <a:r>
              <a:rPr lang="sv-SE" dirty="0"/>
              <a:t>Skyddsombudsutbildning 		45000 </a:t>
            </a:r>
          </a:p>
          <a:p>
            <a:r>
              <a:rPr lang="sv-SE" dirty="0"/>
              <a:t>Höstmöte med aktivitet 		20000 </a:t>
            </a:r>
          </a:p>
          <a:p>
            <a:r>
              <a:rPr lang="sv-SE" dirty="0"/>
              <a:t>Medlemsaktivitet 200 kronan 	20000 </a:t>
            </a:r>
          </a:p>
          <a:p>
            <a:r>
              <a:rPr lang="sv-SE" dirty="0"/>
              <a:t>Verksamhetsdagar 			50000 </a:t>
            </a:r>
          </a:p>
          <a:p>
            <a:r>
              <a:rPr lang="sv-SE" dirty="0"/>
              <a:t>Övriga möten och aktiviteter 		10000 </a:t>
            </a:r>
          </a:p>
          <a:p>
            <a:r>
              <a:rPr lang="sv-SE" dirty="0"/>
              <a:t>Marknadsföring 			20000 </a:t>
            </a:r>
          </a:p>
          <a:p>
            <a:r>
              <a:rPr lang="sv-SE" dirty="0"/>
              <a:t>Resekostnader 			3000 </a:t>
            </a:r>
          </a:p>
          <a:p>
            <a:r>
              <a:rPr lang="sv-SE" dirty="0"/>
              <a:t>Förlorad inkomst 			30000 </a:t>
            </a:r>
          </a:p>
          <a:p>
            <a:r>
              <a:rPr lang="sv-SE" dirty="0"/>
              <a:t>Administration 			2000 </a:t>
            </a:r>
          </a:p>
          <a:p>
            <a:r>
              <a:rPr lang="sv-SE" dirty="0"/>
              <a:t>Uppvaktning 			5000 </a:t>
            </a:r>
          </a:p>
          <a:p>
            <a:r>
              <a:rPr lang="sv-SE" dirty="0"/>
              <a:t>Verksamhetsstöd och Sponsring 	8500 </a:t>
            </a:r>
          </a:p>
          <a:p>
            <a:endParaRPr lang="sv-SE" dirty="0"/>
          </a:p>
          <a:p>
            <a:r>
              <a:rPr lang="sv-SE" b="1" dirty="0"/>
              <a:t>Budgeterat överskott: 		35500</a:t>
            </a:r>
          </a:p>
        </p:txBody>
      </p:sp>
    </p:spTree>
    <p:extLst>
      <p:ext uri="{BB962C8B-B14F-4D97-AF65-F5344CB8AC3E}">
        <p14:creationId xmlns:p14="http://schemas.microsoft.com/office/powerpoint/2010/main" val="3559469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86BC5BCA-B03D-682B-BDAA-8D5881B28A4D}"/>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300" kern="1200">
                <a:solidFill>
                  <a:srgbClr val="FFFFFF"/>
                </a:solidFill>
                <a:latin typeface="+mj-lt"/>
                <a:ea typeface="+mj-ea"/>
                <a:cs typeface="+mj-cs"/>
              </a:rPr>
              <a:t>TACK FÖR DELTAGANDE! </a:t>
            </a:r>
            <a:br>
              <a:rPr lang="en-US" sz="3300" kern="1200">
                <a:solidFill>
                  <a:srgbClr val="FFFFFF"/>
                </a:solidFill>
                <a:latin typeface="+mj-lt"/>
                <a:ea typeface="+mj-ea"/>
                <a:cs typeface="+mj-cs"/>
              </a:rPr>
            </a:br>
            <a:r>
              <a:rPr lang="en-US" sz="3300" kern="1200">
                <a:solidFill>
                  <a:srgbClr val="FFFFFF"/>
                </a:solidFill>
                <a:latin typeface="+mj-lt"/>
                <a:ea typeface="+mj-ea"/>
                <a:cs typeface="+mj-cs"/>
              </a:rPr>
              <a:t>Nu blir det bioreklam </a:t>
            </a:r>
            <a:r>
              <a:rPr lang="en-US" sz="3300" kern="1200">
                <a:solidFill>
                  <a:srgbClr val="FFFFFF"/>
                </a:solidFill>
                <a:latin typeface="+mj-lt"/>
                <a:ea typeface="+mj-ea"/>
                <a:cs typeface="+mj-cs"/>
                <a:sym typeface="Wingdings" panose="05000000000000000000" pitchFamily="2" charset="2"/>
              </a:rPr>
              <a:t> (&amp; Film) </a:t>
            </a:r>
            <a:endParaRPr lang="en-US" sz="3300" kern="1200">
              <a:solidFill>
                <a:srgbClr val="FFFFFF"/>
              </a:solidFill>
              <a:latin typeface="+mj-lt"/>
              <a:ea typeface="+mj-ea"/>
              <a:cs typeface="+mj-cs"/>
            </a:endParaRPr>
          </a:p>
        </p:txBody>
      </p:sp>
      <p:pic>
        <p:nvPicPr>
          <p:cNvPr id="4" name="vision_logo_rgb.jpg" descr="vision_logo_rgb.jpg">
            <a:extLst>
              <a:ext uri="{FF2B5EF4-FFF2-40B4-BE49-F238E27FC236}">
                <a16:creationId xmlns:a16="http://schemas.microsoft.com/office/drawing/2014/main" id="{C90B00FA-C671-6BFA-0B88-ACEE61FECE8A}"/>
              </a:ext>
            </a:extLst>
          </p:cNvPr>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4777316" y="1927606"/>
            <a:ext cx="6780700" cy="3000459"/>
          </a:xfrm>
          <a:prstGeom prst="rect">
            <a:avLst/>
          </a:prstGeom>
        </p:spPr>
      </p:pic>
    </p:spTree>
    <p:extLst>
      <p:ext uri="{BB962C8B-B14F-4D97-AF65-F5344CB8AC3E}">
        <p14:creationId xmlns:p14="http://schemas.microsoft.com/office/powerpoint/2010/main" val="224853649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443</Words>
  <Application>Microsoft Office PowerPoint</Application>
  <PresentationFormat>Bredbild</PresentationFormat>
  <Paragraphs>53</Paragraphs>
  <Slides>7</Slides>
  <Notes>0</Notes>
  <HiddenSlides>0</HiddenSlides>
  <MMClips>0</MMClips>
  <ScaleCrop>false</ScaleCrop>
  <HeadingPairs>
    <vt:vector size="8" baseType="variant">
      <vt:variant>
        <vt:lpstr>Använt teckensnitt</vt:lpstr>
      </vt:variant>
      <vt:variant>
        <vt:i4>3</vt:i4>
      </vt:variant>
      <vt:variant>
        <vt:lpstr>Tema</vt:lpstr>
      </vt:variant>
      <vt:variant>
        <vt:i4>1</vt:i4>
      </vt:variant>
      <vt:variant>
        <vt:lpstr>Serverprogram för OLE-inbäddning</vt:lpstr>
      </vt:variant>
      <vt:variant>
        <vt:i4>1</vt:i4>
      </vt:variant>
      <vt:variant>
        <vt:lpstr>Bildrubriker</vt:lpstr>
      </vt:variant>
      <vt:variant>
        <vt:i4>7</vt:i4>
      </vt:variant>
    </vt:vector>
  </HeadingPairs>
  <TitlesOfParts>
    <vt:vector size="12" baseType="lpstr">
      <vt:lpstr>Arial</vt:lpstr>
      <vt:lpstr>Calibri</vt:lpstr>
      <vt:lpstr>Calibri Light</vt:lpstr>
      <vt:lpstr>Office-tema</vt:lpstr>
      <vt:lpstr>Microsoft Word-dokument</vt:lpstr>
      <vt:lpstr>VÄLKOMNA PÅ HÖSTMÖTE!</vt:lpstr>
      <vt:lpstr>Dagordning </vt:lpstr>
      <vt:lpstr>Information av medlemsavgifter </vt:lpstr>
      <vt:lpstr>Information medlemsavgifter forts. </vt:lpstr>
      <vt:lpstr>Verksamhetsplanering 2025</vt:lpstr>
      <vt:lpstr>PowerPoint-presentation</vt:lpstr>
      <vt:lpstr>TACK FÖR DELTAGANDE!  Nu blir det bioreklam  (&amp; Film)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VÄLKOMNA PÅ HÖSTMÖTE!</dc:title>
  <dc:creator>Anna Kuusela</dc:creator>
  <cp:lastModifiedBy>Anna Kuusela</cp:lastModifiedBy>
  <cp:revision>1</cp:revision>
  <dcterms:created xsi:type="dcterms:W3CDTF">2024-11-25T07:25:10Z</dcterms:created>
  <dcterms:modified xsi:type="dcterms:W3CDTF">2024-11-25T09:36:59Z</dcterms:modified>
</cp:coreProperties>
</file>