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6" r:id="rId3"/>
    <p:sldId id="265" r:id="rId4"/>
    <p:sldId id="258" r:id="rId5"/>
    <p:sldId id="267" r:id="rId6"/>
    <p:sldId id="260" r:id="rId7"/>
    <p:sldId id="261" r:id="rId8"/>
    <p:sldId id="268" r:id="rId9"/>
    <p:sldId id="263" r:id="rId10"/>
    <p:sldId id="262" r:id="rId11"/>
    <p:sldId id="264"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6113" autoAdjust="0"/>
  </p:normalViewPr>
  <p:slideViewPr>
    <p:cSldViewPr snapToGrid="0">
      <p:cViewPr varScale="1">
        <p:scale>
          <a:sx n="95" d="100"/>
          <a:sy n="95" d="100"/>
        </p:scale>
        <p:origin x="139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E165D-BB60-43A4-9B42-A2DD8FADE52B}" type="datetimeFigureOut">
              <a:rPr lang="sv-SE" smtClean="0"/>
              <a:t>2025-01-22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40331D-50F7-47CC-9A06-48C05E46097D}" type="slidenum">
              <a:rPr lang="sv-SE" smtClean="0"/>
              <a:t>‹#›</a:t>
            </a:fld>
            <a:endParaRPr lang="sv-SE"/>
          </a:p>
        </p:txBody>
      </p:sp>
    </p:spTree>
    <p:extLst>
      <p:ext uri="{BB962C8B-B14F-4D97-AF65-F5344CB8AC3E}">
        <p14:creationId xmlns:p14="http://schemas.microsoft.com/office/powerpoint/2010/main" val="2423399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5"/>
          </p:nvPr>
        </p:nvSpPr>
        <p:spPr/>
        <p:txBody>
          <a:bodyPr/>
          <a:lstStyle/>
          <a:p>
            <a:fld id="{E740331D-50F7-47CC-9A06-48C05E46097D}" type="slidenum">
              <a:rPr lang="sv-SE" smtClean="0"/>
              <a:t>1</a:t>
            </a:fld>
            <a:endParaRPr lang="sv-SE"/>
          </a:p>
        </p:txBody>
      </p:sp>
    </p:spTree>
    <p:extLst>
      <p:ext uri="{BB962C8B-B14F-4D97-AF65-F5344CB8AC3E}">
        <p14:creationId xmlns:p14="http://schemas.microsoft.com/office/powerpoint/2010/main" val="1974300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Martin</a:t>
            </a:r>
          </a:p>
        </p:txBody>
      </p:sp>
      <p:sp>
        <p:nvSpPr>
          <p:cNvPr id="4" name="Platshållare för bildnummer 3"/>
          <p:cNvSpPr>
            <a:spLocks noGrp="1"/>
          </p:cNvSpPr>
          <p:nvPr>
            <p:ph type="sldNum" sz="quarter" idx="5"/>
          </p:nvPr>
        </p:nvSpPr>
        <p:spPr/>
        <p:txBody>
          <a:bodyPr/>
          <a:lstStyle/>
          <a:p>
            <a:fld id="{E740331D-50F7-47CC-9A06-48C05E46097D}" type="slidenum">
              <a:rPr lang="sv-SE" smtClean="0"/>
              <a:t>10</a:t>
            </a:fld>
            <a:endParaRPr lang="sv-SE"/>
          </a:p>
        </p:txBody>
      </p:sp>
    </p:spTree>
    <p:extLst>
      <p:ext uri="{BB962C8B-B14F-4D97-AF65-F5344CB8AC3E}">
        <p14:creationId xmlns:p14="http://schemas.microsoft.com/office/powerpoint/2010/main" val="3411179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Martin</a:t>
            </a:r>
          </a:p>
        </p:txBody>
      </p:sp>
      <p:sp>
        <p:nvSpPr>
          <p:cNvPr id="4" name="Platshållare för bildnummer 3"/>
          <p:cNvSpPr>
            <a:spLocks noGrp="1"/>
          </p:cNvSpPr>
          <p:nvPr>
            <p:ph type="sldNum" sz="quarter" idx="5"/>
          </p:nvPr>
        </p:nvSpPr>
        <p:spPr/>
        <p:txBody>
          <a:bodyPr/>
          <a:lstStyle/>
          <a:p>
            <a:fld id="{E740331D-50F7-47CC-9A06-48C05E46097D}" type="slidenum">
              <a:rPr lang="sv-SE" smtClean="0"/>
              <a:t>11</a:t>
            </a:fld>
            <a:endParaRPr lang="sv-SE"/>
          </a:p>
        </p:txBody>
      </p:sp>
    </p:spTree>
    <p:extLst>
      <p:ext uri="{BB962C8B-B14F-4D97-AF65-F5344CB8AC3E}">
        <p14:creationId xmlns:p14="http://schemas.microsoft.com/office/powerpoint/2010/main" val="972480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 </a:t>
            </a:r>
          </a:p>
        </p:txBody>
      </p:sp>
      <p:sp>
        <p:nvSpPr>
          <p:cNvPr id="4" name="Platshållare för bildnummer 3"/>
          <p:cNvSpPr>
            <a:spLocks noGrp="1"/>
          </p:cNvSpPr>
          <p:nvPr>
            <p:ph type="sldNum" sz="quarter" idx="5"/>
          </p:nvPr>
        </p:nvSpPr>
        <p:spPr/>
        <p:txBody>
          <a:bodyPr/>
          <a:lstStyle/>
          <a:p>
            <a:fld id="{E740331D-50F7-47CC-9A06-48C05E46097D}" type="slidenum">
              <a:rPr lang="sv-SE" smtClean="0"/>
              <a:t>2</a:t>
            </a:fld>
            <a:endParaRPr lang="sv-SE"/>
          </a:p>
        </p:txBody>
      </p:sp>
    </p:spTree>
    <p:extLst>
      <p:ext uri="{BB962C8B-B14F-4D97-AF65-F5344CB8AC3E}">
        <p14:creationId xmlns:p14="http://schemas.microsoft.com/office/powerpoint/2010/main" val="743365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5"/>
          </p:nvPr>
        </p:nvSpPr>
        <p:spPr/>
        <p:txBody>
          <a:bodyPr/>
          <a:lstStyle/>
          <a:p>
            <a:fld id="{E740331D-50F7-47CC-9A06-48C05E46097D}" type="slidenum">
              <a:rPr lang="sv-SE" smtClean="0"/>
              <a:t>3</a:t>
            </a:fld>
            <a:endParaRPr lang="sv-SE"/>
          </a:p>
        </p:txBody>
      </p:sp>
    </p:spTree>
    <p:extLst>
      <p:ext uri="{BB962C8B-B14F-4D97-AF65-F5344CB8AC3E}">
        <p14:creationId xmlns:p14="http://schemas.microsoft.com/office/powerpoint/2010/main" val="4291436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sz="1200" b="0" i="0" dirty="0">
                <a:solidFill>
                  <a:srgbClr val="3B3B3B"/>
                </a:solidFill>
                <a:effectLst/>
                <a:latin typeface="Akkurat Bold"/>
              </a:rPr>
              <a:t>Martin:</a:t>
            </a:r>
          </a:p>
          <a:p>
            <a:pPr algn="l"/>
            <a:r>
              <a:rPr lang="sv-SE" sz="1200" b="0" i="0" dirty="0">
                <a:solidFill>
                  <a:srgbClr val="3B3B3B"/>
                </a:solidFill>
                <a:effectLst/>
                <a:latin typeface="Akkurat Bold"/>
              </a:rPr>
              <a:t> </a:t>
            </a:r>
            <a:r>
              <a:rPr lang="sv-SE" sz="1200" b="0" i="0" dirty="0">
                <a:solidFill>
                  <a:srgbClr val="3B3B3B"/>
                </a:solidFill>
                <a:effectLst/>
                <a:latin typeface="Akkurat"/>
              </a:rPr>
              <a:t>Satsningar på kompetensutveckling för medarbetare, kompetenstrappor och fler karriärvägar.</a:t>
            </a:r>
          </a:p>
          <a:p>
            <a:pPr algn="l">
              <a:buFont typeface="Arial" panose="020B0604020202020204" pitchFamily="34" charset="0"/>
              <a:buNone/>
            </a:pPr>
            <a:r>
              <a:rPr lang="sv-SE" sz="1200" b="0" i="0" dirty="0">
                <a:solidFill>
                  <a:srgbClr val="3B3B3B"/>
                </a:solidFill>
                <a:effectLst/>
                <a:latin typeface="Akkurat"/>
              </a:rPr>
              <a:t> Satsningar på kvinnodominerade yrkesgrupper som generellt har en låg lönenivå. Lönerna måste bli konkurrenskraftiga i förhållande till övriga arbetsmarknaden.</a:t>
            </a:r>
          </a:p>
          <a:p>
            <a:pPr algn="l">
              <a:buFont typeface="Arial" panose="020B0604020202020204" pitchFamily="34" charset="0"/>
              <a:buChar char="•"/>
            </a:pPr>
            <a:r>
              <a:rPr lang="sv-SE" sz="1200" b="0" i="0" dirty="0">
                <a:solidFill>
                  <a:srgbClr val="3B3B3B"/>
                </a:solidFill>
                <a:effectLst/>
                <a:latin typeface="Akkurat"/>
              </a:rPr>
              <a:t>Större inflytande över verksamheten, till exempel när det gäller klimatfrågor, hälsa och införande av AI.</a:t>
            </a:r>
          </a:p>
          <a:p>
            <a:pPr algn="l">
              <a:buFont typeface="Arial" panose="020B0604020202020204" pitchFamily="34" charset="0"/>
              <a:buChar char="•"/>
            </a:pPr>
            <a:r>
              <a:rPr lang="sv-SE" sz="1200" b="0" i="0" dirty="0">
                <a:solidFill>
                  <a:srgbClr val="3B3B3B"/>
                </a:solidFill>
                <a:effectLst/>
                <a:latin typeface="Akkurat"/>
              </a:rPr>
              <a:t>Tryggare anställningsvillkor för chefer genom minskat användande av tidsbegränsade förordnanden.</a:t>
            </a:r>
          </a:p>
          <a:p>
            <a:pPr algn="l">
              <a:buFont typeface="Arial" panose="020B0604020202020204" pitchFamily="34" charset="0"/>
              <a:buChar char="•"/>
            </a:pPr>
            <a:r>
              <a:rPr lang="sv-SE" sz="1200" b="0" i="0" dirty="0">
                <a:solidFill>
                  <a:srgbClr val="3B3B3B"/>
                </a:solidFill>
                <a:effectLst/>
                <a:latin typeface="Akkurat"/>
              </a:rPr>
              <a:t>Större delaktighet i arbetsgivarens lönepolitik och större mandat i lönesamtalen för chefer.</a:t>
            </a:r>
          </a:p>
          <a:p>
            <a:pPr algn="l">
              <a:buFont typeface="Arial" panose="020B0604020202020204" pitchFamily="34" charset="0"/>
              <a:buChar char="•"/>
            </a:pPr>
            <a:r>
              <a:rPr lang="sv-SE" sz="1200" b="0" i="0" dirty="0">
                <a:solidFill>
                  <a:srgbClr val="3B3B3B"/>
                </a:solidFill>
                <a:effectLst/>
                <a:latin typeface="Akkurat"/>
              </a:rPr>
              <a:t>Bättre förutsättningar för förtroendevalda och skyddsombud.</a:t>
            </a:r>
          </a:p>
          <a:p>
            <a:endParaRPr lang="sv-SE" dirty="0"/>
          </a:p>
        </p:txBody>
      </p:sp>
      <p:sp>
        <p:nvSpPr>
          <p:cNvPr id="4" name="Platshållare för bildnummer 3"/>
          <p:cNvSpPr>
            <a:spLocks noGrp="1"/>
          </p:cNvSpPr>
          <p:nvPr>
            <p:ph type="sldNum" sz="quarter" idx="5"/>
          </p:nvPr>
        </p:nvSpPr>
        <p:spPr/>
        <p:txBody>
          <a:bodyPr/>
          <a:lstStyle/>
          <a:p>
            <a:fld id="{E740331D-50F7-47CC-9A06-48C05E46097D}" type="slidenum">
              <a:rPr lang="sv-SE" smtClean="0"/>
              <a:t>4</a:t>
            </a:fld>
            <a:endParaRPr lang="sv-SE"/>
          </a:p>
        </p:txBody>
      </p:sp>
    </p:spTree>
    <p:extLst>
      <p:ext uri="{BB962C8B-B14F-4D97-AF65-F5344CB8AC3E}">
        <p14:creationId xmlns:p14="http://schemas.microsoft.com/office/powerpoint/2010/main" val="385177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5"/>
          </p:nvPr>
        </p:nvSpPr>
        <p:spPr/>
        <p:txBody>
          <a:bodyPr/>
          <a:lstStyle/>
          <a:p>
            <a:fld id="{E740331D-50F7-47CC-9A06-48C05E46097D}" type="slidenum">
              <a:rPr lang="sv-SE" smtClean="0"/>
              <a:t>5</a:t>
            </a:fld>
            <a:endParaRPr lang="sv-SE"/>
          </a:p>
        </p:txBody>
      </p:sp>
    </p:spTree>
    <p:extLst>
      <p:ext uri="{BB962C8B-B14F-4D97-AF65-F5344CB8AC3E}">
        <p14:creationId xmlns:p14="http://schemas.microsoft.com/office/powerpoint/2010/main" val="36628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a:t>
            </a:r>
          </a:p>
        </p:txBody>
      </p:sp>
      <p:sp>
        <p:nvSpPr>
          <p:cNvPr id="4" name="Platshållare för bildnummer 3"/>
          <p:cNvSpPr>
            <a:spLocks noGrp="1"/>
          </p:cNvSpPr>
          <p:nvPr>
            <p:ph type="sldNum" sz="quarter" idx="5"/>
          </p:nvPr>
        </p:nvSpPr>
        <p:spPr/>
        <p:txBody>
          <a:bodyPr/>
          <a:lstStyle/>
          <a:p>
            <a:fld id="{E740331D-50F7-47CC-9A06-48C05E46097D}" type="slidenum">
              <a:rPr lang="sv-SE" smtClean="0"/>
              <a:t>6</a:t>
            </a:fld>
            <a:endParaRPr lang="sv-SE"/>
          </a:p>
        </p:txBody>
      </p:sp>
    </p:spTree>
    <p:extLst>
      <p:ext uri="{BB962C8B-B14F-4D97-AF65-F5344CB8AC3E}">
        <p14:creationId xmlns:p14="http://schemas.microsoft.com/office/powerpoint/2010/main" val="2946419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Martin</a:t>
            </a:r>
          </a:p>
          <a:p>
            <a:r>
              <a:rPr lang="sv-SE" dirty="0"/>
              <a:t>Friskvårdsbidrag, S &amp; V föreslog i sin budget 1200kr, ändringsbudget, ingen ökning av M, C &amp; KD, stöd av SD </a:t>
            </a:r>
          </a:p>
          <a:p>
            <a:r>
              <a:rPr lang="sv-SE" dirty="0"/>
              <a:t>Pilot projekt:</a:t>
            </a:r>
          </a:p>
          <a:p>
            <a:pPr hangingPunct="0"/>
            <a:r>
              <a:rPr lang="sv-SE" sz="1800" dirty="0">
                <a:effectLst/>
                <a:latin typeface="Arial" panose="020B0604020202020204" pitchFamily="34" charset="0"/>
                <a:ea typeface="Times New Roman" panose="02020603050405020304" pitchFamily="18" charset="0"/>
                <a:cs typeface="Arial" panose="020B0604020202020204" pitchFamily="34" charset="0"/>
              </a:rPr>
              <a:t>Grävlingen, </a:t>
            </a:r>
            <a:r>
              <a:rPr lang="sv-SE" sz="1800" dirty="0" err="1">
                <a:effectLst/>
                <a:latin typeface="Arial" panose="020B0604020202020204" pitchFamily="34" charset="0"/>
                <a:ea typeface="Times New Roman" panose="02020603050405020304" pitchFamily="18" charset="0"/>
                <a:cs typeface="Arial" panose="020B0604020202020204" pitchFamily="34" charset="0"/>
              </a:rPr>
              <a:t>Källstorpsgården</a:t>
            </a:r>
            <a:r>
              <a:rPr lang="sv-SE" sz="1800" dirty="0">
                <a:effectLst/>
                <a:latin typeface="Arial" panose="020B0604020202020204" pitchFamily="34" charset="0"/>
                <a:ea typeface="Times New Roman" panose="02020603050405020304" pitchFamily="18" charset="0"/>
                <a:cs typeface="Arial" panose="020B0604020202020204" pitchFamily="34" charset="0"/>
              </a:rPr>
              <a:t> samt på en större förskola, vilket har upplevts positivt. Serviceförvaltningen har skött distributionen.</a:t>
            </a:r>
            <a:endParaRPr lang="sv-SE" sz="18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r>
              <a:rPr lang="sv-SE" sz="1800" dirty="0">
                <a:effectLst/>
                <a:latin typeface="Arial" panose="020B0604020202020204" pitchFamily="34" charset="0"/>
                <a:ea typeface="Times New Roman" panose="02020603050405020304" pitchFamily="18" charset="0"/>
                <a:cs typeface="Arial" panose="020B0604020202020204" pitchFamily="34" charset="0"/>
              </a:rPr>
              <a:t>Pilotprojektet gav en fingervisning om kostnaden, som beräknas till en årlig kostnad på 1,3 miljoner för hela kommunen. Pengar för detta finns i nuläget inte avsatta. </a:t>
            </a:r>
            <a:endParaRPr lang="sv-SE" sz="1800" dirty="0">
              <a:effectLst/>
              <a:latin typeface="Arial" panose="020B0604020202020204" pitchFamily="34" charset="0"/>
              <a:ea typeface="Times New Roman" panose="02020603050405020304" pitchFamily="18" charset="0"/>
              <a:cs typeface="Times New Roman" panose="02020603050405020304" pitchFamily="18" charset="0"/>
            </a:endParaRPr>
          </a:p>
          <a:p>
            <a:pPr hangingPunct="0"/>
            <a:r>
              <a:rPr lang="sv-SE" sz="1800" dirty="0">
                <a:effectLst/>
                <a:latin typeface="Arial" panose="020B0604020202020204" pitchFamily="34" charset="0"/>
                <a:ea typeface="Times New Roman" panose="02020603050405020304" pitchFamily="18" charset="0"/>
                <a:cs typeface="Arial" panose="020B0604020202020204" pitchFamily="34" charset="0"/>
              </a:rPr>
              <a:t>Vision ställer frågan hur arbetsgivaren tänker kring detta, om arbetsgivaren tar det vidare till personalutskottet eller om arbetsgivaren tänker att fackliga ska driva det, eller att både arbetsgivare och fackliga ska ta det vidare.</a:t>
            </a:r>
            <a:endParaRPr lang="sv-SE"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E740331D-50F7-47CC-9A06-48C05E46097D}" type="slidenum">
              <a:rPr lang="sv-SE" smtClean="0"/>
              <a:t>7</a:t>
            </a:fld>
            <a:endParaRPr lang="sv-SE"/>
          </a:p>
        </p:txBody>
      </p:sp>
    </p:spTree>
    <p:extLst>
      <p:ext uri="{BB962C8B-B14F-4D97-AF65-F5344CB8AC3E}">
        <p14:creationId xmlns:p14="http://schemas.microsoft.com/office/powerpoint/2010/main" val="3729884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Martin</a:t>
            </a:r>
          </a:p>
        </p:txBody>
      </p:sp>
      <p:sp>
        <p:nvSpPr>
          <p:cNvPr id="4" name="Platshållare för bildnummer 3"/>
          <p:cNvSpPr>
            <a:spLocks noGrp="1"/>
          </p:cNvSpPr>
          <p:nvPr>
            <p:ph type="sldNum" sz="quarter" idx="5"/>
          </p:nvPr>
        </p:nvSpPr>
        <p:spPr/>
        <p:txBody>
          <a:bodyPr/>
          <a:lstStyle/>
          <a:p>
            <a:fld id="{E740331D-50F7-47CC-9A06-48C05E46097D}" type="slidenum">
              <a:rPr lang="sv-SE" smtClean="0"/>
              <a:t>8</a:t>
            </a:fld>
            <a:endParaRPr lang="sv-SE"/>
          </a:p>
        </p:txBody>
      </p:sp>
    </p:spTree>
    <p:extLst>
      <p:ext uri="{BB962C8B-B14F-4D97-AF65-F5344CB8AC3E}">
        <p14:creationId xmlns:p14="http://schemas.microsoft.com/office/powerpoint/2010/main" val="1900834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Anna, Martin</a:t>
            </a:r>
          </a:p>
          <a:p>
            <a:endParaRPr lang="sv-SE" dirty="0"/>
          </a:p>
          <a:p>
            <a:endParaRPr lang="sv-SE" dirty="0"/>
          </a:p>
          <a:p>
            <a:r>
              <a:rPr lang="sv-SE" dirty="0"/>
              <a:t>Lokalt: ser utmaningarna, ser möjligheterna.! </a:t>
            </a:r>
          </a:p>
          <a:p>
            <a:endParaRPr lang="sv-SE" dirty="0"/>
          </a:p>
          <a:p>
            <a:r>
              <a:rPr lang="sv-SE" dirty="0"/>
              <a:t>Avtalsrörelse- lönegrupp på fyra personer. De brukar gå fort när det är klart. </a:t>
            </a:r>
          </a:p>
          <a:p>
            <a:r>
              <a:rPr lang="sv-SE" dirty="0"/>
              <a:t>Rådande budget, omorganisationer, arbetsbrister </a:t>
            </a:r>
          </a:p>
          <a:p>
            <a:r>
              <a:rPr lang="sv-SE" dirty="0"/>
              <a:t>Beredskap, följa AB. Försämring enligt facken. </a:t>
            </a:r>
          </a:p>
          <a:p>
            <a:r>
              <a:rPr lang="sv-SE" dirty="0"/>
              <a:t>Samverkansavtalet- arbetsmiljöverket </a:t>
            </a:r>
          </a:p>
          <a:p>
            <a:r>
              <a:rPr lang="sv-SE" dirty="0"/>
              <a:t>Ombud och skyddsombuds träffar och utbildningar. </a:t>
            </a:r>
          </a:p>
          <a:p>
            <a:r>
              <a:rPr lang="sv-SE" dirty="0"/>
              <a:t>Chefers förutsättningar</a:t>
            </a:r>
          </a:p>
          <a:p>
            <a:r>
              <a:rPr lang="sv-SE" dirty="0"/>
              <a:t>Årsmöte</a:t>
            </a:r>
          </a:p>
          <a:p>
            <a:endParaRPr lang="sv-SE" dirty="0"/>
          </a:p>
          <a:p>
            <a:r>
              <a:rPr lang="sv-SE" dirty="0"/>
              <a:t>Processer i arbetsmiljö, individärenden i arbetsrätten </a:t>
            </a:r>
          </a:p>
        </p:txBody>
      </p:sp>
      <p:sp>
        <p:nvSpPr>
          <p:cNvPr id="4" name="Platshållare för bildnummer 3"/>
          <p:cNvSpPr>
            <a:spLocks noGrp="1"/>
          </p:cNvSpPr>
          <p:nvPr>
            <p:ph type="sldNum" sz="quarter" idx="5"/>
          </p:nvPr>
        </p:nvSpPr>
        <p:spPr/>
        <p:txBody>
          <a:bodyPr/>
          <a:lstStyle/>
          <a:p>
            <a:fld id="{E740331D-50F7-47CC-9A06-48C05E46097D}" type="slidenum">
              <a:rPr lang="sv-SE" smtClean="0"/>
              <a:t>9</a:t>
            </a:fld>
            <a:endParaRPr lang="sv-SE"/>
          </a:p>
        </p:txBody>
      </p:sp>
    </p:spTree>
    <p:extLst>
      <p:ext uri="{BB962C8B-B14F-4D97-AF65-F5344CB8AC3E}">
        <p14:creationId xmlns:p14="http://schemas.microsoft.com/office/powerpoint/2010/main" val="2408147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0C69B2-6F23-D50C-120A-8D0E38EA952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37C405F-11CA-92DF-053C-F645A734E9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D2C74AF-A62A-29B0-90AB-6C602D7FF0C5}"/>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93F0064D-4A21-3200-8B59-0ADA1E19CB3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5260977-4B73-DBF5-B8CA-870AEE697038}"/>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2707454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4EAF4B-AA0C-9AF1-3DAD-EB6D76560A1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00FCDAC-FEF6-3E6A-F578-18F84E6CDFB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A68597B-5BEA-E239-8050-235CC4BD3233}"/>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5DAAF6FC-EB1F-D4EB-50B7-84F8E3DDA78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CD490C2-B321-4B3D-5D2B-58C337728083}"/>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371662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C61B7B9-BE63-9C1C-AE9A-092CC137C90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253CBC0-C43E-655B-2504-4399E24422E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E81AD0-6F8A-5954-8631-2DE8670D450D}"/>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99219697-FF94-A29B-49AA-D1FABD84563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30A69F-56EC-2E74-DB08-E5CBB3F2BDD1}"/>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82581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CA470C-DB0C-CFCC-EC4C-5FEC6081E38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CAE98ED-ACBC-11AB-6115-86C05155CD2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A4EC35-8430-8B71-6079-AA418772577A}"/>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A9A2A44F-AAE4-C446-986F-04C6388B2E5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FBFF717-A471-48B4-088B-C7C604391798}"/>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1510129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8116FC-8011-5A8B-6D64-D2F7D4DA91A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1D37837D-E2C2-5D61-CDB9-960CB5A14E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96CF73D-22C1-8673-E664-848D22602985}"/>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86CEB719-7110-3AE3-A097-9DF5E776CCD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A70A5D-FBBC-04F7-AB16-3260ACF3B28D}"/>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101419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AD01D4-6C55-9ED6-B34E-F32B2662050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4FB5687-A709-8F68-D0BC-12FF19DA32D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400A3A5-304E-480E-3344-F9B1CC68F4B5}"/>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BF8A05A-BED8-34D5-AFFE-2935407DC94F}"/>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6" name="Platshållare för sidfot 5">
            <a:extLst>
              <a:ext uri="{FF2B5EF4-FFF2-40B4-BE49-F238E27FC236}">
                <a16:creationId xmlns:a16="http://schemas.microsoft.com/office/drawing/2014/main" id="{33D3944C-92DC-6FB7-9A77-8BC307E6AFF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21ACC0A-2860-BB3D-EA27-4F9DC989A534}"/>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259337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33A0E8-293D-34E9-3FDE-76CAADCBD8E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A25778F-4D15-BD70-74BA-DD388C80F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23FA90F-4F7C-15F2-4384-CE8ED1618D0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5ECF37B-5480-107C-EEE4-F4316E4DDA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A017188-C448-0B6C-C25E-817F0FA51B82}"/>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6F6FBD5-C36A-CA3B-5F24-BED6B20A8735}"/>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8" name="Platshållare för sidfot 7">
            <a:extLst>
              <a:ext uri="{FF2B5EF4-FFF2-40B4-BE49-F238E27FC236}">
                <a16:creationId xmlns:a16="http://schemas.microsoft.com/office/drawing/2014/main" id="{14DC9FC9-1175-9A8B-DA93-1068D607857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E45FB9F-E01A-68BD-AAAF-998DD606B635}"/>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125665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76C469-052B-1367-6199-5CC726312A1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E4B6633-DB25-953A-A301-D29844151445}"/>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4" name="Platshållare för sidfot 3">
            <a:extLst>
              <a:ext uri="{FF2B5EF4-FFF2-40B4-BE49-F238E27FC236}">
                <a16:creationId xmlns:a16="http://schemas.microsoft.com/office/drawing/2014/main" id="{EC853B75-B573-A59F-52FB-66DCF8EA453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51D0FA3-DDE9-E775-2E89-0E6BD8FAC82C}"/>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93428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62A89C7-097B-9C24-3188-B93C55A46DB4}"/>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3" name="Platshållare för sidfot 2">
            <a:extLst>
              <a:ext uri="{FF2B5EF4-FFF2-40B4-BE49-F238E27FC236}">
                <a16:creationId xmlns:a16="http://schemas.microsoft.com/office/drawing/2014/main" id="{C14CDB9E-9215-02CE-D78F-09641997A28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BD79D94-48BE-D4DF-76B5-16E9A201E392}"/>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3395367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A873BE-A30B-6292-BF1D-B95E1110D82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6D0B6E1-09F8-0D7E-A4D5-C565EF6915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91E8AF1-1B4B-269E-938C-996A6E48E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ABA80C5-E18C-11FC-62F1-A01233B6841E}"/>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6" name="Platshållare för sidfot 5">
            <a:extLst>
              <a:ext uri="{FF2B5EF4-FFF2-40B4-BE49-F238E27FC236}">
                <a16:creationId xmlns:a16="http://schemas.microsoft.com/office/drawing/2014/main" id="{03D9C3D0-9D00-05C1-F8A6-3D4B59C227C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3B2A86F-B49D-6273-EEC9-D370E575C3C6}"/>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376967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ACD4F5-E22E-BEB9-1BB9-083DEC8BBCB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47C67B0-21AF-11C0-7565-EA4ACB22CE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227FC8D-780C-1D5B-D438-91DE337F1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3A2B70D-FE69-3064-DA23-5BC9F2C4B70F}"/>
              </a:ext>
            </a:extLst>
          </p:cNvPr>
          <p:cNvSpPr>
            <a:spLocks noGrp="1"/>
          </p:cNvSpPr>
          <p:nvPr>
            <p:ph type="dt" sz="half" idx="10"/>
          </p:nvPr>
        </p:nvSpPr>
        <p:spPr/>
        <p:txBody>
          <a:bodyPr/>
          <a:lstStyle/>
          <a:p>
            <a:fld id="{1EFC66B1-74F0-4F0D-B8AC-F10F085B917E}" type="datetimeFigureOut">
              <a:rPr lang="sv-SE" smtClean="0"/>
              <a:t>2025-01-22</a:t>
            </a:fld>
            <a:endParaRPr lang="sv-SE"/>
          </a:p>
        </p:txBody>
      </p:sp>
      <p:sp>
        <p:nvSpPr>
          <p:cNvPr id="6" name="Platshållare för sidfot 5">
            <a:extLst>
              <a:ext uri="{FF2B5EF4-FFF2-40B4-BE49-F238E27FC236}">
                <a16:creationId xmlns:a16="http://schemas.microsoft.com/office/drawing/2014/main" id="{E8739527-7BB8-D770-02BE-B9AB1ED40A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D287823-B9EF-B959-6F74-341CB350868F}"/>
              </a:ext>
            </a:extLst>
          </p:cNvPr>
          <p:cNvSpPr>
            <a:spLocks noGrp="1"/>
          </p:cNvSpPr>
          <p:nvPr>
            <p:ph type="sldNum" sz="quarter" idx="12"/>
          </p:nvPr>
        </p:nvSpPr>
        <p:spPr/>
        <p:txBody>
          <a:bodyPr/>
          <a:lstStyle/>
          <a:p>
            <a:fld id="{72197545-AFEC-47F7-AEA9-C30C3369D2B2}" type="slidenum">
              <a:rPr lang="sv-SE" smtClean="0"/>
              <a:t>‹#›</a:t>
            </a:fld>
            <a:endParaRPr lang="sv-SE"/>
          </a:p>
        </p:txBody>
      </p:sp>
    </p:spTree>
    <p:extLst>
      <p:ext uri="{BB962C8B-B14F-4D97-AF65-F5344CB8AC3E}">
        <p14:creationId xmlns:p14="http://schemas.microsoft.com/office/powerpoint/2010/main" val="146188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2FEBC4C-20AA-D2CC-366A-C38CAB3D22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9BAF81E-8F42-43D2-F425-657A5792E0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52EE7DE-7760-7C19-AB84-B97AEF91B2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C66B1-74F0-4F0D-B8AC-F10F085B917E}" type="datetimeFigureOut">
              <a:rPr lang="sv-SE" smtClean="0"/>
              <a:t>2025-01-22</a:t>
            </a:fld>
            <a:endParaRPr lang="sv-SE"/>
          </a:p>
        </p:txBody>
      </p:sp>
      <p:sp>
        <p:nvSpPr>
          <p:cNvPr id="5" name="Platshållare för sidfot 4">
            <a:extLst>
              <a:ext uri="{FF2B5EF4-FFF2-40B4-BE49-F238E27FC236}">
                <a16:creationId xmlns:a16="http://schemas.microsoft.com/office/drawing/2014/main" id="{3169AFCE-5A95-152C-315B-CD27B65F21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6B7C901-147E-9425-EB0A-5577F4C7F4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197545-AFEC-47F7-AEA9-C30C3369D2B2}" type="slidenum">
              <a:rPr lang="sv-SE" smtClean="0"/>
              <a:t>‹#›</a:t>
            </a:fld>
            <a:endParaRPr lang="sv-SE"/>
          </a:p>
        </p:txBody>
      </p:sp>
    </p:spTree>
    <p:extLst>
      <p:ext uri="{BB962C8B-B14F-4D97-AF65-F5344CB8AC3E}">
        <p14:creationId xmlns:p14="http://schemas.microsoft.com/office/powerpoint/2010/main" val="243112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vision.se/din-trygghet/avtal/avtalsrorels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ision.se/din-utveckling/lon/lonecoachni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stadsportalen.trollhattan.se/verkstod/personal/arbetsratt/_layouts/15/start.aspx#/SitePages/L%C3%B6nebildning.aspx" TargetMode="External"/><Relationship Id="rId5" Type="http://schemas.openxmlformats.org/officeDocument/2006/relationships/hyperlink" Target="https://vision.se/din-utveckling/lon/" TargetMode="External"/><Relationship Id="rId4" Type="http://schemas.openxmlformats.org/officeDocument/2006/relationships/hyperlink" Target="https://vision.se/din-utveckling/lon/lonepolitik/"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sion.se/medlem/medlemsforman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456197-BD69-B2FD-9828-D5771D54F329}"/>
              </a:ext>
            </a:extLst>
          </p:cNvPr>
          <p:cNvSpPr>
            <a:spLocks noGrp="1"/>
          </p:cNvSpPr>
          <p:nvPr>
            <p:ph type="ctrTitle"/>
          </p:nvPr>
        </p:nvSpPr>
        <p:spPr/>
        <p:txBody>
          <a:bodyPr/>
          <a:lstStyle/>
          <a:p>
            <a:r>
              <a:rPr lang="sv-SE" dirty="0"/>
              <a:t>Välkommen på medlemslunch 2025 </a:t>
            </a:r>
          </a:p>
        </p:txBody>
      </p:sp>
      <p:sp>
        <p:nvSpPr>
          <p:cNvPr id="3" name="Underrubrik 2">
            <a:extLst>
              <a:ext uri="{FF2B5EF4-FFF2-40B4-BE49-F238E27FC236}">
                <a16:creationId xmlns:a16="http://schemas.microsoft.com/office/drawing/2014/main" id="{3B9E66E8-FE21-4CF1-C323-02BF6EEF4FD4}"/>
              </a:ext>
            </a:extLst>
          </p:cNvPr>
          <p:cNvSpPr>
            <a:spLocks noGrp="1"/>
          </p:cNvSpPr>
          <p:nvPr>
            <p:ph type="subTitle" idx="1"/>
          </p:nvPr>
        </p:nvSpPr>
        <p:spPr/>
        <p:txBody>
          <a:bodyPr/>
          <a:lstStyle/>
          <a:p>
            <a:r>
              <a:rPr lang="sv-SE" dirty="0"/>
              <a:t>Vision Trollhätteavdelningen </a:t>
            </a:r>
          </a:p>
          <a:p>
            <a:endParaRPr lang="sv-SE" dirty="0"/>
          </a:p>
        </p:txBody>
      </p:sp>
      <p:pic>
        <p:nvPicPr>
          <p:cNvPr id="4" name="Bild 1" descr="image001">
            <a:extLst>
              <a:ext uri="{FF2B5EF4-FFF2-40B4-BE49-F238E27FC236}">
                <a16:creationId xmlns:a16="http://schemas.microsoft.com/office/drawing/2014/main" id="{BF16D13F-BD56-DD9B-BCF5-2A54B3B99D0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239108" y="4608493"/>
            <a:ext cx="3410356" cy="14827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1591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8B0823-7CA4-4368-2C95-E718F0F53488}"/>
              </a:ext>
            </a:extLst>
          </p:cNvPr>
          <p:cNvSpPr>
            <a:spLocks noGrp="1"/>
          </p:cNvSpPr>
          <p:nvPr>
            <p:ph type="title"/>
          </p:nvPr>
        </p:nvSpPr>
        <p:spPr/>
        <p:txBody>
          <a:bodyPr/>
          <a:lstStyle/>
          <a:p>
            <a:r>
              <a:rPr lang="sv-SE" dirty="0"/>
              <a:t>Medlemskapets förmåner. </a:t>
            </a:r>
          </a:p>
        </p:txBody>
      </p:sp>
      <p:sp>
        <p:nvSpPr>
          <p:cNvPr id="3" name="Platshållare för innehåll 2">
            <a:extLst>
              <a:ext uri="{FF2B5EF4-FFF2-40B4-BE49-F238E27FC236}">
                <a16:creationId xmlns:a16="http://schemas.microsoft.com/office/drawing/2014/main" id="{97BE0336-6CB5-9312-B5A4-AC04DB218C8F}"/>
              </a:ext>
            </a:extLst>
          </p:cNvPr>
          <p:cNvSpPr>
            <a:spLocks noGrp="1"/>
          </p:cNvSpPr>
          <p:nvPr>
            <p:ph idx="1"/>
          </p:nvPr>
        </p:nvSpPr>
        <p:spPr/>
        <p:txBody>
          <a:bodyPr/>
          <a:lstStyle/>
          <a:p>
            <a:pPr algn="l">
              <a:buFont typeface="Arial" panose="020B0604020202020204" pitchFamily="34" charset="0"/>
              <a:buChar char="•"/>
            </a:pPr>
            <a:r>
              <a:rPr lang="sv-SE" b="0" i="0" dirty="0">
                <a:solidFill>
                  <a:srgbClr val="3B3B3B"/>
                </a:solidFill>
                <a:effectLst/>
                <a:latin typeface="Akkurat"/>
              </a:rPr>
              <a:t>Första tanden kommer av sig själv, det gör inte föräldraledigheten</a:t>
            </a:r>
          </a:p>
          <a:p>
            <a:pPr algn="l">
              <a:buFont typeface="Arial" panose="020B0604020202020204" pitchFamily="34" charset="0"/>
              <a:buChar char="•"/>
            </a:pPr>
            <a:r>
              <a:rPr lang="sv-SE" b="0" i="0" dirty="0">
                <a:solidFill>
                  <a:srgbClr val="3B3B3B"/>
                </a:solidFill>
                <a:effectLst/>
                <a:latin typeface="Akkurat"/>
              </a:rPr>
              <a:t>Sommaren kommer av sig själv, det gör inte semestern</a:t>
            </a:r>
          </a:p>
          <a:p>
            <a:pPr algn="l">
              <a:buFont typeface="Arial" panose="020B0604020202020204" pitchFamily="34" charset="0"/>
              <a:buChar char="•"/>
            </a:pPr>
            <a:r>
              <a:rPr lang="sv-SE" b="0" i="0" dirty="0">
                <a:solidFill>
                  <a:srgbClr val="3B3B3B"/>
                </a:solidFill>
                <a:effectLst/>
                <a:latin typeface="Akkurat"/>
              </a:rPr>
              <a:t>Skatt och tull kommer av sig själv, det gör inte reseersättningen</a:t>
            </a:r>
          </a:p>
          <a:p>
            <a:pPr algn="l">
              <a:buFont typeface="Arial" panose="020B0604020202020204" pitchFamily="34" charset="0"/>
              <a:buChar char="•"/>
            </a:pPr>
            <a:r>
              <a:rPr lang="sv-SE" b="0" i="0" dirty="0">
                <a:solidFill>
                  <a:srgbClr val="3B3B3B"/>
                </a:solidFill>
                <a:effectLst/>
                <a:latin typeface="Akkurat"/>
              </a:rPr>
              <a:t>Sjukdom kommer av sig själv, det gör inte sjuklön</a:t>
            </a:r>
          </a:p>
          <a:p>
            <a:pPr algn="l">
              <a:buFont typeface="Arial" panose="020B0604020202020204" pitchFamily="34" charset="0"/>
              <a:buChar char="•"/>
            </a:pPr>
            <a:r>
              <a:rPr lang="sv-SE" b="0" i="0" dirty="0">
                <a:solidFill>
                  <a:srgbClr val="3B3B3B"/>
                </a:solidFill>
                <a:effectLst/>
                <a:latin typeface="Akkurat"/>
              </a:rPr>
              <a:t>Helgdagarna kom Gud med, betalningen kom facket med</a:t>
            </a:r>
          </a:p>
          <a:p>
            <a:pPr algn="l">
              <a:buFont typeface="Arial" panose="020B0604020202020204" pitchFamily="34" charset="0"/>
              <a:buChar char="•"/>
            </a:pPr>
            <a:r>
              <a:rPr lang="sv-SE" b="0" i="0" dirty="0">
                <a:solidFill>
                  <a:srgbClr val="3B3B3B"/>
                </a:solidFill>
                <a:effectLst/>
                <a:latin typeface="Akkurat"/>
              </a:rPr>
              <a:t>Fickludd kommer av sig själv, det gör inte lönen</a:t>
            </a:r>
          </a:p>
          <a:p>
            <a:pPr algn="l">
              <a:buFont typeface="Arial" panose="020B0604020202020204" pitchFamily="34" charset="0"/>
              <a:buChar char="•"/>
            </a:pPr>
            <a:r>
              <a:rPr lang="sv-SE" b="0" i="0" dirty="0">
                <a:solidFill>
                  <a:srgbClr val="3B3B3B"/>
                </a:solidFill>
                <a:effectLst/>
                <a:latin typeface="Akkurat"/>
              </a:rPr>
              <a:t>Ålderdomen kommer av sig själv, det gör inte pensionen</a:t>
            </a:r>
          </a:p>
          <a:p>
            <a:endParaRPr lang="sv-SE" dirty="0"/>
          </a:p>
        </p:txBody>
      </p:sp>
    </p:spTree>
    <p:extLst>
      <p:ext uri="{BB962C8B-B14F-4D97-AF65-F5344CB8AC3E}">
        <p14:creationId xmlns:p14="http://schemas.microsoft.com/office/powerpoint/2010/main" val="225973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35E829-965F-92EA-2BB7-F7C81C0AD304}"/>
              </a:ext>
            </a:extLst>
          </p:cNvPr>
          <p:cNvSpPr>
            <a:spLocks noGrp="1"/>
          </p:cNvSpPr>
          <p:nvPr>
            <p:ph type="title"/>
          </p:nvPr>
        </p:nvSpPr>
        <p:spPr/>
        <p:txBody>
          <a:bodyPr/>
          <a:lstStyle/>
          <a:p>
            <a:pPr algn="ctr"/>
            <a:r>
              <a:rPr lang="sv-SE" dirty="0"/>
              <a:t>TACK för att du deltog.</a:t>
            </a:r>
            <a:br>
              <a:rPr lang="sv-SE" dirty="0"/>
            </a:br>
            <a:endParaRPr lang="sv-SE" dirty="0"/>
          </a:p>
        </p:txBody>
      </p:sp>
      <p:sp>
        <p:nvSpPr>
          <p:cNvPr id="3" name="Platshållare för innehåll 2">
            <a:extLst>
              <a:ext uri="{FF2B5EF4-FFF2-40B4-BE49-F238E27FC236}">
                <a16:creationId xmlns:a16="http://schemas.microsoft.com/office/drawing/2014/main" id="{2D757241-D6CB-D7B0-EB58-FF4A8792A177}"/>
              </a:ext>
            </a:extLst>
          </p:cNvPr>
          <p:cNvSpPr>
            <a:spLocks noGrp="1"/>
          </p:cNvSpPr>
          <p:nvPr>
            <p:ph idx="1"/>
          </p:nvPr>
        </p:nvSpPr>
        <p:spPr/>
        <p:txBody>
          <a:bodyPr/>
          <a:lstStyle/>
          <a:p>
            <a:pPr marL="0" indent="0" algn="ctr">
              <a:buNone/>
            </a:pPr>
            <a:r>
              <a:rPr lang="sv-SE" sz="2800" dirty="0"/>
              <a:t>Vi önskar en fortsatt bra dag! </a:t>
            </a:r>
          </a:p>
          <a:p>
            <a:endParaRPr lang="sv-SE" dirty="0"/>
          </a:p>
          <a:p>
            <a:endParaRPr lang="sv-SE" dirty="0"/>
          </a:p>
          <a:p>
            <a:endParaRPr lang="sv-SE" dirty="0"/>
          </a:p>
        </p:txBody>
      </p:sp>
      <p:pic>
        <p:nvPicPr>
          <p:cNvPr id="4" name="Bild 1" descr="image001">
            <a:extLst>
              <a:ext uri="{FF2B5EF4-FFF2-40B4-BE49-F238E27FC236}">
                <a16:creationId xmlns:a16="http://schemas.microsoft.com/office/drawing/2014/main" id="{149DF801-DEF3-31A7-2485-B87A5DD535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95033" y="2998698"/>
            <a:ext cx="3401934" cy="14790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898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BA87A-C10C-121B-2B3C-A27FCD28B10E}"/>
              </a:ext>
            </a:extLst>
          </p:cNvPr>
          <p:cNvSpPr>
            <a:spLocks noGrp="1"/>
          </p:cNvSpPr>
          <p:nvPr>
            <p:ph type="title"/>
          </p:nvPr>
        </p:nvSpPr>
        <p:spPr/>
        <p:txBody>
          <a:bodyPr/>
          <a:lstStyle/>
          <a:p>
            <a:r>
              <a:rPr lang="sv-SE" dirty="0"/>
              <a:t>Dagordning</a:t>
            </a:r>
          </a:p>
        </p:txBody>
      </p:sp>
      <p:sp>
        <p:nvSpPr>
          <p:cNvPr id="3" name="Platshållare för innehåll 2">
            <a:extLst>
              <a:ext uri="{FF2B5EF4-FFF2-40B4-BE49-F238E27FC236}">
                <a16:creationId xmlns:a16="http://schemas.microsoft.com/office/drawing/2014/main" id="{C26E2EAC-C7BD-6A7F-A292-EBF416FD7B18}"/>
              </a:ext>
            </a:extLst>
          </p:cNvPr>
          <p:cNvSpPr>
            <a:spLocks noGrp="1"/>
          </p:cNvSpPr>
          <p:nvPr>
            <p:ph idx="1"/>
          </p:nvPr>
        </p:nvSpPr>
        <p:spPr/>
        <p:txBody>
          <a:bodyPr>
            <a:normAutofit fontScale="92500" lnSpcReduction="20000"/>
          </a:bodyPr>
          <a:lstStyle/>
          <a:p>
            <a:r>
              <a:rPr lang="sv-SE" b="1" dirty="0"/>
              <a:t>Utifrån lön:</a:t>
            </a:r>
          </a:p>
          <a:p>
            <a:pPr marL="0" indent="0">
              <a:buNone/>
            </a:pPr>
            <a:r>
              <a:rPr lang="sv-SE" dirty="0"/>
              <a:t>- Lönerevision 2024</a:t>
            </a:r>
          </a:p>
          <a:p>
            <a:pPr marL="0" indent="0">
              <a:buNone/>
            </a:pPr>
            <a:r>
              <a:rPr lang="sv-SE" dirty="0"/>
              <a:t>- Central avtalsrörelse </a:t>
            </a:r>
          </a:p>
          <a:p>
            <a:pPr marL="0" indent="0">
              <a:buNone/>
            </a:pPr>
            <a:r>
              <a:rPr lang="sv-SE" dirty="0"/>
              <a:t>- Löneprocess i staden </a:t>
            </a:r>
          </a:p>
          <a:p>
            <a:pPr marL="0" indent="0">
              <a:buNone/>
            </a:pPr>
            <a:r>
              <a:rPr lang="sv-SE" dirty="0"/>
              <a:t>- Löneförhandla </a:t>
            </a:r>
          </a:p>
          <a:p>
            <a:r>
              <a:rPr lang="sv-SE" b="1" dirty="0"/>
              <a:t>Villkor:</a:t>
            </a:r>
          </a:p>
          <a:p>
            <a:pPr marL="0" indent="0">
              <a:buNone/>
            </a:pPr>
            <a:r>
              <a:rPr lang="sv-SE" dirty="0"/>
              <a:t>- Friskvårdsbidrag, Mensskydd </a:t>
            </a:r>
          </a:p>
          <a:p>
            <a:r>
              <a:rPr lang="sv-SE" b="1" dirty="0"/>
              <a:t>Förmåner</a:t>
            </a:r>
          </a:p>
          <a:p>
            <a:r>
              <a:rPr lang="sv-SE" b="1" dirty="0"/>
              <a:t>Arbetet 2025</a:t>
            </a:r>
          </a:p>
          <a:p>
            <a:r>
              <a:rPr lang="sv-SE" b="1" dirty="0"/>
              <a:t>Varför medlem? </a:t>
            </a:r>
          </a:p>
          <a:p>
            <a:endParaRPr lang="sv-SE" dirty="0"/>
          </a:p>
        </p:txBody>
      </p:sp>
      <p:pic>
        <p:nvPicPr>
          <p:cNvPr id="4" name="Platshållare för bild 4" descr="En bild som visar Färggrann, Grafik, kreativitet, hjärta&#10;&#10;Automatiskt genererad beskrivning">
            <a:extLst>
              <a:ext uri="{FF2B5EF4-FFF2-40B4-BE49-F238E27FC236}">
                <a16:creationId xmlns:a16="http://schemas.microsoft.com/office/drawing/2014/main" id="{9CC16811-269D-4044-A251-994F7F9D7F62}"/>
              </a:ext>
            </a:extLst>
          </p:cNvPr>
          <p:cNvPicPr>
            <a:picLocks noChangeAspect="1"/>
          </p:cNvPicPr>
          <p:nvPr/>
        </p:nvPicPr>
        <p:blipFill>
          <a:blip r:embed="rId3"/>
          <a:srcRect t="3062" r="4" b="4"/>
          <a:stretch/>
        </p:blipFill>
        <p:spPr>
          <a:xfrm>
            <a:off x="7577328" y="1553330"/>
            <a:ext cx="3691758" cy="3578725"/>
          </a:xfrm>
          <a:prstGeom prst="rect">
            <a:avLst/>
          </a:prstGeom>
        </p:spPr>
      </p:pic>
    </p:spTree>
    <p:extLst>
      <p:ext uri="{BB962C8B-B14F-4D97-AF65-F5344CB8AC3E}">
        <p14:creationId xmlns:p14="http://schemas.microsoft.com/office/powerpoint/2010/main" val="2013631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6E380-CA52-EC3A-6221-57416B205C28}"/>
              </a:ext>
            </a:extLst>
          </p:cNvPr>
          <p:cNvSpPr>
            <a:spLocks noGrp="1"/>
          </p:cNvSpPr>
          <p:nvPr>
            <p:ph type="title"/>
          </p:nvPr>
        </p:nvSpPr>
        <p:spPr/>
        <p:txBody>
          <a:bodyPr/>
          <a:lstStyle/>
          <a:p>
            <a:r>
              <a:rPr lang="sv-SE" dirty="0"/>
              <a:t>Lönerevision, Hur gick 2024? </a:t>
            </a:r>
          </a:p>
        </p:txBody>
      </p:sp>
      <p:sp>
        <p:nvSpPr>
          <p:cNvPr id="3" name="Platshållare för innehåll 2">
            <a:extLst>
              <a:ext uri="{FF2B5EF4-FFF2-40B4-BE49-F238E27FC236}">
                <a16:creationId xmlns:a16="http://schemas.microsoft.com/office/drawing/2014/main" id="{3E1916AD-FA9C-D288-01A6-7C5998FF4EEF}"/>
              </a:ext>
            </a:extLst>
          </p:cNvPr>
          <p:cNvSpPr>
            <a:spLocks noGrp="1"/>
          </p:cNvSpPr>
          <p:nvPr>
            <p:ph idx="1"/>
          </p:nvPr>
        </p:nvSpPr>
        <p:spPr>
          <a:xfrm>
            <a:off x="838200" y="1276350"/>
            <a:ext cx="10515600" cy="4900613"/>
          </a:xfrm>
        </p:spPr>
        <p:txBody>
          <a:bodyPr>
            <a:noAutofit/>
          </a:bodyPr>
          <a:lstStyle/>
          <a:p>
            <a:r>
              <a:rPr lang="sv-SE" sz="1400" b="1" u="sng" dirty="0">
                <a:effectLst/>
                <a:latin typeface="Barlow" panose="00000500000000000000" pitchFamily="50" charset="0"/>
                <a:ea typeface="Calibri" panose="020F0502020204030204" pitchFamily="34" charset="0"/>
              </a:rPr>
              <a:t>Utfall:</a:t>
            </a:r>
          </a:p>
          <a:p>
            <a:pPr marL="0" indent="0">
              <a:buNone/>
            </a:pPr>
            <a:r>
              <a:rPr lang="sv-SE" sz="1400" dirty="0">
                <a:effectLst/>
                <a:latin typeface="Barlow" panose="00000500000000000000" pitchFamily="50" charset="0"/>
                <a:ea typeface="Calibri" panose="020F0502020204030204" pitchFamily="34" charset="0"/>
              </a:rPr>
              <a:t>-        Vision hade på totalen 3,55%. </a:t>
            </a:r>
          </a:p>
          <a:p>
            <a:pPr marL="0" indent="0">
              <a:buNone/>
            </a:pPr>
            <a:r>
              <a:rPr lang="sv-SE" sz="1400" dirty="0">
                <a:effectLst/>
                <a:latin typeface="Barlow" panose="00000500000000000000" pitchFamily="50" charset="0"/>
                <a:ea typeface="Calibri" panose="020F0502020204030204" pitchFamily="34" charset="0"/>
              </a:rPr>
              <a:t>          Det området som har ett garanterat utfall når upp till 3,45 % (3,3% garanterat centralt i kollektivet) </a:t>
            </a:r>
          </a:p>
          <a:p>
            <a:pPr marL="0" indent="0">
              <a:buNone/>
            </a:pPr>
            <a:r>
              <a:rPr lang="sv-SE" sz="1400" dirty="0">
                <a:effectLst/>
                <a:latin typeface="Barlow" panose="00000500000000000000" pitchFamily="50" charset="0"/>
                <a:ea typeface="Calibri" panose="020F0502020204030204" pitchFamily="34" charset="0"/>
              </a:rPr>
              <a:t>          och Visions sifferlösa chefer och arbetsledare 3,82%.</a:t>
            </a:r>
            <a:endParaRPr lang="sv-SE" sz="1400" dirty="0">
              <a:effectLst/>
              <a:latin typeface="Calibri" panose="020F0502020204030204" pitchFamily="34" charset="0"/>
              <a:ea typeface="Calibri" panose="020F0502020204030204" pitchFamily="34" charset="0"/>
            </a:endParaRPr>
          </a:p>
          <a:p>
            <a:r>
              <a:rPr lang="sv-SE" sz="1400" b="1" u="sng" dirty="0"/>
              <a:t>Struktursatsning under hösten 2024:</a:t>
            </a:r>
          </a:p>
          <a:p>
            <a:pPr marL="342900" lvl="0" indent="-342900">
              <a:lnSpc>
                <a:spcPct val="115000"/>
              </a:lnSpc>
              <a:buFont typeface="Arial" panose="020B0604020202020204" pitchFamily="34" charset="0"/>
              <a:buChar char="-"/>
            </a:pPr>
            <a:r>
              <a:rPr lang="sv-SE" sz="1400" b="1" dirty="0" err="1">
                <a:effectLst/>
                <a:latin typeface="Calibri" panose="020F0502020204030204" pitchFamily="34" charset="0"/>
                <a:ea typeface="Times New Roman" panose="02020603050405020304" pitchFamily="18" charset="0"/>
                <a:cs typeface="Calibri" panose="020F0502020204030204" pitchFamily="34" charset="0"/>
              </a:rPr>
              <a:t>Barnbiträden</a:t>
            </a:r>
            <a:r>
              <a:rPr lang="sv-SE" sz="1400" dirty="0">
                <a:effectLst/>
                <a:latin typeface="Calibri" panose="020F0502020204030204" pitchFamily="34" charset="0"/>
                <a:ea typeface="Times New Roman" panose="02020603050405020304" pitchFamily="18" charset="0"/>
                <a:cs typeface="Calibri" panose="020F0502020204030204" pitchFamily="34" charset="0"/>
              </a:rPr>
              <a:t>   14 000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Bibliotekarier</a:t>
            </a:r>
            <a:r>
              <a:rPr lang="sv-SE" sz="1400" dirty="0">
                <a:effectLst/>
                <a:latin typeface="Calibri" panose="020F0502020204030204" pitchFamily="34" charset="0"/>
                <a:ea typeface="Times New Roman" panose="02020603050405020304" pitchFamily="18" charset="0"/>
                <a:cs typeface="Calibri" panose="020F0502020204030204" pitchFamily="34" charset="0"/>
              </a:rPr>
              <a:t>   12 800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Socialsekreterare bistånd</a:t>
            </a:r>
            <a:r>
              <a:rPr lang="sv-SE" sz="1400" dirty="0">
                <a:effectLst/>
                <a:latin typeface="Calibri" panose="020F0502020204030204" pitchFamily="34" charset="0"/>
                <a:ea typeface="Times New Roman" panose="02020603050405020304" pitchFamily="18" charset="0"/>
                <a:cs typeface="Calibri" panose="020F0502020204030204" pitchFamily="34" charset="0"/>
              </a:rPr>
              <a:t>   27 300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Behandlingssekreterare/kuratorer</a:t>
            </a:r>
            <a:r>
              <a:rPr lang="sv-SE" sz="1400" dirty="0">
                <a:effectLst/>
                <a:latin typeface="Calibri" panose="020F0502020204030204" pitchFamily="34" charset="0"/>
                <a:ea typeface="Times New Roman" panose="02020603050405020304" pitchFamily="18" charset="0"/>
                <a:cs typeface="Calibri" panose="020F0502020204030204" pitchFamily="34" charset="0"/>
              </a:rPr>
              <a:t> (ASF) 131 500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Lärare i fritidshem och förskollärare inom förskola</a:t>
            </a:r>
            <a:r>
              <a:rPr lang="sv-SE" sz="1400" dirty="0">
                <a:effectLst/>
                <a:latin typeface="Calibri" panose="020F0502020204030204" pitchFamily="34" charset="0"/>
                <a:ea typeface="Times New Roman" panose="02020603050405020304" pitchFamily="18" charset="0"/>
                <a:cs typeface="Calibri" panose="020F0502020204030204" pitchFamily="34" charset="0"/>
              </a:rPr>
              <a:t>   105 000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HR - specialister</a:t>
            </a:r>
            <a:r>
              <a:rPr lang="sv-SE" sz="1400" dirty="0">
                <a:effectLst/>
                <a:latin typeface="Calibri" panose="020F0502020204030204" pitchFamily="34" charset="0"/>
                <a:ea typeface="Times New Roman" panose="02020603050405020304" pitchFamily="18" charset="0"/>
                <a:cs typeface="Calibri" panose="020F0502020204030204" pitchFamily="34" charset="0"/>
              </a:rPr>
              <a:t>   18 000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C chefer</a:t>
            </a:r>
            <a:r>
              <a:rPr lang="sv-SE" sz="1400" dirty="0">
                <a:effectLst/>
                <a:latin typeface="Calibri" panose="020F0502020204030204" pitchFamily="34" charset="0"/>
                <a:ea typeface="Times New Roman" panose="02020603050405020304" pitchFamily="18" charset="0"/>
                <a:cs typeface="Calibri" panose="020F0502020204030204" pitchFamily="34" charset="0"/>
              </a:rPr>
              <a:t>   238 000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B chefer (områdeschefer/verksamhetschefer)</a:t>
            </a:r>
            <a:r>
              <a:rPr lang="sv-SE" sz="1400" dirty="0">
                <a:effectLst/>
                <a:latin typeface="Calibri" panose="020F0502020204030204" pitchFamily="34" charset="0"/>
                <a:ea typeface="Times New Roman" panose="02020603050405020304" pitchFamily="18" charset="0"/>
                <a:cs typeface="Calibri" panose="020F0502020204030204" pitchFamily="34" charset="0"/>
              </a:rPr>
              <a:t> 24 000 kr ASF och OF</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Individuella snedsitsar</a:t>
            </a:r>
            <a:r>
              <a:rPr lang="sv-SE" sz="1400" dirty="0">
                <a:effectLst/>
                <a:latin typeface="Calibri" panose="020F0502020204030204" pitchFamily="34" charset="0"/>
                <a:ea typeface="Times New Roman" panose="02020603050405020304" pitchFamily="18" charset="0"/>
                <a:cs typeface="Calibri" panose="020F0502020204030204" pitchFamily="34" charset="0"/>
              </a:rPr>
              <a:t> 70 000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pPr>
            <a:r>
              <a:rPr lang="sv-SE" sz="1400" b="1" dirty="0">
                <a:effectLst/>
                <a:latin typeface="Calibri" panose="020F0502020204030204" pitchFamily="34" charset="0"/>
                <a:ea typeface="Times New Roman" panose="02020603050405020304" pitchFamily="18" charset="0"/>
                <a:cs typeface="Calibri" panose="020F0502020204030204" pitchFamily="34" charset="0"/>
              </a:rPr>
              <a:t>Fritidsledare</a:t>
            </a:r>
            <a:r>
              <a:rPr lang="sv-SE" sz="1400" dirty="0">
                <a:effectLst/>
                <a:latin typeface="Calibri" panose="020F0502020204030204" pitchFamily="34" charset="0"/>
                <a:ea typeface="Times New Roman" panose="02020603050405020304" pitchFamily="18" charset="0"/>
                <a:cs typeface="Calibri" panose="020F0502020204030204" pitchFamily="34" charset="0"/>
              </a:rPr>
              <a:t> 10 000 kr</a:t>
            </a:r>
            <a:endParaRPr lang="sv-SE" sz="1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sv-SE" sz="1400" dirty="0"/>
          </a:p>
          <a:p>
            <a:endParaRPr lang="sv-SE" sz="1400" dirty="0"/>
          </a:p>
        </p:txBody>
      </p:sp>
    </p:spTree>
    <p:extLst>
      <p:ext uri="{BB962C8B-B14F-4D97-AF65-F5344CB8AC3E}">
        <p14:creationId xmlns:p14="http://schemas.microsoft.com/office/powerpoint/2010/main" val="178625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40A49C-5FE5-5602-24A3-800166706D32}"/>
              </a:ext>
            </a:extLst>
          </p:cNvPr>
          <p:cNvSpPr>
            <a:spLocks noGrp="1"/>
          </p:cNvSpPr>
          <p:nvPr>
            <p:ph type="title"/>
          </p:nvPr>
        </p:nvSpPr>
        <p:spPr/>
        <p:txBody>
          <a:bodyPr/>
          <a:lstStyle/>
          <a:p>
            <a:r>
              <a:rPr lang="sv-SE" dirty="0"/>
              <a:t>Central avtalsrörelse </a:t>
            </a:r>
          </a:p>
        </p:txBody>
      </p:sp>
      <p:sp>
        <p:nvSpPr>
          <p:cNvPr id="3" name="Platshållare för innehåll 2">
            <a:extLst>
              <a:ext uri="{FF2B5EF4-FFF2-40B4-BE49-F238E27FC236}">
                <a16:creationId xmlns:a16="http://schemas.microsoft.com/office/drawing/2014/main" id="{423D8336-217F-E3A3-F59A-B2444C7431D0}"/>
              </a:ext>
            </a:extLst>
          </p:cNvPr>
          <p:cNvSpPr>
            <a:spLocks noGrp="1"/>
          </p:cNvSpPr>
          <p:nvPr>
            <p:ph idx="1"/>
          </p:nvPr>
        </p:nvSpPr>
        <p:spPr>
          <a:xfrm>
            <a:off x="838200" y="1362076"/>
            <a:ext cx="10866120" cy="5233796"/>
          </a:xfrm>
        </p:spPr>
        <p:txBody>
          <a:bodyPr>
            <a:normAutofit fontScale="47500" lnSpcReduction="20000"/>
          </a:bodyPr>
          <a:lstStyle/>
          <a:p>
            <a:pPr algn="l">
              <a:buFont typeface="Arial" panose="020B0604020202020204" pitchFamily="34" charset="0"/>
              <a:buChar char="•"/>
            </a:pPr>
            <a:r>
              <a:rPr lang="sv-SE" sz="4000" b="1" i="0" dirty="0">
                <a:solidFill>
                  <a:srgbClr val="000000"/>
                </a:solidFill>
                <a:effectLst/>
                <a:latin typeface="Graphik Regular"/>
              </a:rPr>
              <a:t>HÖK-avtalet kallas det avtal som gäller för Visions medlemmar i kommuner, regioner, kommunala bolag och bolag som levererar välfärdstjänster. </a:t>
            </a:r>
            <a:endParaRPr lang="sv-SE" sz="4000" b="1" i="0" dirty="0">
              <a:effectLst/>
              <a:latin typeface="Graphik Regular"/>
            </a:endParaRPr>
          </a:p>
          <a:p>
            <a:pPr algn="l">
              <a:buFont typeface="Arial" panose="020B0604020202020204" pitchFamily="34" charset="0"/>
              <a:buChar char="•"/>
            </a:pPr>
            <a:r>
              <a:rPr lang="sv-SE" sz="4000" b="1" i="0" dirty="0">
                <a:solidFill>
                  <a:srgbClr val="000000"/>
                </a:solidFill>
                <a:effectLst/>
                <a:latin typeface="Graphik Regular"/>
              </a:rPr>
              <a:t>HÖK-avtalet löper fram till 2024-03-31.</a:t>
            </a:r>
            <a:endParaRPr lang="sv-SE" sz="4000" b="1" i="0" dirty="0">
              <a:effectLst/>
              <a:latin typeface="Graphik Regular"/>
            </a:endParaRPr>
          </a:p>
          <a:p>
            <a:pPr algn="l">
              <a:buFont typeface="Arial" panose="020B0604020202020204" pitchFamily="34" charset="0"/>
              <a:buChar char="•"/>
            </a:pPr>
            <a:r>
              <a:rPr lang="sv-SE" sz="4000" b="1" dirty="0">
                <a:hlinkClick r:id="rId3"/>
              </a:rPr>
              <a:t>Avtal 2025</a:t>
            </a:r>
            <a:r>
              <a:rPr lang="sv-SE" sz="4000" b="1" dirty="0"/>
              <a:t> (film, information)</a:t>
            </a:r>
          </a:p>
          <a:p>
            <a:r>
              <a:rPr lang="sv-SE" sz="4000" b="1" i="0" dirty="0">
                <a:solidFill>
                  <a:srgbClr val="000000"/>
                </a:solidFill>
                <a:effectLst/>
                <a:latin typeface="Graphik Regular"/>
              </a:rPr>
              <a:t>Vision lämnade över sina yrkanden till arbetsgivarna den </a:t>
            </a:r>
            <a:r>
              <a:rPr lang="sv-SE" sz="4000" b="1" dirty="0">
                <a:solidFill>
                  <a:srgbClr val="000000"/>
                </a:solidFill>
                <a:latin typeface="Graphik Regular"/>
              </a:rPr>
              <a:t>20</a:t>
            </a:r>
            <a:r>
              <a:rPr lang="sv-SE" sz="4000" b="1" i="0" dirty="0">
                <a:solidFill>
                  <a:srgbClr val="000000"/>
                </a:solidFill>
                <a:effectLst/>
                <a:latin typeface="Graphik Regular"/>
              </a:rPr>
              <a:t>:e december. Förhandlingarna har börjat. </a:t>
            </a:r>
          </a:p>
          <a:p>
            <a:endParaRPr lang="sv-SE" sz="4000" b="1" i="0" dirty="0">
              <a:effectLst/>
              <a:latin typeface="Graphik Regular"/>
            </a:endParaRPr>
          </a:p>
          <a:p>
            <a:pPr algn="l"/>
            <a:r>
              <a:rPr lang="sv-SE" sz="4000" b="1" i="0" dirty="0">
                <a:solidFill>
                  <a:srgbClr val="3B3B3B"/>
                </a:solidFill>
                <a:effectLst/>
                <a:latin typeface="Akkurat Bold"/>
              </a:rPr>
              <a:t>De viktigaste kraven:</a:t>
            </a:r>
          </a:p>
          <a:p>
            <a:pPr algn="l"/>
            <a:r>
              <a:rPr lang="sv-SE" sz="4000" dirty="0">
                <a:solidFill>
                  <a:srgbClr val="3B3B3B"/>
                </a:solidFill>
                <a:latin typeface="Akkurat Bold"/>
              </a:rPr>
              <a:t>En avtalsperiod om ett år. </a:t>
            </a:r>
            <a:endParaRPr lang="sv-SE" sz="4000" i="0" dirty="0">
              <a:solidFill>
                <a:srgbClr val="3B3B3B"/>
              </a:solidFill>
              <a:effectLst/>
              <a:latin typeface="Akkurat Bold"/>
            </a:endParaRPr>
          </a:p>
          <a:p>
            <a:pPr algn="l">
              <a:buFont typeface="Arial" panose="020B0604020202020204" pitchFamily="34" charset="0"/>
              <a:buChar char="•"/>
            </a:pPr>
            <a:r>
              <a:rPr lang="sv-SE" sz="4000" b="0" i="0" dirty="0">
                <a:solidFill>
                  <a:srgbClr val="3B3B3B"/>
                </a:solidFill>
                <a:effectLst/>
                <a:latin typeface="Akkurat"/>
              </a:rPr>
              <a:t>En centralt angiven löneökningstakt i nivå med det så kallade märket på arbetsmarknaden.</a:t>
            </a:r>
          </a:p>
          <a:p>
            <a:pPr algn="l">
              <a:buFont typeface="Arial" panose="020B0604020202020204" pitchFamily="34" charset="0"/>
              <a:buChar char="•"/>
            </a:pPr>
            <a:r>
              <a:rPr lang="sv-SE" sz="4000" b="0" i="0" dirty="0">
                <a:solidFill>
                  <a:srgbClr val="3B3B3B"/>
                </a:solidFill>
                <a:effectLst/>
                <a:latin typeface="Akkurat"/>
              </a:rPr>
              <a:t>Arbetstidsförkortning genom individuella arbetstidskonton som gör det möjligt att välja mellan till exempel ledig tid eller pensionsavsättningar.</a:t>
            </a:r>
          </a:p>
          <a:p>
            <a:pPr algn="l">
              <a:buFont typeface="Arial" panose="020B0604020202020204" pitchFamily="34" charset="0"/>
              <a:buChar char="•"/>
            </a:pPr>
            <a:r>
              <a:rPr lang="sv-SE" sz="4000" b="0" i="0" dirty="0">
                <a:solidFill>
                  <a:srgbClr val="3B3B3B"/>
                </a:solidFill>
                <a:effectLst/>
                <a:latin typeface="Akkurat"/>
              </a:rPr>
              <a:t>Ökad lönespridning som värdesätter yrkesskicklighet och erfarenhet samt en särskild översyn av lönen för medarbetare med längre anställnings­tid. Man ska inte behöva byta jobb för att ha en god löneutveckling, utan det ska löna sig bättre att stanna kvar och utvecklas tillsammans med verksamheten.</a:t>
            </a:r>
          </a:p>
          <a:p>
            <a:pPr algn="l">
              <a:buFont typeface="Arial" panose="020B0604020202020204" pitchFamily="34" charset="0"/>
              <a:buChar char="•"/>
            </a:pPr>
            <a:r>
              <a:rPr lang="sv-SE" sz="4000" b="0" i="0" dirty="0">
                <a:solidFill>
                  <a:srgbClr val="3B3B3B"/>
                </a:solidFill>
                <a:effectLst/>
                <a:latin typeface="Akkurat"/>
              </a:rPr>
              <a:t>Utökade möjligheter till besök inom vården, provtagningar och hälsoundersökningar på ordinarie arbetstid utan löneavdrag</a:t>
            </a:r>
          </a:p>
          <a:p>
            <a:pPr algn="l">
              <a:buFont typeface="Arial" panose="020B0604020202020204" pitchFamily="34" charset="0"/>
              <a:buChar char="•"/>
            </a:pPr>
            <a:r>
              <a:rPr lang="sv-SE" sz="4000" b="0" i="0" dirty="0">
                <a:solidFill>
                  <a:srgbClr val="3B3B3B"/>
                </a:solidFill>
                <a:effectLst/>
                <a:latin typeface="Akkurat"/>
              </a:rPr>
              <a:t>Bättre förutsättningar för chefer, både organisatoriskt och arbetsmiljömässigt.</a:t>
            </a:r>
            <a:endParaRPr lang="sv-SE" dirty="0"/>
          </a:p>
        </p:txBody>
      </p:sp>
      <p:sp>
        <p:nvSpPr>
          <p:cNvPr id="5" name="textruta 4">
            <a:extLst>
              <a:ext uri="{FF2B5EF4-FFF2-40B4-BE49-F238E27FC236}">
                <a16:creationId xmlns:a16="http://schemas.microsoft.com/office/drawing/2014/main" id="{F1238077-90D4-B4DE-F394-0A69391CA76B}"/>
              </a:ext>
            </a:extLst>
          </p:cNvPr>
          <p:cNvSpPr txBox="1"/>
          <p:nvPr/>
        </p:nvSpPr>
        <p:spPr>
          <a:xfrm>
            <a:off x="2815119" y="3637052"/>
            <a:ext cx="184731"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63513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D0AB9A-F840-AFFD-73FF-0B4F382CF2EA}"/>
              </a:ext>
            </a:extLst>
          </p:cNvPr>
          <p:cNvSpPr>
            <a:spLocks noGrp="1"/>
          </p:cNvSpPr>
          <p:nvPr>
            <p:ph type="title"/>
          </p:nvPr>
        </p:nvSpPr>
        <p:spPr/>
        <p:txBody>
          <a:bodyPr/>
          <a:lstStyle/>
          <a:p>
            <a:r>
              <a:rPr lang="sv-SE" dirty="0"/>
              <a:t>Löneprocess i Trollhättans stad. (vanligt år) </a:t>
            </a:r>
          </a:p>
        </p:txBody>
      </p:sp>
      <p:sp>
        <p:nvSpPr>
          <p:cNvPr id="3" name="Platshållare för innehåll 2">
            <a:extLst>
              <a:ext uri="{FF2B5EF4-FFF2-40B4-BE49-F238E27FC236}">
                <a16:creationId xmlns:a16="http://schemas.microsoft.com/office/drawing/2014/main" id="{13E476C3-9923-542D-29F3-A7A4B1958017}"/>
              </a:ext>
            </a:extLst>
          </p:cNvPr>
          <p:cNvSpPr>
            <a:spLocks noGrp="1"/>
          </p:cNvSpPr>
          <p:nvPr>
            <p:ph idx="1"/>
          </p:nvPr>
        </p:nvSpPr>
        <p:spPr>
          <a:xfrm>
            <a:off x="838200" y="1690688"/>
            <a:ext cx="10515600" cy="4486275"/>
          </a:xfrm>
        </p:spPr>
        <p:txBody>
          <a:bodyPr>
            <a:normAutofit fontScale="70000" lnSpcReduction="20000"/>
          </a:bodyPr>
          <a:lstStyle/>
          <a:p>
            <a:r>
              <a:rPr lang="sv-SE" dirty="0"/>
              <a:t>3,5 </a:t>
            </a:r>
            <a:r>
              <a:rPr lang="sv-SE" sz="2800" dirty="0"/>
              <a:t>% utlagt i budget i år (varierar år till år) </a:t>
            </a:r>
          </a:p>
          <a:p>
            <a:r>
              <a:rPr lang="sv-SE" sz="2800" dirty="0"/>
              <a:t>Ta med det som framkommit året innan, både från ag och fack</a:t>
            </a:r>
          </a:p>
          <a:p>
            <a:r>
              <a:rPr lang="sv-SE" sz="2800" dirty="0"/>
              <a:t>Löneanalyser på förvaltningar, samverkansgrupper. (nytt från </a:t>
            </a:r>
            <a:r>
              <a:rPr lang="sv-SE" dirty="0"/>
              <a:t>2023 hösten</a:t>
            </a:r>
            <a:r>
              <a:rPr lang="sv-SE" sz="2800" dirty="0"/>
              <a:t>) </a:t>
            </a:r>
          </a:p>
          <a:p>
            <a:r>
              <a:rPr lang="sv-SE" sz="2800" dirty="0"/>
              <a:t>Utbildning i lönebildning, ny lön för chefer</a:t>
            </a:r>
          </a:p>
          <a:p>
            <a:r>
              <a:rPr lang="sv-SE" sz="2800" dirty="0"/>
              <a:t>Riktade utbildningsinsatser</a:t>
            </a:r>
          </a:p>
          <a:p>
            <a:r>
              <a:rPr lang="sv-SE" sz="2800" dirty="0"/>
              <a:t>Prioriterande grupper, varit i PU. (</a:t>
            </a:r>
            <a:r>
              <a:rPr lang="sv-SE" dirty="0"/>
              <a:t>Från förra året i </a:t>
            </a:r>
            <a:r>
              <a:rPr lang="sv-SE" sz="2800" dirty="0"/>
              <a:t>CSG) Vision, FSG (yrkar för helhet) </a:t>
            </a:r>
          </a:p>
          <a:p>
            <a:r>
              <a:rPr lang="sv-SE" sz="2800" dirty="0"/>
              <a:t>Budgetarbetet (start </a:t>
            </a:r>
            <a:r>
              <a:rPr lang="sv-SE" dirty="0"/>
              <a:t>föregående </a:t>
            </a:r>
            <a:r>
              <a:rPr lang="sv-SE" sz="2800" dirty="0"/>
              <a:t>år, facken kommer in, yrkanden framåt för 2026, CSG) </a:t>
            </a:r>
          </a:p>
          <a:p>
            <a:r>
              <a:rPr lang="sv-SE" sz="2800" dirty="0"/>
              <a:t>Information lönestrategigrupp, </a:t>
            </a:r>
          </a:p>
          <a:p>
            <a:r>
              <a:rPr lang="sv-SE" sz="2800" dirty="0"/>
              <a:t>Centrala avtalet klart, överläggning </a:t>
            </a:r>
          </a:p>
          <a:p>
            <a:r>
              <a:rPr lang="sv-SE" sz="2800" dirty="0"/>
              <a:t>Lägga ut utrymme</a:t>
            </a:r>
          </a:p>
          <a:p>
            <a:r>
              <a:rPr lang="sv-SE" sz="2800" dirty="0"/>
              <a:t>Lönesamtal klara i början på mars</a:t>
            </a:r>
          </a:p>
          <a:p>
            <a:r>
              <a:rPr lang="sv-SE" sz="2800" dirty="0"/>
              <a:t>Avstämningar med fackförbund (Hör av er till oss)</a:t>
            </a:r>
          </a:p>
          <a:p>
            <a:r>
              <a:rPr lang="sv-SE" sz="2800" dirty="0"/>
              <a:t>Nya löner i april. </a:t>
            </a:r>
          </a:p>
          <a:p>
            <a:endParaRPr lang="sv-SE" dirty="0"/>
          </a:p>
        </p:txBody>
      </p:sp>
    </p:spTree>
    <p:extLst>
      <p:ext uri="{BB962C8B-B14F-4D97-AF65-F5344CB8AC3E}">
        <p14:creationId xmlns:p14="http://schemas.microsoft.com/office/powerpoint/2010/main" val="93357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AD31B1-E0CA-2CB2-3AAC-3ACADF4B2856}"/>
              </a:ext>
            </a:extLst>
          </p:cNvPr>
          <p:cNvSpPr>
            <a:spLocks noGrp="1"/>
          </p:cNvSpPr>
          <p:nvPr>
            <p:ph type="title"/>
          </p:nvPr>
        </p:nvSpPr>
        <p:spPr/>
        <p:txBody>
          <a:bodyPr/>
          <a:lstStyle/>
          <a:p>
            <a:r>
              <a:rPr lang="sv-SE" sz="4400" dirty="0"/>
              <a:t>Löneförhandla </a:t>
            </a:r>
            <a:br>
              <a:rPr lang="sv-SE" sz="4400" dirty="0"/>
            </a:br>
            <a:endParaRPr lang="sv-SE" dirty="0"/>
          </a:p>
        </p:txBody>
      </p:sp>
      <p:sp>
        <p:nvSpPr>
          <p:cNvPr id="3" name="Platshållare för innehåll 2">
            <a:extLst>
              <a:ext uri="{FF2B5EF4-FFF2-40B4-BE49-F238E27FC236}">
                <a16:creationId xmlns:a16="http://schemas.microsoft.com/office/drawing/2014/main" id="{9E8E4C17-4D56-7FA1-2F90-71DF9265437E}"/>
              </a:ext>
            </a:extLst>
          </p:cNvPr>
          <p:cNvSpPr>
            <a:spLocks noGrp="1"/>
          </p:cNvSpPr>
          <p:nvPr>
            <p:ph idx="1"/>
          </p:nvPr>
        </p:nvSpPr>
        <p:spPr/>
        <p:txBody>
          <a:bodyPr>
            <a:normAutofit fontScale="92500"/>
          </a:bodyPr>
          <a:lstStyle/>
          <a:p>
            <a:r>
              <a:rPr lang="sv-SE" dirty="0"/>
              <a:t>Medarbetarsamtalet, mål, utvärderas. (från och med i år, även på våren) </a:t>
            </a:r>
          </a:p>
          <a:p>
            <a:r>
              <a:rPr lang="sv-SE" dirty="0"/>
              <a:t>Individuella mål, verksamhetsmål, MRP målen. Lönekriterier. Lönesamtal</a:t>
            </a:r>
          </a:p>
          <a:p>
            <a:endParaRPr lang="sv-SE" dirty="0"/>
          </a:p>
          <a:p>
            <a:r>
              <a:rPr lang="sv-SE" dirty="0">
                <a:hlinkClick r:id="rId3"/>
              </a:rPr>
              <a:t>Lönecoachning - hjälp inför löneförhandling</a:t>
            </a:r>
            <a:endParaRPr lang="sv-SE" dirty="0"/>
          </a:p>
          <a:p>
            <a:r>
              <a:rPr lang="sv-SE" dirty="0">
                <a:hlinkClick r:id="rId4"/>
              </a:rPr>
              <a:t>Lönepolitik – Vision för rätt lön</a:t>
            </a:r>
            <a:endParaRPr lang="sv-SE" dirty="0"/>
          </a:p>
          <a:p>
            <a:r>
              <a:rPr lang="sv-SE" dirty="0">
                <a:hlinkClick r:id="rId5"/>
              </a:rPr>
              <a:t>Din lön – råd, coachning och lönestatistik (vision.se)</a:t>
            </a:r>
            <a:endParaRPr lang="sv-SE" dirty="0"/>
          </a:p>
          <a:p>
            <a:endParaRPr lang="sv-SE" dirty="0"/>
          </a:p>
          <a:p>
            <a:r>
              <a:rPr lang="sv-SE" dirty="0"/>
              <a:t>Löneinformation på intranätet: </a:t>
            </a:r>
          </a:p>
          <a:p>
            <a:r>
              <a:rPr lang="sv-SE" dirty="0">
                <a:hlinkClick r:id="rId6"/>
              </a:rPr>
              <a:t>Arbetsrätt/Avtal - Lönebildning (trollhattan.se)</a:t>
            </a:r>
            <a:endParaRPr lang="sv-SE" dirty="0"/>
          </a:p>
          <a:p>
            <a:endParaRPr lang="sv-SE" dirty="0"/>
          </a:p>
        </p:txBody>
      </p:sp>
    </p:spTree>
    <p:extLst>
      <p:ext uri="{BB962C8B-B14F-4D97-AF65-F5344CB8AC3E}">
        <p14:creationId xmlns:p14="http://schemas.microsoft.com/office/powerpoint/2010/main" val="916643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75695C-453B-2F78-FA00-911B97B8DAD5}"/>
              </a:ext>
            </a:extLst>
          </p:cNvPr>
          <p:cNvSpPr>
            <a:spLocks noGrp="1"/>
          </p:cNvSpPr>
          <p:nvPr>
            <p:ph type="title"/>
          </p:nvPr>
        </p:nvSpPr>
        <p:spPr/>
        <p:txBody>
          <a:bodyPr/>
          <a:lstStyle/>
          <a:p>
            <a:r>
              <a:rPr lang="sv-SE" dirty="0"/>
              <a:t>Villkor</a:t>
            </a:r>
          </a:p>
        </p:txBody>
      </p:sp>
      <p:sp>
        <p:nvSpPr>
          <p:cNvPr id="3" name="Platshållare för innehåll 2">
            <a:extLst>
              <a:ext uri="{FF2B5EF4-FFF2-40B4-BE49-F238E27FC236}">
                <a16:creationId xmlns:a16="http://schemas.microsoft.com/office/drawing/2014/main" id="{B4ED76F7-A577-A638-C340-68BB0181B501}"/>
              </a:ext>
            </a:extLst>
          </p:cNvPr>
          <p:cNvSpPr>
            <a:spLocks noGrp="1"/>
          </p:cNvSpPr>
          <p:nvPr>
            <p:ph idx="1"/>
          </p:nvPr>
        </p:nvSpPr>
        <p:spPr/>
        <p:txBody>
          <a:bodyPr/>
          <a:lstStyle/>
          <a:p>
            <a:r>
              <a:rPr lang="sv-SE" dirty="0"/>
              <a:t>Friskvårdsbidrag, vad hände?</a:t>
            </a:r>
          </a:p>
          <a:p>
            <a:r>
              <a:rPr lang="sv-SE" dirty="0"/>
              <a:t>Mensskydd (pilotprojekt, 1,3 miljoner, ag lyfter personalutskott samt för kommande budget)  </a:t>
            </a:r>
          </a:p>
          <a:p>
            <a:r>
              <a:rPr lang="sv-SE" dirty="0"/>
              <a:t>Insändare </a:t>
            </a:r>
          </a:p>
          <a:p>
            <a:endParaRPr lang="sv-SE" dirty="0"/>
          </a:p>
          <a:p>
            <a:r>
              <a:rPr lang="sv-SE" dirty="0"/>
              <a:t>(flextidsavtal, distansarbete, friskvårdstimmen)</a:t>
            </a:r>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924677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014BE9-BD6C-4FA6-C013-4D2777C62159}"/>
              </a:ext>
            </a:extLst>
          </p:cNvPr>
          <p:cNvSpPr>
            <a:spLocks noGrp="1"/>
          </p:cNvSpPr>
          <p:nvPr>
            <p:ph type="title"/>
          </p:nvPr>
        </p:nvSpPr>
        <p:spPr/>
        <p:txBody>
          <a:bodyPr/>
          <a:lstStyle/>
          <a:p>
            <a:r>
              <a:rPr lang="sv-SE" dirty="0"/>
              <a:t>Förmåner</a:t>
            </a:r>
          </a:p>
        </p:txBody>
      </p:sp>
      <p:sp>
        <p:nvSpPr>
          <p:cNvPr id="3" name="Platshållare för innehåll 2">
            <a:extLst>
              <a:ext uri="{FF2B5EF4-FFF2-40B4-BE49-F238E27FC236}">
                <a16:creationId xmlns:a16="http://schemas.microsoft.com/office/drawing/2014/main" id="{C6BA8FE5-6790-9DBA-A094-BCD4C7E6D6AF}"/>
              </a:ext>
            </a:extLst>
          </p:cNvPr>
          <p:cNvSpPr>
            <a:spLocks noGrp="1"/>
          </p:cNvSpPr>
          <p:nvPr>
            <p:ph idx="1"/>
          </p:nvPr>
        </p:nvSpPr>
        <p:spPr/>
        <p:txBody>
          <a:bodyPr/>
          <a:lstStyle/>
          <a:p>
            <a:r>
              <a:rPr lang="sv-SE" dirty="0"/>
              <a:t>Förmåner lokalt/centralt</a:t>
            </a:r>
          </a:p>
          <a:p>
            <a:pPr marL="0" indent="0">
              <a:buNone/>
            </a:pPr>
            <a:r>
              <a:rPr lang="sv-SE" dirty="0"/>
              <a:t>Semesterväxling, friskvårdsbidrag, friskvårdstimme, introduktion för nyanställda, funktionellt </a:t>
            </a:r>
            <a:r>
              <a:rPr lang="sv-SE" dirty="0" err="1"/>
              <a:t>It-stöd</a:t>
            </a:r>
            <a:r>
              <a:rPr lang="sv-SE" dirty="0"/>
              <a:t> </a:t>
            </a:r>
          </a:p>
          <a:p>
            <a:pPr marL="0" indent="0">
              <a:buNone/>
            </a:pPr>
            <a:r>
              <a:rPr lang="sv-SE" dirty="0"/>
              <a:t>Medlemsförmåner i Visions </a:t>
            </a:r>
            <a:r>
              <a:rPr lang="sv-SE" dirty="0" err="1"/>
              <a:t>appen</a:t>
            </a:r>
            <a:r>
              <a:rPr lang="sv-SE" dirty="0"/>
              <a:t>, löpande under året (just nu, 25% på Linas matkasse, AI utbildningar, m.m.) </a:t>
            </a:r>
          </a:p>
          <a:p>
            <a:pPr marL="0" indent="0">
              <a:buNone/>
            </a:pPr>
            <a:endParaRPr lang="sv-SE" dirty="0"/>
          </a:p>
          <a:p>
            <a:pPr marL="0" indent="0">
              <a:buNone/>
            </a:pPr>
            <a:r>
              <a:rPr lang="sv-SE" dirty="0">
                <a:hlinkClick r:id="rId3"/>
              </a:rPr>
              <a:t>Förmåner för dig som är medlem i fackförbundet Vision</a:t>
            </a:r>
            <a:endParaRPr lang="sv-SE" dirty="0"/>
          </a:p>
          <a:p>
            <a:pPr marL="0" indent="0">
              <a:buNone/>
            </a:pPr>
            <a:endParaRPr lang="sv-SE" dirty="0"/>
          </a:p>
          <a:p>
            <a:pPr marL="0" indent="0">
              <a:buNone/>
            </a:pPr>
            <a:r>
              <a:rPr lang="sv-SE" dirty="0"/>
              <a:t>Medlemsaktiviteter</a:t>
            </a:r>
          </a:p>
          <a:p>
            <a:endParaRPr lang="sv-SE" dirty="0"/>
          </a:p>
        </p:txBody>
      </p:sp>
    </p:spTree>
    <p:extLst>
      <p:ext uri="{BB962C8B-B14F-4D97-AF65-F5344CB8AC3E}">
        <p14:creationId xmlns:p14="http://schemas.microsoft.com/office/powerpoint/2010/main" val="534183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B703D2-58D7-08B4-9780-911598D2F678}"/>
              </a:ext>
            </a:extLst>
          </p:cNvPr>
          <p:cNvSpPr>
            <a:spLocks noGrp="1"/>
          </p:cNvSpPr>
          <p:nvPr>
            <p:ph type="title"/>
          </p:nvPr>
        </p:nvSpPr>
        <p:spPr/>
        <p:txBody>
          <a:bodyPr/>
          <a:lstStyle/>
          <a:p>
            <a:r>
              <a:rPr lang="sv-SE" dirty="0"/>
              <a:t>Arbetet 2025  </a:t>
            </a:r>
          </a:p>
        </p:txBody>
      </p:sp>
      <p:sp>
        <p:nvSpPr>
          <p:cNvPr id="3" name="Platshållare för innehåll 2">
            <a:extLst>
              <a:ext uri="{FF2B5EF4-FFF2-40B4-BE49-F238E27FC236}">
                <a16:creationId xmlns:a16="http://schemas.microsoft.com/office/drawing/2014/main" id="{E820CA74-11BA-693A-2CF4-BDBFD656078C}"/>
              </a:ext>
            </a:extLst>
          </p:cNvPr>
          <p:cNvSpPr>
            <a:spLocks noGrp="1"/>
          </p:cNvSpPr>
          <p:nvPr>
            <p:ph idx="1"/>
          </p:nvPr>
        </p:nvSpPr>
        <p:spPr/>
        <p:txBody>
          <a:bodyPr>
            <a:normAutofit/>
          </a:bodyPr>
          <a:lstStyle/>
          <a:p>
            <a:r>
              <a:rPr lang="sv-SE" dirty="0"/>
              <a:t>Vad gör vi lokalt?</a:t>
            </a:r>
          </a:p>
          <a:p>
            <a:endParaRPr lang="sv-SE" dirty="0"/>
          </a:p>
          <a:p>
            <a:r>
              <a:rPr lang="sv-SE" dirty="0"/>
              <a:t>Avtalsrörelse </a:t>
            </a:r>
          </a:p>
          <a:p>
            <a:r>
              <a:rPr lang="sv-SE" dirty="0"/>
              <a:t>Rådande budget, olika per förvaltning</a:t>
            </a:r>
          </a:p>
          <a:p>
            <a:r>
              <a:rPr lang="sv-SE" dirty="0"/>
              <a:t>Beredskap (avtal uppsagda) </a:t>
            </a:r>
          </a:p>
          <a:p>
            <a:r>
              <a:rPr lang="sv-SE" dirty="0"/>
              <a:t>Samverkansavtalet </a:t>
            </a:r>
          </a:p>
          <a:p>
            <a:endParaRPr lang="sv-SE" dirty="0"/>
          </a:p>
          <a:p>
            <a:pPr marL="0" indent="0">
              <a:buNone/>
            </a:pPr>
            <a:endParaRPr lang="sv-SE" dirty="0"/>
          </a:p>
        </p:txBody>
      </p:sp>
    </p:spTree>
    <p:extLst>
      <p:ext uri="{BB962C8B-B14F-4D97-AF65-F5344CB8AC3E}">
        <p14:creationId xmlns:p14="http://schemas.microsoft.com/office/powerpoint/2010/main" val="14724639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3403</TotalTime>
  <Words>983</Words>
  <Application>Microsoft Office PowerPoint</Application>
  <PresentationFormat>Bredbild</PresentationFormat>
  <Paragraphs>145</Paragraphs>
  <Slides>11</Slides>
  <Notes>11</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11</vt:i4>
      </vt:variant>
    </vt:vector>
  </HeadingPairs>
  <TitlesOfParts>
    <vt:vector size="19" baseType="lpstr">
      <vt:lpstr>Akkurat</vt:lpstr>
      <vt:lpstr>Akkurat Bold</vt:lpstr>
      <vt:lpstr>Arial</vt:lpstr>
      <vt:lpstr>Barlow</vt:lpstr>
      <vt:lpstr>Calibri</vt:lpstr>
      <vt:lpstr>Calibri Light</vt:lpstr>
      <vt:lpstr>Graphik Regular</vt:lpstr>
      <vt:lpstr>Office-tema</vt:lpstr>
      <vt:lpstr>Välkommen på medlemslunch 2025 </vt:lpstr>
      <vt:lpstr>Dagordning</vt:lpstr>
      <vt:lpstr>Lönerevision, Hur gick 2024? </vt:lpstr>
      <vt:lpstr>Central avtalsrörelse </vt:lpstr>
      <vt:lpstr>Löneprocess i Trollhättans stad. (vanligt år) </vt:lpstr>
      <vt:lpstr>Löneförhandla  </vt:lpstr>
      <vt:lpstr>Villkor</vt:lpstr>
      <vt:lpstr>Förmåner</vt:lpstr>
      <vt:lpstr>Arbetet 2025  </vt:lpstr>
      <vt:lpstr>Medlemskapets förmåner. </vt:lpstr>
      <vt:lpstr>TACK för att du deltog.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Anna Kuusela</dc:creator>
  <cp:lastModifiedBy>Anna Kuusela</cp:lastModifiedBy>
  <cp:revision>10</cp:revision>
  <dcterms:created xsi:type="dcterms:W3CDTF">2025-01-09T08:16:24Z</dcterms:created>
  <dcterms:modified xsi:type="dcterms:W3CDTF">2025-01-23T09:13:17Z</dcterms:modified>
</cp:coreProperties>
</file>