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6" r:id="rId12"/>
    <p:sldId id="265" r:id="rId13"/>
    <p:sldId id="264" r:id="rId14"/>
    <p:sldId id="267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3CDB7B-C5C4-2871-752B-BD7F877F4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E459EE8-0F65-1631-5C81-7A5A761B4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9D383F-7B67-E269-9B97-2A1270FD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EF210D-8353-AAF9-19F8-4C030A553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A72497-718B-DE53-4D97-0EEC4CC3E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307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24E269-807C-5C33-5BEC-377CA68D1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DBCE033-C677-9BBE-C7B2-D50D1CFCA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28AA43-5B2B-6DD2-2777-10B48C3B6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7A81F25-BEE3-B89D-879E-A6DFDDC5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1BA73B-3DAA-3947-D117-9BD83F899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563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3DE8640-0835-BA87-C822-F43A75763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705D692-0CCD-C37B-E8CD-77272D100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826B32-9E5F-0C0F-B56A-F2B45F0D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67F2D3-0CAB-6219-E546-49118538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73F485-5D6E-4D5F-FF4B-D79C3C5D0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250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7F735A-884F-F78D-273B-F89DF158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855A1F-45BA-1113-D7B6-F968703E0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4C0308-FAAE-EBE0-5312-274BEC457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C749A9B-21FC-AE50-60F5-315A83081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78B151-3937-89EE-FAB8-497DDF73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369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D1D835-8570-1B7F-8B48-C84EAB770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9E65B14-8858-2539-D11E-3CD1EFADC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58920F-5296-8A55-7E5C-3009DDA23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0A6D3F-1CFB-4CE6-20D5-5502F9A86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B27777-BF43-D445-E00C-AF8C82E34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2014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F044CC-8EC7-8FDF-8893-B13CA277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B61B2D-289E-4F8C-95FA-B7D490CD8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ED4A236-884D-0110-A7B8-3C2AD6FAB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FD2D28-000E-EE5F-601F-9F8640F8B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2A35BC-0D77-6E36-E728-A7FC0B51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AD8F5B-BA0E-8CE8-91AC-FCF6CE15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744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7C3C8A-CD1B-67A4-BCE2-DA30B6CE2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A6ECC25-C011-6E95-6BA2-B6D1AAF9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5BB8668-449C-5D68-DD64-D6BDAA346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B346DF7-9A64-1999-6E86-AF8C100535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75BE160-4E31-3CE9-02DB-241941C5F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849E61B-E0CD-FE92-CBC4-9CDB5D2BF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00AD560-DB19-6033-B9B4-0CE6863A5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361F085-267E-FAB0-A081-4834C7719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260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A0B748-CFCA-DB8A-F700-BA05B33F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CFB6559-EC1B-569A-AAFF-9FCA60768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2B1BC42-F2A6-595B-19BD-1665AC73E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37793A1-70ED-05DB-D5EF-B571E202A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81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40D416E-91D0-F52D-68E1-9F1BCB1D3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74939B3-DF2A-0A2E-20A9-6CEDB98D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C72292D-8268-6CC3-7CFB-038AE69C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447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D18E47-B62C-A1BD-D1B8-0D475741B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76548F-3790-6336-CA15-3649BBC03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6D478D-541C-4CCB-1336-D85C7E444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0888ED7-F61A-8307-6013-C53D9577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6C66C76-9B46-4455-0BC4-DE9EB0C8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578AF92-9269-5A6E-A9E4-2D9CEF75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411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5C220C-E79A-7A43-3B04-B67024C6D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B2D673F-4BB4-444D-064C-085E46C9F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B006D60-AE00-D84D-8CCC-8F6ED3881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0997342-BB81-DDFE-EC36-DC5BDC47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FBA73E9-BDB1-FE40-963C-F0CB543A0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B88766-AAA1-09AF-E873-13679F0C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843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E36BA3A-C3C8-8935-4FB5-3BF7F7F5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D1B1842-5D04-3090-6E72-1D816F2B1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AA5ED9-1F36-8C39-4887-22FECAA579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EB00F-10EB-41AE-A2D1-50C66860941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B39228-F9BE-E52D-BDFC-B600C4B53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247123-28CB-C351-D9FC-4F45CF2BC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17F8F-0DEB-4968-B550-75C9CFA9E8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897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.se/inomhusmiljo/lokaler-och-arbetsutrymme/lokalernas-storlek/" TargetMode="External"/><Relationship Id="rId2" Type="http://schemas.openxmlformats.org/officeDocument/2006/relationships/hyperlink" Target="https://www.suntarbetsliv.se/artiklar/sam/vad-ar-psykosocial-arbetsmilj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dsportalen.trollhattan.se/bilder/Best%C3%A4mmelser%20lokaler%20i%20Stadshuset.pdf#search=lokaler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ision.se/din-trygghet/avtal/kommun-och-region/avtal-2024/?utm_campaign=nb_yrkanden_SKR&amp;utm_medium=email&amp;utm_source=Apsissend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sion.se/din-utveckling/lon/" TargetMode="External"/><Relationship Id="rId2" Type="http://schemas.openxmlformats.org/officeDocument/2006/relationships/hyperlink" Target="https://vision.se/din-utveckling/lon/lonepoliti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dsportalen.trollhattan.se/verkstod/personal/arbetsratt/_layouts/15/start.aspx#/SitePages/L%C3%B6nebildning.asp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adsportalen.trollhattan.se/verkstod/personal/arbetsratt/_layouts/15/WopiFrame2.aspx?sourcedoc=%7b7B439DFE-EB63-4648-8912-855B04571265%7d&amp;file=Riktlinjer%20f%C3%B6r%20flexibelt%20arbetss%C3%A4tt.docx&amp;action=default" TargetMode="External"/><Relationship Id="rId2" Type="http://schemas.openxmlformats.org/officeDocument/2006/relationships/hyperlink" Target="https://stadsportalen.trollhattan.se/verkstod/personal/arbetsratt/_layouts/15/WopiFrame.aspx?sourcedoc=%7b44CB61B0-B509-498D-98F9-A8A4D47B758D%7d&amp;file=protokoll%20kollektivavtal%20flexibel%20arbetstid%20tj%C3%A4nstem%C3%A4n%20i%20stadshuset.pdf&amp;action=defaul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ision.se/medlem/medlemsformane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2" name="Rectangle 1031">
            <a:extLst>
              <a:ext uri="{FF2B5EF4-FFF2-40B4-BE49-F238E27FC236}">
                <a16:creationId xmlns:a16="http://schemas.microsoft.com/office/drawing/2014/main" id="{D4E68339-1B90-44F9-BCC4-4600A6E24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2BC7289-D472-A1AE-97B1-75EB988CC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5712" y="2400475"/>
            <a:ext cx="9142288" cy="2068222"/>
          </a:xfrm>
        </p:spPr>
        <p:txBody>
          <a:bodyPr>
            <a:normAutofit/>
          </a:bodyPr>
          <a:lstStyle/>
          <a:p>
            <a:r>
              <a:rPr lang="sv-SE" sz="4800" dirty="0"/>
              <a:t>Välkommen på medlemslunch 2024</a:t>
            </a:r>
            <a:br>
              <a:rPr lang="sv-SE" sz="4800" dirty="0"/>
            </a:br>
            <a:endParaRPr lang="sv-SE" sz="48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71AB43-0AA7-77A3-922B-DB094B876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5712" y="4629235"/>
            <a:ext cx="9142288" cy="1488679"/>
          </a:xfrm>
        </p:spPr>
        <p:txBody>
          <a:bodyPr>
            <a:normAutofit/>
          </a:bodyPr>
          <a:lstStyle/>
          <a:p>
            <a:r>
              <a:rPr lang="sv-SE" dirty="0"/>
              <a:t>Vision Trollhätteavdelningen </a:t>
            </a:r>
          </a:p>
        </p:txBody>
      </p:sp>
      <p:pic>
        <p:nvPicPr>
          <p:cNvPr id="1027" name="Bild 1" descr="image001">
            <a:extLst>
              <a:ext uri="{FF2B5EF4-FFF2-40B4-BE49-F238E27FC236}">
                <a16:creationId xmlns:a16="http://schemas.microsoft.com/office/drawing/2014/main" id="{D687C648-34D5-EB91-2A0D-3C5DB322B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09419" y="1048896"/>
            <a:ext cx="3410356" cy="148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20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F6ECE4-7DCB-70D0-4A84-53771D210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Arbetsmiljö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AAC40E-A2A4-BBCA-56C6-0936FA9B6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Psykosocial arbetsmiljö, OSA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Vad är psykosocial arbetsmiljö? - Suntarbetsliv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SAM, skyddsrond &amp; medarbetarenkät.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Trångboddhet, kontorslandskap- riktlinjer. 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Lokalernas storlek - Arbetsmiljöverket (av.se)</a:t>
            </a:r>
            <a:endParaRPr lang="sv-SE" dirty="0"/>
          </a:p>
          <a:p>
            <a:pPr marL="0" indent="0">
              <a:buNone/>
            </a:pPr>
            <a:r>
              <a:rPr lang="sv-SE" dirty="0">
                <a:hlinkClick r:id="rId4"/>
              </a:rPr>
              <a:t>Rutin för resor i tjänsten (trollhattan.se)</a:t>
            </a:r>
            <a:r>
              <a:rPr lang="sv-SE" dirty="0"/>
              <a:t> (lokaler o Trollhättans stads stadshus)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/>
              <a:t>Chefers arbetsmiljö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812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6F4C891B-62D0-4250-AEB7-0F42BAD78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6BB2C92-BD31-DF31-AEE8-EC0A763AB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458" y="2212258"/>
            <a:ext cx="9808067" cy="1113503"/>
          </a:xfrm>
        </p:spPr>
        <p:txBody>
          <a:bodyPr anchor="b">
            <a:normAutofit/>
          </a:bodyPr>
          <a:lstStyle/>
          <a:p>
            <a:pPr algn="ctr"/>
            <a:r>
              <a:rPr lang="sv-SE" sz="4000" dirty="0"/>
              <a:t>Tack för att du deltog.</a:t>
            </a:r>
          </a:p>
        </p:txBody>
      </p:sp>
      <p:pic>
        <p:nvPicPr>
          <p:cNvPr id="4" name="Bild 1" descr="image001">
            <a:extLst>
              <a:ext uri="{FF2B5EF4-FFF2-40B4-BE49-F238E27FC236}">
                <a16:creationId xmlns:a16="http://schemas.microsoft.com/office/drawing/2014/main" id="{66F271A4-C4E9-2861-2817-E4FEDED29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72066" y="629921"/>
            <a:ext cx="3401934" cy="147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315F74-13A1-30A5-2D78-D1853D981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459" y="3532240"/>
            <a:ext cx="9804575" cy="2596847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sv-SE" sz="3600" dirty="0"/>
          </a:p>
          <a:p>
            <a:pPr marL="0" indent="0" algn="ctr">
              <a:buNone/>
            </a:pPr>
            <a:r>
              <a:rPr lang="sv-SE" sz="3600" dirty="0"/>
              <a:t>Vi önskar er fortsatt bra dag!</a:t>
            </a:r>
          </a:p>
          <a:p>
            <a:pPr algn="ctr"/>
            <a:endParaRPr lang="sv-SE" sz="2000" dirty="0"/>
          </a:p>
          <a:p>
            <a:pPr algn="ctr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7140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E7F439-B45F-0C08-88D0-C3EF44E66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sv-SE" dirty="0"/>
              <a:t>Dagordning </a:t>
            </a:r>
          </a:p>
        </p:txBody>
      </p:sp>
      <p:pic>
        <p:nvPicPr>
          <p:cNvPr id="5" name="Platshållare för bild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8130" b="8130"/>
          <a:stretch>
            <a:fillRect/>
          </a:stretch>
        </p:blipFill>
        <p:spPr>
          <a:xfrm>
            <a:off x="6273800" y="1558925"/>
            <a:ext cx="4159250" cy="348297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B4946A-404B-5A93-43CD-8597E9164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22451"/>
            <a:ext cx="4046537" cy="4629149"/>
          </a:xfrm>
        </p:spPr>
        <p:txBody>
          <a:bodyPr>
            <a:normAutofit lnSpcReduction="10000"/>
          </a:bodyPr>
          <a:lstStyle/>
          <a:p>
            <a:r>
              <a:rPr lang="sv-SE" dirty="0"/>
              <a:t>Utifrån lön:</a:t>
            </a:r>
          </a:p>
          <a:p>
            <a:r>
              <a:rPr lang="sv-SE" dirty="0"/>
              <a:t>- Central avtalsrörelse </a:t>
            </a:r>
          </a:p>
          <a:p>
            <a:r>
              <a:rPr lang="sv-SE" dirty="0"/>
              <a:t>- Löneprocess i staden </a:t>
            </a:r>
          </a:p>
          <a:p>
            <a:r>
              <a:rPr lang="sv-SE" dirty="0"/>
              <a:t>- Göra själv i lönesamtal </a:t>
            </a:r>
          </a:p>
          <a:p>
            <a:endParaRPr lang="sv-SE" dirty="0"/>
          </a:p>
          <a:p>
            <a:r>
              <a:rPr lang="sv-SE" dirty="0"/>
              <a:t>Villkor/förmåner</a:t>
            </a:r>
          </a:p>
          <a:p>
            <a:r>
              <a:rPr lang="sv-SE" dirty="0"/>
              <a:t>-  Friskvårdsbidrag/Friskvårdstimme</a:t>
            </a:r>
          </a:p>
          <a:p>
            <a:r>
              <a:rPr lang="sv-SE" dirty="0"/>
              <a:t>-  Flextidsavtal/Distansarbete</a:t>
            </a:r>
          </a:p>
          <a:p>
            <a:endParaRPr lang="sv-SE" dirty="0"/>
          </a:p>
          <a:p>
            <a:r>
              <a:rPr lang="sv-SE" dirty="0"/>
              <a:t>Medlemskapets fördelar </a:t>
            </a:r>
          </a:p>
          <a:p>
            <a:r>
              <a:rPr lang="sv-SE" dirty="0"/>
              <a:t>- Vad betalar jag för?</a:t>
            </a:r>
          </a:p>
          <a:p>
            <a:endParaRPr lang="sv-SE" dirty="0"/>
          </a:p>
          <a:p>
            <a:r>
              <a:rPr lang="sv-SE" dirty="0"/>
              <a:t>Arbetsmiljö</a:t>
            </a:r>
          </a:p>
          <a:p>
            <a:r>
              <a:rPr lang="sv-SE" dirty="0"/>
              <a:t>- Psykosocial arbetsmiljö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220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8453D-2310-01EA-334C-DD50AD02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Central avtalsrörelse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CF85BE-B1C2-81AD-8692-2DD5A31DA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Graphik Regular"/>
              </a:rPr>
              <a:t>HÖK-avtalet kallas det avtal som gäller för Visions medlemmar i kommuner, regioner, kommunala bolag och bolag som levererar välfärdstjänster. </a:t>
            </a:r>
            <a:endParaRPr lang="sv-SE" b="0" i="0" dirty="0">
              <a:effectLst/>
              <a:latin typeface="Graphik Regula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Graphik Regular"/>
              </a:rPr>
              <a:t>HÖK-avtalet löper fram till 2024-03-31.</a:t>
            </a:r>
            <a:endParaRPr lang="sv-SE" b="0" i="0" dirty="0">
              <a:effectLst/>
              <a:latin typeface="Graphik Regula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v-SE" dirty="0">
                <a:hlinkClick r:id="rId2"/>
              </a:rPr>
              <a:t>Avtal 2024 (vision.se)</a:t>
            </a:r>
            <a:r>
              <a:rPr lang="sv-SE" dirty="0"/>
              <a:t> (film, information)</a:t>
            </a:r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Graphik Regular"/>
              </a:rPr>
              <a:t>Vision lämnade över sina yrkanden till arbetsgivarna den 15:e december. Förhandlingarna har börjat. </a:t>
            </a:r>
            <a:endParaRPr lang="sv-SE" b="0" i="0" dirty="0">
              <a:effectLst/>
              <a:latin typeface="Graphik Regula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v-SE" dirty="0"/>
              <a:t>En avtalsperiod om ett år • Centralt angiven löneökningstakt i nivå med det så kallade märket. </a:t>
            </a:r>
            <a:r>
              <a:rPr lang="sv-SE" sz="1400">
                <a:latin typeface="Calibri" charset="0"/>
              </a:rPr>
              <a:t>(7,4 procent fördelat på två år. 4,1 procent i löneökningar första året och 3,3 procent andra året. )*</a:t>
            </a:r>
            <a:r>
              <a:rPr lang="sv-SE" dirty="0">
                <a:latin typeface="Calibri" charset="0"/>
              </a:rPr>
              <a:t> </a:t>
            </a:r>
            <a:r>
              <a:rPr lang="sv-SE" dirty="0"/>
              <a:t>Arbetstidsförkortning, i första hand genom individuella arbetstidskonton alternativt genom exempelvis förkortad veckoarbetstid eller fler semesterdagar • Att samtliga krontalsersättningar i såväl AB som HÖK och bilagor höjs och indexeras (Villkor) </a:t>
            </a:r>
            <a:endParaRPr lang="sv-SE" b="0" i="0" dirty="0">
              <a:effectLst/>
              <a:latin typeface="Graphik Regular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6858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AD0EFB-D39B-EEE0-3003-EFE8B02CD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Löneprocess i Trollhättans stad</a:t>
            </a:r>
            <a:r>
              <a:rPr lang="sv-SE" sz="2000" dirty="0"/>
              <a:t> (vanligt år, under process)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B2870B-8FCF-9DC2-D7E9-191616383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050"/>
            <a:ext cx="10610850" cy="463391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sv-SE" dirty="0"/>
              <a:t>4 % utlagt i år (varierar år till år)</a:t>
            </a:r>
          </a:p>
          <a:p>
            <a:r>
              <a:rPr lang="sv-SE" dirty="0"/>
              <a:t>Ta med det som framkommit året innan, både från ag och fack</a:t>
            </a:r>
          </a:p>
          <a:p>
            <a:r>
              <a:rPr lang="sv-SE" dirty="0"/>
              <a:t>Löneanalyser på förvaltningar, samverkansgrupper. (nytt från i höstas)</a:t>
            </a:r>
          </a:p>
          <a:p>
            <a:r>
              <a:rPr lang="sv-SE" dirty="0"/>
              <a:t>Utbildning i lönebildning, ny lön för chefer</a:t>
            </a:r>
          </a:p>
          <a:p>
            <a:r>
              <a:rPr lang="sv-SE" dirty="0"/>
              <a:t>Riktade utbildningsinsatser</a:t>
            </a:r>
          </a:p>
          <a:p>
            <a:r>
              <a:rPr lang="sv-SE" dirty="0"/>
              <a:t>Prioriterande grupper, varit i PU. (I år vid överläggning) Vision, FSG</a:t>
            </a:r>
          </a:p>
          <a:p>
            <a:r>
              <a:rPr lang="sv-SE" dirty="0"/>
              <a:t>Budgetarbetet (start i år, facken kommer in, yrkanden framåt för 2025, CSG) </a:t>
            </a:r>
          </a:p>
          <a:p>
            <a:r>
              <a:rPr lang="sv-SE" dirty="0"/>
              <a:t>Information lönestrategigrupp, </a:t>
            </a:r>
          </a:p>
          <a:p>
            <a:r>
              <a:rPr lang="sv-SE" dirty="0"/>
              <a:t>Centrala avtalet klart, överläggning (yrkanden 2024)</a:t>
            </a:r>
          </a:p>
          <a:p>
            <a:r>
              <a:rPr lang="sv-SE" dirty="0"/>
              <a:t>Lägga ut utrymme</a:t>
            </a:r>
          </a:p>
          <a:p>
            <a:r>
              <a:rPr lang="sv-SE" dirty="0"/>
              <a:t>Lönesamtal klara i början på mars</a:t>
            </a:r>
          </a:p>
          <a:p>
            <a:r>
              <a:rPr lang="sv-SE" dirty="0"/>
              <a:t>Avstämningar med fackförbund (Hör av er till oss)</a:t>
            </a:r>
          </a:p>
          <a:p>
            <a:r>
              <a:rPr lang="sv-SE" dirty="0"/>
              <a:t>Nya löner i april. </a:t>
            </a:r>
          </a:p>
        </p:txBody>
      </p:sp>
    </p:spTree>
    <p:extLst>
      <p:ext uri="{BB962C8B-B14F-4D97-AF65-F5344CB8AC3E}">
        <p14:creationId xmlns:p14="http://schemas.microsoft.com/office/powerpoint/2010/main" val="314326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6E0214-D624-78F0-135E-66F63713C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Lönesamtal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A7365D-9490-139F-DCC1-86752D6F8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Medarbetarsamtalet, mål, utvärderas. </a:t>
            </a:r>
          </a:p>
          <a:p>
            <a:r>
              <a:rPr lang="sv-SE" dirty="0"/>
              <a:t>Individuella mål, verksamhetsmål, MRP målen. Lönekriterier. </a:t>
            </a:r>
          </a:p>
          <a:p>
            <a:r>
              <a:rPr lang="sv-SE" dirty="0">
                <a:hlinkClick r:id="rId2"/>
              </a:rPr>
              <a:t>Lönepolitik – Vision för rätt lön</a:t>
            </a:r>
            <a:endParaRPr lang="sv-SE" dirty="0"/>
          </a:p>
          <a:p>
            <a:r>
              <a:rPr lang="sv-SE" dirty="0">
                <a:hlinkClick r:id="rId3"/>
              </a:rPr>
              <a:t>Din lön – råd, coachning och lönestatistik (vision.se)</a:t>
            </a:r>
            <a:endParaRPr lang="sv-SE" dirty="0"/>
          </a:p>
          <a:p>
            <a:endParaRPr lang="sv-SE" dirty="0"/>
          </a:p>
          <a:p>
            <a:r>
              <a:rPr lang="sv-SE" dirty="0"/>
              <a:t>Löneinformation på intranätet: </a:t>
            </a:r>
          </a:p>
          <a:p>
            <a:r>
              <a:rPr lang="sv-SE" dirty="0">
                <a:hlinkClick r:id="rId4"/>
              </a:rPr>
              <a:t>Arbetsrätt/Avtal - Lönebildning (trollhattan.se)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585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AE181A-CE59-44AF-591C-7DCB00653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Friskvårdsbidrag/friskvårdstimme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0698A0-B542-E45E-CA39-2CCEF3204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Friskvårdsbidraget; Lyft i flera år i våra yrkanden, kommer från politiken är vårt svar, där budgeten sätts för detta. </a:t>
            </a:r>
          </a:p>
          <a:p>
            <a:pPr marL="0" indent="0">
              <a:buNone/>
            </a:pPr>
            <a:r>
              <a:rPr lang="sv-SE" dirty="0"/>
              <a:t>(Även ag trycker på detta)</a:t>
            </a:r>
          </a:p>
          <a:p>
            <a:endParaRPr lang="sv-SE" dirty="0"/>
          </a:p>
          <a:p>
            <a:r>
              <a:rPr lang="sv-SE" dirty="0"/>
              <a:t>Friskvårdstimme,- Lyft bredare koncept och utökning. </a:t>
            </a:r>
          </a:p>
        </p:txBody>
      </p:sp>
    </p:spTree>
    <p:extLst>
      <p:ext uri="{BB962C8B-B14F-4D97-AF65-F5344CB8AC3E}">
        <p14:creationId xmlns:p14="http://schemas.microsoft.com/office/powerpoint/2010/main" val="208861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A32A80-FE1F-A041-5721-DF5A29755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Flextidsavtal/Distansarbete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782E73-5F3E-57BD-6933-63290338A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Flextidsavtal, ändrat om avstämningsperioderna. </a:t>
            </a:r>
          </a:p>
          <a:p>
            <a:pPr marL="0" indent="0">
              <a:buNone/>
            </a:pPr>
            <a:r>
              <a:rPr lang="sv-SE" dirty="0"/>
              <a:t>Flextidsavtal, intranät: </a:t>
            </a:r>
            <a:r>
              <a:rPr lang="sv-SE" dirty="0">
                <a:hlinkClick r:id="rId2"/>
              </a:rPr>
              <a:t>protokoll kollektivavtal flexibel arbetstid tjänstemän i stadshuset.pdf (trollhattan.se)</a:t>
            </a:r>
            <a:endParaRPr lang="sv-SE" dirty="0"/>
          </a:p>
          <a:p>
            <a:r>
              <a:rPr lang="sv-SE" dirty="0"/>
              <a:t>Distansarbete, Ingen rättighet, chefen beslutar. 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dirty="0"/>
              <a:t>Riktlinje för flexibelt arbetssätt, intranät: </a:t>
            </a:r>
            <a:r>
              <a:rPr lang="sv-SE" dirty="0">
                <a:hlinkClick r:id="rId3"/>
              </a:rPr>
              <a:t>Riktlinjer för flexibelt arbetssätt.docx (trollhattan.se)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3508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DF3831-237A-9E79-E2BD-6E7038850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Medlemskapets förmåner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128844-6130-5B3D-DF54-E006ABF24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3B3B3B"/>
                </a:solidFill>
                <a:effectLst/>
                <a:latin typeface="Akkurat"/>
              </a:rPr>
              <a:t>Första tanden kommer av sig själv, det gör inte föräldraledigheten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3B3B3B"/>
                </a:solidFill>
                <a:effectLst/>
                <a:latin typeface="Akkurat"/>
              </a:rPr>
              <a:t>Sommaren kommer av sig själv, det gör inte semestern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3B3B3B"/>
                </a:solidFill>
                <a:effectLst/>
                <a:latin typeface="Akkurat"/>
              </a:rPr>
              <a:t>Skatt och tull kommer av sig själv, det gör inte reseersättningen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3B3B3B"/>
                </a:solidFill>
                <a:effectLst/>
                <a:latin typeface="Akkurat"/>
              </a:rPr>
              <a:t>Sjukdom kommer av sig själv, det gör inte sjuklön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3B3B3B"/>
                </a:solidFill>
                <a:effectLst/>
                <a:latin typeface="Akkurat"/>
              </a:rPr>
              <a:t>Helgdagarna kom Gud med, betalningen kom facket med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3B3B3B"/>
                </a:solidFill>
                <a:effectLst/>
                <a:latin typeface="Akkurat"/>
              </a:rPr>
              <a:t>Fickludd kommer av sig själv, det gör inte lönen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3B3B3B"/>
                </a:solidFill>
                <a:effectLst/>
                <a:latin typeface="Akkurat"/>
              </a:rPr>
              <a:t>Ålderdomen kommer av sig själv, det gör inte pensionen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705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194992-FBCB-ABB9-7ADF-26974AB0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Medlemskapets fördelar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C87E0B-5F2B-837F-5947-55828E8CD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Vad gör vi lokalt i en medlemsprocess? </a:t>
            </a:r>
          </a:p>
          <a:p>
            <a:r>
              <a:rPr lang="sv-SE" dirty="0"/>
              <a:t>Andra processer?</a:t>
            </a:r>
          </a:p>
          <a:p>
            <a:endParaRPr lang="sv-SE" dirty="0"/>
          </a:p>
          <a:p>
            <a:r>
              <a:rPr lang="sv-SE" dirty="0"/>
              <a:t>Förmåner lokalt/centralt</a:t>
            </a:r>
          </a:p>
          <a:p>
            <a:pPr marL="0" indent="0">
              <a:buNone/>
            </a:pPr>
            <a:r>
              <a:rPr lang="sv-SE" dirty="0"/>
              <a:t>Semesterväxling, friskvårdsbidrag, friskvårdstimme, introduktion för nyanställda, funktionellt </a:t>
            </a:r>
            <a:r>
              <a:rPr lang="sv-SE" dirty="0" err="1"/>
              <a:t>It-stöd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Medlemsförmåner i Visions </a:t>
            </a:r>
            <a:r>
              <a:rPr lang="sv-SE" dirty="0" err="1"/>
              <a:t>appen</a:t>
            </a: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hlinkClick r:id="rId2"/>
              </a:rPr>
              <a:t>Förmåner för dig som är medlem i fackförbundet Vision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Medlemsaktiviteter</a:t>
            </a:r>
          </a:p>
        </p:txBody>
      </p:sp>
    </p:spTree>
    <p:extLst>
      <p:ext uri="{BB962C8B-B14F-4D97-AF65-F5344CB8AC3E}">
        <p14:creationId xmlns:p14="http://schemas.microsoft.com/office/powerpoint/2010/main" val="286830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DF13FCE151F743B559A08F3765E7C1" ma:contentTypeVersion="22" ma:contentTypeDescription="Skapa ett nytt dokument." ma:contentTypeScope="" ma:versionID="f3b84cbdf6a4e58de04eedf6966d86e5">
  <xsd:schema xmlns:xsd="http://www.w3.org/2001/XMLSchema" xmlns:xs="http://www.w3.org/2001/XMLSchema" xmlns:p="http://schemas.microsoft.com/office/2006/metadata/properties" xmlns:ns2="ad93cd00-b9a9-4506-849a-5566b7e4608a" targetNamespace="http://schemas.microsoft.com/office/2006/metadata/properties" ma:root="true" ma:fieldsID="a315c97494f30014ad57b9fa23fad0f4" ns2:_="">
    <xsd:import namespace="ad93cd00-b9a9-4506-849a-5566b7e4608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cd00-b9a9-4506-849a-5566b7e460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EB48A4-3350-4BB7-BCE0-67D0FF86E2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cd00-b9a9-4506-849a-5566b7e460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C6EFF3-CB0D-4BAA-B19C-E1726AC4CF10}">
  <ds:schemaRefs>
    <ds:schemaRef ds:uri="http://schemas.microsoft.com/office/2006/documentManagement/types"/>
    <ds:schemaRef ds:uri="http://schemas.openxmlformats.org/package/2006/metadata/core-properties"/>
    <ds:schemaRef ds:uri="ad93cd00-b9a9-4506-849a-5566b7e4608a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B006AE7-75FA-4063-A43C-EE347BED61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627</Words>
  <Application>Microsoft Office PowerPoint</Application>
  <PresentationFormat>Bredbild</PresentationFormat>
  <Paragraphs>87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7" baseType="lpstr">
      <vt:lpstr>Akkurat</vt:lpstr>
      <vt:lpstr>Arial</vt:lpstr>
      <vt:lpstr>Calibri</vt:lpstr>
      <vt:lpstr>Calibri Light</vt:lpstr>
      <vt:lpstr>Graphik Regular</vt:lpstr>
      <vt:lpstr>Office-tema</vt:lpstr>
      <vt:lpstr>Välkommen på medlemslunch 2024 </vt:lpstr>
      <vt:lpstr>Dagordning </vt:lpstr>
      <vt:lpstr>Central avtalsrörelse </vt:lpstr>
      <vt:lpstr>Löneprocess i Trollhättans stad (vanligt år, under process)</vt:lpstr>
      <vt:lpstr>Lönesamtal </vt:lpstr>
      <vt:lpstr>Friskvårdsbidrag/friskvårdstimme</vt:lpstr>
      <vt:lpstr>Flextidsavtal/Distansarbete </vt:lpstr>
      <vt:lpstr>Medlemskapets förmåner </vt:lpstr>
      <vt:lpstr>Medlemskapets fördelar </vt:lpstr>
      <vt:lpstr>Arbetsmiljö</vt:lpstr>
      <vt:lpstr>Tack för att du deltog.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på medlemslunch 2024</dc:title>
  <dc:creator>Anna Kuusela</dc:creator>
  <cp:lastModifiedBy>Anna Kuusela</cp:lastModifiedBy>
  <cp:revision>21</cp:revision>
  <dcterms:created xsi:type="dcterms:W3CDTF">2023-11-28T10:39:05Z</dcterms:created>
  <dcterms:modified xsi:type="dcterms:W3CDTF">2024-01-26T07:28:11Z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0x010100A6DF13FCE151F743B559A08F3765E7C1</vt:lpwstr>
  </property>
</Properties>
</file>