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handoutMasterIdLst>
    <p:handoutMasterId r:id="rId74"/>
  </p:handoutMasterIdLst>
  <p:sldIdLst>
    <p:sldId id="273" r:id="rId2"/>
    <p:sldId id="306" r:id="rId3"/>
    <p:sldId id="276" r:id="rId4"/>
    <p:sldId id="277" r:id="rId5"/>
    <p:sldId id="342" r:id="rId6"/>
    <p:sldId id="329" r:id="rId7"/>
    <p:sldId id="330" r:id="rId8"/>
    <p:sldId id="311" r:id="rId9"/>
    <p:sldId id="327" r:id="rId10"/>
    <p:sldId id="323" r:id="rId11"/>
    <p:sldId id="317" r:id="rId12"/>
    <p:sldId id="318" r:id="rId13"/>
    <p:sldId id="331" r:id="rId14"/>
    <p:sldId id="313" r:id="rId15"/>
    <p:sldId id="314" r:id="rId16"/>
    <p:sldId id="315" r:id="rId17"/>
    <p:sldId id="316" r:id="rId18"/>
    <p:sldId id="307" r:id="rId19"/>
    <p:sldId id="320" r:id="rId20"/>
    <p:sldId id="319" r:id="rId21"/>
    <p:sldId id="344" r:id="rId22"/>
    <p:sldId id="343" r:id="rId23"/>
    <p:sldId id="324" r:id="rId24"/>
    <p:sldId id="333" r:id="rId25"/>
    <p:sldId id="340" r:id="rId26"/>
    <p:sldId id="345" r:id="rId27"/>
    <p:sldId id="334" r:id="rId28"/>
    <p:sldId id="346" r:id="rId29"/>
    <p:sldId id="397" r:id="rId30"/>
    <p:sldId id="349" r:id="rId31"/>
    <p:sldId id="350" r:id="rId32"/>
    <p:sldId id="335" r:id="rId33"/>
    <p:sldId id="368" r:id="rId34"/>
    <p:sldId id="369" r:id="rId35"/>
    <p:sldId id="370" r:id="rId36"/>
    <p:sldId id="371" r:id="rId37"/>
    <p:sldId id="372" r:id="rId38"/>
    <p:sldId id="366" r:id="rId39"/>
    <p:sldId id="356" r:id="rId40"/>
    <p:sldId id="352" r:id="rId41"/>
    <p:sldId id="359" r:id="rId42"/>
    <p:sldId id="358" r:id="rId43"/>
    <p:sldId id="367" r:id="rId44"/>
    <p:sldId id="373" r:id="rId45"/>
    <p:sldId id="338" r:id="rId46"/>
    <p:sldId id="387" r:id="rId47"/>
    <p:sldId id="361" r:id="rId48"/>
    <p:sldId id="375" r:id="rId49"/>
    <p:sldId id="374" r:id="rId50"/>
    <p:sldId id="376" r:id="rId51"/>
    <p:sldId id="377" r:id="rId52"/>
    <p:sldId id="393" r:id="rId53"/>
    <p:sldId id="378" r:id="rId54"/>
    <p:sldId id="379" r:id="rId55"/>
    <p:sldId id="383" r:id="rId56"/>
    <p:sldId id="386" r:id="rId57"/>
    <p:sldId id="384" r:id="rId58"/>
    <p:sldId id="380" r:id="rId59"/>
    <p:sldId id="385" r:id="rId60"/>
    <p:sldId id="382" r:id="rId61"/>
    <p:sldId id="381" r:id="rId62"/>
    <p:sldId id="396" r:id="rId63"/>
    <p:sldId id="389" r:id="rId64"/>
    <p:sldId id="394" r:id="rId65"/>
    <p:sldId id="395" r:id="rId66"/>
    <p:sldId id="362" r:id="rId67"/>
    <p:sldId id="391" r:id="rId68"/>
    <p:sldId id="390" r:id="rId69"/>
    <p:sldId id="325" r:id="rId70"/>
    <p:sldId id="392" r:id="rId71"/>
    <p:sldId id="328" r:id="rId72"/>
  </p:sldIdLst>
  <p:sldSz cx="12192000" cy="6858000"/>
  <p:notesSz cx="7104063"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2810" autoAdjust="0"/>
  </p:normalViewPr>
  <p:slideViewPr>
    <p:cSldViewPr snapToGrid="0">
      <p:cViewPr varScale="1">
        <p:scale>
          <a:sx n="53" d="100"/>
          <a:sy n="53" d="100"/>
        </p:scale>
        <p:origin x="1410" y="66"/>
      </p:cViewPr>
      <p:guideLst/>
    </p:cSldViewPr>
  </p:slideViewPr>
  <p:notesTextViewPr>
    <p:cViewPr>
      <p:scale>
        <a:sx n="1" d="1"/>
        <a:sy n="1" d="1"/>
      </p:scale>
      <p:origin x="0" y="0"/>
    </p:cViewPr>
  </p:notesTextViewPr>
  <p:notesViewPr>
    <p:cSldViewPr snapToGrid="0" showGuides="1">
      <p:cViewPr varScale="1">
        <p:scale>
          <a:sx n="95" d="100"/>
          <a:sy n="95" d="100"/>
        </p:scale>
        <p:origin x="348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969A1-2B49-439B-A10C-D8E9F64DA45D}" type="doc">
      <dgm:prSet loTypeId="urn:microsoft.com/office/officeart/2005/8/layout/default" loCatId="list" qsTypeId="urn:microsoft.com/office/officeart/2005/8/quickstyle/3d1" qsCatId="3D" csTypeId="urn:microsoft.com/office/officeart/2005/8/colors/accent3_2" csCatId="accent3" phldr="1"/>
      <dgm:spPr/>
      <dgm:t>
        <a:bodyPr/>
        <a:lstStyle/>
        <a:p>
          <a:endParaRPr lang="sv-SE"/>
        </a:p>
      </dgm:t>
    </dgm:pt>
    <dgm:pt modelId="{E4EACCEA-A4F0-4938-B5C2-B4E287BB10F1}">
      <dgm:prSet phldrT="[Text]" custT="1"/>
      <dgm:spPr>
        <a:solidFill>
          <a:srgbClr val="00B0F0"/>
        </a:solidFill>
      </dgm:spPr>
      <dgm:t>
        <a:bodyPr/>
        <a:lstStyle/>
        <a:p>
          <a:r>
            <a:rPr lang="sv-SE" sz="2400" dirty="0" smtClean="0">
              <a:latin typeface="Calibri" panose="020F0502020204030204" pitchFamily="34" charset="0"/>
              <a:cs typeface="Calibri" panose="020F0502020204030204" pitchFamily="34" charset="0"/>
            </a:rPr>
            <a:t>Fysisk arbetsmiljö</a:t>
          </a:r>
          <a:endParaRPr lang="sv-SE" sz="2400" dirty="0">
            <a:latin typeface="Calibri" panose="020F0502020204030204" pitchFamily="34" charset="0"/>
            <a:cs typeface="Calibri" panose="020F0502020204030204" pitchFamily="34" charset="0"/>
          </a:endParaRPr>
        </a:p>
      </dgm:t>
    </dgm:pt>
    <dgm:pt modelId="{42EFE159-F133-4C4A-9448-555BC456355C}" type="parTrans" cxnId="{F9D5E21D-B4F2-4997-BA95-44999CDD56C7}">
      <dgm:prSet/>
      <dgm:spPr/>
      <dgm:t>
        <a:bodyPr/>
        <a:lstStyle/>
        <a:p>
          <a:endParaRPr lang="sv-SE"/>
        </a:p>
      </dgm:t>
    </dgm:pt>
    <dgm:pt modelId="{D3F2616D-8295-4099-9CA2-C6877DF1D0A0}" type="sibTrans" cxnId="{F9D5E21D-B4F2-4997-BA95-44999CDD56C7}">
      <dgm:prSet/>
      <dgm:spPr/>
      <dgm:t>
        <a:bodyPr/>
        <a:lstStyle/>
        <a:p>
          <a:endParaRPr lang="sv-SE"/>
        </a:p>
      </dgm:t>
    </dgm:pt>
    <dgm:pt modelId="{401B9E9C-8797-4A3D-9C17-2D0E59657277}">
      <dgm:prSet phldrT="[Text]" custT="1"/>
      <dgm:spPr>
        <a:solidFill>
          <a:schemeClr val="bg1">
            <a:lumMod val="50000"/>
          </a:schemeClr>
        </a:solidFill>
      </dgm:spPr>
      <dgm:t>
        <a:bodyPr/>
        <a:lstStyle/>
        <a:p>
          <a:r>
            <a:rPr lang="sv-SE" sz="2400" dirty="0" smtClean="0">
              <a:latin typeface="Calibri" panose="020F0502020204030204" pitchFamily="34" charset="0"/>
              <a:cs typeface="Calibri" panose="020F0502020204030204" pitchFamily="34" charset="0"/>
            </a:rPr>
            <a:t>Organisatorisk arbetsmiljö</a:t>
          </a:r>
          <a:endParaRPr lang="sv-SE" sz="2400" dirty="0">
            <a:latin typeface="Calibri" panose="020F0502020204030204" pitchFamily="34" charset="0"/>
            <a:cs typeface="Calibri" panose="020F0502020204030204" pitchFamily="34" charset="0"/>
          </a:endParaRPr>
        </a:p>
      </dgm:t>
    </dgm:pt>
    <dgm:pt modelId="{0F7263D1-F394-49D0-8C9D-A55B9F77A8D4}" type="parTrans" cxnId="{BB6E3F2E-0F81-48EA-BCE5-F0D45BAF61A1}">
      <dgm:prSet/>
      <dgm:spPr/>
      <dgm:t>
        <a:bodyPr/>
        <a:lstStyle/>
        <a:p>
          <a:endParaRPr lang="sv-SE"/>
        </a:p>
      </dgm:t>
    </dgm:pt>
    <dgm:pt modelId="{937B8AE8-E02C-4F3B-8DAE-EC2CC874ACF3}" type="sibTrans" cxnId="{BB6E3F2E-0F81-48EA-BCE5-F0D45BAF61A1}">
      <dgm:prSet/>
      <dgm:spPr/>
      <dgm:t>
        <a:bodyPr/>
        <a:lstStyle/>
        <a:p>
          <a:endParaRPr lang="sv-SE"/>
        </a:p>
      </dgm:t>
    </dgm:pt>
    <dgm:pt modelId="{9861B5FC-AB02-4C02-82C6-DC1B0FD9FD0A}">
      <dgm:prSet phldrT="[Text]" custT="1"/>
      <dgm:spPr>
        <a:solidFill>
          <a:schemeClr val="accent4">
            <a:lumMod val="75000"/>
          </a:schemeClr>
        </a:solidFill>
      </dgm:spPr>
      <dgm:t>
        <a:bodyPr/>
        <a:lstStyle/>
        <a:p>
          <a:r>
            <a:rPr lang="sv-SE" sz="2400" dirty="0" smtClean="0">
              <a:latin typeface="Calibri" panose="020F0502020204030204" pitchFamily="34" charset="0"/>
              <a:cs typeface="Calibri" panose="020F0502020204030204" pitchFamily="34" charset="0"/>
            </a:rPr>
            <a:t>Social arbetsmiljö</a:t>
          </a:r>
          <a:endParaRPr lang="sv-SE" sz="2400" dirty="0">
            <a:latin typeface="Calibri" panose="020F0502020204030204" pitchFamily="34" charset="0"/>
            <a:cs typeface="Calibri" panose="020F0502020204030204" pitchFamily="34" charset="0"/>
          </a:endParaRPr>
        </a:p>
      </dgm:t>
    </dgm:pt>
    <dgm:pt modelId="{C6837202-CEDB-492A-A2EC-1CB9B9845C31}" type="parTrans" cxnId="{24584B30-51D1-456E-BEAF-A697B32C47C2}">
      <dgm:prSet/>
      <dgm:spPr/>
      <dgm:t>
        <a:bodyPr/>
        <a:lstStyle/>
        <a:p>
          <a:endParaRPr lang="sv-SE"/>
        </a:p>
      </dgm:t>
    </dgm:pt>
    <dgm:pt modelId="{445BC27E-4F77-46B6-BC84-48463CC50B3B}" type="sibTrans" cxnId="{24584B30-51D1-456E-BEAF-A697B32C47C2}">
      <dgm:prSet/>
      <dgm:spPr/>
      <dgm:t>
        <a:bodyPr/>
        <a:lstStyle/>
        <a:p>
          <a:endParaRPr lang="sv-SE"/>
        </a:p>
      </dgm:t>
    </dgm:pt>
    <dgm:pt modelId="{405B92D2-5BB5-43E3-A8F1-EFEA76684618}">
      <dgm:prSet phldrT="[Text]" custT="1"/>
      <dgm:spPr>
        <a:solidFill>
          <a:schemeClr val="accent1">
            <a:lumMod val="60000"/>
            <a:lumOff val="40000"/>
          </a:schemeClr>
        </a:solidFill>
      </dgm:spPr>
      <dgm:t>
        <a:bodyPr/>
        <a:lstStyle/>
        <a:p>
          <a:r>
            <a:rPr lang="sv-SE" sz="2400" dirty="0" smtClean="0">
              <a:latin typeface="Calibri" panose="020F0502020204030204" pitchFamily="34" charset="0"/>
              <a:cs typeface="Calibri" panose="020F0502020204030204" pitchFamily="34" charset="0"/>
            </a:rPr>
            <a:t>Digital arbetsmiljö</a:t>
          </a:r>
          <a:endParaRPr lang="sv-SE" sz="2400" dirty="0">
            <a:latin typeface="Calibri" panose="020F0502020204030204" pitchFamily="34" charset="0"/>
            <a:cs typeface="Calibri" panose="020F0502020204030204" pitchFamily="34" charset="0"/>
          </a:endParaRPr>
        </a:p>
      </dgm:t>
    </dgm:pt>
    <dgm:pt modelId="{641C4EE5-4EB1-464B-BD49-9B5E735782AD}" type="parTrans" cxnId="{4C17E47C-F575-435F-9929-E5EE8F7CDDF0}">
      <dgm:prSet/>
      <dgm:spPr/>
      <dgm:t>
        <a:bodyPr/>
        <a:lstStyle/>
        <a:p>
          <a:endParaRPr lang="sv-SE"/>
        </a:p>
      </dgm:t>
    </dgm:pt>
    <dgm:pt modelId="{F0F688D1-EBDD-43AD-9DD5-C03B32FDDAB2}" type="sibTrans" cxnId="{4C17E47C-F575-435F-9929-E5EE8F7CDDF0}">
      <dgm:prSet/>
      <dgm:spPr/>
      <dgm:t>
        <a:bodyPr/>
        <a:lstStyle/>
        <a:p>
          <a:endParaRPr lang="sv-SE"/>
        </a:p>
      </dgm:t>
    </dgm:pt>
    <dgm:pt modelId="{A4A23F83-5B83-40F9-B218-4E25EB5ED2F8}">
      <dgm:prSet phldrT="[Text]" custT="1"/>
      <dgm:spPr>
        <a:solidFill>
          <a:schemeClr val="accent2">
            <a:lumMod val="75000"/>
          </a:schemeClr>
        </a:solidFill>
      </dgm:spPr>
      <dgm:t>
        <a:bodyPr/>
        <a:lstStyle/>
        <a:p>
          <a:r>
            <a:rPr lang="sv-SE" sz="2400" dirty="0" smtClean="0">
              <a:latin typeface="Calibri" panose="020F0502020204030204" pitchFamily="34" charset="0"/>
              <a:cs typeface="Calibri" panose="020F0502020204030204" pitchFamily="34" charset="0"/>
            </a:rPr>
            <a:t>Existentiell arbetsmiljö</a:t>
          </a:r>
          <a:endParaRPr lang="sv-SE" sz="2400" dirty="0">
            <a:latin typeface="Calibri" panose="020F0502020204030204" pitchFamily="34" charset="0"/>
            <a:cs typeface="Calibri" panose="020F0502020204030204" pitchFamily="34" charset="0"/>
          </a:endParaRPr>
        </a:p>
      </dgm:t>
    </dgm:pt>
    <dgm:pt modelId="{D0BF2828-49F0-49B2-A1CD-1CE01D35FBF7}" type="parTrans" cxnId="{33855C9D-D088-4EE8-BCD0-57AE39FB2B98}">
      <dgm:prSet/>
      <dgm:spPr/>
      <dgm:t>
        <a:bodyPr/>
        <a:lstStyle/>
        <a:p>
          <a:endParaRPr lang="sv-SE"/>
        </a:p>
      </dgm:t>
    </dgm:pt>
    <dgm:pt modelId="{25A2D2DA-A84D-4E3C-8EBD-66EC57BF566D}" type="sibTrans" cxnId="{33855C9D-D088-4EE8-BCD0-57AE39FB2B98}">
      <dgm:prSet/>
      <dgm:spPr/>
      <dgm:t>
        <a:bodyPr/>
        <a:lstStyle/>
        <a:p>
          <a:endParaRPr lang="sv-SE"/>
        </a:p>
      </dgm:t>
    </dgm:pt>
    <dgm:pt modelId="{BFB84178-8B0F-47BC-B1AF-34FF4A491260}" type="pres">
      <dgm:prSet presAssocID="{2AF969A1-2B49-439B-A10C-D8E9F64DA45D}" presName="diagram" presStyleCnt="0">
        <dgm:presLayoutVars>
          <dgm:dir/>
          <dgm:resizeHandles val="exact"/>
        </dgm:presLayoutVars>
      </dgm:prSet>
      <dgm:spPr/>
      <dgm:t>
        <a:bodyPr/>
        <a:lstStyle/>
        <a:p>
          <a:endParaRPr lang="sv-SE"/>
        </a:p>
      </dgm:t>
    </dgm:pt>
    <dgm:pt modelId="{D294FB5F-09C6-47E7-89A6-B8D701A06152}" type="pres">
      <dgm:prSet presAssocID="{E4EACCEA-A4F0-4938-B5C2-B4E287BB10F1}" presName="node" presStyleLbl="node1" presStyleIdx="0" presStyleCnt="5" custScaleX="107822">
        <dgm:presLayoutVars>
          <dgm:bulletEnabled val="1"/>
        </dgm:presLayoutVars>
      </dgm:prSet>
      <dgm:spPr/>
      <dgm:t>
        <a:bodyPr/>
        <a:lstStyle/>
        <a:p>
          <a:endParaRPr lang="sv-SE"/>
        </a:p>
      </dgm:t>
    </dgm:pt>
    <dgm:pt modelId="{E8685632-F777-4E4D-96F1-D312ACCBFF39}" type="pres">
      <dgm:prSet presAssocID="{D3F2616D-8295-4099-9CA2-C6877DF1D0A0}" presName="sibTrans" presStyleCnt="0"/>
      <dgm:spPr/>
    </dgm:pt>
    <dgm:pt modelId="{04B6B01D-D322-448F-BF36-5B736A50C240}" type="pres">
      <dgm:prSet presAssocID="{401B9E9C-8797-4A3D-9C17-2D0E59657277}" presName="node" presStyleLbl="node1" presStyleIdx="1" presStyleCnt="5" custScaleX="107822">
        <dgm:presLayoutVars>
          <dgm:bulletEnabled val="1"/>
        </dgm:presLayoutVars>
      </dgm:prSet>
      <dgm:spPr/>
      <dgm:t>
        <a:bodyPr/>
        <a:lstStyle/>
        <a:p>
          <a:endParaRPr lang="sv-SE"/>
        </a:p>
      </dgm:t>
    </dgm:pt>
    <dgm:pt modelId="{C45CE066-9A1B-4B67-B3C2-C7969B298DE3}" type="pres">
      <dgm:prSet presAssocID="{937B8AE8-E02C-4F3B-8DAE-EC2CC874ACF3}" presName="sibTrans" presStyleCnt="0"/>
      <dgm:spPr/>
    </dgm:pt>
    <dgm:pt modelId="{AEB21CBB-9AEB-455C-A05D-6517B454C2D2}" type="pres">
      <dgm:prSet presAssocID="{9861B5FC-AB02-4C02-82C6-DC1B0FD9FD0A}" presName="node" presStyleLbl="node1" presStyleIdx="2" presStyleCnt="5" custScaleX="107822">
        <dgm:presLayoutVars>
          <dgm:bulletEnabled val="1"/>
        </dgm:presLayoutVars>
      </dgm:prSet>
      <dgm:spPr/>
      <dgm:t>
        <a:bodyPr/>
        <a:lstStyle/>
        <a:p>
          <a:endParaRPr lang="sv-SE"/>
        </a:p>
      </dgm:t>
    </dgm:pt>
    <dgm:pt modelId="{FDD4B6CA-7AC8-4CBF-B73D-E86C758571A5}" type="pres">
      <dgm:prSet presAssocID="{445BC27E-4F77-46B6-BC84-48463CC50B3B}" presName="sibTrans" presStyleCnt="0"/>
      <dgm:spPr/>
    </dgm:pt>
    <dgm:pt modelId="{1CB52615-480A-403D-A5E8-1C3B5EC1F588}" type="pres">
      <dgm:prSet presAssocID="{405B92D2-5BB5-43E3-A8F1-EFEA76684618}" presName="node" presStyleLbl="node1" presStyleIdx="3" presStyleCnt="5" custScaleX="107822">
        <dgm:presLayoutVars>
          <dgm:bulletEnabled val="1"/>
        </dgm:presLayoutVars>
      </dgm:prSet>
      <dgm:spPr/>
      <dgm:t>
        <a:bodyPr/>
        <a:lstStyle/>
        <a:p>
          <a:endParaRPr lang="sv-SE"/>
        </a:p>
      </dgm:t>
    </dgm:pt>
    <dgm:pt modelId="{6564A93E-DA91-47C7-9A2D-8D4324E0C2B6}" type="pres">
      <dgm:prSet presAssocID="{F0F688D1-EBDD-43AD-9DD5-C03B32FDDAB2}" presName="sibTrans" presStyleCnt="0"/>
      <dgm:spPr/>
    </dgm:pt>
    <dgm:pt modelId="{500204CB-9610-4E17-856C-A8EDAC8D1BBA}" type="pres">
      <dgm:prSet presAssocID="{A4A23F83-5B83-40F9-B218-4E25EB5ED2F8}" presName="node" presStyleLbl="node1" presStyleIdx="4" presStyleCnt="5" custScaleX="107822">
        <dgm:presLayoutVars>
          <dgm:bulletEnabled val="1"/>
        </dgm:presLayoutVars>
      </dgm:prSet>
      <dgm:spPr/>
      <dgm:t>
        <a:bodyPr/>
        <a:lstStyle/>
        <a:p>
          <a:endParaRPr lang="sv-SE"/>
        </a:p>
      </dgm:t>
    </dgm:pt>
  </dgm:ptLst>
  <dgm:cxnLst>
    <dgm:cxn modelId="{0FECB28A-80D3-4DA5-AD4E-203BA839903E}" type="presOf" srcId="{405B92D2-5BB5-43E3-A8F1-EFEA76684618}" destId="{1CB52615-480A-403D-A5E8-1C3B5EC1F588}" srcOrd="0" destOrd="0" presId="urn:microsoft.com/office/officeart/2005/8/layout/default"/>
    <dgm:cxn modelId="{24584B30-51D1-456E-BEAF-A697B32C47C2}" srcId="{2AF969A1-2B49-439B-A10C-D8E9F64DA45D}" destId="{9861B5FC-AB02-4C02-82C6-DC1B0FD9FD0A}" srcOrd="2" destOrd="0" parTransId="{C6837202-CEDB-492A-A2EC-1CB9B9845C31}" sibTransId="{445BC27E-4F77-46B6-BC84-48463CC50B3B}"/>
    <dgm:cxn modelId="{33855C9D-D088-4EE8-BCD0-57AE39FB2B98}" srcId="{2AF969A1-2B49-439B-A10C-D8E9F64DA45D}" destId="{A4A23F83-5B83-40F9-B218-4E25EB5ED2F8}" srcOrd="4" destOrd="0" parTransId="{D0BF2828-49F0-49B2-A1CD-1CE01D35FBF7}" sibTransId="{25A2D2DA-A84D-4E3C-8EBD-66EC57BF566D}"/>
    <dgm:cxn modelId="{4C17E47C-F575-435F-9929-E5EE8F7CDDF0}" srcId="{2AF969A1-2B49-439B-A10C-D8E9F64DA45D}" destId="{405B92D2-5BB5-43E3-A8F1-EFEA76684618}" srcOrd="3" destOrd="0" parTransId="{641C4EE5-4EB1-464B-BD49-9B5E735782AD}" sibTransId="{F0F688D1-EBDD-43AD-9DD5-C03B32FDDAB2}"/>
    <dgm:cxn modelId="{E086B2CE-9A72-414A-9B31-5D4D5E4AB2EA}" type="presOf" srcId="{9861B5FC-AB02-4C02-82C6-DC1B0FD9FD0A}" destId="{AEB21CBB-9AEB-455C-A05D-6517B454C2D2}" srcOrd="0" destOrd="0" presId="urn:microsoft.com/office/officeart/2005/8/layout/default"/>
    <dgm:cxn modelId="{F9461FC6-AA80-477A-86B3-80D6FCA21288}" type="presOf" srcId="{2AF969A1-2B49-439B-A10C-D8E9F64DA45D}" destId="{BFB84178-8B0F-47BC-B1AF-34FF4A491260}" srcOrd="0" destOrd="0" presId="urn:microsoft.com/office/officeart/2005/8/layout/default"/>
    <dgm:cxn modelId="{79671B46-173F-4B18-86A4-C16345237D9B}" type="presOf" srcId="{401B9E9C-8797-4A3D-9C17-2D0E59657277}" destId="{04B6B01D-D322-448F-BF36-5B736A50C240}" srcOrd="0" destOrd="0" presId="urn:microsoft.com/office/officeart/2005/8/layout/default"/>
    <dgm:cxn modelId="{BB6E3F2E-0F81-48EA-BCE5-F0D45BAF61A1}" srcId="{2AF969A1-2B49-439B-A10C-D8E9F64DA45D}" destId="{401B9E9C-8797-4A3D-9C17-2D0E59657277}" srcOrd="1" destOrd="0" parTransId="{0F7263D1-F394-49D0-8C9D-A55B9F77A8D4}" sibTransId="{937B8AE8-E02C-4F3B-8DAE-EC2CC874ACF3}"/>
    <dgm:cxn modelId="{7661EB14-F012-42B5-A3BA-58323A35023C}" type="presOf" srcId="{E4EACCEA-A4F0-4938-B5C2-B4E287BB10F1}" destId="{D294FB5F-09C6-47E7-89A6-B8D701A06152}" srcOrd="0" destOrd="0" presId="urn:microsoft.com/office/officeart/2005/8/layout/default"/>
    <dgm:cxn modelId="{F9D5E21D-B4F2-4997-BA95-44999CDD56C7}" srcId="{2AF969A1-2B49-439B-A10C-D8E9F64DA45D}" destId="{E4EACCEA-A4F0-4938-B5C2-B4E287BB10F1}" srcOrd="0" destOrd="0" parTransId="{42EFE159-F133-4C4A-9448-555BC456355C}" sibTransId="{D3F2616D-8295-4099-9CA2-C6877DF1D0A0}"/>
    <dgm:cxn modelId="{6F5E7A0C-6E46-4DF4-82FF-77E3EA16797E}" type="presOf" srcId="{A4A23F83-5B83-40F9-B218-4E25EB5ED2F8}" destId="{500204CB-9610-4E17-856C-A8EDAC8D1BBA}" srcOrd="0" destOrd="0" presId="urn:microsoft.com/office/officeart/2005/8/layout/default"/>
    <dgm:cxn modelId="{06D7EAEC-92A8-48AB-828D-0AE2F9EE9E3E}" type="presParOf" srcId="{BFB84178-8B0F-47BC-B1AF-34FF4A491260}" destId="{D294FB5F-09C6-47E7-89A6-B8D701A06152}" srcOrd="0" destOrd="0" presId="urn:microsoft.com/office/officeart/2005/8/layout/default"/>
    <dgm:cxn modelId="{DA4C3076-9A56-4F91-9339-BE9A51D6B05B}" type="presParOf" srcId="{BFB84178-8B0F-47BC-B1AF-34FF4A491260}" destId="{E8685632-F777-4E4D-96F1-D312ACCBFF39}" srcOrd="1" destOrd="0" presId="urn:microsoft.com/office/officeart/2005/8/layout/default"/>
    <dgm:cxn modelId="{79FADDBD-AFB3-4263-B83E-818082957060}" type="presParOf" srcId="{BFB84178-8B0F-47BC-B1AF-34FF4A491260}" destId="{04B6B01D-D322-448F-BF36-5B736A50C240}" srcOrd="2" destOrd="0" presId="urn:microsoft.com/office/officeart/2005/8/layout/default"/>
    <dgm:cxn modelId="{18EABC90-D3C3-4824-A2B0-E52430BE4ECE}" type="presParOf" srcId="{BFB84178-8B0F-47BC-B1AF-34FF4A491260}" destId="{C45CE066-9A1B-4B67-B3C2-C7969B298DE3}" srcOrd="3" destOrd="0" presId="urn:microsoft.com/office/officeart/2005/8/layout/default"/>
    <dgm:cxn modelId="{4E636799-3C98-40CC-8C8E-AAA1910105C8}" type="presParOf" srcId="{BFB84178-8B0F-47BC-B1AF-34FF4A491260}" destId="{AEB21CBB-9AEB-455C-A05D-6517B454C2D2}" srcOrd="4" destOrd="0" presId="urn:microsoft.com/office/officeart/2005/8/layout/default"/>
    <dgm:cxn modelId="{A73674AD-2F80-4D0B-95EB-1224BA35A4E5}" type="presParOf" srcId="{BFB84178-8B0F-47BC-B1AF-34FF4A491260}" destId="{FDD4B6CA-7AC8-4CBF-B73D-E86C758571A5}" srcOrd="5" destOrd="0" presId="urn:microsoft.com/office/officeart/2005/8/layout/default"/>
    <dgm:cxn modelId="{7242A5F0-4F1F-4674-A544-25A67E8A93B3}" type="presParOf" srcId="{BFB84178-8B0F-47BC-B1AF-34FF4A491260}" destId="{1CB52615-480A-403D-A5E8-1C3B5EC1F588}" srcOrd="6" destOrd="0" presId="urn:microsoft.com/office/officeart/2005/8/layout/default"/>
    <dgm:cxn modelId="{1D36C404-053A-4BA9-B484-6E0D85089D32}" type="presParOf" srcId="{BFB84178-8B0F-47BC-B1AF-34FF4A491260}" destId="{6564A93E-DA91-47C7-9A2D-8D4324E0C2B6}" srcOrd="7" destOrd="0" presId="urn:microsoft.com/office/officeart/2005/8/layout/default"/>
    <dgm:cxn modelId="{2B70DB04-2264-4703-A68D-D4923A9511CE}" type="presParOf" srcId="{BFB84178-8B0F-47BC-B1AF-34FF4A491260}" destId="{500204CB-9610-4E17-856C-A8EDAC8D1BB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AF969A1-2B49-439B-A10C-D8E9F64DA45D}" type="doc">
      <dgm:prSet loTypeId="urn:microsoft.com/office/officeart/2005/8/layout/default" loCatId="list" qsTypeId="urn:microsoft.com/office/officeart/2005/8/quickstyle/3d1" qsCatId="3D" csTypeId="urn:microsoft.com/office/officeart/2005/8/colors/accent3_2" csCatId="accent3" phldr="1"/>
      <dgm:spPr/>
      <dgm:t>
        <a:bodyPr/>
        <a:lstStyle/>
        <a:p>
          <a:endParaRPr lang="sv-SE"/>
        </a:p>
      </dgm:t>
    </dgm:pt>
    <dgm:pt modelId="{E4EACCEA-A4F0-4938-B5C2-B4E287BB10F1}">
      <dgm:prSet phldrT="[Text]" custT="1"/>
      <dgm:spPr>
        <a:solidFill>
          <a:srgbClr val="00B0F0"/>
        </a:solidFill>
      </dgm:spPr>
      <dgm:t>
        <a:bodyPr/>
        <a:lstStyle/>
        <a:p>
          <a:r>
            <a:rPr lang="sv-SE" sz="2400" dirty="0" smtClean="0">
              <a:latin typeface="Calibri" panose="020F0502020204030204" pitchFamily="34" charset="0"/>
              <a:cs typeface="Calibri" panose="020F0502020204030204" pitchFamily="34" charset="0"/>
            </a:rPr>
            <a:t>Fysisk arbetsmiljö</a:t>
          </a:r>
          <a:endParaRPr lang="sv-SE" sz="2400" dirty="0">
            <a:latin typeface="Calibri" panose="020F0502020204030204" pitchFamily="34" charset="0"/>
            <a:cs typeface="Calibri" panose="020F0502020204030204" pitchFamily="34" charset="0"/>
          </a:endParaRPr>
        </a:p>
      </dgm:t>
    </dgm:pt>
    <dgm:pt modelId="{42EFE159-F133-4C4A-9448-555BC456355C}" type="parTrans" cxnId="{F9D5E21D-B4F2-4997-BA95-44999CDD56C7}">
      <dgm:prSet/>
      <dgm:spPr/>
      <dgm:t>
        <a:bodyPr/>
        <a:lstStyle/>
        <a:p>
          <a:endParaRPr lang="sv-SE"/>
        </a:p>
      </dgm:t>
    </dgm:pt>
    <dgm:pt modelId="{D3F2616D-8295-4099-9CA2-C6877DF1D0A0}" type="sibTrans" cxnId="{F9D5E21D-B4F2-4997-BA95-44999CDD56C7}">
      <dgm:prSet/>
      <dgm:spPr/>
      <dgm:t>
        <a:bodyPr/>
        <a:lstStyle/>
        <a:p>
          <a:endParaRPr lang="sv-SE"/>
        </a:p>
      </dgm:t>
    </dgm:pt>
    <dgm:pt modelId="{401B9E9C-8797-4A3D-9C17-2D0E59657277}">
      <dgm:prSet phldrT="[Text]" custT="1"/>
      <dgm:spPr>
        <a:solidFill>
          <a:schemeClr val="bg1">
            <a:lumMod val="50000"/>
          </a:schemeClr>
        </a:solidFill>
      </dgm:spPr>
      <dgm:t>
        <a:bodyPr/>
        <a:lstStyle/>
        <a:p>
          <a:r>
            <a:rPr lang="sv-SE" sz="2400" dirty="0" smtClean="0">
              <a:latin typeface="Calibri" panose="020F0502020204030204" pitchFamily="34" charset="0"/>
              <a:cs typeface="Calibri" panose="020F0502020204030204" pitchFamily="34" charset="0"/>
            </a:rPr>
            <a:t>Organisatorisk arbetsmiljö</a:t>
          </a:r>
          <a:endParaRPr lang="sv-SE" sz="2400" dirty="0">
            <a:latin typeface="Calibri" panose="020F0502020204030204" pitchFamily="34" charset="0"/>
            <a:cs typeface="Calibri" panose="020F0502020204030204" pitchFamily="34" charset="0"/>
          </a:endParaRPr>
        </a:p>
      </dgm:t>
    </dgm:pt>
    <dgm:pt modelId="{0F7263D1-F394-49D0-8C9D-A55B9F77A8D4}" type="parTrans" cxnId="{BB6E3F2E-0F81-48EA-BCE5-F0D45BAF61A1}">
      <dgm:prSet/>
      <dgm:spPr/>
      <dgm:t>
        <a:bodyPr/>
        <a:lstStyle/>
        <a:p>
          <a:endParaRPr lang="sv-SE"/>
        </a:p>
      </dgm:t>
    </dgm:pt>
    <dgm:pt modelId="{937B8AE8-E02C-4F3B-8DAE-EC2CC874ACF3}" type="sibTrans" cxnId="{BB6E3F2E-0F81-48EA-BCE5-F0D45BAF61A1}">
      <dgm:prSet/>
      <dgm:spPr/>
      <dgm:t>
        <a:bodyPr/>
        <a:lstStyle/>
        <a:p>
          <a:endParaRPr lang="sv-SE"/>
        </a:p>
      </dgm:t>
    </dgm:pt>
    <dgm:pt modelId="{9861B5FC-AB02-4C02-82C6-DC1B0FD9FD0A}">
      <dgm:prSet phldrT="[Text]" custT="1"/>
      <dgm:spPr>
        <a:solidFill>
          <a:schemeClr val="accent4">
            <a:lumMod val="75000"/>
          </a:schemeClr>
        </a:solidFill>
      </dgm:spPr>
      <dgm:t>
        <a:bodyPr/>
        <a:lstStyle/>
        <a:p>
          <a:r>
            <a:rPr lang="sv-SE" sz="2400" dirty="0" smtClean="0">
              <a:latin typeface="Calibri" panose="020F0502020204030204" pitchFamily="34" charset="0"/>
              <a:cs typeface="Calibri" panose="020F0502020204030204" pitchFamily="34" charset="0"/>
            </a:rPr>
            <a:t>Social arbetsmiljö</a:t>
          </a:r>
          <a:endParaRPr lang="sv-SE" sz="2400" dirty="0">
            <a:latin typeface="Calibri" panose="020F0502020204030204" pitchFamily="34" charset="0"/>
            <a:cs typeface="Calibri" panose="020F0502020204030204" pitchFamily="34" charset="0"/>
          </a:endParaRPr>
        </a:p>
      </dgm:t>
    </dgm:pt>
    <dgm:pt modelId="{C6837202-CEDB-492A-A2EC-1CB9B9845C31}" type="parTrans" cxnId="{24584B30-51D1-456E-BEAF-A697B32C47C2}">
      <dgm:prSet/>
      <dgm:spPr/>
      <dgm:t>
        <a:bodyPr/>
        <a:lstStyle/>
        <a:p>
          <a:endParaRPr lang="sv-SE"/>
        </a:p>
      </dgm:t>
    </dgm:pt>
    <dgm:pt modelId="{445BC27E-4F77-46B6-BC84-48463CC50B3B}" type="sibTrans" cxnId="{24584B30-51D1-456E-BEAF-A697B32C47C2}">
      <dgm:prSet/>
      <dgm:spPr/>
      <dgm:t>
        <a:bodyPr/>
        <a:lstStyle/>
        <a:p>
          <a:endParaRPr lang="sv-SE"/>
        </a:p>
      </dgm:t>
    </dgm:pt>
    <dgm:pt modelId="{405B92D2-5BB5-43E3-A8F1-EFEA76684618}">
      <dgm:prSet phldrT="[Text]" custT="1"/>
      <dgm:spPr>
        <a:solidFill>
          <a:schemeClr val="accent1">
            <a:lumMod val="60000"/>
            <a:lumOff val="40000"/>
          </a:schemeClr>
        </a:solidFill>
      </dgm:spPr>
      <dgm:t>
        <a:bodyPr/>
        <a:lstStyle/>
        <a:p>
          <a:r>
            <a:rPr lang="sv-SE" sz="2400" dirty="0" smtClean="0">
              <a:latin typeface="Calibri" panose="020F0502020204030204" pitchFamily="34" charset="0"/>
              <a:cs typeface="Calibri" panose="020F0502020204030204" pitchFamily="34" charset="0"/>
            </a:rPr>
            <a:t>Digital arbetsmiljö</a:t>
          </a:r>
          <a:endParaRPr lang="sv-SE" sz="2400" dirty="0">
            <a:latin typeface="Calibri" panose="020F0502020204030204" pitchFamily="34" charset="0"/>
            <a:cs typeface="Calibri" panose="020F0502020204030204" pitchFamily="34" charset="0"/>
          </a:endParaRPr>
        </a:p>
      </dgm:t>
    </dgm:pt>
    <dgm:pt modelId="{641C4EE5-4EB1-464B-BD49-9B5E735782AD}" type="parTrans" cxnId="{4C17E47C-F575-435F-9929-E5EE8F7CDDF0}">
      <dgm:prSet/>
      <dgm:spPr/>
      <dgm:t>
        <a:bodyPr/>
        <a:lstStyle/>
        <a:p>
          <a:endParaRPr lang="sv-SE"/>
        </a:p>
      </dgm:t>
    </dgm:pt>
    <dgm:pt modelId="{F0F688D1-EBDD-43AD-9DD5-C03B32FDDAB2}" type="sibTrans" cxnId="{4C17E47C-F575-435F-9929-E5EE8F7CDDF0}">
      <dgm:prSet/>
      <dgm:spPr/>
      <dgm:t>
        <a:bodyPr/>
        <a:lstStyle/>
        <a:p>
          <a:endParaRPr lang="sv-SE"/>
        </a:p>
      </dgm:t>
    </dgm:pt>
    <dgm:pt modelId="{A4A23F83-5B83-40F9-B218-4E25EB5ED2F8}">
      <dgm:prSet phldrT="[Text]" custT="1"/>
      <dgm:spPr>
        <a:solidFill>
          <a:schemeClr val="accent2">
            <a:lumMod val="75000"/>
          </a:schemeClr>
        </a:solidFill>
      </dgm:spPr>
      <dgm:t>
        <a:bodyPr/>
        <a:lstStyle/>
        <a:p>
          <a:r>
            <a:rPr lang="sv-SE" sz="2400" dirty="0" smtClean="0">
              <a:latin typeface="Calibri" panose="020F0502020204030204" pitchFamily="34" charset="0"/>
              <a:cs typeface="Calibri" panose="020F0502020204030204" pitchFamily="34" charset="0"/>
            </a:rPr>
            <a:t>Existentiell arbetsmiljö</a:t>
          </a:r>
          <a:endParaRPr lang="sv-SE" sz="2400" dirty="0">
            <a:latin typeface="Calibri" panose="020F0502020204030204" pitchFamily="34" charset="0"/>
            <a:cs typeface="Calibri" panose="020F0502020204030204" pitchFamily="34" charset="0"/>
          </a:endParaRPr>
        </a:p>
      </dgm:t>
    </dgm:pt>
    <dgm:pt modelId="{D0BF2828-49F0-49B2-A1CD-1CE01D35FBF7}" type="parTrans" cxnId="{33855C9D-D088-4EE8-BCD0-57AE39FB2B98}">
      <dgm:prSet/>
      <dgm:spPr/>
      <dgm:t>
        <a:bodyPr/>
        <a:lstStyle/>
        <a:p>
          <a:endParaRPr lang="sv-SE"/>
        </a:p>
      </dgm:t>
    </dgm:pt>
    <dgm:pt modelId="{25A2D2DA-A84D-4E3C-8EBD-66EC57BF566D}" type="sibTrans" cxnId="{33855C9D-D088-4EE8-BCD0-57AE39FB2B98}">
      <dgm:prSet/>
      <dgm:spPr/>
      <dgm:t>
        <a:bodyPr/>
        <a:lstStyle/>
        <a:p>
          <a:endParaRPr lang="sv-SE"/>
        </a:p>
      </dgm:t>
    </dgm:pt>
    <dgm:pt modelId="{BFB84178-8B0F-47BC-B1AF-34FF4A491260}" type="pres">
      <dgm:prSet presAssocID="{2AF969A1-2B49-439B-A10C-D8E9F64DA45D}" presName="diagram" presStyleCnt="0">
        <dgm:presLayoutVars>
          <dgm:dir/>
          <dgm:resizeHandles val="exact"/>
        </dgm:presLayoutVars>
      </dgm:prSet>
      <dgm:spPr/>
      <dgm:t>
        <a:bodyPr/>
        <a:lstStyle/>
        <a:p>
          <a:endParaRPr lang="sv-SE"/>
        </a:p>
      </dgm:t>
    </dgm:pt>
    <dgm:pt modelId="{D294FB5F-09C6-47E7-89A6-B8D701A06152}" type="pres">
      <dgm:prSet presAssocID="{E4EACCEA-A4F0-4938-B5C2-B4E287BB10F1}" presName="node" presStyleLbl="node1" presStyleIdx="0" presStyleCnt="5" custScaleX="107822">
        <dgm:presLayoutVars>
          <dgm:bulletEnabled val="1"/>
        </dgm:presLayoutVars>
      </dgm:prSet>
      <dgm:spPr/>
      <dgm:t>
        <a:bodyPr/>
        <a:lstStyle/>
        <a:p>
          <a:endParaRPr lang="sv-SE"/>
        </a:p>
      </dgm:t>
    </dgm:pt>
    <dgm:pt modelId="{E8685632-F777-4E4D-96F1-D312ACCBFF39}" type="pres">
      <dgm:prSet presAssocID="{D3F2616D-8295-4099-9CA2-C6877DF1D0A0}" presName="sibTrans" presStyleCnt="0"/>
      <dgm:spPr/>
    </dgm:pt>
    <dgm:pt modelId="{04B6B01D-D322-448F-BF36-5B736A50C240}" type="pres">
      <dgm:prSet presAssocID="{401B9E9C-8797-4A3D-9C17-2D0E59657277}" presName="node" presStyleLbl="node1" presStyleIdx="1" presStyleCnt="5" custScaleX="107822">
        <dgm:presLayoutVars>
          <dgm:bulletEnabled val="1"/>
        </dgm:presLayoutVars>
      </dgm:prSet>
      <dgm:spPr/>
      <dgm:t>
        <a:bodyPr/>
        <a:lstStyle/>
        <a:p>
          <a:endParaRPr lang="sv-SE"/>
        </a:p>
      </dgm:t>
    </dgm:pt>
    <dgm:pt modelId="{C45CE066-9A1B-4B67-B3C2-C7969B298DE3}" type="pres">
      <dgm:prSet presAssocID="{937B8AE8-E02C-4F3B-8DAE-EC2CC874ACF3}" presName="sibTrans" presStyleCnt="0"/>
      <dgm:spPr/>
    </dgm:pt>
    <dgm:pt modelId="{AEB21CBB-9AEB-455C-A05D-6517B454C2D2}" type="pres">
      <dgm:prSet presAssocID="{9861B5FC-AB02-4C02-82C6-DC1B0FD9FD0A}" presName="node" presStyleLbl="node1" presStyleIdx="2" presStyleCnt="5" custScaleX="107822">
        <dgm:presLayoutVars>
          <dgm:bulletEnabled val="1"/>
        </dgm:presLayoutVars>
      </dgm:prSet>
      <dgm:spPr/>
      <dgm:t>
        <a:bodyPr/>
        <a:lstStyle/>
        <a:p>
          <a:endParaRPr lang="sv-SE"/>
        </a:p>
      </dgm:t>
    </dgm:pt>
    <dgm:pt modelId="{FDD4B6CA-7AC8-4CBF-B73D-E86C758571A5}" type="pres">
      <dgm:prSet presAssocID="{445BC27E-4F77-46B6-BC84-48463CC50B3B}" presName="sibTrans" presStyleCnt="0"/>
      <dgm:spPr/>
    </dgm:pt>
    <dgm:pt modelId="{1CB52615-480A-403D-A5E8-1C3B5EC1F588}" type="pres">
      <dgm:prSet presAssocID="{405B92D2-5BB5-43E3-A8F1-EFEA76684618}" presName="node" presStyleLbl="node1" presStyleIdx="3" presStyleCnt="5" custScaleX="107822">
        <dgm:presLayoutVars>
          <dgm:bulletEnabled val="1"/>
        </dgm:presLayoutVars>
      </dgm:prSet>
      <dgm:spPr/>
      <dgm:t>
        <a:bodyPr/>
        <a:lstStyle/>
        <a:p>
          <a:endParaRPr lang="sv-SE"/>
        </a:p>
      </dgm:t>
    </dgm:pt>
    <dgm:pt modelId="{6564A93E-DA91-47C7-9A2D-8D4324E0C2B6}" type="pres">
      <dgm:prSet presAssocID="{F0F688D1-EBDD-43AD-9DD5-C03B32FDDAB2}" presName="sibTrans" presStyleCnt="0"/>
      <dgm:spPr/>
    </dgm:pt>
    <dgm:pt modelId="{500204CB-9610-4E17-856C-A8EDAC8D1BBA}" type="pres">
      <dgm:prSet presAssocID="{A4A23F83-5B83-40F9-B218-4E25EB5ED2F8}" presName="node" presStyleLbl="node1" presStyleIdx="4" presStyleCnt="5" custScaleX="107822">
        <dgm:presLayoutVars>
          <dgm:bulletEnabled val="1"/>
        </dgm:presLayoutVars>
      </dgm:prSet>
      <dgm:spPr/>
      <dgm:t>
        <a:bodyPr/>
        <a:lstStyle/>
        <a:p>
          <a:endParaRPr lang="sv-SE"/>
        </a:p>
      </dgm:t>
    </dgm:pt>
  </dgm:ptLst>
  <dgm:cxnLst>
    <dgm:cxn modelId="{0FECB28A-80D3-4DA5-AD4E-203BA839903E}" type="presOf" srcId="{405B92D2-5BB5-43E3-A8F1-EFEA76684618}" destId="{1CB52615-480A-403D-A5E8-1C3B5EC1F588}" srcOrd="0" destOrd="0" presId="urn:microsoft.com/office/officeart/2005/8/layout/default"/>
    <dgm:cxn modelId="{24584B30-51D1-456E-BEAF-A697B32C47C2}" srcId="{2AF969A1-2B49-439B-A10C-D8E9F64DA45D}" destId="{9861B5FC-AB02-4C02-82C6-DC1B0FD9FD0A}" srcOrd="2" destOrd="0" parTransId="{C6837202-CEDB-492A-A2EC-1CB9B9845C31}" sibTransId="{445BC27E-4F77-46B6-BC84-48463CC50B3B}"/>
    <dgm:cxn modelId="{33855C9D-D088-4EE8-BCD0-57AE39FB2B98}" srcId="{2AF969A1-2B49-439B-A10C-D8E9F64DA45D}" destId="{A4A23F83-5B83-40F9-B218-4E25EB5ED2F8}" srcOrd="4" destOrd="0" parTransId="{D0BF2828-49F0-49B2-A1CD-1CE01D35FBF7}" sibTransId="{25A2D2DA-A84D-4E3C-8EBD-66EC57BF566D}"/>
    <dgm:cxn modelId="{4C17E47C-F575-435F-9929-E5EE8F7CDDF0}" srcId="{2AF969A1-2B49-439B-A10C-D8E9F64DA45D}" destId="{405B92D2-5BB5-43E3-A8F1-EFEA76684618}" srcOrd="3" destOrd="0" parTransId="{641C4EE5-4EB1-464B-BD49-9B5E735782AD}" sibTransId="{F0F688D1-EBDD-43AD-9DD5-C03B32FDDAB2}"/>
    <dgm:cxn modelId="{E086B2CE-9A72-414A-9B31-5D4D5E4AB2EA}" type="presOf" srcId="{9861B5FC-AB02-4C02-82C6-DC1B0FD9FD0A}" destId="{AEB21CBB-9AEB-455C-A05D-6517B454C2D2}" srcOrd="0" destOrd="0" presId="urn:microsoft.com/office/officeart/2005/8/layout/default"/>
    <dgm:cxn modelId="{F9461FC6-AA80-477A-86B3-80D6FCA21288}" type="presOf" srcId="{2AF969A1-2B49-439B-A10C-D8E9F64DA45D}" destId="{BFB84178-8B0F-47BC-B1AF-34FF4A491260}" srcOrd="0" destOrd="0" presId="urn:microsoft.com/office/officeart/2005/8/layout/default"/>
    <dgm:cxn modelId="{79671B46-173F-4B18-86A4-C16345237D9B}" type="presOf" srcId="{401B9E9C-8797-4A3D-9C17-2D0E59657277}" destId="{04B6B01D-D322-448F-BF36-5B736A50C240}" srcOrd="0" destOrd="0" presId="urn:microsoft.com/office/officeart/2005/8/layout/default"/>
    <dgm:cxn modelId="{BB6E3F2E-0F81-48EA-BCE5-F0D45BAF61A1}" srcId="{2AF969A1-2B49-439B-A10C-D8E9F64DA45D}" destId="{401B9E9C-8797-4A3D-9C17-2D0E59657277}" srcOrd="1" destOrd="0" parTransId="{0F7263D1-F394-49D0-8C9D-A55B9F77A8D4}" sibTransId="{937B8AE8-E02C-4F3B-8DAE-EC2CC874ACF3}"/>
    <dgm:cxn modelId="{7661EB14-F012-42B5-A3BA-58323A35023C}" type="presOf" srcId="{E4EACCEA-A4F0-4938-B5C2-B4E287BB10F1}" destId="{D294FB5F-09C6-47E7-89A6-B8D701A06152}" srcOrd="0" destOrd="0" presId="urn:microsoft.com/office/officeart/2005/8/layout/default"/>
    <dgm:cxn modelId="{F9D5E21D-B4F2-4997-BA95-44999CDD56C7}" srcId="{2AF969A1-2B49-439B-A10C-D8E9F64DA45D}" destId="{E4EACCEA-A4F0-4938-B5C2-B4E287BB10F1}" srcOrd="0" destOrd="0" parTransId="{42EFE159-F133-4C4A-9448-555BC456355C}" sibTransId="{D3F2616D-8295-4099-9CA2-C6877DF1D0A0}"/>
    <dgm:cxn modelId="{6F5E7A0C-6E46-4DF4-82FF-77E3EA16797E}" type="presOf" srcId="{A4A23F83-5B83-40F9-B218-4E25EB5ED2F8}" destId="{500204CB-9610-4E17-856C-A8EDAC8D1BBA}" srcOrd="0" destOrd="0" presId="urn:microsoft.com/office/officeart/2005/8/layout/default"/>
    <dgm:cxn modelId="{06D7EAEC-92A8-48AB-828D-0AE2F9EE9E3E}" type="presParOf" srcId="{BFB84178-8B0F-47BC-B1AF-34FF4A491260}" destId="{D294FB5F-09C6-47E7-89A6-B8D701A06152}" srcOrd="0" destOrd="0" presId="urn:microsoft.com/office/officeart/2005/8/layout/default"/>
    <dgm:cxn modelId="{DA4C3076-9A56-4F91-9339-BE9A51D6B05B}" type="presParOf" srcId="{BFB84178-8B0F-47BC-B1AF-34FF4A491260}" destId="{E8685632-F777-4E4D-96F1-D312ACCBFF39}" srcOrd="1" destOrd="0" presId="urn:microsoft.com/office/officeart/2005/8/layout/default"/>
    <dgm:cxn modelId="{79FADDBD-AFB3-4263-B83E-818082957060}" type="presParOf" srcId="{BFB84178-8B0F-47BC-B1AF-34FF4A491260}" destId="{04B6B01D-D322-448F-BF36-5B736A50C240}" srcOrd="2" destOrd="0" presId="urn:microsoft.com/office/officeart/2005/8/layout/default"/>
    <dgm:cxn modelId="{18EABC90-D3C3-4824-A2B0-E52430BE4ECE}" type="presParOf" srcId="{BFB84178-8B0F-47BC-B1AF-34FF4A491260}" destId="{C45CE066-9A1B-4B67-B3C2-C7969B298DE3}" srcOrd="3" destOrd="0" presId="urn:microsoft.com/office/officeart/2005/8/layout/default"/>
    <dgm:cxn modelId="{4E636799-3C98-40CC-8C8E-AAA1910105C8}" type="presParOf" srcId="{BFB84178-8B0F-47BC-B1AF-34FF4A491260}" destId="{AEB21CBB-9AEB-455C-A05D-6517B454C2D2}" srcOrd="4" destOrd="0" presId="urn:microsoft.com/office/officeart/2005/8/layout/default"/>
    <dgm:cxn modelId="{A73674AD-2F80-4D0B-95EB-1224BA35A4E5}" type="presParOf" srcId="{BFB84178-8B0F-47BC-B1AF-34FF4A491260}" destId="{FDD4B6CA-7AC8-4CBF-B73D-E86C758571A5}" srcOrd="5" destOrd="0" presId="urn:microsoft.com/office/officeart/2005/8/layout/default"/>
    <dgm:cxn modelId="{7242A5F0-4F1F-4674-A544-25A67E8A93B3}" type="presParOf" srcId="{BFB84178-8B0F-47BC-B1AF-34FF4A491260}" destId="{1CB52615-480A-403D-A5E8-1C3B5EC1F588}" srcOrd="6" destOrd="0" presId="urn:microsoft.com/office/officeart/2005/8/layout/default"/>
    <dgm:cxn modelId="{1D36C404-053A-4BA9-B484-6E0D85089D32}" type="presParOf" srcId="{BFB84178-8B0F-47BC-B1AF-34FF4A491260}" destId="{6564A93E-DA91-47C7-9A2D-8D4324E0C2B6}" srcOrd="7" destOrd="0" presId="urn:microsoft.com/office/officeart/2005/8/layout/default"/>
    <dgm:cxn modelId="{2B70DB04-2264-4703-A68D-D4923A9511CE}" type="presParOf" srcId="{BFB84178-8B0F-47BC-B1AF-34FF4A491260}" destId="{500204CB-9610-4E17-856C-A8EDAC8D1BB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4FB5F-09C6-47E7-89A6-B8D701A06152}">
      <dsp:nvSpPr>
        <dsp:cNvPr id="0" name=""/>
        <dsp:cNvSpPr/>
      </dsp:nvSpPr>
      <dsp:spPr>
        <a:xfrm>
          <a:off x="1588" y="373112"/>
          <a:ext cx="2165842" cy="1205232"/>
        </a:xfrm>
        <a:prstGeom prst="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Fysisk arbetsmiljö</a:t>
          </a:r>
          <a:endParaRPr lang="sv-SE" sz="2400" kern="1200" dirty="0">
            <a:latin typeface="Calibri" panose="020F0502020204030204" pitchFamily="34" charset="0"/>
            <a:cs typeface="Calibri" panose="020F0502020204030204" pitchFamily="34" charset="0"/>
          </a:endParaRPr>
        </a:p>
      </dsp:txBody>
      <dsp:txXfrm>
        <a:off x="1588" y="373112"/>
        <a:ext cx="2165842" cy="1205232"/>
      </dsp:txXfrm>
    </dsp:sp>
    <dsp:sp modelId="{04B6B01D-D322-448F-BF36-5B736A50C240}">
      <dsp:nvSpPr>
        <dsp:cNvPr id="0" name=""/>
        <dsp:cNvSpPr/>
      </dsp:nvSpPr>
      <dsp:spPr>
        <a:xfrm>
          <a:off x="2368303" y="373112"/>
          <a:ext cx="2165842" cy="1205232"/>
        </a:xfrm>
        <a:prstGeom prst="rect">
          <a:avLst/>
        </a:prstGeom>
        <a:solidFill>
          <a:schemeClr val="bg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Organisatorisk arbetsmiljö</a:t>
          </a:r>
          <a:endParaRPr lang="sv-SE" sz="2400" kern="1200" dirty="0">
            <a:latin typeface="Calibri" panose="020F0502020204030204" pitchFamily="34" charset="0"/>
            <a:cs typeface="Calibri" panose="020F0502020204030204" pitchFamily="34" charset="0"/>
          </a:endParaRPr>
        </a:p>
      </dsp:txBody>
      <dsp:txXfrm>
        <a:off x="2368303" y="373112"/>
        <a:ext cx="2165842" cy="1205232"/>
      </dsp:txXfrm>
    </dsp:sp>
    <dsp:sp modelId="{AEB21CBB-9AEB-455C-A05D-6517B454C2D2}">
      <dsp:nvSpPr>
        <dsp:cNvPr id="0" name=""/>
        <dsp:cNvSpPr/>
      </dsp:nvSpPr>
      <dsp:spPr>
        <a:xfrm>
          <a:off x="4735018" y="373112"/>
          <a:ext cx="2165842" cy="1205232"/>
        </a:xfrm>
        <a:prstGeom prst="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Social arbetsmiljö</a:t>
          </a:r>
          <a:endParaRPr lang="sv-SE" sz="2400" kern="1200" dirty="0">
            <a:latin typeface="Calibri" panose="020F0502020204030204" pitchFamily="34" charset="0"/>
            <a:cs typeface="Calibri" panose="020F0502020204030204" pitchFamily="34" charset="0"/>
          </a:endParaRPr>
        </a:p>
      </dsp:txBody>
      <dsp:txXfrm>
        <a:off x="4735018" y="373112"/>
        <a:ext cx="2165842" cy="1205232"/>
      </dsp:txXfrm>
    </dsp:sp>
    <dsp:sp modelId="{1CB52615-480A-403D-A5E8-1C3B5EC1F588}">
      <dsp:nvSpPr>
        <dsp:cNvPr id="0" name=""/>
        <dsp:cNvSpPr/>
      </dsp:nvSpPr>
      <dsp:spPr>
        <a:xfrm>
          <a:off x="1184946" y="1779217"/>
          <a:ext cx="2165842" cy="1205232"/>
        </a:xfrm>
        <a:prstGeom prst="rect">
          <a:avLst/>
        </a:prstGeom>
        <a:solidFill>
          <a:schemeClr val="accent1">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Digital arbetsmiljö</a:t>
          </a:r>
          <a:endParaRPr lang="sv-SE" sz="2400" kern="1200" dirty="0">
            <a:latin typeface="Calibri" panose="020F0502020204030204" pitchFamily="34" charset="0"/>
            <a:cs typeface="Calibri" panose="020F0502020204030204" pitchFamily="34" charset="0"/>
          </a:endParaRPr>
        </a:p>
      </dsp:txBody>
      <dsp:txXfrm>
        <a:off x="1184946" y="1779217"/>
        <a:ext cx="2165842" cy="1205232"/>
      </dsp:txXfrm>
    </dsp:sp>
    <dsp:sp modelId="{500204CB-9610-4E17-856C-A8EDAC8D1BBA}">
      <dsp:nvSpPr>
        <dsp:cNvPr id="0" name=""/>
        <dsp:cNvSpPr/>
      </dsp:nvSpPr>
      <dsp:spPr>
        <a:xfrm>
          <a:off x="3551661" y="1779217"/>
          <a:ext cx="2165842" cy="1205232"/>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Existentiell arbetsmiljö</a:t>
          </a:r>
          <a:endParaRPr lang="sv-SE" sz="2400" kern="1200" dirty="0">
            <a:latin typeface="Calibri" panose="020F0502020204030204" pitchFamily="34" charset="0"/>
            <a:cs typeface="Calibri" panose="020F0502020204030204" pitchFamily="34" charset="0"/>
          </a:endParaRPr>
        </a:p>
      </dsp:txBody>
      <dsp:txXfrm>
        <a:off x="3551661" y="1779217"/>
        <a:ext cx="2165842" cy="1205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4FB5F-09C6-47E7-89A6-B8D701A06152}">
      <dsp:nvSpPr>
        <dsp:cNvPr id="0" name=""/>
        <dsp:cNvSpPr/>
      </dsp:nvSpPr>
      <dsp:spPr>
        <a:xfrm>
          <a:off x="1588" y="373112"/>
          <a:ext cx="2165842" cy="1205232"/>
        </a:xfrm>
        <a:prstGeom prst="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Fysisk arbetsmiljö</a:t>
          </a:r>
          <a:endParaRPr lang="sv-SE" sz="2400" kern="1200" dirty="0">
            <a:latin typeface="Calibri" panose="020F0502020204030204" pitchFamily="34" charset="0"/>
            <a:cs typeface="Calibri" panose="020F0502020204030204" pitchFamily="34" charset="0"/>
          </a:endParaRPr>
        </a:p>
      </dsp:txBody>
      <dsp:txXfrm>
        <a:off x="1588" y="373112"/>
        <a:ext cx="2165842" cy="1205232"/>
      </dsp:txXfrm>
    </dsp:sp>
    <dsp:sp modelId="{04B6B01D-D322-448F-BF36-5B736A50C240}">
      <dsp:nvSpPr>
        <dsp:cNvPr id="0" name=""/>
        <dsp:cNvSpPr/>
      </dsp:nvSpPr>
      <dsp:spPr>
        <a:xfrm>
          <a:off x="2368303" y="373112"/>
          <a:ext cx="2165842" cy="1205232"/>
        </a:xfrm>
        <a:prstGeom prst="rect">
          <a:avLst/>
        </a:prstGeom>
        <a:solidFill>
          <a:schemeClr val="bg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Organisatorisk arbetsmiljö</a:t>
          </a:r>
          <a:endParaRPr lang="sv-SE" sz="2400" kern="1200" dirty="0">
            <a:latin typeface="Calibri" panose="020F0502020204030204" pitchFamily="34" charset="0"/>
            <a:cs typeface="Calibri" panose="020F0502020204030204" pitchFamily="34" charset="0"/>
          </a:endParaRPr>
        </a:p>
      </dsp:txBody>
      <dsp:txXfrm>
        <a:off x="2368303" y="373112"/>
        <a:ext cx="2165842" cy="1205232"/>
      </dsp:txXfrm>
    </dsp:sp>
    <dsp:sp modelId="{AEB21CBB-9AEB-455C-A05D-6517B454C2D2}">
      <dsp:nvSpPr>
        <dsp:cNvPr id="0" name=""/>
        <dsp:cNvSpPr/>
      </dsp:nvSpPr>
      <dsp:spPr>
        <a:xfrm>
          <a:off x="4735018" y="373112"/>
          <a:ext cx="2165842" cy="1205232"/>
        </a:xfrm>
        <a:prstGeom prst="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Social arbetsmiljö</a:t>
          </a:r>
          <a:endParaRPr lang="sv-SE" sz="2400" kern="1200" dirty="0">
            <a:latin typeface="Calibri" panose="020F0502020204030204" pitchFamily="34" charset="0"/>
            <a:cs typeface="Calibri" panose="020F0502020204030204" pitchFamily="34" charset="0"/>
          </a:endParaRPr>
        </a:p>
      </dsp:txBody>
      <dsp:txXfrm>
        <a:off x="4735018" y="373112"/>
        <a:ext cx="2165842" cy="1205232"/>
      </dsp:txXfrm>
    </dsp:sp>
    <dsp:sp modelId="{1CB52615-480A-403D-A5E8-1C3B5EC1F588}">
      <dsp:nvSpPr>
        <dsp:cNvPr id="0" name=""/>
        <dsp:cNvSpPr/>
      </dsp:nvSpPr>
      <dsp:spPr>
        <a:xfrm>
          <a:off x="1184946" y="1779217"/>
          <a:ext cx="2165842" cy="1205232"/>
        </a:xfrm>
        <a:prstGeom prst="rect">
          <a:avLst/>
        </a:prstGeom>
        <a:solidFill>
          <a:schemeClr val="accent1">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Digital arbetsmiljö</a:t>
          </a:r>
          <a:endParaRPr lang="sv-SE" sz="2400" kern="1200" dirty="0">
            <a:latin typeface="Calibri" panose="020F0502020204030204" pitchFamily="34" charset="0"/>
            <a:cs typeface="Calibri" panose="020F0502020204030204" pitchFamily="34" charset="0"/>
          </a:endParaRPr>
        </a:p>
      </dsp:txBody>
      <dsp:txXfrm>
        <a:off x="1184946" y="1779217"/>
        <a:ext cx="2165842" cy="1205232"/>
      </dsp:txXfrm>
    </dsp:sp>
    <dsp:sp modelId="{500204CB-9610-4E17-856C-A8EDAC8D1BBA}">
      <dsp:nvSpPr>
        <dsp:cNvPr id="0" name=""/>
        <dsp:cNvSpPr/>
      </dsp:nvSpPr>
      <dsp:spPr>
        <a:xfrm>
          <a:off x="3551661" y="1779217"/>
          <a:ext cx="2165842" cy="1205232"/>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smtClean="0">
              <a:latin typeface="Calibri" panose="020F0502020204030204" pitchFamily="34" charset="0"/>
              <a:cs typeface="Calibri" panose="020F0502020204030204" pitchFamily="34" charset="0"/>
            </a:rPr>
            <a:t>Existentiell arbetsmiljö</a:t>
          </a:r>
          <a:endParaRPr lang="sv-SE" sz="2400" kern="1200" dirty="0">
            <a:latin typeface="Calibri" panose="020F0502020204030204" pitchFamily="34" charset="0"/>
            <a:cs typeface="Calibri" panose="020F0502020204030204" pitchFamily="34" charset="0"/>
          </a:endParaRPr>
        </a:p>
      </dsp:txBody>
      <dsp:txXfrm>
        <a:off x="3551661" y="1779217"/>
        <a:ext cx="2165842" cy="12052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sv-SE"/>
          </a:p>
        </p:txBody>
      </p:sp>
      <p:sp>
        <p:nvSpPr>
          <p:cNvPr id="3" name="Platshållare för datum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2EA2C0C5-EA85-49EA-B7E7-BECA62FE0754}" type="datetimeFigureOut">
              <a:rPr lang="sv-SE" smtClean="0"/>
              <a:t>2021-04-08</a:t>
            </a:fld>
            <a:endParaRPr lang="sv-SE"/>
          </a:p>
        </p:txBody>
      </p:sp>
      <p:sp>
        <p:nvSpPr>
          <p:cNvPr id="4" name="Platshållare för sidfot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sv-SE"/>
          </a:p>
        </p:txBody>
      </p:sp>
      <p:sp>
        <p:nvSpPr>
          <p:cNvPr id="5" name="Platshållare för bildnummer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1668618F-BFFF-4A7D-B261-CA6F9714A65F}" type="slidenum">
              <a:rPr lang="sv-SE" smtClean="0"/>
              <a:t>‹#›</a:t>
            </a:fld>
            <a:endParaRPr lang="sv-SE"/>
          </a:p>
        </p:txBody>
      </p:sp>
    </p:spTree>
    <p:extLst>
      <p:ext uri="{BB962C8B-B14F-4D97-AF65-F5344CB8AC3E}">
        <p14:creationId xmlns:p14="http://schemas.microsoft.com/office/powerpoint/2010/main" val="2570379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sv-SE"/>
          </a:p>
        </p:txBody>
      </p:sp>
      <p:sp>
        <p:nvSpPr>
          <p:cNvPr id="3" name="Platshållare fö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7592141-416E-49B0-82D1-A68B9C506992}" type="datetimeFigureOut">
              <a:rPr lang="sv-SE" smtClean="0"/>
              <a:t>2021-04-08</a:t>
            </a:fld>
            <a:endParaRPr lang="sv-SE"/>
          </a:p>
        </p:txBody>
      </p:sp>
      <p:sp>
        <p:nvSpPr>
          <p:cNvPr id="4" name="Platshållare för bildobjekt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sv-SE"/>
          </a:p>
        </p:txBody>
      </p:sp>
      <p:sp>
        <p:nvSpPr>
          <p:cNvPr id="5" name="Platshållare för anteckninga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sv-SE"/>
          </a:p>
        </p:txBody>
      </p:sp>
      <p:sp>
        <p:nvSpPr>
          <p:cNvPr id="7" name="Platshållare för bild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v.se/arbetsmiljoarbete-och-inspektioner/lagar-och-regler-om-arbetsmilj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www.av.se/lagochratt/afs/afs2007_05.aspx" TargetMode="External"/><Relationship Id="rId3" Type="http://schemas.openxmlformats.org/officeDocument/2006/relationships/hyperlink" Target="https://www.av.se/globalassets/filer/publikationer/foreskrifter/organisatorisk-och-social-arbetsmiljo-foreskrifter-afs2015_4.pdf" TargetMode="External"/><Relationship Id="rId7" Type="http://schemas.openxmlformats.org/officeDocument/2006/relationships/hyperlink" Target="http://www.av.se/lagochratt/afs/afs1982_03.aspx"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av.se/lagochratt/afs/afs1998_05.aspx" TargetMode="External"/><Relationship Id="rId5" Type="http://schemas.openxmlformats.org/officeDocument/2006/relationships/hyperlink" Target="http://www.av.se/lagochratt/afs/afs2012_02.aspx" TargetMode="External"/><Relationship Id="rId4" Type="http://schemas.openxmlformats.org/officeDocument/2006/relationships/hyperlink" Target="http://www.av.se/lagochratt/afs/afs2001_01.aspx" TargetMode="External"/><Relationship Id="rId9" Type="http://schemas.openxmlformats.org/officeDocument/2006/relationships/hyperlink" Target="http://www.av.se/lagochratt/afs/afs1993_02.aspx"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QXlxZK2wGN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a9v5LAQPKGE&amp;list=PLrRTihd39h0pptW_uc1CMWwMwK3EwM7QY&amp;index=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NKppG0rbiKA&amp;list=PLrRTihd39h0pptW_uc1CMWwMwK3EwM7QY&amp;index=8"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av.se/dokument/afs/afs2001_01.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AVifg6jjL0M"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arbetsmiljoutbildning.suntarbetsliv.se/"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mIiJlYaOqnU&amp;feature=youtu.be"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av.se/lagochratt/sanktionsavgifter/#sanktionsavgifter"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PPT- presentation och material uppdaterat 2021-04-08</a:t>
            </a:r>
          </a:p>
          <a:p>
            <a:r>
              <a:rPr lang="sv-SE" dirty="0" smtClean="0"/>
              <a:t>Kompatibelt med körschema skyddsombud distans avdelning 210408.</a:t>
            </a:r>
          </a:p>
          <a:p>
            <a:endParaRPr lang="sv-SE" dirty="0" smtClean="0"/>
          </a:p>
          <a:p>
            <a:r>
              <a:rPr lang="sv-SE" b="1" dirty="0" err="1" smtClean="0"/>
              <a:t>Revisionshitorik</a:t>
            </a:r>
            <a:endParaRPr lang="sv-SE" b="1" dirty="0" smtClean="0"/>
          </a:p>
          <a:p>
            <a:r>
              <a:rPr lang="sv-SE" dirty="0" smtClean="0"/>
              <a:t>Förändringar jämfört med tidigare version:</a:t>
            </a:r>
          </a:p>
          <a:p>
            <a:pPr marL="228600" indent="-228600">
              <a:buAutoNum type="arabicPeriod"/>
            </a:pPr>
            <a:r>
              <a:rPr lang="sv-SE" dirty="0" smtClean="0"/>
              <a:t>Länkar i körschema rättade och uppdaterade</a:t>
            </a:r>
          </a:p>
          <a:p>
            <a:pPr marL="228600" indent="-228600">
              <a:buAutoNum type="arabicPeriod"/>
            </a:pPr>
            <a:r>
              <a:rPr lang="sv-SE" dirty="0" smtClean="0"/>
              <a:t>Årtal i PPT-presentation borttagen.</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123736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dirty="0" smtClean="0"/>
              <a:t>Kom in på det</a:t>
            </a:r>
            <a:r>
              <a:rPr lang="sv-SE" baseline="0" dirty="0" smtClean="0"/>
              <a:t> finns </a:t>
            </a:r>
            <a:r>
              <a:rPr lang="sv-SE" dirty="0" smtClean="0"/>
              <a:t>olika arbetsmiljöområden.</a:t>
            </a:r>
          </a:p>
          <a:p>
            <a:pPr defTabSz="990752">
              <a:defRPr/>
            </a:pPr>
            <a:endParaRPr lang="sv-SE" dirty="0" smtClean="0"/>
          </a:p>
          <a:p>
            <a:pPr defTabSz="990752">
              <a:defRPr/>
            </a:pPr>
            <a:r>
              <a:rPr lang="sv-SE" dirty="0" smtClean="0"/>
              <a:t> </a:t>
            </a:r>
            <a:r>
              <a:rPr lang="sv-SE" sz="1300" dirty="0"/>
              <a:t>Arbetsmiljön kan delas in i olika områden för att göra arbetsmiljöarbetet mer begripligt.</a:t>
            </a:r>
          </a:p>
          <a:p>
            <a:pPr defTabSz="990752">
              <a:defRPr/>
            </a:pPr>
            <a:r>
              <a:rPr lang="sv-SE" sz="1300" dirty="0"/>
              <a:t>Varje område har sina specifika aspekter och utmaningar. B</a:t>
            </a:r>
            <a:r>
              <a:rPr lang="sv-SE" dirty="0" smtClean="0"/>
              <a:t>erätta att det finns föreskrifter kopplade till de olika områdena.</a:t>
            </a:r>
          </a:p>
          <a:p>
            <a:endParaRPr lang="sv-SE" sz="1300" dirty="0"/>
          </a:p>
          <a:p>
            <a:endParaRPr lang="sv-SE" sz="1300" dirty="0"/>
          </a:p>
          <a:p>
            <a:r>
              <a:rPr lang="sv-SE" sz="1300" dirty="0"/>
              <a:t>Traditionellt talar vi om fysisk-,</a:t>
            </a:r>
          </a:p>
          <a:p>
            <a:r>
              <a:rPr lang="sv-SE" sz="1300" dirty="0"/>
              <a:t>organisatorisk- och social arbetsmiljö. Då de flesta arbetsplatser under senare år också</a:t>
            </a:r>
          </a:p>
          <a:p>
            <a:r>
              <a:rPr lang="sv-SE" sz="1300" dirty="0"/>
              <a:t>blivit beroende av IT-system  har även begreppet digital arbetsmiljö tillkommit. </a:t>
            </a:r>
          </a:p>
          <a:p>
            <a:endParaRPr lang="sv-SE" sz="1300" dirty="0"/>
          </a:p>
          <a:p>
            <a:r>
              <a:rPr lang="sv-SE" sz="1300" dirty="0"/>
              <a:t>Vi kan också belysa att det dessutom finns en aspekt som vi valt att kalla för existentiell</a:t>
            </a:r>
          </a:p>
          <a:p>
            <a:r>
              <a:rPr lang="sv-SE" sz="1300" dirty="0"/>
              <a:t>arbetsmiljö som kan ingå som en naturlig del i arbetsmiljöns områden.</a:t>
            </a:r>
          </a:p>
          <a:p>
            <a:endParaRPr lang="sv-SE" sz="1300" dirty="0"/>
          </a:p>
          <a:p>
            <a:r>
              <a:rPr lang="sv-SE" sz="1300" dirty="0"/>
              <a:t>Den fysiska arbetsmiljön kan handla om lokaler, maskiner och om hur arbetet utförs. Den</a:t>
            </a:r>
          </a:p>
          <a:p>
            <a:r>
              <a:rPr lang="sv-SE" sz="1300" dirty="0"/>
              <a:t>organisatoriska arbetsmiljön handlar om faktorer som beslutsprocesser, organisation och</a:t>
            </a:r>
          </a:p>
          <a:p>
            <a:r>
              <a:rPr lang="sv-SE" sz="1300" dirty="0"/>
              <a:t>bemanning. Social arbetsmiljö handlar t.ex. om relationer, kontakter inom och utanför</a:t>
            </a:r>
          </a:p>
          <a:p>
            <a:r>
              <a:rPr lang="sv-SE" sz="1300" dirty="0"/>
              <a:t>organisationen och arbetsplatsens kultur. </a:t>
            </a:r>
          </a:p>
          <a:p>
            <a:endParaRPr lang="sv-SE" sz="1300" dirty="0"/>
          </a:p>
          <a:p>
            <a:r>
              <a:rPr lang="sv-SE" sz="1300" dirty="0"/>
              <a:t>Digital arbetsmiljö handlar om våra IT-system,</a:t>
            </a:r>
          </a:p>
          <a:p>
            <a:r>
              <a:rPr lang="sv-SE" sz="1300" dirty="0"/>
              <a:t>användandet av dem och tillgänglighet.</a:t>
            </a:r>
          </a:p>
          <a:p>
            <a:endParaRPr lang="sv-SE" sz="1300" dirty="0"/>
          </a:p>
          <a:p>
            <a:r>
              <a:rPr lang="sv-SE" sz="1300" dirty="0"/>
              <a:t>Det finns faktorer som påverkar en arbetsplats som inte nödvändigtvis hamnar inom de</a:t>
            </a:r>
          </a:p>
          <a:p>
            <a:r>
              <a:rPr lang="sv-SE" sz="1300" dirty="0"/>
              <a:t>traditionella områdena och begreppen. Trivsel, utveckling och välmående kan vara</a:t>
            </a:r>
          </a:p>
          <a:p>
            <a:r>
              <a:rPr lang="sv-SE" sz="1300" dirty="0"/>
              <a:t>existentiella hälsofaktorer. </a:t>
            </a:r>
          </a:p>
          <a:p>
            <a:endParaRPr lang="sv-SE" sz="1300" dirty="0"/>
          </a:p>
          <a:p>
            <a:r>
              <a:rPr lang="sv-SE" sz="1300" dirty="0"/>
              <a:t>Existentiell arbetsmiljö kan handlar t.ex. om att arbetet är</a:t>
            </a:r>
          </a:p>
          <a:p>
            <a:r>
              <a:rPr lang="sv-SE" sz="1300" dirty="0"/>
              <a:t>meningsfullt, hanterbart, begripligt och att arbetstagaren upplever att den bidrar till det gemensamma</a:t>
            </a:r>
          </a:p>
          <a:p>
            <a:r>
              <a:rPr lang="sv-SE" sz="1300" dirty="0"/>
              <a:t>resultatet. Existentiell arbetsmiljö handlar om att medarbetaren får känna yrkesstolthet och uppskattning i arbetet.</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331478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Be deltagarna beskriva vilket arbetsmiljöområde som är mest utmanande på deras arbetsplats. Uppmana dem gärna att skriva exempel också i chatten.</a:t>
            </a:r>
          </a:p>
          <a:p>
            <a:r>
              <a:rPr lang="sv-SE" dirty="0" smtClean="0"/>
              <a:t>Lyft gärna något och be deltagare komma fram med ljud och bild för att</a:t>
            </a:r>
            <a:r>
              <a:rPr lang="sv-SE" baseline="0" dirty="0" smtClean="0"/>
              <a:t> berätta mer.</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366191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Skyddsombud med rätt att göra skillnad!</a:t>
            </a:r>
          </a:p>
          <a:p>
            <a:endParaRPr lang="sv-SE" dirty="0" smtClean="0"/>
          </a:p>
          <a:p>
            <a:r>
              <a:rPr lang="sv-SE" dirty="0" smtClean="0"/>
              <a:t>Berätta om uppdraget och att det är en stor faktor för förbättrad arbetsmiljö samt att skyddsombudet kan rädda liv och förhindra olyckor genom att agera.</a:t>
            </a:r>
          </a:p>
          <a:p>
            <a:endParaRPr lang="sv-SE" dirty="0" smtClean="0"/>
          </a:p>
          <a:p>
            <a:r>
              <a:rPr lang="sv-SE" b="1" dirty="0" smtClean="0"/>
              <a:t>Fråga</a:t>
            </a:r>
            <a:r>
              <a:rPr lang="sv-SE" dirty="0" smtClean="0"/>
              <a:t> om deltagarna tror att de flesta olyckor sker i hemmet eller på arbetsplatserna.</a:t>
            </a:r>
          </a:p>
          <a:p>
            <a:endParaRPr lang="sv-SE" dirty="0" smtClean="0"/>
          </a:p>
          <a:p>
            <a:r>
              <a:rPr lang="sv-SE" dirty="0" smtClean="0"/>
              <a:t>De flesta olyckor sker faktiskt  i hemmen. Kanske sker färre olyckor på arbetsplatsen just för att skyddsombud och arbetsgivaren aktivt arbetar för arbetsmiljön. Vad tror du?</a:t>
            </a:r>
          </a:p>
          <a:p>
            <a:endParaRPr lang="sv-SE" dirty="0" smtClean="0"/>
          </a:p>
          <a:p>
            <a:r>
              <a:rPr lang="sv-SE" dirty="0" smtClean="0"/>
              <a:t>Kom in på att skyddsombudet</a:t>
            </a:r>
            <a:r>
              <a:rPr lang="sv-SE" baseline="0" dirty="0" smtClean="0"/>
              <a:t> har många lagliga rättigheter men också skyldigheter. Den främsta skyldigheten är tystnadsplikten som ni skall återkomma till.</a:t>
            </a:r>
          </a:p>
          <a:p>
            <a:r>
              <a:rPr lang="sv-SE" baseline="0" dirty="0" smtClean="0"/>
              <a:t>Skyddsombudet kan också ses som arbetsmiljöverkets förlängda arm – skyddsombudet vakar över att arbetsgivaren faktiskt följer lagar och regler som regering, riksdag och arbetsmiljöverket utfärdat.</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2766939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Hur skyddsombud utses kan ibland se lite olika ut beroende på de lokala förhållandena. Ibland är det lite oklart hur det skall gå till och olika fackförbund gör på lite olika sätt.</a:t>
            </a:r>
          </a:p>
          <a:p>
            <a:r>
              <a:rPr lang="sv-SE" dirty="0" smtClean="0"/>
              <a:t>Arbetsmiljölagen säger</a:t>
            </a:r>
            <a:r>
              <a:rPr lang="sv-SE" baseline="0" dirty="0" smtClean="0"/>
              <a:t> att arbetstagarna väljer skyddsombud. Finns en facklig organisation på arbetsplatsen som arbetsgivaren har kollektivavtal med är det den organisationen som sedan utser skyddsombudet efter genomfört val på arbetsplatsen.</a:t>
            </a:r>
            <a:endParaRPr lang="sv-SE" dirty="0" smtClean="0"/>
          </a:p>
          <a:p>
            <a:r>
              <a:rPr lang="sv-SE" b="1" i="1" dirty="0" smtClean="0"/>
              <a:t>Texter i Vision-lila är Visions krav och de i svart text är lagkraven.</a:t>
            </a:r>
          </a:p>
          <a:p>
            <a:endParaRPr lang="sv-SE" dirty="0" smtClean="0"/>
          </a:p>
          <a:p>
            <a:r>
              <a:rPr lang="sv-SE" dirty="0" smtClean="0"/>
              <a:t>Lagen skriver att arbetstagarna väljer skyddsombud. Det kan ske på t.ex.</a:t>
            </a:r>
            <a:r>
              <a:rPr lang="sv-SE" baseline="0" dirty="0" smtClean="0"/>
              <a:t> en arbetsplatsträff. Där sker valet. Sedan bekräftar och utser den lokala fackliga organisationen. </a:t>
            </a:r>
            <a:endParaRPr lang="sv-SE" dirty="0" smtClean="0"/>
          </a:p>
        </p:txBody>
      </p:sp>
      <p:sp>
        <p:nvSpPr>
          <p:cNvPr id="4" name="Platshållare för bildnummer 3"/>
          <p:cNvSpPr>
            <a:spLocks noGrp="1"/>
          </p:cNvSpPr>
          <p:nvPr>
            <p:ph type="sldNum" sz="quarter" idx="10"/>
          </p:nvPr>
        </p:nvSpPr>
        <p:spPr/>
        <p:txBody>
          <a:bodyPr/>
          <a:lstStyle/>
          <a:p>
            <a:fld id="{D0B863A3-F6DA-432C-A68C-0B1EB56ED58E}" type="slidenum">
              <a:rPr lang="sv-SE" smtClean="0"/>
              <a:t>15</a:t>
            </a:fld>
            <a:endParaRPr lang="sv-SE"/>
          </a:p>
        </p:txBody>
      </p:sp>
    </p:spTree>
    <p:extLst>
      <p:ext uri="{BB962C8B-B14F-4D97-AF65-F5344CB8AC3E}">
        <p14:creationId xmlns:p14="http://schemas.microsoft.com/office/powerpoint/2010/main" val="2424092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baseline="0" dirty="0" smtClean="0"/>
              <a:t>Finns inte lokal organisation utser och anmäler Visions center skyddsombudet.</a:t>
            </a:r>
          </a:p>
          <a:p>
            <a:pPr defTabSz="990752">
              <a:defRPr/>
            </a:pPr>
            <a:endParaRPr lang="sv-SE" baseline="0" dirty="0" smtClean="0"/>
          </a:p>
          <a:p>
            <a:pPr defTabSz="990752">
              <a:defRPr/>
            </a:pPr>
            <a:r>
              <a:rPr lang="sv-SE" baseline="0" dirty="0" smtClean="0"/>
              <a:t>Frågor och påståenden som kan komma upp:</a:t>
            </a:r>
          </a:p>
          <a:p>
            <a:pPr defTabSz="990752">
              <a:defRPr/>
            </a:pPr>
            <a:r>
              <a:rPr lang="sv-SE" baseline="0" dirty="0" smtClean="0"/>
              <a:t>Kan en som inte är engagerad i Vision väljas som skyddsombud?</a:t>
            </a:r>
          </a:p>
          <a:p>
            <a:pPr marL="185766" indent="-185766" defTabSz="990752">
              <a:buFontTx/>
              <a:buChar char="-"/>
              <a:defRPr/>
            </a:pPr>
            <a:r>
              <a:rPr lang="sv-SE" baseline="0" dirty="0" smtClean="0"/>
              <a:t>Ja, men Vision kan välja att enbart utse medlemmar som skyddsombud. Enklast är att uppmana personen att bli medlem i Vision.</a:t>
            </a:r>
          </a:p>
          <a:p>
            <a:pPr defTabSz="990752">
              <a:defRPr/>
            </a:pPr>
            <a:r>
              <a:rPr lang="sv-SE" baseline="0" dirty="0" smtClean="0"/>
              <a:t>Ett organiserat skyddsombud står utanför Förtroendemannalagens skydd samt har ingen stöttande facklig organisation i ryggen som driver eventuella tvister vidare.</a:t>
            </a:r>
          </a:p>
          <a:p>
            <a:pPr defTabSz="990752">
              <a:defRPr/>
            </a:pPr>
            <a:endParaRPr lang="sv-SE" baseline="0" dirty="0" smtClean="0"/>
          </a:p>
          <a:p>
            <a:pPr defTabSz="990752">
              <a:defRPr/>
            </a:pPr>
            <a:r>
              <a:rPr lang="sv-SE" baseline="0" dirty="0" smtClean="0"/>
              <a:t>-Hur företräder skyddsombuden arbetstagare på en arbetsplats när flera fack också säger att de har skyddsombud?</a:t>
            </a:r>
          </a:p>
          <a:p>
            <a:pPr defTabSz="990752">
              <a:defRPr/>
            </a:pPr>
            <a:r>
              <a:rPr lang="sv-SE" baseline="0" dirty="0" smtClean="0"/>
              <a:t>Här behöver fackförbunden träffas och samverka kring hur deras skyddsombud företräder arbetstagare på arbetsplatsen.</a:t>
            </a:r>
          </a:p>
          <a:p>
            <a:pPr defTabSz="990752">
              <a:defRPr/>
            </a:pPr>
            <a:endParaRPr lang="sv-SE" baseline="0" dirty="0" smtClean="0"/>
          </a:p>
          <a:p>
            <a:pPr defTabSz="990752">
              <a:defRPr/>
            </a:pPr>
            <a:r>
              <a:rPr lang="sv-SE" baseline="0" dirty="0" smtClean="0"/>
              <a:t>I vår styrelse är alla ledamöter huvudskyddsombud</a:t>
            </a:r>
          </a:p>
          <a:p>
            <a:pPr defTabSz="990752">
              <a:defRPr/>
            </a:pPr>
            <a:r>
              <a:rPr lang="sv-SE" baseline="0" dirty="0" smtClean="0"/>
              <a:t>Huvudskyddsombud väljs när det finns fler än ett  skyddsombud vid ett arbetsställe. Huvudskyddsombudet skall ha tydligt definierat vilka skyddsombud och vilka skyddsområden som ingår i huvudskyddsombudsuppdraget. Det är inte förbjudet att välja ett ersättande huvudskyddsombud som ersätter det ordinarie vid behov.</a:t>
            </a:r>
          </a:p>
          <a:p>
            <a:pPr defTabSz="990752">
              <a:defRPr/>
            </a:pPr>
            <a:endParaRPr lang="sv-SE" baseline="0" dirty="0" smtClean="0"/>
          </a:p>
          <a:p>
            <a:pPr defTabSz="990752">
              <a:defRPr/>
            </a:pPr>
            <a:r>
              <a:rPr lang="sv-SE" baseline="0" dirty="0" smtClean="0"/>
              <a:t>Om tid finns kan ni gå igenom hur er lokala skyddsorganisation ser ut som ett exempel.</a:t>
            </a:r>
          </a:p>
          <a:p>
            <a:pPr defTabSz="990752">
              <a:defRPr/>
            </a:pPr>
            <a:endParaRPr lang="sv-SE" baseline="0" dirty="0" smtClean="0"/>
          </a:p>
          <a:p>
            <a:pPr defTabSz="990752">
              <a:defRPr/>
            </a:pPr>
            <a:endParaRPr lang="sv-SE" baseline="0" dirty="0" smtClean="0"/>
          </a:p>
          <a:p>
            <a:pPr defTabSz="990752">
              <a:defRPr/>
            </a:pPr>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1333706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dirty="0" smtClean="0"/>
              <a:t>Det är inte alltid helt glasklart hur skyddsombud väljs. För att underlätta val av skyddsombud och följa arbetsmiljölagen</a:t>
            </a:r>
            <a:r>
              <a:rPr lang="sv-SE" baseline="0" dirty="0" smtClean="0"/>
              <a:t> har Vision tagit fram stödblanketter för val och anmälan av skyddsombud.</a:t>
            </a:r>
            <a:endParaRPr lang="sv-SE" dirty="0" smtClean="0"/>
          </a:p>
          <a:p>
            <a:endParaRPr lang="sv-SE" dirty="0" smtClean="0"/>
          </a:p>
          <a:p>
            <a:r>
              <a:rPr lang="sv-SE" dirty="0" smtClean="0"/>
              <a:t>Berätta om Visions stöddokument för val och anmälan av skyddsombud.</a:t>
            </a:r>
          </a:p>
          <a:p>
            <a:endParaRPr lang="sv-SE" dirty="0" smtClean="0"/>
          </a:p>
          <a:p>
            <a:r>
              <a:rPr lang="sv-SE" dirty="0" smtClean="0"/>
              <a:t>Hänvisa till utbildningsmaterialet och hemsidan. Finns frågor</a:t>
            </a:r>
            <a:r>
              <a:rPr lang="sv-SE" baseline="0" dirty="0" smtClean="0"/>
              <a:t> kan deltagarna alltid rådgöra med Vision Direkt.</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156935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Inom Vision finns två lokala förtroendeuppdrag som är lätt att blanda ihop.</a:t>
            </a:r>
          </a:p>
          <a:p>
            <a:endParaRPr lang="sv-SE" dirty="0" smtClean="0"/>
          </a:p>
          <a:p>
            <a:r>
              <a:rPr lang="sv-SE" dirty="0" smtClean="0"/>
              <a:t>Enkelt beskrivet driver skyddsombudet arbetsmiljöfrågor och </a:t>
            </a:r>
            <a:r>
              <a:rPr lang="sv-SE" dirty="0" err="1" smtClean="0"/>
              <a:t>Visionombudet</a:t>
            </a:r>
            <a:r>
              <a:rPr lang="sv-SE" dirty="0" smtClean="0"/>
              <a:t> fackliga frågor.</a:t>
            </a:r>
          </a:p>
          <a:p>
            <a:r>
              <a:rPr lang="sv-SE" dirty="0" smtClean="0"/>
              <a:t>Skyddsombudets lagstöd är arbetsmiljölagen och föreskrifterna</a:t>
            </a:r>
            <a:r>
              <a:rPr lang="sv-SE" baseline="0" dirty="0" smtClean="0"/>
              <a:t> – arbetsmiljörättsområdet</a:t>
            </a:r>
          </a:p>
          <a:p>
            <a:r>
              <a:rPr lang="sv-SE" baseline="0" dirty="0" err="1" smtClean="0"/>
              <a:t>Visionombudets</a:t>
            </a:r>
            <a:r>
              <a:rPr lang="sv-SE" baseline="0" dirty="0" smtClean="0"/>
              <a:t> lagstöd är MBL – arbetsrättsområdet.</a:t>
            </a:r>
          </a:p>
          <a:p>
            <a:endParaRPr lang="sv-SE" baseline="0" dirty="0" smtClean="0"/>
          </a:p>
          <a:p>
            <a:r>
              <a:rPr lang="sv-SE" baseline="0" dirty="0" smtClean="0"/>
              <a:t>En person kan med fördel ha valts till bägge uppdragen. Ett medlemsärende kan beröra både arbetsmiljö och arbetsrätt – då är det bra om samma förtroendevalde kan företräda medlemmen.</a:t>
            </a:r>
          </a:p>
          <a:p>
            <a:endParaRPr lang="sv-SE" baseline="0" dirty="0" smtClean="0"/>
          </a:p>
          <a:p>
            <a:r>
              <a:rPr lang="sv-SE" baseline="0" dirty="0" smtClean="0"/>
              <a:t>När en facklig organisation har utsett oh anmält ett skyddsombud eller </a:t>
            </a:r>
            <a:r>
              <a:rPr lang="sv-SE" baseline="0" dirty="0" err="1" smtClean="0"/>
              <a:t>visionombud</a:t>
            </a:r>
            <a:r>
              <a:rPr lang="sv-SE" baseline="0" dirty="0" smtClean="0"/>
              <a:t> omfattas det av förtroendemannalagen. Då har skyddsombudet ett förstärkt lagskydd. Det är just därför det inte är att föredra att ett skyddsombud utan facklig tillhörighet utses – det saknar skydd. Om ett kollektivavtal finns så är det de fackliga organisationerna som tecknat avtal som har rätt att utse skyddsombud.</a:t>
            </a:r>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solidFill>
                  <a:prstClr val="black"/>
                </a:solidFill>
              </a:rPr>
              <a:pPr/>
              <a:t>18</a:t>
            </a:fld>
            <a:endParaRPr lang="sv-SE">
              <a:solidFill>
                <a:prstClr val="black"/>
              </a:solidFill>
            </a:endParaRPr>
          </a:p>
        </p:txBody>
      </p:sp>
    </p:spTree>
    <p:extLst>
      <p:ext uri="{BB962C8B-B14F-4D97-AF65-F5344CB8AC3E}">
        <p14:creationId xmlns:p14="http://schemas.microsoft.com/office/powerpoint/2010/main" val="471926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Gå igenom hur ett skyddsområde kan se ut</a:t>
            </a:r>
            <a:r>
              <a:rPr lang="sv-SE" baseline="0" dirty="0" smtClean="0"/>
              <a:t> amt vikten av att skyddsombudet har ett tydligt definierat skyddsområde.</a:t>
            </a:r>
          </a:p>
          <a:p>
            <a:endParaRPr lang="sv-SE" baseline="0" dirty="0" smtClean="0"/>
          </a:p>
          <a:p>
            <a:r>
              <a:rPr lang="sv-SE" baseline="0" dirty="0" smtClean="0"/>
              <a:t>Skyddsombudet har enbart mandat att verka inom skyddsområdet – inte hela arbetsplatsen.</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19</a:t>
            </a:fld>
            <a:endParaRPr lang="sv-SE"/>
          </a:p>
        </p:txBody>
      </p:sp>
    </p:spTree>
    <p:extLst>
      <p:ext uri="{BB962C8B-B14F-4D97-AF65-F5344CB8AC3E}">
        <p14:creationId xmlns:p14="http://schemas.microsoft.com/office/powerpoint/2010/main" val="3571344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Be</a:t>
            </a:r>
            <a:r>
              <a:rPr lang="sv-SE" baseline="0" dirty="0" smtClean="0"/>
              <a:t> deltagarna svara på två frågor i chatten</a:t>
            </a:r>
          </a:p>
          <a:p>
            <a:endParaRPr lang="sv-SE" baseline="0" dirty="0" smtClean="0"/>
          </a:p>
          <a:p>
            <a:r>
              <a:rPr lang="sv-SE" dirty="0" smtClean="0"/>
              <a:t>Hur utsågs du till skyddsombud?</a:t>
            </a:r>
          </a:p>
          <a:p>
            <a:r>
              <a:rPr lang="sv-SE" dirty="0" smtClean="0"/>
              <a:t>Hur ser ditt skyddsområde ut?</a:t>
            </a:r>
          </a:p>
          <a:p>
            <a:endParaRPr lang="sv-SE" dirty="0" smtClean="0"/>
          </a:p>
          <a:p>
            <a:endParaRPr lang="sv-SE" dirty="0" smtClean="0"/>
          </a:p>
          <a:p>
            <a:r>
              <a:rPr lang="sv-SE" dirty="0" smtClean="0"/>
              <a:t>Lyft</a:t>
            </a:r>
            <a:r>
              <a:rPr lang="sv-SE" baseline="0" dirty="0" smtClean="0"/>
              <a:t> gärna något eller några svar som ni tänker kan vara intressanta i utbildningen</a:t>
            </a:r>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20</a:t>
            </a:fld>
            <a:endParaRPr lang="sv-SE"/>
          </a:p>
        </p:txBody>
      </p:sp>
    </p:spTree>
    <p:extLst>
      <p:ext uri="{BB962C8B-B14F-4D97-AF65-F5344CB8AC3E}">
        <p14:creationId xmlns:p14="http://schemas.microsoft.com/office/powerpoint/2010/main" val="417330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”Ingen skall behöva dö på jobbet” är en</a:t>
            </a:r>
            <a:r>
              <a:rPr lang="sv-SE" baseline="0" dirty="0" smtClean="0"/>
              <a:t> mening som flera fackförbund lyfter och om </a:t>
            </a:r>
            <a:r>
              <a:rPr lang="sv-SE" baseline="0" dirty="0" err="1" smtClean="0"/>
              <a:t>om</a:t>
            </a:r>
            <a:r>
              <a:rPr lang="sv-SE" baseline="0" dirty="0" smtClean="0"/>
              <a:t> igen. </a:t>
            </a:r>
            <a:r>
              <a:rPr lang="sv-SE" dirty="0" smtClean="0"/>
              <a:t>Regeringen har en nollvision om arbetsrelaterade olyckor.</a:t>
            </a:r>
          </a:p>
          <a:p>
            <a:r>
              <a:rPr lang="sv-SE" dirty="0" smtClean="0"/>
              <a:t>Skyddsombuden har en nyckelroll för att uppmärksamma arbetsgivaren på risker i arbetet. Arbetsmiljöarbetet</a:t>
            </a:r>
            <a:r>
              <a:rPr lang="sv-SE" baseline="0" dirty="0" smtClean="0"/>
              <a:t> måste ske på olika nivåer för att ha verklig effekt.</a:t>
            </a:r>
            <a:r>
              <a:rPr lang="sv-SE" dirty="0" smtClean="0"/>
              <a:t>  Se exemplet på politikernas motion till riskdagen.</a:t>
            </a:r>
          </a:p>
          <a:p>
            <a:r>
              <a:rPr lang="sv-SE" dirty="0" smtClean="0"/>
              <a:t>https://www.riksdagen.se/sv/dokument-lagar/dokument/motion/ingen-ska-behova-do-pa-jobbet_H7021123</a:t>
            </a:r>
          </a:p>
          <a:p>
            <a:endParaRPr lang="sv-SE" dirty="0" smtClean="0"/>
          </a:p>
          <a:p>
            <a:r>
              <a:rPr lang="sv-SE" dirty="0" smtClean="0"/>
              <a:t>Ni kan fråga deltagarna om de tror att de flesta olyckor sker hemma eller på jobbet?</a:t>
            </a:r>
          </a:p>
          <a:p>
            <a:r>
              <a:rPr lang="sv-SE" dirty="0" smtClean="0"/>
              <a:t>Svaret är att de flesta olyckorna faktiskt sker i hemmet, men det är på arbetsplatsen vi verkligen kan göra något tillsammans för att förebygga olyckor. Arbetsgivaren har ett tydligt ansvar. </a:t>
            </a:r>
          </a:p>
          <a:p>
            <a:endParaRPr lang="sv-SE" dirty="0" smtClean="0"/>
          </a:p>
          <a:p>
            <a:r>
              <a:rPr lang="sv-SE" dirty="0" smtClean="0"/>
              <a:t>Fråga</a:t>
            </a:r>
            <a:r>
              <a:rPr lang="sv-SE" baseline="0" dirty="0" smtClean="0"/>
              <a:t> hur många arbetsplatsrelaterade olyckor deltagarna tror skedde förra året? Be dem svara i chatten. Gå sedan till nästa bild.</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21</a:t>
            </a:fld>
            <a:endParaRPr lang="sv-SE"/>
          </a:p>
        </p:txBody>
      </p:sp>
    </p:spTree>
    <p:extLst>
      <p:ext uri="{BB962C8B-B14F-4D97-AF65-F5344CB8AC3E}">
        <p14:creationId xmlns:p14="http://schemas.microsoft.com/office/powerpoint/2010/main" val="391568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Välkomst-</a:t>
            </a:r>
            <a:r>
              <a:rPr lang="sv-SE" b="1" baseline="0" dirty="0" smtClean="0"/>
              <a:t> </a:t>
            </a:r>
            <a:r>
              <a:rPr lang="sv-SE" b="1" dirty="0" smtClean="0"/>
              <a:t>och inledningsbild till utbildningen för skyddsombud.</a:t>
            </a:r>
          </a:p>
          <a:p>
            <a:endParaRPr lang="sv-SE" b="1" dirty="0" smtClean="0"/>
          </a:p>
          <a:p>
            <a:r>
              <a:rPr lang="sv-SE" b="0" dirty="0" smtClean="0"/>
              <a:t>- Hälsa deltagarna välkomna</a:t>
            </a:r>
            <a:r>
              <a:rPr lang="sv-SE" b="0" baseline="0" dirty="0" smtClean="0"/>
              <a:t> och inled utbildningen med stöd av körschemat.</a:t>
            </a:r>
          </a:p>
          <a:p>
            <a:r>
              <a:rPr lang="sv-SE" b="0" baseline="0" dirty="0" smtClean="0"/>
              <a:t>- Om det känns naturligt kan du </a:t>
            </a:r>
            <a:r>
              <a:rPr lang="sv-SE" dirty="0" smtClean="0"/>
              <a:t>gärna berätta om att</a:t>
            </a:r>
            <a:r>
              <a:rPr lang="sv-SE" baseline="0" dirty="0" smtClean="0"/>
              <a:t> uppdraget som skyddsombud är över 100 år gammalt. Det är rätt häftigt att kursdeltagarna idag bär uppdraget vidare.</a:t>
            </a:r>
          </a:p>
          <a:p>
            <a:endParaRPr lang="sv-SE" baseline="0" dirty="0" smtClean="0"/>
          </a:p>
          <a:p>
            <a:r>
              <a:rPr lang="sv-SE" i="1" baseline="0" dirty="0" smtClean="0"/>
              <a:t>Uppdraget kom till 1912 och kallades då ”arbetarombud”.</a:t>
            </a:r>
          </a:p>
          <a:p>
            <a:r>
              <a:rPr lang="sv-SE" i="1" baseline="0" dirty="0" smtClean="0"/>
              <a:t>Skyddsombudens märke har en symbolik: </a:t>
            </a:r>
            <a:r>
              <a:rPr lang="sv-SE" i="1" dirty="0" smtClean="0"/>
              <a:t>Den symbol som finns i märket är en centrifugal­regulator, som är en mekanisk anordning för att hålla en maskins varvtal jämnt. Symbolen finns också i Arbetsmiljöverkets logotyp. Tanken var att om maskinerna gick</a:t>
            </a:r>
            <a:r>
              <a:rPr lang="sv-SE" i="1" baseline="0" dirty="0" smtClean="0"/>
              <a:t> för fort och någon arbetstagare riskerade att skada sig så skulle skyddsombudet skruva ned tempot. Idag kan vi kanske tänka att situationen är omvänd. Skyddsombudet kan behöva skruva upp tempot på våra maskiner/IT-system och skruva ned tempot på arbetstagarna. Eller vad tänker du?</a:t>
            </a:r>
          </a:p>
          <a:p>
            <a:pPr marL="185766" indent="-185766">
              <a:buFontTx/>
              <a:buChar char="-"/>
            </a:pPr>
            <a:endParaRPr lang="sv-SE" b="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2</a:t>
            </a:fld>
            <a:endParaRPr lang="sv-SE" dirty="0"/>
          </a:p>
        </p:txBody>
      </p:sp>
    </p:spTree>
    <p:extLst>
      <p:ext uri="{BB962C8B-B14F-4D97-AF65-F5344CB8AC3E}">
        <p14:creationId xmlns:p14="http://schemas.microsoft.com/office/powerpoint/2010/main" val="986591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Utdrag ur statistik från arbetsmiljöverket över dödsolyckor för respektive år.</a:t>
            </a:r>
          </a:p>
          <a:p>
            <a:endParaRPr lang="sv-SE" dirty="0" smtClean="0"/>
          </a:p>
          <a:p>
            <a:endParaRPr lang="sv-SE" dirty="0" smtClean="0"/>
          </a:p>
          <a:p>
            <a:r>
              <a:rPr lang="sv-SE" dirty="0" smtClean="0"/>
              <a:t>https://www.av.se/arbetsmiljoarbete-och-inspektioner/arbetsmiljostatistik-officiell-arbetsskadestatstik/statistik-om-dodsolyckor-i-arbetet/</a:t>
            </a:r>
          </a:p>
          <a:p>
            <a:endParaRPr lang="sv-SE" dirty="0" smtClean="0"/>
          </a:p>
          <a:p>
            <a:r>
              <a:rPr lang="sv-SE" dirty="0" smtClean="0"/>
              <a:t>Betona hur viktigt skyddsombudens arbete är!</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22</a:t>
            </a:fld>
            <a:endParaRPr lang="sv-SE"/>
          </a:p>
        </p:txBody>
      </p:sp>
    </p:spTree>
    <p:extLst>
      <p:ext uri="{BB962C8B-B14F-4D97-AF65-F5344CB8AC3E}">
        <p14:creationId xmlns:p14="http://schemas.microsoft.com/office/powerpoint/2010/main" val="3656193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300" dirty="0"/>
              <a:t>Hur hänger arbetsmiljölag och föreskrifter ihop? Ge en kort introduktion till de olika delarna. Uppmuntra deltagarna att samtidigt titta i arbetsmiljölagen och föreskrifterna.</a:t>
            </a:r>
          </a:p>
          <a:p>
            <a:endParaRPr lang="sv-SE" sz="1300" dirty="0"/>
          </a:p>
          <a:p>
            <a:r>
              <a:rPr lang="sv-SE" b="1" dirty="0" smtClean="0"/>
              <a:t>Regelträdet</a:t>
            </a:r>
          </a:p>
          <a:p>
            <a:endParaRPr lang="sv-SE" dirty="0" smtClean="0"/>
          </a:p>
          <a:p>
            <a:r>
              <a:rPr lang="sv-SE" dirty="0" smtClean="0"/>
              <a:t>•Arbetsmiljölagen är grunden (roten) för arbetsmiljöarbetet. Lagen stiftades</a:t>
            </a:r>
            <a:r>
              <a:rPr lang="sv-SE" baseline="0" dirty="0" smtClean="0"/>
              <a:t> av riksdagen på 70-talet. (SFS 1977:1160) </a:t>
            </a:r>
            <a:endParaRPr lang="sv-SE" dirty="0" smtClean="0"/>
          </a:p>
          <a:p>
            <a:r>
              <a:rPr lang="sv-SE" dirty="0" smtClean="0"/>
              <a:t>•Systematiskt arbetsmiljöarbete beskriver de grundläggande aktiviteterna.</a:t>
            </a:r>
          </a:p>
          <a:p>
            <a:endParaRPr lang="sv-SE" dirty="0" smtClean="0"/>
          </a:p>
          <a:p>
            <a:r>
              <a:rPr lang="sv-SE" dirty="0" smtClean="0"/>
              <a:t>•Övriga föreskrifter i Arbetsmiljöverkets författningssamling (AFS) anger innehållet</a:t>
            </a:r>
            <a:r>
              <a:rPr lang="sv-SE" baseline="0" dirty="0" smtClean="0"/>
              <a:t>.</a:t>
            </a:r>
          </a:p>
          <a:p>
            <a:endParaRPr lang="sv-SE" baseline="0" dirty="0" smtClean="0"/>
          </a:p>
          <a:p>
            <a:pPr fontAlgn="base"/>
            <a:r>
              <a:rPr lang="sv-SE" sz="1300" b="1" dirty="0"/>
              <a:t>Hur hänger arbetsmiljölag och föreskrifter ihop? </a:t>
            </a:r>
            <a:endParaRPr lang="sv-SE" sz="1300" dirty="0"/>
          </a:p>
          <a:p>
            <a:pPr fontAlgn="base"/>
            <a:r>
              <a:rPr lang="sv-SE" sz="1300" b="1" dirty="0"/>
              <a:t> </a:t>
            </a:r>
            <a:endParaRPr lang="sv-SE" sz="1300" dirty="0"/>
          </a:p>
          <a:p>
            <a:pPr fontAlgn="base"/>
            <a:r>
              <a:rPr lang="sv-SE" sz="1300" dirty="0"/>
              <a:t>För att beskriva hur arbetsmiljölagen och alla föreskrifter hänger ihop brukar Vision tala om regelträdet. </a:t>
            </a:r>
          </a:p>
          <a:p>
            <a:pPr fontAlgn="base"/>
            <a:r>
              <a:rPr lang="sv-SE" sz="1300" dirty="0"/>
              <a:t> </a:t>
            </a:r>
          </a:p>
          <a:p>
            <a:pPr fontAlgn="base"/>
            <a:r>
              <a:rPr lang="sv-SE" sz="1300" b="1" dirty="0"/>
              <a:t>Arbetsmiljölagen är roten på regelträdet</a:t>
            </a:r>
            <a:endParaRPr lang="sv-SE" sz="1300" dirty="0"/>
          </a:p>
          <a:p>
            <a:pPr fontAlgn="base"/>
            <a:r>
              <a:rPr lang="sv-SE" sz="1300" dirty="0"/>
              <a:t>I arbetsmiljölagen finns regler om skyldigheter för arbetsgivare och andra skyddsansvariga om att förebygga ohälsa och olycksfall i arbetet. Det finns också regler om samverkan mellan arbetsgivare och arbetstagare, till exempel regler om skyddsombudens verksamhet.</a:t>
            </a:r>
          </a:p>
          <a:p>
            <a:pPr fontAlgn="base"/>
            <a:r>
              <a:rPr lang="sv-SE" sz="1300" dirty="0"/>
              <a:t>Arbetsmiljön omfattar alla faktorer och förhållanden i arbetet och gäller allt arbete.</a:t>
            </a:r>
          </a:p>
          <a:p>
            <a:pPr fontAlgn="base"/>
            <a:r>
              <a:rPr lang="sv-SE" sz="1300" dirty="0"/>
              <a:t> </a:t>
            </a:r>
          </a:p>
          <a:p>
            <a:pPr fontAlgn="base"/>
            <a:r>
              <a:rPr lang="sv-SE" sz="1300" dirty="0"/>
              <a:t>Lagens syfte är att förebygga ohälsa och olycksfall i arbetet och i övrigt uppnå en god arbetsmiljö. </a:t>
            </a:r>
          </a:p>
          <a:p>
            <a:pPr fontAlgn="base"/>
            <a:r>
              <a:rPr lang="sv-SE" sz="1300" dirty="0"/>
              <a:t> </a:t>
            </a:r>
          </a:p>
          <a:p>
            <a:pPr fontAlgn="base"/>
            <a:r>
              <a:rPr lang="sv-SE" sz="1300" dirty="0"/>
              <a:t>Arbetsmiljölagen är en ramlag vilket gör att det finns få precisa regler i den utan den beskriver krav och ansvar på ett övergripande plan. För att få mer svar kring vad vi ska göra mer konkret finns arbetsmiljöverkets föreskrifter, populärt kallade Afs:ar.</a:t>
            </a:r>
          </a:p>
          <a:p>
            <a:r>
              <a:rPr lang="sv-SE" sz="1300" dirty="0"/>
              <a:t/>
            </a:r>
            <a:br>
              <a:rPr lang="sv-SE" sz="1300" dirty="0"/>
            </a:br>
            <a:r>
              <a:rPr lang="sv-SE" sz="1300" dirty="0"/>
              <a:t> </a:t>
            </a:r>
          </a:p>
          <a:p>
            <a:pPr fontAlgn="base"/>
            <a:r>
              <a:rPr lang="sv-SE" sz="1300" dirty="0"/>
              <a:t> </a:t>
            </a:r>
          </a:p>
          <a:p>
            <a:pPr fontAlgn="base"/>
            <a:r>
              <a:rPr lang="sv-SE" sz="1300" b="1" dirty="0"/>
              <a:t>Systematiskt arbetsmiljöarbete (SAM) är regelträdets stam</a:t>
            </a:r>
            <a:endParaRPr lang="sv-SE" sz="1300" dirty="0"/>
          </a:p>
          <a:p>
            <a:pPr fontAlgn="base"/>
            <a:r>
              <a:rPr lang="sv-SE" sz="1300" dirty="0"/>
              <a:t>Den centrala föreskriften är SAM; systematiskt arbetsmiljöarbete som anger HUR vi ska göra. SAM ger oss verktygen att använda i det dagliga arbetsmiljöarbetet. SAM gäller för alla arbetsgivare och anger hur vi undersöker, genomför och följer upp verksamheten för att undvika ohälsa och olycksfall och i övrigt uppnå en tillfredsställande arbetsmiljö. SAM kommer vi att återkomma till lite längre fram under utbildningen.</a:t>
            </a:r>
          </a:p>
          <a:p>
            <a:pPr fontAlgn="base"/>
            <a:r>
              <a:rPr lang="sv-SE" sz="1300" dirty="0"/>
              <a:t> </a:t>
            </a:r>
          </a:p>
          <a:p>
            <a:pPr fontAlgn="base"/>
            <a:r>
              <a:rPr lang="sv-SE" sz="1300" dirty="0"/>
              <a:t>---</a:t>
            </a:r>
          </a:p>
          <a:p>
            <a:pPr fontAlgn="base"/>
            <a:r>
              <a:rPr lang="sv-SE" sz="1300" dirty="0"/>
              <a:t> </a:t>
            </a:r>
          </a:p>
          <a:p>
            <a:pPr fontAlgn="base"/>
            <a:r>
              <a:rPr lang="sv-SE" sz="1300" dirty="0"/>
              <a:t> </a:t>
            </a:r>
          </a:p>
          <a:p>
            <a:pPr fontAlgn="base"/>
            <a:r>
              <a:rPr lang="sv-SE" sz="1300" b="1" dirty="0"/>
              <a:t>Arbetsmiljöverkets föreskrifter är regelträdets grenar</a:t>
            </a:r>
            <a:endParaRPr lang="sv-SE" sz="1300" dirty="0"/>
          </a:p>
          <a:p>
            <a:pPr fontAlgn="base"/>
            <a:r>
              <a:rPr lang="sv-SE" sz="1300" dirty="0"/>
              <a:t> </a:t>
            </a:r>
          </a:p>
          <a:p>
            <a:pPr fontAlgn="base"/>
            <a:r>
              <a:rPr lang="sv-SE" sz="1300" dirty="0"/>
              <a:t>Arbetsmiljöverkets föreskrifter beskriver detaljerna mer konkret.  De svarar mer på </a:t>
            </a:r>
            <a:r>
              <a:rPr lang="sv-SE" sz="1300" b="1" dirty="0"/>
              <a:t>VAD </a:t>
            </a:r>
            <a:r>
              <a:rPr lang="sv-SE" sz="1300" dirty="0"/>
              <a:t>vi ska vi göra i en viss situation.  Vad skall arbetsgivaren konkret tänka på vid t.ex. ensamarbete och vid hot- och </a:t>
            </a:r>
            <a:r>
              <a:rPr lang="sv-SE" sz="1300" dirty="0" err="1"/>
              <a:t>våldsituationer</a:t>
            </a:r>
            <a:r>
              <a:rPr lang="sv-SE" sz="1300" dirty="0"/>
              <a:t>?</a:t>
            </a:r>
          </a:p>
          <a:p>
            <a:pPr fontAlgn="base"/>
            <a:r>
              <a:rPr lang="sv-SE" sz="1300" dirty="0"/>
              <a:t> </a:t>
            </a:r>
          </a:p>
          <a:p>
            <a:pPr fontAlgn="base"/>
            <a:r>
              <a:rPr lang="sv-SE" sz="1300" dirty="0"/>
              <a:t>Arbetsmiljöverkets föreskrifter som mer i detalj tar upp de krav och skyldigheter som ställs på arbetsmiljön kan du ha nytta av att känna till. Du kan enkelt ladda ner dem från arbetsmiljöverkets hemsida:</a:t>
            </a:r>
          </a:p>
          <a:p>
            <a:pPr fontAlgn="base"/>
            <a:r>
              <a:rPr lang="sv-SE" sz="1300" dirty="0">
                <a:hlinkClick r:id="rId3"/>
              </a:rPr>
              <a:t>https://www.av.se/arbetsmiljoarbete-och-inspektioner/lagar-och-regler-om-arbetsmiljo/</a:t>
            </a:r>
            <a:endParaRPr lang="sv-SE" sz="1300" dirty="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24</a:t>
            </a:fld>
            <a:endParaRPr lang="sv-SE"/>
          </a:p>
        </p:txBody>
      </p:sp>
    </p:spTree>
    <p:extLst>
      <p:ext uri="{BB962C8B-B14F-4D97-AF65-F5344CB8AC3E}">
        <p14:creationId xmlns:p14="http://schemas.microsoft.com/office/powerpoint/2010/main" val="3284479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Gå igenom AML – förklara vad en ramlag innebär. Ta upp arbetsgivarens skyldighet och ansvar för arbetsmiljön.</a:t>
            </a:r>
          </a:p>
          <a:p>
            <a:endParaRPr lang="sv-SE" dirty="0" smtClean="0"/>
          </a:p>
          <a:p>
            <a:r>
              <a:rPr lang="sv-SE" dirty="0" smtClean="0"/>
              <a:t>Ta upp att arbetsgivaren också har ett rehab-ansvar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Organiserad arbetsanpassning och rehabilitering enligt  </a:t>
            </a:r>
            <a:r>
              <a:rPr lang="sv-SE" sz="1200" dirty="0" err="1" smtClean="0"/>
              <a:t>AmL</a:t>
            </a:r>
            <a:r>
              <a:rPr lang="sv-SE" sz="1200" dirty="0" smtClean="0"/>
              <a:t> och socialförsäkringsbalken (</a:t>
            </a:r>
            <a:r>
              <a:rPr lang="sv-SE" sz="1200" dirty="0" err="1" smtClean="0"/>
              <a:t>rehabkedjan</a:t>
            </a:r>
            <a:r>
              <a:rPr lang="sv-SE"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Be deltagarna att klicka sig igenom lagen. Betona 3 kap och 6 kap.</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25</a:t>
            </a:fld>
            <a:endParaRPr lang="sv-SE"/>
          </a:p>
        </p:txBody>
      </p:sp>
    </p:spTree>
    <p:extLst>
      <p:ext uri="{BB962C8B-B14F-4D97-AF65-F5344CB8AC3E}">
        <p14:creationId xmlns:p14="http://schemas.microsoft.com/office/powerpoint/2010/main" val="107832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Gå igenom rubrikerna grundligt. Be deltagarna att titta och följa med i lagtexten vid paragraferna.</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26</a:t>
            </a:fld>
            <a:endParaRPr lang="sv-SE"/>
          </a:p>
        </p:txBody>
      </p:sp>
    </p:spTree>
    <p:extLst>
      <p:ext uri="{BB962C8B-B14F-4D97-AF65-F5344CB8AC3E}">
        <p14:creationId xmlns:p14="http://schemas.microsoft.com/office/powerpoint/2010/main" val="2634036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smtClean="0">
                <a:solidFill>
                  <a:srgbClr val="3B3B3B"/>
                </a:solidFill>
                <a:effectLst/>
                <a:latin typeface="Akkurat Bold"/>
              </a:rPr>
              <a:t>Mer detaljerade arbetsmiljöregler i föreskrifterna</a:t>
            </a:r>
          </a:p>
          <a:p>
            <a:pPr algn="l"/>
            <a:r>
              <a:rPr lang="sv-SE" b="0" i="0" dirty="0" smtClean="0">
                <a:solidFill>
                  <a:srgbClr val="3B3B3B"/>
                </a:solidFill>
                <a:effectLst/>
                <a:latin typeface="Akkurat"/>
              </a:rPr>
              <a:t>Det statliga Arbetsmiljöverket övervakar arbetsmiljön på våra arbetsplatser. Övervakning sker utifrån Arbetsmiljölagen, och utifrån de mer detaljerade regler som finns i arbetsmiljöförordningen som regeringen utfärdar. Arbetsmiljöverket ger också ut särskilda föreskrifter om regler kring farliga ämnen, ensamarbete och arbetsplatsens utformning.</a:t>
            </a:r>
          </a:p>
          <a:p>
            <a:pPr algn="l"/>
            <a:r>
              <a:rPr lang="sv-SE" b="0" i="0" dirty="0" smtClean="0">
                <a:solidFill>
                  <a:srgbClr val="3B3B3B"/>
                </a:solidFill>
                <a:effectLst/>
                <a:latin typeface="Akkurat"/>
              </a:rPr>
              <a:t>Här är några exempel på föreskrifter som beskriver hur arbetet och arbetsplatsen ska anpassas efter individen, krav som Arbetsmiljöverket följer upp:</a:t>
            </a:r>
          </a:p>
          <a:p>
            <a:pPr algn="l">
              <a:buFont typeface="Arial" panose="020B0604020202020204" pitchFamily="34" charset="0"/>
              <a:buChar char="•"/>
            </a:pPr>
            <a:r>
              <a:rPr lang="sv-SE" b="0" i="0" u="none" strike="noStrike" dirty="0" smtClean="0">
                <a:solidFill>
                  <a:srgbClr val="7930AE"/>
                </a:solidFill>
                <a:effectLst/>
                <a:latin typeface="Akkurat"/>
                <a:hlinkClick r:id="rId3"/>
              </a:rPr>
              <a:t>Organisatorisk och social arbetsmiljö AFS 2015:4</a:t>
            </a:r>
            <a:endParaRPr lang="sv-SE" b="0" i="0" dirty="0" smtClean="0">
              <a:solidFill>
                <a:srgbClr val="3B3B3B"/>
              </a:solidFill>
              <a:effectLst/>
              <a:latin typeface="Akkurat"/>
            </a:endParaRPr>
          </a:p>
          <a:p>
            <a:pPr algn="l">
              <a:buFont typeface="Arial" panose="020B0604020202020204" pitchFamily="34" charset="0"/>
              <a:buChar char="•"/>
            </a:pPr>
            <a:r>
              <a:rPr lang="sv-SE" b="0" i="0" u="none" strike="noStrike" dirty="0" smtClean="0">
                <a:solidFill>
                  <a:srgbClr val="7930AE"/>
                </a:solidFill>
                <a:effectLst/>
                <a:latin typeface="Akkurat"/>
                <a:hlinkClick r:id="rId4"/>
              </a:rPr>
              <a:t>Systematiskt arbetsmiljöarbete AFS 2001:01</a:t>
            </a:r>
            <a:endParaRPr lang="sv-SE" b="0" i="0" dirty="0" smtClean="0">
              <a:solidFill>
                <a:srgbClr val="3B3B3B"/>
              </a:solidFill>
              <a:effectLst/>
              <a:latin typeface="Akkurat"/>
            </a:endParaRPr>
          </a:p>
          <a:p>
            <a:pPr algn="l">
              <a:buFont typeface="Arial" panose="020B0604020202020204" pitchFamily="34" charset="0"/>
              <a:buChar char="•"/>
            </a:pPr>
            <a:r>
              <a:rPr lang="sv-SE" b="0" i="0" u="none" strike="noStrike" dirty="0" smtClean="0">
                <a:solidFill>
                  <a:srgbClr val="7930AE"/>
                </a:solidFill>
                <a:effectLst/>
                <a:latin typeface="Akkurat"/>
                <a:hlinkClick r:id="rId5"/>
              </a:rPr>
              <a:t>Belastningsergonomi AFS 2012:2</a:t>
            </a:r>
            <a:endParaRPr lang="sv-SE" b="0" i="0" dirty="0" smtClean="0">
              <a:solidFill>
                <a:srgbClr val="3B3B3B"/>
              </a:solidFill>
              <a:effectLst/>
              <a:latin typeface="Akkurat"/>
            </a:endParaRPr>
          </a:p>
          <a:p>
            <a:pPr algn="l">
              <a:buFont typeface="Arial" panose="020B0604020202020204" pitchFamily="34" charset="0"/>
              <a:buChar char="•"/>
            </a:pPr>
            <a:r>
              <a:rPr lang="sv-SE" b="0" i="0" u="none" strike="noStrike" dirty="0" smtClean="0">
                <a:solidFill>
                  <a:srgbClr val="7930AE"/>
                </a:solidFill>
                <a:effectLst/>
                <a:latin typeface="Akkurat"/>
                <a:hlinkClick r:id="rId6"/>
              </a:rPr>
              <a:t>Arbete vid bildskärm AFS 1998:5</a:t>
            </a:r>
            <a:endParaRPr lang="sv-SE" b="0" i="0" dirty="0" smtClean="0">
              <a:solidFill>
                <a:srgbClr val="3B3B3B"/>
              </a:solidFill>
              <a:effectLst/>
              <a:latin typeface="Akkurat"/>
            </a:endParaRPr>
          </a:p>
          <a:p>
            <a:pPr algn="l">
              <a:buFont typeface="Arial" panose="020B0604020202020204" pitchFamily="34" charset="0"/>
              <a:buChar char="•"/>
            </a:pPr>
            <a:r>
              <a:rPr lang="sv-SE" b="0" i="0" u="none" strike="noStrike" dirty="0" smtClean="0">
                <a:solidFill>
                  <a:srgbClr val="7930AE"/>
                </a:solidFill>
                <a:effectLst/>
                <a:latin typeface="Akkurat"/>
                <a:hlinkClick r:id="rId7"/>
              </a:rPr>
              <a:t>Ensamarbete AFS 1982:3</a:t>
            </a:r>
            <a:endParaRPr lang="sv-SE" b="0" i="0" dirty="0" smtClean="0">
              <a:solidFill>
                <a:srgbClr val="3B3B3B"/>
              </a:solidFill>
              <a:effectLst/>
              <a:latin typeface="Akkurat"/>
            </a:endParaRPr>
          </a:p>
          <a:p>
            <a:pPr algn="l">
              <a:buFont typeface="Arial" panose="020B0604020202020204" pitchFamily="34" charset="0"/>
              <a:buChar char="•"/>
            </a:pPr>
            <a:r>
              <a:rPr lang="sv-SE" b="0" i="0" u="none" strike="noStrike" dirty="0" smtClean="0">
                <a:solidFill>
                  <a:srgbClr val="7930AE"/>
                </a:solidFill>
                <a:effectLst/>
                <a:latin typeface="Akkurat"/>
                <a:hlinkClick r:id="rId8"/>
              </a:rPr>
              <a:t>Gravida och ammande arbetstagare AFS 2007:05</a:t>
            </a:r>
            <a:endParaRPr lang="sv-SE" b="0" i="0" dirty="0" smtClean="0">
              <a:solidFill>
                <a:srgbClr val="3B3B3B"/>
              </a:solidFill>
              <a:effectLst/>
              <a:latin typeface="Akkurat"/>
            </a:endParaRPr>
          </a:p>
          <a:p>
            <a:pPr algn="l">
              <a:buFont typeface="Arial" panose="020B0604020202020204" pitchFamily="34" charset="0"/>
              <a:buChar char="•"/>
            </a:pPr>
            <a:r>
              <a:rPr lang="sv-SE" b="0" i="0" u="none" strike="noStrike" dirty="0" smtClean="0">
                <a:solidFill>
                  <a:srgbClr val="7930AE"/>
                </a:solidFill>
                <a:effectLst/>
                <a:latin typeface="Akkurat"/>
                <a:hlinkClick r:id="rId9"/>
              </a:rPr>
              <a:t>Våld och hot i arbetsmiljön AFS 1993:2</a:t>
            </a:r>
            <a:endParaRPr lang="sv-SE" b="0" i="0" dirty="0" smtClean="0">
              <a:solidFill>
                <a:srgbClr val="3B3B3B"/>
              </a:solidFill>
              <a:effectLst/>
              <a:latin typeface="Akkurat"/>
            </a:endParaRP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27</a:t>
            </a:fld>
            <a:endParaRPr lang="sv-SE"/>
          </a:p>
        </p:txBody>
      </p:sp>
    </p:spTree>
    <p:extLst>
      <p:ext uri="{BB962C8B-B14F-4D97-AF65-F5344CB8AC3E}">
        <p14:creationId xmlns:p14="http://schemas.microsoft.com/office/powerpoint/2010/main" val="1535725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28</a:t>
            </a:fld>
            <a:endParaRPr lang="sv-SE"/>
          </a:p>
        </p:txBody>
      </p:sp>
    </p:spTree>
    <p:extLst>
      <p:ext uri="{BB962C8B-B14F-4D97-AF65-F5344CB8AC3E}">
        <p14:creationId xmlns:p14="http://schemas.microsoft.com/office/powerpoint/2010/main" val="267410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Lunch 60 minuter. Uppmana till rörelse</a:t>
            </a:r>
            <a:r>
              <a:rPr lang="sv-SE" baseline="0" dirty="0" smtClean="0"/>
              <a:t> och klimatsmart måltid!</a:t>
            </a:r>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29</a:t>
            </a:fld>
            <a:endParaRPr lang="sv-SE"/>
          </a:p>
        </p:txBody>
      </p:sp>
    </p:spTree>
    <p:extLst>
      <p:ext uri="{BB962C8B-B14F-4D97-AF65-F5344CB8AC3E}">
        <p14:creationId xmlns:p14="http://schemas.microsoft.com/office/powerpoint/2010/main" val="239819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30</a:t>
            </a:fld>
            <a:endParaRPr lang="sv-SE"/>
          </a:p>
        </p:txBody>
      </p:sp>
    </p:spTree>
    <p:extLst>
      <p:ext uri="{BB962C8B-B14F-4D97-AF65-F5344CB8AC3E}">
        <p14:creationId xmlns:p14="http://schemas.microsoft.com/office/powerpoint/2010/main" val="3059180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fontAlgn="base"/>
            <a:r>
              <a:rPr lang="sv-SE" sz="1300" b="1" dirty="0"/>
              <a:t>Systematiskt arbetsmiljöarbete (SAM)</a:t>
            </a:r>
          </a:p>
          <a:p>
            <a:pPr fontAlgn="base"/>
            <a:r>
              <a:rPr lang="sv-SE" sz="1300" dirty="0"/>
              <a:t>En viktig del i arbetsmiljöarbetet kallas systematiskt arbetsmiljöarbete (SAM). Det är ett arbete som alla arbetsgivare ska bedriva. Som stöd för dig finns arbetsmiljöverkets föreskrift Systematiskt arbetsmiljöarbete (AFS 2001:1).  </a:t>
            </a:r>
          </a:p>
          <a:p>
            <a:pPr defTabSz="990752" fontAlgn="base">
              <a:defRPr/>
            </a:pPr>
            <a:r>
              <a:rPr lang="sv-SE" sz="1300" dirty="0"/>
              <a:t>Arbetsmiljöfrågor ska hanteras på samma sätt som andra processer inom verksamheten och vara en naturlig del av vardagen, alltså inte vara ett system för sig. SAM hjälper oss att utveckla verksamheten, medarbetarna och arbetsmiljön tillsammans. Titta på filmen för att få en introduktion</a:t>
            </a:r>
            <a:r>
              <a:rPr lang="sv-SE" sz="1300" dirty="0" smtClean="0"/>
              <a:t>.</a:t>
            </a:r>
          </a:p>
          <a:p>
            <a:pPr defTabSz="990752" fontAlgn="base">
              <a:defRPr/>
            </a:pPr>
            <a:r>
              <a:rPr lang="sv-SE" sz="1200" u="sng" kern="1200" dirty="0" smtClean="0">
                <a:solidFill>
                  <a:schemeClr val="tx1"/>
                </a:solidFill>
                <a:effectLst/>
                <a:latin typeface="+mn-lt"/>
                <a:ea typeface="+mn-ea"/>
                <a:cs typeface="+mn-cs"/>
                <a:hlinkClick r:id="rId3"/>
              </a:rPr>
              <a:t>https://www.youtube.com/watch?v=QXlxZK2wGNs</a:t>
            </a:r>
            <a:endParaRPr lang="sv-SE" sz="1300" dirty="0"/>
          </a:p>
          <a:p>
            <a:pPr defTabSz="990752" fontAlgn="base">
              <a:defRPr/>
            </a:pPr>
            <a:endParaRPr lang="sv-SE" sz="1300" dirty="0"/>
          </a:p>
          <a:p>
            <a:pPr fontAlgn="base"/>
            <a:endParaRPr lang="sv-SE" sz="1300" dirty="0"/>
          </a:p>
          <a:p>
            <a:endParaRPr lang="sv-SE" dirty="0" smtClean="0"/>
          </a:p>
          <a:p>
            <a:r>
              <a:rPr lang="sv-SE" dirty="0" smtClean="0"/>
              <a:t>En utveckling av årshjulet över i vilken ordning de</a:t>
            </a:r>
            <a:r>
              <a:rPr lang="sv-SE" baseline="0" dirty="0" smtClean="0"/>
              <a:t> olika § i SAM aktualiseras.</a:t>
            </a:r>
            <a:endParaRPr lang="sv-SE" dirty="0" smtClean="0"/>
          </a:p>
          <a:p>
            <a:endParaRPr lang="sv-SE" dirty="0" smtClean="0"/>
          </a:p>
          <a:p>
            <a:r>
              <a:rPr lang="sv-SE" dirty="0" smtClean="0"/>
              <a:t>Arbetsgivaren ska bedriva ett systematiskt arbetsmiljöarbete enligt föreskrifter från Arbetsmiljöverket (AFS 2001:1). I föreskrifterna utvecklas och preciseras hur arbetsgivaren ska gå till väga för att uppfylla sitt ansvar för arbetsmiljön. Som ett led i det systematiska arbetsmiljöarbetet ska arbetsgivaren undersöka arbetsförhållandena, bedöma risker, vidta åtgärder och kontrollera genomförda åtgärder (se SAM-hjulet). </a:t>
            </a:r>
          </a:p>
          <a:p>
            <a:r>
              <a:rPr lang="sv-SE" sz="1300" dirty="0"/>
              <a:t>Det systematiska arbetsmiljöarbetet skall ingå som en naturlig del i den dagliga verksamheten. Det skall omfatta </a:t>
            </a:r>
            <a:r>
              <a:rPr lang="sv-SE" sz="1300" b="1" u="sng" dirty="0"/>
              <a:t>alla fysiska, psykologiska och sociala förhållanden som har betydelse för arbetsmiljön. </a:t>
            </a:r>
            <a:endParaRPr lang="sv-SE" b="1" u="sng" dirty="0" smtClean="0"/>
          </a:p>
          <a:p>
            <a:r>
              <a:rPr lang="sv-SE" sz="1300" dirty="0"/>
              <a:t>I kommentarerna till föreskriften om SAM anges följande om arbetsmiljöfaktorer:</a:t>
            </a:r>
          </a:p>
          <a:p>
            <a:r>
              <a:rPr lang="sv-SE" sz="1300" i="1" dirty="0"/>
              <a:t>Det finns många skilda faktorer i arbetet som påverkar arbetstagaren fysiskt och psykiskt. De ger tillsammans arbetstagarens totala arbetsmiljö. Som exempel kan nämnas buller, luftkvalitet, kemiska hälsorisker och maskiner </a:t>
            </a:r>
            <a:r>
              <a:rPr lang="sv-SE" sz="1300" b="1" i="1" u="sng" dirty="0"/>
              <a:t>samt organisatoriska förhållanden såsom arbetsbelastning, arbetstider, ledarskap, sociala kontakter, variation och möjlighet till återhämtning. </a:t>
            </a:r>
          </a:p>
          <a:p>
            <a:r>
              <a:rPr lang="sv-SE" sz="1300" i="1" dirty="0"/>
              <a:t>Arbetsgivaren behöver ta hänsyn till alla faktorer som kan inverka på den enskildes arbetssituation. Det gäller inte bara sådant som kan påverka hälsa och säkerhet negativt. En bra arbetsmiljö bidrar till en god hälsa och betyder mer än frånvaro av sjukdom och olycksfall</a:t>
            </a:r>
          </a:p>
          <a:p>
            <a:r>
              <a:rPr lang="sv-SE" sz="1300" i="1" dirty="0"/>
              <a:t>(viktigt  med fokus på de psykosociala och organisatoriska faktorerna då arbetsrelaterad ohälsa kopplat till dessa ökar)</a:t>
            </a:r>
            <a:endParaRPr lang="sv-SE" sz="1300" b="1" i="1" dirty="0"/>
          </a:p>
          <a:p>
            <a:endParaRPr lang="sv-SE" sz="1300" b="1" dirty="0"/>
          </a:p>
          <a:p>
            <a:r>
              <a:rPr lang="sv-SE" sz="1300" b="1" dirty="0"/>
              <a:t>4 § Samverkan</a:t>
            </a:r>
          </a:p>
          <a:p>
            <a:r>
              <a:rPr lang="sv-SE" sz="1300" dirty="0"/>
              <a:t>Arbetsgivaren skall ge arbetstagarna, skyddsombuden och elev-skyddsombuden möjlighet att medverka i det systematiska arbetsmiljöarbetet. </a:t>
            </a:r>
          </a:p>
          <a:p>
            <a:endParaRPr lang="sv-SE" sz="1300" dirty="0"/>
          </a:p>
          <a:p>
            <a:r>
              <a:rPr lang="sv-SE" sz="1300" b="1" dirty="0"/>
              <a:t>5 § Policy, mål och rutiner</a:t>
            </a:r>
          </a:p>
          <a:p>
            <a:r>
              <a:rPr lang="sv-SE" sz="1300" dirty="0"/>
              <a:t>Det skall finnas en arbetsmiljöpolicy som beskriver hur arbetsförhållandena i arbetsgivarens verksamhet skall vara för att ohälsa och olycksfall i arbetet skall förebyggas och en tillfredsställande arbetsmiljö uppnås. </a:t>
            </a:r>
          </a:p>
          <a:p>
            <a:r>
              <a:rPr lang="sv-SE" sz="1300" dirty="0"/>
              <a:t>Det skall finnas rutiner som beskriver hur det systematiska arbetsmiljöarbetet skall gå till. </a:t>
            </a:r>
          </a:p>
          <a:p>
            <a:r>
              <a:rPr lang="sv-SE" sz="1300" dirty="0"/>
              <a:t>Arbetsmiljöpolicyn och rutinerna skall dokumenteras skriftligt om det finns minst tio arbetstagare i verksamheten. </a:t>
            </a:r>
            <a:endParaRPr lang="sv-SE" dirty="0" smtClean="0"/>
          </a:p>
          <a:p>
            <a:endParaRPr lang="sv-SE" dirty="0" smtClean="0"/>
          </a:p>
          <a:p>
            <a:r>
              <a:rPr lang="sv-SE" b="1" dirty="0" smtClean="0"/>
              <a:t>§6</a:t>
            </a:r>
            <a:r>
              <a:rPr lang="sv-SE" b="1" baseline="0" dirty="0" smtClean="0"/>
              <a:t> </a:t>
            </a:r>
            <a:r>
              <a:rPr lang="sv-SE" b="1" dirty="0" smtClean="0"/>
              <a:t>Uppgiftsfördelning</a:t>
            </a:r>
          </a:p>
          <a:p>
            <a:r>
              <a:rPr lang="sv-SE" i="0" dirty="0" smtClean="0"/>
              <a:t>Uppgifterna det systematiska arbetsmiljöarbetet ska fördelas på ett sådant sätt att en eller flera chefer, arbetsledare eller andra arbetstagare får i uppgift att verka för att risker i arbetet förebyggs och en tillfredsställande arbetsmiljö uppnås. Dessa personer ska ges de befogenheter och resurser som krävs för dessa uppgifter. </a:t>
            </a:r>
            <a:br>
              <a:rPr lang="sv-SE" i="0" dirty="0" smtClean="0"/>
            </a:br>
            <a:endParaRPr lang="sv-SE" dirty="0" smtClean="0"/>
          </a:p>
          <a:p>
            <a:r>
              <a:rPr lang="sv-SE" b="1" dirty="0" smtClean="0"/>
              <a:t>7 § Introduktion</a:t>
            </a:r>
          </a:p>
          <a:p>
            <a:pPr defTabSz="990752">
              <a:defRPr/>
            </a:pPr>
            <a:r>
              <a:rPr lang="sv-SE" sz="1300" dirty="0"/>
              <a:t>Arbetsgivaren skall se till att arbetstagarnas kunskaper om arbetet och riskerna i arbetet är tillräckliga för att ohälsa och olycksfall skall förebyggas och en tillfredsställande arbetsmiljö uppnås. När riskerna i arbetet är allvarliga skall det finnas skriftliga instruktioner för arbetet. </a:t>
            </a:r>
          </a:p>
          <a:p>
            <a:pPr defTabSz="990752">
              <a:defRPr/>
            </a:pPr>
            <a:endParaRPr lang="sv-SE" sz="1300" b="1" dirty="0"/>
          </a:p>
          <a:p>
            <a:pPr defTabSz="990752">
              <a:defRPr/>
            </a:pPr>
            <a:r>
              <a:rPr lang="sv-SE" sz="1300" b="1" dirty="0"/>
              <a:t>8 § Riskbedömning, åtgärder och uppföljning </a:t>
            </a:r>
            <a:endParaRPr lang="sv-SE" sz="1300" dirty="0"/>
          </a:p>
          <a:p>
            <a:r>
              <a:rPr lang="sv-SE" sz="1300" dirty="0"/>
              <a:t>Arbetsgivaren skall regelbundet undersöka arbetsförhållandena och bedöma riskerna för att någon kan komma att drabbas av ohälsa eller olycksfall i arbetet. </a:t>
            </a:r>
          </a:p>
          <a:p>
            <a:r>
              <a:rPr lang="sv-SE" sz="1300" dirty="0"/>
              <a:t>När ändringar i verksamheten planeras, skall arbetsgivaren bedöma om ändringarna medför risker för ohälsa eller olycksfall som kan behöva åtgärdas. </a:t>
            </a:r>
          </a:p>
          <a:p>
            <a:r>
              <a:rPr lang="sv-SE" sz="1300" dirty="0"/>
              <a:t>Riskbedömningen skall dokumenteras skriftligt. I riskbedömningen skall anges vilka risker som finns och om de är allvarliga eller inte. </a:t>
            </a:r>
            <a:endParaRPr lang="sv-SE" dirty="0" smtClean="0"/>
          </a:p>
          <a:p>
            <a:r>
              <a:rPr lang="sv-SE" dirty="0" smtClean="0"/>
              <a:t> </a:t>
            </a:r>
          </a:p>
          <a:p>
            <a:r>
              <a:rPr lang="sv-SE" b="1" dirty="0" smtClean="0"/>
              <a:t>9</a:t>
            </a:r>
            <a:r>
              <a:rPr lang="sv-SE" b="1" baseline="0" dirty="0" smtClean="0"/>
              <a:t> §</a:t>
            </a:r>
            <a:r>
              <a:rPr lang="sv-SE" b="1" dirty="0" smtClean="0"/>
              <a:t> Utreda</a:t>
            </a:r>
            <a:r>
              <a:rPr lang="sv-SE" b="1" baseline="0" dirty="0" smtClean="0"/>
              <a:t> ohälsa, olycksfall och tillbud </a:t>
            </a:r>
            <a:r>
              <a:rPr lang="sv-SE" sz="1300" dirty="0"/>
              <a:t>Om någon arbetstagare råkar ut för ohälsa eller olycksfall i arbetet och om något allvarligt tillbud inträffar i arbetet, ska arbetsgivaren utreda orsakerna så att risker för ohälsa och olycksfall kan förebyggas i fortsättningen. </a:t>
            </a:r>
            <a:r>
              <a:rPr lang="sv-SE" sz="1300" i="1" dirty="0"/>
              <a:t>(AFS 2008:15). </a:t>
            </a:r>
            <a:endParaRPr lang="sv-SE" dirty="0" smtClean="0"/>
          </a:p>
          <a:p>
            <a:r>
              <a:rPr lang="sv-SE" dirty="0" smtClean="0"/>
              <a:t> </a:t>
            </a:r>
          </a:p>
          <a:p>
            <a:r>
              <a:rPr lang="sv-SE" b="1" dirty="0" smtClean="0"/>
              <a:t>10 § Åtgärda</a:t>
            </a:r>
            <a:r>
              <a:rPr lang="sv-SE" b="1" baseline="0" dirty="0" smtClean="0"/>
              <a:t>, upprätta handlingsplaner och följa upp</a:t>
            </a:r>
            <a:endParaRPr lang="sv-SE" b="1" dirty="0" smtClean="0"/>
          </a:p>
          <a:p>
            <a:r>
              <a:rPr lang="sv-SE" dirty="0" smtClean="0"/>
              <a:t>.</a:t>
            </a:r>
            <a:r>
              <a:rPr lang="sv-SE" sz="1300" dirty="0"/>
              <a:t> Arbetsgivaren skall omedelbart eller så snart det är praktiskt möjligt genomföra de åtgärder som behövs för att förebygga ohälsa och olycksfall i arbetet. Arbetsgivaren skall också vidta de åtgärder som i övrigt behövs för att uppnå en tillfredsställande arbetsmiljö. </a:t>
            </a:r>
          </a:p>
          <a:p>
            <a:r>
              <a:rPr lang="sv-SE" sz="1300" dirty="0"/>
              <a:t>Åtgärder som inte genomförs omedelbart skall föras in i en skriftlig handlingsplan. I planen skall anges när åtgärderna skall vara genomförda och vem som skall se till att de genomförs. </a:t>
            </a:r>
          </a:p>
          <a:p>
            <a:r>
              <a:rPr lang="sv-SE" sz="1300" dirty="0"/>
              <a:t>Genomförda åtgärder skall kontrolleras. </a:t>
            </a:r>
          </a:p>
          <a:p>
            <a:endParaRPr lang="sv-SE" sz="1300" dirty="0"/>
          </a:p>
          <a:p>
            <a:r>
              <a:rPr lang="sv-SE" sz="1300" b="1" dirty="0"/>
              <a:t>11 § Uppföljning</a:t>
            </a:r>
          </a:p>
          <a:p>
            <a:r>
              <a:rPr lang="sv-SE" sz="1300" dirty="0"/>
              <a:t>Arbetsgivaren skall varje år göra en uppföljning av det systematiska arbetsmiljöarbetet. Om det inte fungerat bra skall det förbättras. </a:t>
            </a:r>
          </a:p>
          <a:p>
            <a:endParaRPr lang="sv-SE" sz="1300" dirty="0"/>
          </a:p>
          <a:p>
            <a:r>
              <a:rPr lang="sv-SE" sz="1300" dirty="0"/>
              <a:t>Läs mer i kommentereran till föreskriften, AFS 2001:1 Av.se</a:t>
            </a:r>
            <a:endParaRPr lang="sv-SE" dirty="0" smtClean="0"/>
          </a:p>
          <a:p>
            <a:r>
              <a:rPr lang="sv-SE" dirty="0" smtClean="0"/>
              <a:t> </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31</a:t>
            </a:fld>
            <a:endParaRPr lang="sv-SE"/>
          </a:p>
        </p:txBody>
      </p:sp>
    </p:spTree>
    <p:extLst>
      <p:ext uri="{BB962C8B-B14F-4D97-AF65-F5344CB8AC3E}">
        <p14:creationId xmlns:p14="http://schemas.microsoft.com/office/powerpoint/2010/main" val="2048057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fontAlgn="base"/>
            <a:r>
              <a:rPr lang="sv-SE" sz="1300" b="1" dirty="0"/>
              <a:t>Systematiskt arbetsmiljöarbete (SAM)</a:t>
            </a:r>
          </a:p>
          <a:p>
            <a:pPr fontAlgn="base"/>
            <a:r>
              <a:rPr lang="sv-SE" sz="1300" dirty="0"/>
              <a:t>En viktig del i arbetsmiljöarbetet kallas systematiskt arbetsmiljöarbete (SAM). Det är ett arbete som alla arbetsgivare ska bedriva. Som stöd för finns arbetsmiljöverkets föreskrift Systematiskt arbetsmiljöarbete (AFS 2001:1).  </a:t>
            </a:r>
          </a:p>
          <a:p>
            <a:pPr fontAlgn="base"/>
            <a:r>
              <a:rPr lang="sv-SE" sz="1300" dirty="0"/>
              <a:t>Arbetsmiljöfrågor ska hanteras på samma sätt som andra processer inom verksamheten och vara en naturlig del av vardagen, alltså inte vara ett system för sig. SAM hjälper oss att utveckla verksamheten, medarbetarna och arbetsmiljön tillsammans.</a:t>
            </a:r>
          </a:p>
          <a:p>
            <a:pPr fontAlgn="base"/>
            <a:r>
              <a:rPr lang="sv-SE" sz="1300" dirty="0"/>
              <a:t>Titta på filmen för att få en introduktion.</a:t>
            </a:r>
          </a:p>
          <a:p>
            <a:endParaRPr lang="sv-SE" dirty="0" smtClean="0"/>
          </a:p>
          <a:p>
            <a:r>
              <a:rPr lang="sv-SE" dirty="0" smtClean="0"/>
              <a:t>En utveckling av årshjulet över i vilken ordning de</a:t>
            </a:r>
            <a:r>
              <a:rPr lang="sv-SE" baseline="0" dirty="0" smtClean="0"/>
              <a:t> olika § i SAM aktualiseras.</a:t>
            </a:r>
            <a:endParaRPr lang="sv-SE" dirty="0" smtClean="0"/>
          </a:p>
          <a:p>
            <a:endParaRPr lang="sv-SE" dirty="0" smtClean="0"/>
          </a:p>
          <a:p>
            <a:r>
              <a:rPr lang="sv-SE" dirty="0" smtClean="0"/>
              <a:t>Arbetsgivaren ska bedriva ett systematiskt arbetsmiljöarbete enligt föreskrifter från Arbetsmiljöverket (AFS 2001:1). I föreskrifterna utvecklas och preciseras hur arbetsgivaren ska gå till väga för att uppfylla sitt ansvar för arbetsmiljön. Som ett led i det systematiska arbetsmiljöarbetet ska arbetsgivaren undersöka arbetsförhållandena, bedöma risker, vidta åtgärder och kontrollera genomförda åtgärder (se SAM-hjulet). </a:t>
            </a:r>
          </a:p>
          <a:p>
            <a:r>
              <a:rPr lang="sv-SE" sz="1300" dirty="0"/>
              <a:t>Det systematiska arbetsmiljöarbetet skall ingå som en naturlig del i den dagliga verksamheten. Det skall omfatta </a:t>
            </a:r>
            <a:r>
              <a:rPr lang="sv-SE" sz="1300" b="1" u="sng" dirty="0"/>
              <a:t>alla fysiska, psykologiska och sociala förhållanden som har betydelse för arbetsmiljön. </a:t>
            </a:r>
            <a:endParaRPr lang="sv-SE" b="1" u="sng" dirty="0" smtClean="0"/>
          </a:p>
          <a:p>
            <a:r>
              <a:rPr lang="sv-SE" sz="1300" dirty="0"/>
              <a:t>I kommentarerna till föreskriften om SAM anges följande om arbetsmiljöfaktorer:</a:t>
            </a:r>
          </a:p>
          <a:p>
            <a:r>
              <a:rPr lang="sv-SE" sz="1300" i="1" dirty="0"/>
              <a:t>Det finns många skilda faktorer i arbetet som påverkar arbetstagaren fysiskt och psykiskt. De ger tillsammans arbetstagarens totala arbetsmiljö. Som exempel kan nämnas buller, luftkvalitet, kemiska hälsorisker och maskiner </a:t>
            </a:r>
            <a:r>
              <a:rPr lang="sv-SE" sz="1300" b="1" i="1" u="sng" dirty="0"/>
              <a:t>samt organisatoriska förhållanden såsom arbetsbelastning, arbetstider, ledarskap, sociala kontakter, variation och möjlighet till återhämtning. </a:t>
            </a:r>
          </a:p>
          <a:p>
            <a:r>
              <a:rPr lang="sv-SE" sz="1300" i="1" dirty="0"/>
              <a:t>Arbetsgivaren behöver ta hänsyn till alla faktorer som kan inverka på den enskildes arbetssituation. Det gäller inte bara sådant som kan påverka hälsa och säkerhet negativt. En bra arbetsmiljö bidrar till en god hälsa och betyder mer än frånvaro av sjukdom och olycksfall</a:t>
            </a:r>
          </a:p>
          <a:p>
            <a:r>
              <a:rPr lang="sv-SE" sz="1300" i="1" dirty="0"/>
              <a:t>(viktigt  med fokus på de psykosociala och organisatoriska faktorerna då arbetsrelaterad ohälsa kopplat till dessa ökar)</a:t>
            </a:r>
            <a:endParaRPr lang="sv-SE" sz="1300" b="1" i="1" dirty="0"/>
          </a:p>
          <a:p>
            <a:endParaRPr lang="sv-SE" sz="1300" b="1" dirty="0"/>
          </a:p>
          <a:p>
            <a:r>
              <a:rPr lang="sv-SE" sz="1300" b="1" dirty="0"/>
              <a:t>4 § Samverkan</a:t>
            </a:r>
          </a:p>
          <a:p>
            <a:r>
              <a:rPr lang="sv-SE" sz="1300" dirty="0"/>
              <a:t>Arbetsgivaren skall ge arbetstagarna, skyddsombuden och elev-skyddsombuden möjlighet att medverka i det systematiska arbetsmiljöarbetet. </a:t>
            </a:r>
          </a:p>
          <a:p>
            <a:endParaRPr lang="sv-SE" sz="1300" dirty="0"/>
          </a:p>
          <a:p>
            <a:r>
              <a:rPr lang="sv-SE" sz="1300" b="1" dirty="0"/>
              <a:t>5 § Policy, mål och rutiner</a:t>
            </a:r>
          </a:p>
          <a:p>
            <a:r>
              <a:rPr lang="sv-SE" sz="1300" dirty="0"/>
              <a:t>Det skall finnas en arbetsmiljöpolicy som beskriver hur arbetsförhållandena i arbetsgivarens verksamhet skall vara för att ohälsa och olycksfall i arbetet skall förebyggas och en tillfredsställande arbetsmiljö uppnås. </a:t>
            </a:r>
          </a:p>
          <a:p>
            <a:r>
              <a:rPr lang="sv-SE" sz="1300" dirty="0"/>
              <a:t>Det skall finnas rutiner som beskriver hur det systematiska arbetsmiljöarbetet skall gå till. </a:t>
            </a:r>
          </a:p>
          <a:p>
            <a:r>
              <a:rPr lang="sv-SE" sz="1300" dirty="0"/>
              <a:t>Arbetsmiljöpolicyn och rutinerna skall dokumenteras skriftligt om det finns minst tio arbetstagare i verksamheten. </a:t>
            </a:r>
            <a:endParaRPr lang="sv-SE" dirty="0" smtClean="0"/>
          </a:p>
          <a:p>
            <a:endParaRPr lang="sv-SE" dirty="0" smtClean="0"/>
          </a:p>
          <a:p>
            <a:r>
              <a:rPr lang="sv-SE" b="1" dirty="0" smtClean="0"/>
              <a:t>§6</a:t>
            </a:r>
            <a:r>
              <a:rPr lang="sv-SE" b="1" baseline="0" dirty="0" smtClean="0"/>
              <a:t> </a:t>
            </a:r>
            <a:r>
              <a:rPr lang="sv-SE" b="1" dirty="0" smtClean="0"/>
              <a:t>Uppgiftsfördelning</a:t>
            </a:r>
          </a:p>
          <a:p>
            <a:r>
              <a:rPr lang="sv-SE" i="0" dirty="0" smtClean="0"/>
              <a:t>Uppgifterna det systematiska arbetsmiljöarbetet ska fördelas på ett sådant sätt att en eller flera chefer, arbetsledare eller andra arbetstagare får i uppgift att verka för att risker i arbetet förebyggs och en tillfredsställande arbetsmiljö uppnås. Dessa personer ska ges de befogenheter och resurser som krävs för dessa uppgifter. </a:t>
            </a:r>
            <a:br>
              <a:rPr lang="sv-SE" i="0" dirty="0" smtClean="0"/>
            </a:br>
            <a:endParaRPr lang="sv-SE" dirty="0" smtClean="0"/>
          </a:p>
          <a:p>
            <a:r>
              <a:rPr lang="sv-SE" b="1" dirty="0" smtClean="0"/>
              <a:t>7 § Introduktion</a:t>
            </a:r>
          </a:p>
          <a:p>
            <a:pPr defTabSz="990752">
              <a:defRPr/>
            </a:pPr>
            <a:r>
              <a:rPr lang="sv-SE" sz="1300" dirty="0"/>
              <a:t>Arbetsgivaren skall se till att arbetstagarnas kunskaper om arbetet och riskerna i arbetet är tillräckliga för att ohälsa och olycksfall skall förebyggas och en tillfredsställande arbetsmiljö uppnås. När riskerna i arbetet är allvarliga skall det finnas skriftliga instruktioner för arbetet. </a:t>
            </a:r>
          </a:p>
          <a:p>
            <a:pPr defTabSz="990752">
              <a:defRPr/>
            </a:pPr>
            <a:endParaRPr lang="sv-SE" sz="1300" b="1" dirty="0"/>
          </a:p>
          <a:p>
            <a:pPr defTabSz="990752">
              <a:defRPr/>
            </a:pPr>
            <a:r>
              <a:rPr lang="sv-SE" sz="1300" b="1" dirty="0"/>
              <a:t>8 § Riskbedömning, åtgärder och uppföljning </a:t>
            </a:r>
            <a:endParaRPr lang="sv-SE" sz="1300" dirty="0"/>
          </a:p>
          <a:p>
            <a:r>
              <a:rPr lang="sv-SE" sz="1300" dirty="0"/>
              <a:t>Arbetsgivaren skall regelbundet undersöka arbetsförhållandena och bedöma riskerna för att någon kan komma att drabbas av ohälsa eller olycksfall i arbetet. </a:t>
            </a:r>
          </a:p>
          <a:p>
            <a:r>
              <a:rPr lang="sv-SE" sz="1300" dirty="0"/>
              <a:t>När ändringar i verksamheten planeras, skall arbetsgivaren bedöma om ändringarna medför risker för ohälsa eller olycksfall som kan behöva åtgärdas. </a:t>
            </a:r>
          </a:p>
          <a:p>
            <a:r>
              <a:rPr lang="sv-SE" sz="1300" dirty="0"/>
              <a:t>Riskbedömningen skall dokumenteras skriftligt. I riskbedömningen skall anges vilka risker som finns och om de är allvarliga eller inte. </a:t>
            </a:r>
            <a:endParaRPr lang="sv-SE" dirty="0" smtClean="0"/>
          </a:p>
          <a:p>
            <a:r>
              <a:rPr lang="sv-SE" dirty="0" smtClean="0"/>
              <a:t> </a:t>
            </a:r>
          </a:p>
          <a:p>
            <a:r>
              <a:rPr lang="sv-SE" b="1" dirty="0" smtClean="0"/>
              <a:t>9</a:t>
            </a:r>
            <a:r>
              <a:rPr lang="sv-SE" b="1" baseline="0" dirty="0" smtClean="0"/>
              <a:t> §</a:t>
            </a:r>
            <a:r>
              <a:rPr lang="sv-SE" b="1" dirty="0" smtClean="0"/>
              <a:t> Utreda</a:t>
            </a:r>
            <a:r>
              <a:rPr lang="sv-SE" b="1" baseline="0" dirty="0" smtClean="0"/>
              <a:t> ohälsa, olycksfall och tillbud </a:t>
            </a:r>
            <a:r>
              <a:rPr lang="sv-SE" sz="1300" dirty="0"/>
              <a:t>Om någon arbetstagare råkar ut för ohälsa eller olycksfall i arbetet och om något allvarligt tillbud inträffar i arbetet, ska arbetsgivaren utreda orsakerna så att risker för ohälsa och olycksfall kan förebyggas i fortsättningen. </a:t>
            </a:r>
            <a:r>
              <a:rPr lang="sv-SE" sz="1300" i="1" dirty="0"/>
              <a:t>(AFS 2008:15). </a:t>
            </a:r>
            <a:endParaRPr lang="sv-SE" dirty="0" smtClean="0"/>
          </a:p>
          <a:p>
            <a:r>
              <a:rPr lang="sv-SE" dirty="0" smtClean="0"/>
              <a:t> </a:t>
            </a:r>
          </a:p>
          <a:p>
            <a:r>
              <a:rPr lang="sv-SE" b="1" dirty="0" smtClean="0"/>
              <a:t>10 § Åtgärda</a:t>
            </a:r>
            <a:r>
              <a:rPr lang="sv-SE" b="1" baseline="0" dirty="0" smtClean="0"/>
              <a:t>, upprätta handlingsplaner och följa upp</a:t>
            </a:r>
            <a:endParaRPr lang="sv-SE" b="1" dirty="0" smtClean="0"/>
          </a:p>
          <a:p>
            <a:r>
              <a:rPr lang="sv-SE" dirty="0" smtClean="0"/>
              <a:t>.</a:t>
            </a:r>
            <a:r>
              <a:rPr lang="sv-SE" sz="1300" dirty="0"/>
              <a:t> Arbetsgivaren skall omedelbart eller så snart det är praktiskt möjligt genomföra de åtgärder som behövs för att förebygga ohälsa och olycksfall i arbetet. Arbetsgivaren skall också vidta de åtgärder som i övrigt behövs för att uppnå en tillfredsställande arbetsmiljö. </a:t>
            </a:r>
          </a:p>
          <a:p>
            <a:r>
              <a:rPr lang="sv-SE" sz="1300" dirty="0"/>
              <a:t>Åtgärder som inte genomförs omedelbart skall föras in i en skriftlig handlingsplan. I planen skall anges när åtgärderna skall vara genomförda och vem som skall se till att de genomförs. </a:t>
            </a:r>
          </a:p>
          <a:p>
            <a:r>
              <a:rPr lang="sv-SE" sz="1300" dirty="0"/>
              <a:t>Genomförda åtgärder skall kontrolleras. </a:t>
            </a:r>
          </a:p>
          <a:p>
            <a:endParaRPr lang="sv-SE" sz="1300" dirty="0"/>
          </a:p>
          <a:p>
            <a:r>
              <a:rPr lang="sv-SE" sz="1300" b="1" dirty="0"/>
              <a:t>11 § Uppföljning</a:t>
            </a:r>
          </a:p>
          <a:p>
            <a:r>
              <a:rPr lang="sv-SE" sz="1300" dirty="0"/>
              <a:t>Arbetsgivaren skall varje år göra en uppföljning av det systematiska arbetsmiljöarbetet. Om det inte fungerat bra skall det förbättras. </a:t>
            </a:r>
          </a:p>
          <a:p>
            <a:endParaRPr lang="sv-SE" sz="1300" dirty="0"/>
          </a:p>
          <a:p>
            <a:r>
              <a:rPr lang="sv-SE" sz="1300" dirty="0"/>
              <a:t>Läs mer i kommentereran till föreskriften, AFS 2001:1 Av.se</a:t>
            </a:r>
            <a:endParaRPr lang="sv-SE" dirty="0" smtClean="0"/>
          </a:p>
          <a:p>
            <a:r>
              <a:rPr lang="sv-SE" dirty="0" smtClean="0"/>
              <a:t> </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32</a:t>
            </a:fld>
            <a:endParaRPr lang="sv-SE"/>
          </a:p>
        </p:txBody>
      </p:sp>
    </p:spTree>
    <p:extLst>
      <p:ext uri="{BB962C8B-B14F-4D97-AF65-F5344CB8AC3E}">
        <p14:creationId xmlns:p14="http://schemas.microsoft.com/office/powerpoint/2010/main" val="579562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Gå igenom spelregler för digital utbildning. Uppmana deltagarna att vara aktiva och tala om att det finns flera sätt att vara aktiv.</a:t>
            </a:r>
            <a:r>
              <a:rPr lang="sv-SE" baseline="0" dirty="0" smtClean="0"/>
              <a:t> Deltagare kan skriva i chatten och vill de säga något kan de skriva sitt namn där utbildarna fördelar ordet.</a:t>
            </a:r>
          </a:p>
          <a:p>
            <a:endParaRPr lang="sv-SE" baseline="0" dirty="0" smtClean="0"/>
          </a:p>
          <a:p>
            <a:r>
              <a:rPr lang="sv-SE" baseline="0" dirty="0" smtClean="0"/>
              <a:t>Bidra till ett öppet samtalsklimat- lyft att om deltagarna hör ett konstigt ord som de inte förstår så skall de fråga. Tanken är inte att de kommer till utbildningen för att de redan är fullärda utan att vi skall lära oss tillsammans.</a:t>
            </a:r>
          </a:p>
          <a:p>
            <a:r>
              <a:rPr lang="sv-SE" baseline="0" dirty="0" smtClean="0"/>
              <a:t>Det är bättre att fråga än att tappa fokus och grubbla över vad ett ord kan betyda.</a:t>
            </a:r>
          </a:p>
          <a:p>
            <a:endParaRPr lang="sv-SE" baseline="0" dirty="0" smtClean="0"/>
          </a:p>
          <a:p>
            <a:r>
              <a:rPr lang="sv-SE" baseline="0" dirty="0" smtClean="0"/>
              <a:t>Spontana reflektioner är välkomna i chatten. Passar det kan ni som utbildare ta med deltagarnas reflektioner, bekräfta och lyfta dem i utbildningen.</a:t>
            </a:r>
          </a:p>
          <a:p>
            <a:r>
              <a:rPr lang="sv-SE" baseline="0" dirty="0" smtClean="0"/>
              <a:t>Som kursledare är ni också samtalsledare. Säg att ni kommer att fördela ordet så rättvist som möjligt, men att det inte alltid är möjligt att stanna kvar i ett pass. Ni måste hinna med hela utbildningen. En del frågor är jätteviktiga men måste lösas på hemmaplan – lokalt. </a:t>
            </a:r>
          </a:p>
          <a:p>
            <a:endParaRPr lang="sv-SE" baseline="0" dirty="0" smtClean="0"/>
          </a:p>
          <a:p>
            <a:r>
              <a:rPr lang="sv-SE" baseline="0" dirty="0" smtClean="0"/>
              <a:t>Påminn deltagarna om att de hittar utbildningsmaterialet på mina sidor och behöver ha det tillgängligt under utbildningen.</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2290360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33</a:t>
            </a:fld>
            <a:endParaRPr lang="sv-SE"/>
          </a:p>
        </p:txBody>
      </p:sp>
    </p:spTree>
    <p:extLst>
      <p:ext uri="{BB962C8B-B14F-4D97-AF65-F5344CB8AC3E}">
        <p14:creationId xmlns:p14="http://schemas.microsoft.com/office/powerpoint/2010/main" val="3807739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Se filmen om att undersöka arbetsmiljön.</a:t>
            </a:r>
          </a:p>
          <a:p>
            <a:endParaRPr lang="sv-SE" dirty="0" smtClean="0"/>
          </a:p>
          <a:p>
            <a:pPr defTabSz="990752">
              <a:defRPr/>
            </a:pPr>
            <a:r>
              <a:rPr lang="sv-SE" sz="1300" u="sng" dirty="0">
                <a:hlinkClick r:id="rId3"/>
              </a:rPr>
              <a:t>https://www.youtube.com/watch?v=a9v5LAQPKGE&amp;list=PLrRTihd39h0pptW_uc1CMWwMwK3EwM7QY&amp;index=5</a:t>
            </a:r>
            <a:endParaRPr lang="sv-SE" sz="1300" dirty="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34</a:t>
            </a:fld>
            <a:endParaRPr lang="sv-SE"/>
          </a:p>
        </p:txBody>
      </p:sp>
    </p:spTree>
    <p:extLst>
      <p:ext uri="{BB962C8B-B14F-4D97-AF65-F5344CB8AC3E}">
        <p14:creationId xmlns:p14="http://schemas.microsoft.com/office/powerpoint/2010/main" val="2743243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Se filmen om riskbedömning</a:t>
            </a:r>
          </a:p>
          <a:p>
            <a:r>
              <a:rPr lang="sv-SE" dirty="0" smtClean="0"/>
              <a:t>Visa blanketten för riskbedömning och gå igenom den kortfattat</a:t>
            </a:r>
          </a:p>
          <a:p>
            <a:endParaRPr lang="sv-SE" dirty="0" smtClean="0"/>
          </a:p>
          <a:p>
            <a:r>
              <a:rPr lang="sv-SE" dirty="0" smtClean="0"/>
              <a:t>Förändringar skall riskbedömas: exempelvis  i organisationen, förändrat arbetssätt, nya lokaler.</a:t>
            </a:r>
          </a:p>
          <a:p>
            <a:r>
              <a:rPr lang="sv-SE" dirty="0" smtClean="0"/>
              <a:t>En</a:t>
            </a:r>
            <a:r>
              <a:rPr lang="sv-SE" baseline="0" dirty="0" smtClean="0"/>
              <a:t> regelbunden riskbedömning sker också eftersom arbetsmiljön regelbundet skall undersökas.</a:t>
            </a:r>
          </a:p>
          <a:p>
            <a:r>
              <a:rPr lang="sv-SE" baseline="0" dirty="0" smtClean="0"/>
              <a:t>Kom ihåg att dokumentera riskerna.</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35</a:t>
            </a:fld>
            <a:endParaRPr lang="sv-SE"/>
          </a:p>
        </p:txBody>
      </p:sp>
    </p:spTree>
    <p:extLst>
      <p:ext uri="{BB962C8B-B14F-4D97-AF65-F5344CB8AC3E}">
        <p14:creationId xmlns:p14="http://schemas.microsoft.com/office/powerpoint/2010/main" val="3118348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Visa filmen:</a:t>
            </a:r>
          </a:p>
          <a:p>
            <a:pPr defTabSz="990752">
              <a:defRPr/>
            </a:pPr>
            <a:r>
              <a:rPr lang="sv-SE" sz="1300" u="sng" dirty="0">
                <a:hlinkClick r:id="rId3"/>
              </a:rPr>
              <a:t>https://www.youtube.com/watch?v=NKppG0rbiKA&amp;list=PLrRTihd39h0pptW_uc1CMWwMwK3EwM7QY&amp;index=8</a:t>
            </a:r>
            <a:endParaRPr lang="sv-SE" sz="1300" dirty="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36</a:t>
            </a:fld>
            <a:endParaRPr lang="sv-SE"/>
          </a:p>
        </p:txBody>
      </p:sp>
    </p:spTree>
    <p:extLst>
      <p:ext uri="{BB962C8B-B14F-4D97-AF65-F5344CB8AC3E}">
        <p14:creationId xmlns:p14="http://schemas.microsoft.com/office/powerpoint/2010/main" val="284529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sz="1300" b="1" dirty="0"/>
              <a:t>FÖLJA UPP</a:t>
            </a:r>
            <a:r>
              <a:rPr lang="sv-SE" sz="1300" dirty="0"/>
              <a:t>: Arbetsgivaren ska följa upp och utvärdera såväl genomförda åtgärder som hur man arbetar med SAM. Om det är något som inte har fungerat bra, ska man förbättra det.</a:t>
            </a:r>
          </a:p>
          <a:p>
            <a:pPr defTabSz="990752">
              <a:defRPr/>
            </a:pPr>
            <a:r>
              <a:rPr lang="sv-SE" sz="1300" dirty="0"/>
              <a:t>Gå igenom att SAM är ett verktyg för ständiga förbättringar av arbetsmiljön. Åtgärder skall också kontrolleras och följas upp. </a:t>
            </a:r>
            <a:r>
              <a:rPr lang="sv-SE" sz="1300"/>
              <a:t>Hela SAM skall årligen följas upp. </a:t>
            </a:r>
          </a:p>
          <a:p>
            <a:pPr defTabSz="990752">
              <a:defRPr/>
            </a:pPr>
            <a:r>
              <a:rPr lang="sv-SE" sz="1300"/>
              <a:t>Lämpligt </a:t>
            </a:r>
            <a:r>
              <a:rPr lang="sv-SE" sz="1300" dirty="0"/>
              <a:t>är att arbetsgivaren genomför ett ”arbetsmiljöbokslut” varje år.</a:t>
            </a:r>
          </a:p>
          <a:p>
            <a:pPr defTabSz="990752">
              <a:defRPr/>
            </a:pPr>
            <a:endParaRPr lang="sv-SE" sz="1300" dirty="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37</a:t>
            </a:fld>
            <a:endParaRPr lang="sv-SE"/>
          </a:p>
        </p:txBody>
      </p:sp>
    </p:spTree>
    <p:extLst>
      <p:ext uri="{BB962C8B-B14F-4D97-AF65-F5344CB8AC3E}">
        <p14:creationId xmlns:p14="http://schemas.microsoft.com/office/powerpoint/2010/main" val="590530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I samhjulet finns samverkan med som en viktig del. Tanken är att arbetstagare,</a:t>
            </a:r>
            <a:r>
              <a:rPr lang="sv-SE" baseline="0" dirty="0" smtClean="0"/>
              <a:t> arbetsgivaren och skyddsombud samverkar för att uppnå en bättre arbetsmiljö.</a:t>
            </a:r>
          </a:p>
          <a:p>
            <a:endParaRPr lang="sv-SE" baseline="0" dirty="0" smtClean="0"/>
          </a:p>
          <a:p>
            <a:r>
              <a:rPr lang="sv-SE" baseline="0" dirty="0" smtClean="0"/>
              <a:t>Vid en del arbetsplatser finns tydliga former för hur samverkan går till – genom samverkansavtal. Finns inte samverkansavtal sker det den mer formella vägen genom förhandlingar.</a:t>
            </a:r>
          </a:p>
          <a:p>
            <a:r>
              <a:rPr lang="sv-SE" baseline="0" dirty="0" smtClean="0"/>
              <a:t> </a:t>
            </a:r>
          </a:p>
          <a:p>
            <a:r>
              <a:rPr lang="sv-SE" dirty="0" smtClean="0"/>
              <a:t>Gå</a:t>
            </a:r>
            <a:r>
              <a:rPr lang="sv-SE" baseline="0" dirty="0" smtClean="0"/>
              <a:t> igenom skillnaderna mellan förhandling och samverkan.</a:t>
            </a:r>
          </a:p>
          <a:p>
            <a:endParaRPr lang="sv-SE" baseline="0" dirty="0" smtClean="0"/>
          </a:p>
          <a:p>
            <a:r>
              <a:rPr lang="sv-SE" baseline="0" dirty="0" smtClean="0"/>
              <a:t>Det finns skillnader i hur det lokala arbetsmiljöarbetet sker om det finns ett samverkansavtal. Med ett samverkansavtal kan frågor hanteras tydligare tillsammans.</a:t>
            </a:r>
          </a:p>
          <a:p>
            <a:r>
              <a:rPr lang="sv-SE" baseline="0" dirty="0" smtClean="0"/>
              <a:t>Det gäller att det finns ett gott samverkansklimat mellan arbetsgivare och de fackliga vid ett samverkansavtal. Fackliga företrädare och skyddsombud måste också kunna samarbeta.</a:t>
            </a:r>
          </a:p>
          <a:p>
            <a:endParaRPr lang="sv-SE" baseline="0" dirty="0" smtClean="0"/>
          </a:p>
          <a:p>
            <a:r>
              <a:rPr lang="sv-SE" baseline="0" dirty="0" smtClean="0"/>
              <a:t>T.ex. måste de fackliga företrädarna har grundläggande koll på arbetsmiljöarbetet och aldrig förhandla t.ex. förändringar i arbetsmiljön eller omorganisationer innan skyddsombuden varit delaktiga och en risk och konsekvensanalys gjorts.</a:t>
            </a:r>
          </a:p>
          <a:p>
            <a:endParaRPr lang="sv-SE" baseline="0" dirty="0" smtClean="0"/>
          </a:p>
          <a:p>
            <a:r>
              <a:rPr lang="sv-SE" baseline="0" dirty="0" smtClean="0"/>
              <a:t>Om samverkansavtal saknas sker det lokala arbetet strikt enligt MBL och AML.</a:t>
            </a:r>
          </a:p>
          <a:p>
            <a:r>
              <a:rPr lang="sv-SE" baseline="0" dirty="0" smtClean="0"/>
              <a:t>I ett samverkansavtal kan t.ex. skyddskommittén ersättas av en samverkansgrupp.</a:t>
            </a:r>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38</a:t>
            </a:fld>
            <a:endParaRPr lang="sv-SE"/>
          </a:p>
        </p:txBody>
      </p:sp>
    </p:spTree>
    <p:extLst>
      <p:ext uri="{BB962C8B-B14F-4D97-AF65-F5344CB8AC3E}">
        <p14:creationId xmlns:p14="http://schemas.microsoft.com/office/powerpoint/2010/main" val="114894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40</a:t>
            </a:fld>
            <a:endParaRPr lang="sv-SE"/>
          </a:p>
        </p:txBody>
      </p:sp>
    </p:spTree>
    <p:extLst>
      <p:ext uri="{BB962C8B-B14F-4D97-AF65-F5344CB8AC3E}">
        <p14:creationId xmlns:p14="http://schemas.microsoft.com/office/powerpoint/2010/main" val="126488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Risker, tillbud och olyckor</a:t>
            </a:r>
          </a:p>
          <a:p>
            <a:r>
              <a:rPr lang="sv-SE" dirty="0" smtClean="0"/>
              <a:t>Det finns risker i alla arbeten och på alla arbetsplatser. För att kunna hantera riskerna och kanske helt förebygga att något händer, krävs det att vi känner till vilka risker som finns. Därför står det i arbetsmiljölagen att alla på arbetsplatsen ska ha kunskap om de risker som finns i arbetet och vem de kan vända sig till om de har frågor eller funderingar.</a:t>
            </a:r>
          </a:p>
          <a:p>
            <a:endParaRPr lang="sv-SE" dirty="0" smtClean="0"/>
          </a:p>
          <a:p>
            <a:r>
              <a:rPr lang="sv-SE" dirty="0" smtClean="0"/>
              <a:t>När något trots allt händer brukar vi kalla det för tillbud och olycksfall. De kan vara svåra att skilja åt, men ett sätt att underlätta åtskillnaden är att kombinera dem med orden oj och aj:</a:t>
            </a:r>
          </a:p>
          <a:p>
            <a:endParaRPr lang="sv-SE" dirty="0" smtClean="0"/>
          </a:p>
          <a:p>
            <a:r>
              <a:rPr lang="sv-SE" dirty="0" smtClean="0"/>
              <a:t>Tillbud – Oj! Något händer som skulle kunna orsaka skada, men ingen skadas eller blir sjuk av händelsen. Här är tre exempel:</a:t>
            </a:r>
          </a:p>
          <a:p>
            <a:endParaRPr lang="sv-SE" dirty="0" smtClean="0"/>
          </a:p>
          <a:p>
            <a:r>
              <a:rPr lang="sv-SE" dirty="0" smtClean="0"/>
              <a:t>En medarbetare tappar greppet om nålen efter att ha stuckit patienten. Nålen ramlar ned på golvet.</a:t>
            </a:r>
          </a:p>
          <a:p>
            <a:endParaRPr lang="sv-SE" dirty="0" smtClean="0"/>
          </a:p>
          <a:p>
            <a:r>
              <a:rPr lang="sv-SE" dirty="0" smtClean="0"/>
              <a:t>En missnöjd patient tränger sig in i personalrummet och skriker och kastar saker.</a:t>
            </a:r>
          </a:p>
          <a:p>
            <a:endParaRPr lang="sv-SE" dirty="0" smtClean="0"/>
          </a:p>
          <a:p>
            <a:r>
              <a:rPr lang="sv-SE" dirty="0" smtClean="0"/>
              <a:t>En medarbetare som är deltidssjukskriven beordras av chefen att vara kvar i verksamheten och jobba full dag.</a:t>
            </a:r>
          </a:p>
          <a:p>
            <a:endParaRPr lang="sv-SE" dirty="0" smtClean="0"/>
          </a:p>
          <a:p>
            <a:r>
              <a:rPr lang="sv-SE" dirty="0" smtClean="0"/>
              <a:t>Olycksfall – Aj! Något händer och orsakar personskada eller sjukdom. Om samma situationer som ovan orsakar skada, räknas de som olycksfall. Det som är en olycka för en person, kan dessutom vara ett tillbud för någon annan.</a:t>
            </a:r>
          </a:p>
          <a:p>
            <a:endParaRPr lang="sv-SE" dirty="0" smtClean="0"/>
          </a:p>
          <a:p>
            <a:r>
              <a:rPr lang="sv-SE" dirty="0" smtClean="0"/>
              <a:t>En medarbetare tappar nålen efter att ha stuckit patienten. Medarbetaren sträcker sig reflexmässigt efter den och sticker sig i handen.</a:t>
            </a:r>
          </a:p>
          <a:p>
            <a:endParaRPr lang="sv-SE" dirty="0" smtClean="0"/>
          </a:p>
          <a:p>
            <a:r>
              <a:rPr lang="sv-SE" dirty="0" smtClean="0"/>
              <a:t>En missnöjd patient tränger sig in i personalrummet och skriker och kastar saker. En medarbetare får ett föremål i huvudet.</a:t>
            </a:r>
          </a:p>
          <a:p>
            <a:endParaRPr lang="sv-SE" dirty="0" smtClean="0"/>
          </a:p>
          <a:p>
            <a:r>
              <a:rPr lang="sv-SE" dirty="0" smtClean="0"/>
              <a:t>En medarbetare som är deltidssjukskriven beordras av chefen att vara kvar i verksamheten och jobba full dag. Efter det försämras hens hälsotillstånd.  </a:t>
            </a:r>
          </a:p>
          <a:p>
            <a:endParaRPr lang="sv-SE" dirty="0" smtClean="0"/>
          </a:p>
          <a:p>
            <a:r>
              <a:rPr lang="sv-SE" dirty="0" smtClean="0"/>
              <a:t>Undersöka och göra riskbedömningar av arbetsmiljön</a:t>
            </a:r>
          </a:p>
          <a:p>
            <a:r>
              <a:rPr lang="sv-SE" dirty="0" smtClean="0"/>
              <a:t>Ett viktigt led i det systematiska arbetsmiljöarbetet (SAM) är att varje arbetsplats ska undersöka och identifiera vilka risker som finns. Arbetsplatsen ska också regelbundet göra riskbedömningar av de risker man har identifierat. Det handlar om att ta reda på hur och varför ohälsa och olycksfall kan uppkomma i arbetet. Arbetsgivare och arbetstagare (ofta skyddsombuden) kontrollerar tillsammans risker i arbetsmiljön och prioriterar vilka risker som är viktigast att åtgärda först. Därefter föreslår man åtgärder för att hantera varje risk. Åtgärderna ska följas upp, så det är nödvändigt att dokumentera riskbedömningen skriftligt. Allvarliga risker ska åtgärdas direkt!</a:t>
            </a:r>
          </a:p>
          <a:p>
            <a:endParaRPr lang="sv-SE" dirty="0" smtClean="0"/>
          </a:p>
          <a:p>
            <a:r>
              <a:rPr lang="sv-SE" dirty="0" smtClean="0"/>
              <a:t>Inom hälso- och sjukvården är många medarbetare vana vid att göra riskanalyser och bedömningar kring patienter. Riskbedömningar ur ett arbetsmiljöperspektiv kan då lätt glömmas bort, men de ska alltså göras på alla arbetsplatser. Därför kan det vara bra att passa på att även fundera över arbetsmiljöaspekter vid patientsäkerhetsbedömningar och vice versa.  </a:t>
            </a:r>
          </a:p>
          <a:p>
            <a:endParaRPr lang="sv-SE" dirty="0" smtClean="0"/>
          </a:p>
          <a:p>
            <a:r>
              <a:rPr lang="sv-SE" dirty="0" smtClean="0"/>
              <a:t>Så vilka arbetsmiljörisker finns på din arbetsplats? Hur hanterar ni till exempel risken för smitta eller för stick- och skärskador?</a:t>
            </a:r>
          </a:p>
          <a:p>
            <a:endParaRPr lang="sv-SE" dirty="0" smtClean="0"/>
          </a:p>
          <a:p>
            <a:r>
              <a:rPr lang="sv-SE" dirty="0" smtClean="0"/>
              <a:t>Rapportera tillbuden</a:t>
            </a:r>
          </a:p>
          <a:p>
            <a:r>
              <a:rPr lang="sv-SE" dirty="0" smtClean="0"/>
              <a:t>Ett annat sätt att upptäcka risker i arbetsmiljön är att analysera de tillbud som inträffar. Genom att göra det får vi en bild av vilka risker som finns så att vi kan vidta åtgärder. På så vis kan rapporteringen av tillbud förebygga olyckor och ohälsa. Därför ska du alltid rapportera tillbud till din chef.</a:t>
            </a:r>
          </a:p>
          <a:p>
            <a:endParaRPr lang="sv-SE" dirty="0" smtClean="0"/>
          </a:p>
          <a:p>
            <a:r>
              <a:rPr lang="sv-SE" dirty="0" smtClean="0"/>
              <a:t>Varje arbetsplats har sina egna rutiner för tillbudsrapportering, men det finns också tillbud som arbetsgivaren omgående ska anmäla till Arbetsmiljöverket. Det gäller tillbud som är allvarliga, det vill säga sådana som skulle ha kunnat orsaka allvarliga olyckor. Skyldigheten att anmäla allvarliga tillbud är straffbelagd enligt arbetsmiljölagen (3 § 3 st. AML). Den chef som är närmast personalansvarig är den som har straffansvaret, så det måste finnas en tydlig ansvarskedja för hur chefen ska få kännedom om vad som har hänt. Om du bedömer att arbetet innebär omedelbar och allvarlig fara för liv eller hälsa, ska du självklart inte utföra uppgiften utan snarast berätta om läget för arbetsgivaren (4§ AML).</a:t>
            </a:r>
          </a:p>
          <a:p>
            <a:endParaRPr lang="sv-SE" dirty="0" smtClean="0"/>
          </a:p>
          <a:p>
            <a:pPr rtl="0"/>
            <a:r>
              <a:rPr lang="sv-SE" sz="1300" dirty="0"/>
              <a:t>Precis som när det gäller riskbedömningar är många hälso- och sjukvårdsverksamheter vana vid att rapportera händelser som gäller patienter på olika sätt, men det är lätt hänt att arbetsmiljöperspektivet glöms bort. En olycka (ett ”aj”) för en patient kan samtidigt vara ett tillbud (ett ”oj”) för dig som arbetstagare, och därför ska du berätta om det för din chef. Du kan också ta hjälp av skyddsombudet.</a:t>
            </a:r>
          </a:p>
          <a:p>
            <a:pPr rtl="0"/>
            <a:r>
              <a:rPr lang="sv-SE" sz="1300" dirty="0"/>
              <a:t>Eftersom arbete inom hälso- och sjukvården ofta är ett självständigt arbete, har du som arbetstagare en viktig roll när det gäller att rapportera händelser. Du kan göra stor skillnad genom att vara alert och uppmärksam, samt rapportera till din chef direkt när något händer. Det är med hjälp av dina ögon och öron arbetsgivaren kan få överblick över verksamheten och göra de åtgärder som behövs. Arbetsgivaren behöver i sin tur återkoppla om vad som händer med tillbudsrapporten, vilka eventuella åtgärder som görs och vara tydlig med att tillbud tas på allvar.</a:t>
            </a:r>
          </a:p>
          <a:p>
            <a:pPr rtl="0"/>
            <a:r>
              <a:rPr lang="sv-SE" sz="1300" dirty="0"/>
              <a:t>Hur ser er tillbudsrapportering ut? Vet du vad du ska rapportera och hur?</a:t>
            </a:r>
          </a:p>
          <a:p>
            <a:pPr rtl="0"/>
            <a:r>
              <a:rPr lang="sv-SE" sz="1300" dirty="0"/>
              <a:t>Anmäla olyckor och arbetsskador</a:t>
            </a:r>
          </a:p>
          <a:p>
            <a:pPr rtl="0"/>
            <a:r>
              <a:rPr lang="sv-SE" sz="1300" dirty="0"/>
              <a:t>Om någon skadas eller blir sjuk av sitt arbete ska det rapporteras till arbetsgivaren, precis som tillbud. Arbetsgivaren anmäler i sin tur händelsen till Försäkringskassan och informerar skyddsombudet. Sådana olyckor som är allvarliga ska arbetsgivaren snarast anmäla även till Arbetsmiljöverket (se även stycket “Rapportera tillbuden” ovan).</a:t>
            </a:r>
          </a:p>
          <a:p>
            <a:pPr rtl="0"/>
            <a:r>
              <a:rPr lang="sv-SE" sz="1300" dirty="0"/>
              <a:t>Som arbetsskador räknas olyckor, men också arbetssjukdomar som man till exempel kan få av ett ensidigt fysiskt tungt arbete eller smittsamma sjukdomar som man får genom arbete. Även skador man drabbas av på väg till eller från arbetet räknas som arbetsskada. Allt detta ska anmälas som arbetsskada till Försäkringskassan och till AFA försäkring (för dem som har kollektivavtal) samt till eventuella andra försäkringsbolag.</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41</a:t>
            </a:fld>
            <a:endParaRPr lang="sv-SE"/>
          </a:p>
        </p:txBody>
      </p:sp>
    </p:spTree>
    <p:extLst>
      <p:ext uri="{BB962C8B-B14F-4D97-AF65-F5344CB8AC3E}">
        <p14:creationId xmlns:p14="http://schemas.microsoft.com/office/powerpoint/2010/main" val="401267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a:lnSpc>
                <a:spcPct val="80000"/>
              </a:lnSpc>
              <a:tabLst>
                <a:tab pos="780906" algn="l"/>
              </a:tabLst>
            </a:pPr>
            <a:r>
              <a:rPr lang="en-US" sz="2600" dirty="0" err="1"/>
              <a:t>Skadas</a:t>
            </a:r>
            <a:r>
              <a:rPr lang="en-US" sz="2600" dirty="0"/>
              <a:t> du </a:t>
            </a:r>
            <a:r>
              <a:rPr lang="en-US" sz="2600" dirty="0" err="1"/>
              <a:t>på</a:t>
            </a:r>
            <a:r>
              <a:rPr lang="en-US" sz="2600" dirty="0"/>
              <a:t> </a:t>
            </a:r>
            <a:r>
              <a:rPr lang="en-US" sz="2600" dirty="0" err="1"/>
              <a:t>arbetsplatsen</a:t>
            </a:r>
            <a:r>
              <a:rPr lang="en-US" sz="2600" dirty="0"/>
              <a:t> </a:t>
            </a:r>
            <a:r>
              <a:rPr lang="en-US" sz="2600" dirty="0" err="1"/>
              <a:t>eller</a:t>
            </a:r>
            <a:r>
              <a:rPr lang="en-US" sz="2600" dirty="0"/>
              <a:t> </a:t>
            </a:r>
            <a:r>
              <a:rPr lang="en-US" sz="2600" dirty="0" err="1"/>
              <a:t>på</a:t>
            </a:r>
            <a:r>
              <a:rPr lang="en-US" sz="2600" dirty="0"/>
              <a:t> </a:t>
            </a:r>
            <a:r>
              <a:rPr lang="en-US" sz="2600" dirty="0" err="1"/>
              <a:t>väg</a:t>
            </a:r>
            <a:r>
              <a:rPr lang="en-US" sz="2600" dirty="0"/>
              <a:t> till </a:t>
            </a:r>
            <a:r>
              <a:rPr lang="en-US" sz="2600" dirty="0" err="1"/>
              <a:t>eller</a:t>
            </a:r>
            <a:r>
              <a:rPr lang="en-US" sz="2600" dirty="0"/>
              <a:t> </a:t>
            </a:r>
            <a:r>
              <a:rPr lang="en-US" sz="2600" dirty="0" err="1"/>
              <a:t>från</a:t>
            </a:r>
            <a:r>
              <a:rPr lang="en-US" sz="2600" dirty="0"/>
              <a:t> </a:t>
            </a:r>
            <a:r>
              <a:rPr lang="en-US" sz="2600" dirty="0" err="1"/>
              <a:t>arbetet</a:t>
            </a:r>
            <a:r>
              <a:rPr lang="en-US" sz="2600" dirty="0"/>
              <a:t> </a:t>
            </a:r>
            <a:r>
              <a:rPr lang="en-US" sz="2600" dirty="0" err="1"/>
              <a:t>kan</a:t>
            </a:r>
            <a:r>
              <a:rPr lang="en-US" sz="2600" dirty="0"/>
              <a:t> du </a:t>
            </a:r>
            <a:r>
              <a:rPr lang="en-US" sz="2600" dirty="0" err="1"/>
              <a:t>få</a:t>
            </a:r>
            <a:r>
              <a:rPr lang="en-US" sz="2600" dirty="0"/>
              <a:t> </a:t>
            </a:r>
            <a:r>
              <a:rPr lang="en-US" sz="2600" dirty="0" err="1"/>
              <a:t>ersättning</a:t>
            </a:r>
            <a:r>
              <a:rPr lang="en-US" sz="2600" dirty="0"/>
              <a:t> </a:t>
            </a:r>
            <a:r>
              <a:rPr lang="en-US" sz="2600" dirty="0" err="1"/>
              <a:t>från</a:t>
            </a:r>
            <a:r>
              <a:rPr lang="en-US" sz="2600" dirty="0"/>
              <a:t> </a:t>
            </a:r>
            <a:r>
              <a:rPr lang="en-US" sz="2600" dirty="0" err="1"/>
              <a:t>arbetsskadeförsäkringen</a:t>
            </a:r>
            <a:r>
              <a:rPr lang="en-US" sz="2600" dirty="0"/>
              <a:t>. </a:t>
            </a:r>
            <a:r>
              <a:rPr lang="en-US" sz="2600" dirty="0" err="1"/>
              <a:t>Ersättningen</a:t>
            </a:r>
            <a:r>
              <a:rPr lang="en-US" sz="2600" dirty="0"/>
              <a:t> </a:t>
            </a:r>
            <a:r>
              <a:rPr lang="en-US" sz="2600" dirty="0" err="1"/>
              <a:t>kan</a:t>
            </a:r>
            <a:r>
              <a:rPr lang="en-US" sz="2600" dirty="0"/>
              <a:t> </a:t>
            </a:r>
            <a:r>
              <a:rPr lang="en-US" sz="2600" dirty="0" err="1"/>
              <a:t>vara</a:t>
            </a:r>
            <a:r>
              <a:rPr lang="en-US" sz="2600" dirty="0"/>
              <a:t> i form </a:t>
            </a:r>
            <a:r>
              <a:rPr lang="en-US" sz="2600" dirty="0" err="1"/>
              <a:t>av</a:t>
            </a:r>
            <a:r>
              <a:rPr lang="en-US" sz="2600" dirty="0"/>
              <a:t> </a:t>
            </a:r>
            <a:r>
              <a:rPr lang="en-US" sz="2600" dirty="0" err="1"/>
              <a:t>sjukpenning</a:t>
            </a:r>
            <a:r>
              <a:rPr lang="en-US" sz="2600" dirty="0"/>
              <a:t>, </a:t>
            </a:r>
            <a:r>
              <a:rPr lang="en-US" sz="2600" dirty="0" err="1"/>
              <a:t>livränta</a:t>
            </a:r>
            <a:r>
              <a:rPr lang="en-US" sz="2600" dirty="0"/>
              <a:t> </a:t>
            </a:r>
            <a:r>
              <a:rPr lang="en-US" sz="2600" dirty="0" err="1"/>
              <a:t>eller</a:t>
            </a:r>
            <a:r>
              <a:rPr lang="en-US" sz="2600" dirty="0"/>
              <a:t> </a:t>
            </a:r>
            <a:r>
              <a:rPr lang="en-US" sz="2600" dirty="0" err="1"/>
              <a:t>ersättning</a:t>
            </a:r>
            <a:r>
              <a:rPr lang="en-US" sz="2600" dirty="0"/>
              <a:t> </a:t>
            </a:r>
            <a:r>
              <a:rPr lang="en-US" sz="2600" dirty="0" err="1"/>
              <a:t>för</a:t>
            </a:r>
            <a:r>
              <a:rPr lang="en-US" sz="2600" dirty="0"/>
              <a:t> </a:t>
            </a:r>
            <a:r>
              <a:rPr lang="en-US" sz="2600" dirty="0" err="1"/>
              <a:t>vårdkostnader</a:t>
            </a:r>
            <a:r>
              <a:rPr lang="en-US" sz="2600" dirty="0"/>
              <a:t>. </a:t>
            </a:r>
            <a:r>
              <a:rPr lang="en-US" sz="2600" dirty="0" err="1"/>
              <a:t>Även</a:t>
            </a:r>
            <a:r>
              <a:rPr lang="en-US" sz="2600" dirty="0"/>
              <a:t> </a:t>
            </a:r>
            <a:r>
              <a:rPr lang="en-US" sz="2600" dirty="0" err="1"/>
              <a:t>efterlevande</a:t>
            </a:r>
            <a:r>
              <a:rPr lang="en-US" sz="2600" dirty="0"/>
              <a:t> </a:t>
            </a:r>
            <a:r>
              <a:rPr lang="en-US" sz="2600" dirty="0" err="1"/>
              <a:t>kan</a:t>
            </a:r>
            <a:r>
              <a:rPr lang="en-US" sz="2600" dirty="0"/>
              <a:t> </a:t>
            </a:r>
            <a:r>
              <a:rPr lang="en-US" sz="2600" dirty="0" err="1"/>
              <a:t>få</a:t>
            </a:r>
            <a:r>
              <a:rPr lang="en-US" sz="2600" dirty="0"/>
              <a:t> </a:t>
            </a:r>
            <a:r>
              <a:rPr lang="en-US" sz="2600" dirty="0" err="1"/>
              <a:t>ersättning</a:t>
            </a:r>
            <a:r>
              <a:rPr lang="en-US" sz="2600" dirty="0"/>
              <a:t>. </a:t>
            </a:r>
            <a:endParaRPr lang="en-US" sz="2600" dirty="0" smtClean="0"/>
          </a:p>
          <a:p>
            <a:pPr>
              <a:lnSpc>
                <a:spcPct val="80000"/>
              </a:lnSpc>
              <a:tabLst>
                <a:tab pos="780906" algn="l"/>
              </a:tabLst>
            </a:pPr>
            <a:endParaRPr lang="en-US" sz="2600" dirty="0" smtClean="0"/>
          </a:p>
          <a:p>
            <a:pPr>
              <a:lnSpc>
                <a:spcPct val="80000"/>
              </a:lnSpc>
              <a:tabLst>
                <a:tab pos="780906" algn="l"/>
              </a:tabLst>
            </a:pPr>
            <a:r>
              <a:rPr lang="en-US" sz="2600" dirty="0" err="1" smtClean="0"/>
              <a:t>Det</a:t>
            </a:r>
            <a:r>
              <a:rPr lang="en-US" sz="2600" dirty="0" smtClean="0"/>
              <a:t> </a:t>
            </a:r>
            <a:r>
              <a:rPr lang="en-US" sz="2600" dirty="0" err="1" smtClean="0"/>
              <a:t>är</a:t>
            </a:r>
            <a:r>
              <a:rPr lang="en-US" sz="2600" dirty="0" smtClean="0"/>
              <a:t> </a:t>
            </a:r>
            <a:r>
              <a:rPr lang="en-US" sz="2600" dirty="0" err="1" smtClean="0"/>
              <a:t>viktigt</a:t>
            </a:r>
            <a:r>
              <a:rPr lang="en-US" sz="2600" dirty="0" smtClean="0"/>
              <a:t> </a:t>
            </a:r>
            <a:r>
              <a:rPr lang="en-US" sz="2600" dirty="0" err="1" smtClean="0"/>
              <a:t>att</a:t>
            </a:r>
            <a:r>
              <a:rPr lang="en-US" sz="2600" dirty="0" smtClean="0"/>
              <a:t> </a:t>
            </a:r>
            <a:r>
              <a:rPr lang="en-US" sz="2600" dirty="0" err="1" smtClean="0"/>
              <a:t>anmäla</a:t>
            </a:r>
            <a:r>
              <a:rPr lang="en-US" sz="2600" dirty="0" smtClean="0"/>
              <a:t> </a:t>
            </a:r>
            <a:r>
              <a:rPr lang="en-US" sz="2600" dirty="0" err="1" smtClean="0"/>
              <a:t>arbetsskador</a:t>
            </a:r>
            <a:r>
              <a:rPr lang="en-US" sz="2600" dirty="0" smtClean="0"/>
              <a:t> </a:t>
            </a:r>
            <a:r>
              <a:rPr lang="en-US" sz="2600" dirty="0" err="1" smtClean="0"/>
              <a:t>för</a:t>
            </a:r>
            <a:r>
              <a:rPr lang="en-US" sz="2600" dirty="0" smtClean="0"/>
              <a:t> </a:t>
            </a:r>
            <a:r>
              <a:rPr lang="en-US" sz="2600" dirty="0" err="1" smtClean="0"/>
              <a:t>att</a:t>
            </a:r>
            <a:r>
              <a:rPr lang="en-US" sz="2600" dirty="0" smtClean="0"/>
              <a:t> </a:t>
            </a:r>
            <a:r>
              <a:rPr lang="en-US" sz="2600" dirty="0" err="1" smtClean="0"/>
              <a:t>senare</a:t>
            </a:r>
            <a:r>
              <a:rPr lang="en-US" sz="2600" dirty="0" smtClean="0"/>
              <a:t> </a:t>
            </a:r>
            <a:r>
              <a:rPr lang="en-US" sz="2600" dirty="0" err="1" smtClean="0"/>
              <a:t>kunna</a:t>
            </a:r>
            <a:r>
              <a:rPr lang="en-US" sz="2600" dirty="0" smtClean="0"/>
              <a:t> </a:t>
            </a:r>
            <a:r>
              <a:rPr lang="en-US" sz="2600" dirty="0" err="1" smtClean="0"/>
              <a:t>göra</a:t>
            </a:r>
            <a:r>
              <a:rPr lang="en-US" sz="2600" dirty="0" smtClean="0"/>
              <a:t> </a:t>
            </a:r>
            <a:r>
              <a:rPr lang="en-US" sz="2600" dirty="0" err="1" smtClean="0"/>
              <a:t>anspråk</a:t>
            </a:r>
            <a:r>
              <a:rPr lang="en-US" sz="2600" dirty="0" smtClean="0"/>
              <a:t> </a:t>
            </a:r>
            <a:r>
              <a:rPr lang="en-US" sz="2600" dirty="0" err="1" smtClean="0"/>
              <a:t>på</a:t>
            </a:r>
            <a:r>
              <a:rPr lang="en-US" sz="2600" dirty="0" smtClean="0"/>
              <a:t> </a:t>
            </a:r>
            <a:r>
              <a:rPr lang="en-US" sz="2600" dirty="0" err="1" smtClean="0"/>
              <a:t>arbetsgivarens</a:t>
            </a:r>
            <a:r>
              <a:rPr lang="en-US" sz="2600" dirty="0" smtClean="0"/>
              <a:t> </a:t>
            </a:r>
            <a:r>
              <a:rPr lang="en-US" sz="2600" dirty="0" err="1" smtClean="0"/>
              <a:t>försäkringar</a:t>
            </a:r>
            <a:r>
              <a:rPr lang="en-US" sz="2600" dirty="0" smtClean="0"/>
              <a:t>. Om </a:t>
            </a:r>
            <a:r>
              <a:rPr lang="en-US" sz="2600" dirty="0" err="1" smtClean="0"/>
              <a:t>en</a:t>
            </a:r>
            <a:r>
              <a:rPr lang="en-US" sz="2600" dirty="0" smtClean="0"/>
              <a:t> </a:t>
            </a:r>
            <a:r>
              <a:rPr lang="en-US" sz="2600" dirty="0" err="1" smtClean="0"/>
              <a:t>skada</a:t>
            </a:r>
            <a:r>
              <a:rPr lang="en-US" sz="2600" dirty="0" smtClean="0"/>
              <a:t> </a:t>
            </a:r>
            <a:r>
              <a:rPr lang="en-US" sz="2600" dirty="0" err="1" smtClean="0"/>
              <a:t>inträffat</a:t>
            </a:r>
            <a:r>
              <a:rPr lang="en-US" sz="2600" dirty="0" smtClean="0"/>
              <a:t> I </a:t>
            </a:r>
            <a:r>
              <a:rPr lang="en-US" sz="2600" dirty="0" err="1" smtClean="0"/>
              <a:t>samband</a:t>
            </a:r>
            <a:r>
              <a:rPr lang="en-US" sz="2600" baseline="0" dirty="0" smtClean="0"/>
              <a:t> med </a:t>
            </a:r>
            <a:r>
              <a:rPr lang="en-US" sz="2600" baseline="0" dirty="0" err="1" smtClean="0"/>
              <a:t>arbetet</a:t>
            </a:r>
            <a:r>
              <a:rPr lang="en-US" sz="2600" baseline="0" dirty="0" smtClean="0"/>
              <a:t> </a:t>
            </a:r>
            <a:r>
              <a:rPr lang="en-US" sz="2600" baseline="0" dirty="0" err="1" smtClean="0"/>
              <a:t>kan</a:t>
            </a:r>
            <a:r>
              <a:rPr lang="en-US" sz="2600" baseline="0" dirty="0" smtClean="0"/>
              <a:t> </a:t>
            </a:r>
            <a:r>
              <a:rPr lang="en-US" sz="2600" baseline="0" dirty="0" err="1" smtClean="0"/>
              <a:t>t.ex</a:t>
            </a:r>
            <a:r>
              <a:rPr lang="en-US" sz="2600" baseline="0" dirty="0" smtClean="0"/>
              <a:t>. </a:t>
            </a:r>
            <a:r>
              <a:rPr lang="en-US" sz="2600" baseline="0" dirty="0" err="1" smtClean="0"/>
              <a:t>Försäkringen</a:t>
            </a:r>
            <a:r>
              <a:rPr lang="en-US" sz="2600" baseline="0" dirty="0" smtClean="0"/>
              <a:t> </a:t>
            </a:r>
            <a:r>
              <a:rPr lang="en-US" sz="2600" baseline="0" dirty="0" err="1" smtClean="0"/>
              <a:t>träda</a:t>
            </a:r>
            <a:r>
              <a:rPr lang="en-US" sz="2600" baseline="0" dirty="0" smtClean="0"/>
              <a:t> in </a:t>
            </a:r>
            <a:r>
              <a:rPr lang="en-US" sz="2600" baseline="0" dirty="0" err="1" smtClean="0"/>
              <a:t>och</a:t>
            </a:r>
            <a:r>
              <a:rPr lang="en-US" sz="2600" baseline="0" dirty="0" smtClean="0"/>
              <a:t> </a:t>
            </a:r>
            <a:r>
              <a:rPr lang="en-US" sz="2600" baseline="0" dirty="0" err="1" smtClean="0"/>
              <a:t>ersätta</a:t>
            </a:r>
            <a:r>
              <a:rPr lang="en-US" sz="2600" baseline="0" dirty="0" smtClean="0"/>
              <a:t> </a:t>
            </a:r>
            <a:r>
              <a:rPr lang="en-US" sz="2600" baseline="0" dirty="0" err="1" smtClean="0"/>
              <a:t>karensdagen</a:t>
            </a:r>
            <a:r>
              <a:rPr lang="en-US" sz="2600" baseline="0" dirty="0" smtClean="0"/>
              <a:t>.</a:t>
            </a:r>
            <a:endParaRPr lang="en-US" sz="2600" dirty="0"/>
          </a:p>
          <a:p>
            <a:pPr>
              <a:lnSpc>
                <a:spcPct val="80000"/>
              </a:lnSpc>
              <a:tabLst>
                <a:tab pos="780906" algn="l"/>
              </a:tabLst>
            </a:pPr>
            <a:endParaRPr lang="sv-SE" sz="2600" dirty="0"/>
          </a:p>
          <a:p>
            <a:pPr marL="1135237" lvl="1" indent="-356052">
              <a:lnSpc>
                <a:spcPct val="80000"/>
              </a:lnSpc>
              <a:tabLst>
                <a:tab pos="780906" algn="l"/>
              </a:tabLst>
            </a:pPr>
            <a:r>
              <a:rPr lang="sv-SE" sz="2400" dirty="0" err="1"/>
              <a:t>Enl</a:t>
            </a:r>
            <a:r>
              <a:rPr lang="sv-SE" sz="2400" dirty="0"/>
              <a:t> LAF (Lagen om allmän försäkring)– ag anmäler arbetsskador till Försäkringskassan omedelbart</a:t>
            </a:r>
          </a:p>
          <a:p>
            <a:pPr marL="1135237" lvl="1" indent="-356052">
              <a:lnSpc>
                <a:spcPct val="80000"/>
              </a:lnSpc>
              <a:tabLst>
                <a:tab pos="780906" algn="l"/>
              </a:tabLst>
            </a:pPr>
            <a:r>
              <a:rPr lang="sv-SE" sz="2400" dirty="0"/>
              <a:t>Gäller även mindre allvarliga skador</a:t>
            </a:r>
          </a:p>
          <a:p>
            <a:pPr marL="1135237" lvl="1" indent="-356052">
              <a:lnSpc>
                <a:spcPct val="80000"/>
              </a:lnSpc>
              <a:tabLst>
                <a:tab pos="780906" algn="l"/>
              </a:tabLst>
            </a:pPr>
            <a:r>
              <a:rPr lang="sv-SE" sz="2400" dirty="0"/>
              <a:t>Särskild blankett – hämtas från </a:t>
            </a:r>
            <a:r>
              <a:rPr lang="sv-SE" sz="2400" dirty="0" err="1"/>
              <a:t>www.forsakringskassan.se</a:t>
            </a:r>
            <a:endParaRPr lang="sv-SE" sz="2400" dirty="0"/>
          </a:p>
          <a:p>
            <a:pPr marL="1135237" lvl="1" indent="-356052">
              <a:lnSpc>
                <a:spcPct val="80000"/>
              </a:lnSpc>
              <a:tabLst>
                <a:tab pos="780906" algn="l"/>
              </a:tabLst>
            </a:pPr>
            <a:r>
              <a:rPr lang="sv-SE" sz="2400" dirty="0"/>
              <a:t>Samråda med skyddsombud – kopia</a:t>
            </a:r>
          </a:p>
          <a:p>
            <a:pPr marL="1135237" lvl="1" indent="-356052">
              <a:lnSpc>
                <a:spcPct val="80000"/>
              </a:lnSpc>
              <a:tabLst>
                <a:tab pos="780906" algn="l"/>
              </a:tabLst>
            </a:pPr>
            <a:r>
              <a:rPr lang="sv-SE" sz="2400" dirty="0"/>
              <a:t>Den enskilde begär själv om den yrkar ersättning från försäkringen</a:t>
            </a:r>
          </a:p>
          <a:p>
            <a:pPr marL="1135237" lvl="1" indent="-356052">
              <a:lnSpc>
                <a:spcPct val="80000"/>
              </a:lnSpc>
              <a:tabLst>
                <a:tab pos="780906" algn="l"/>
              </a:tabLst>
            </a:pPr>
            <a:r>
              <a:rPr lang="sv-SE" sz="2400" dirty="0"/>
              <a:t>Försäkringskassan gör en utredning och lämnar besked om ev. ersättning och i vilken form. Beslutet kan överklagas</a:t>
            </a:r>
          </a:p>
          <a:p>
            <a:pPr>
              <a:lnSpc>
                <a:spcPct val="90000"/>
              </a:lnSpc>
              <a:tabLst>
                <a:tab pos="780906" algn="l"/>
              </a:tabLst>
            </a:pPr>
            <a:endParaRPr lang="sv-SE" sz="1000" b="1" dirty="0"/>
          </a:p>
          <a:p>
            <a:pPr>
              <a:lnSpc>
                <a:spcPct val="90000"/>
              </a:lnSpc>
              <a:tabLst>
                <a:tab pos="780906" algn="l"/>
              </a:tabLst>
            </a:pPr>
            <a:r>
              <a:rPr lang="sv-SE" sz="1000" b="1" dirty="0"/>
              <a:t>Anmälan till Arbetsmiljöverket </a:t>
            </a:r>
            <a:br>
              <a:rPr lang="sv-SE" sz="1000" b="1" dirty="0"/>
            </a:br>
            <a:r>
              <a:rPr lang="sv-SE" sz="1000" dirty="0"/>
              <a:t>Arbetsgivaren ska utan dröjsmål meddela Arbetsmiljöverket om olyckor eller annat som lett till dödsfall eller svårare personskada eller samtidigt drabbat flera arbetstagare. Samma sak gäller vid händelser som inneburit allvarlig skada för liv eller hälsa. Straffet för brott mot denna bestämmelse är böter. </a:t>
            </a:r>
          </a:p>
          <a:p>
            <a:pPr>
              <a:lnSpc>
                <a:spcPct val="90000"/>
              </a:lnSpc>
              <a:tabLst>
                <a:tab pos="780906" algn="l"/>
              </a:tabLst>
            </a:pPr>
            <a:r>
              <a:rPr lang="sv-SE" sz="1000" dirty="0"/>
              <a:t>Till exempel ska mobbningsfall med inslag av hot och våld anmälas.</a:t>
            </a:r>
          </a:p>
          <a:p>
            <a:pPr>
              <a:lnSpc>
                <a:spcPct val="90000"/>
              </a:lnSpc>
              <a:tabLst>
                <a:tab pos="780906" algn="l"/>
              </a:tabLst>
            </a:pPr>
            <a:r>
              <a:rPr lang="sv-SE" sz="1000" b="1" dirty="0"/>
              <a:t/>
            </a:r>
            <a:br>
              <a:rPr lang="sv-SE" sz="1000" b="1" dirty="0"/>
            </a:br>
            <a:r>
              <a:rPr lang="sv-SE" sz="1000" dirty="0"/>
              <a:t>I föreskrifterna om </a:t>
            </a:r>
            <a:r>
              <a:rPr lang="sv-SE" sz="1000" dirty="0">
                <a:hlinkClick r:id="rId3"/>
              </a:rPr>
              <a:t>systematiskt arbetsmiljöarbete AFS 2001:1 </a:t>
            </a:r>
            <a:r>
              <a:rPr lang="sv-SE" sz="1000" dirty="0"/>
              <a:t>finns krav på att arbetsgivaren ska föra statistik över arbetsskador och tillbud. </a:t>
            </a:r>
          </a:p>
          <a:p>
            <a:pPr>
              <a:tabLst>
                <a:tab pos="780906" algn="l"/>
              </a:tabLst>
            </a:pPr>
            <a:endParaRPr lang="sv-SE" sz="1000" dirty="0"/>
          </a:p>
          <a:p>
            <a:pPr>
              <a:tabLst>
                <a:tab pos="780906" algn="l"/>
              </a:tabLst>
            </a:pPr>
            <a:r>
              <a:rPr lang="sv-SE" sz="1000" dirty="0"/>
              <a:t>Om någon har skadats svårt eller dött på grund av olycksfall eller annan skadlig inverkan i arbete ska </a:t>
            </a:r>
            <a:r>
              <a:rPr lang="sv-SE" sz="1000" b="1" dirty="0"/>
              <a:t>arbetsgivaren underrätta Arbetsmiljöverket. </a:t>
            </a:r>
            <a:r>
              <a:rPr lang="sv-SE" sz="1000" dirty="0"/>
              <a:t>Det ska ske </a:t>
            </a:r>
            <a:r>
              <a:rPr lang="sv-SE" sz="1000" b="1" dirty="0"/>
              <a:t>utan dröjsmål </a:t>
            </a:r>
            <a:r>
              <a:rPr lang="sv-SE" sz="1000" dirty="0"/>
              <a:t>och i det distrikt där arbetsstället finns. Samma skyldighet gäller om flera arbetstagare har drabbats samtidigt eller vid </a:t>
            </a:r>
            <a:r>
              <a:rPr lang="sv-SE" sz="1000" b="1" dirty="0"/>
              <a:t>tillbud som har inneburit allvarlig fara för liv eller hälsa.</a:t>
            </a:r>
            <a:r>
              <a:rPr lang="sv-SE" sz="1000" dirty="0"/>
              <a:t> </a:t>
            </a:r>
          </a:p>
          <a:p>
            <a:pPr>
              <a:tabLst>
                <a:tab pos="780906" algn="l"/>
              </a:tabLst>
            </a:pPr>
            <a:r>
              <a:rPr lang="sv-SE" sz="1000" dirty="0"/>
              <a:t>Arbetsgivaren ska också </a:t>
            </a:r>
            <a:r>
              <a:rPr lang="sv-SE" sz="1000" b="1" dirty="0"/>
              <a:t>omedelbart anmäla arbetsskador till Försäkringskassan</a:t>
            </a:r>
            <a:r>
              <a:rPr lang="sv-SE" sz="1000" dirty="0"/>
              <a:t>. Det gäller </a:t>
            </a:r>
            <a:r>
              <a:rPr lang="sv-SE" sz="1000" b="1" dirty="0"/>
              <a:t>även mindre allvarliga skador</a:t>
            </a:r>
            <a:r>
              <a:rPr lang="sv-SE" sz="1000" dirty="0"/>
              <a:t>. Läs mer om det hos Försäkringskassan.</a:t>
            </a:r>
          </a:p>
          <a:p>
            <a:pPr>
              <a:tabLst>
                <a:tab pos="780906" algn="l"/>
              </a:tabLst>
            </a:pPr>
            <a:r>
              <a:rPr lang="sv-SE" sz="1000" dirty="0"/>
              <a:t>Skador under resor till eller från arbetet anmäls bara till Försäkringskassan. Om skador och tillbud inträffar vid resor i arbetet, till exempel transporter, kundbesök eller resor mellan arbetsställen, ska man i vissa fall underrätta Arbetsmiljöverket. Tänk på att ett tillbud i trafiken kan ha inneburit allvarlig fara för liv eller hälsa, även om ingen har skadats eller om det bara rör sig om lindriga skador.</a:t>
            </a:r>
          </a:p>
          <a:p>
            <a:pPr>
              <a:tabLst>
                <a:tab pos="780906" algn="l"/>
              </a:tabLst>
            </a:pPr>
            <a:r>
              <a:rPr lang="sv-SE" sz="1000" dirty="0"/>
              <a:t>Andra exempel på tillbud som ska anmälas:</a:t>
            </a:r>
          </a:p>
          <a:p>
            <a:pPr>
              <a:tabLst>
                <a:tab pos="780906" algn="l"/>
              </a:tabLst>
            </a:pPr>
            <a:r>
              <a:rPr lang="sv-SE" sz="1000" dirty="0"/>
              <a:t>Explosionsljud med risk för bestående hörselskador </a:t>
            </a:r>
          </a:p>
          <a:p>
            <a:pPr>
              <a:tabLst>
                <a:tab pos="780906" algn="l"/>
              </a:tabLst>
            </a:pPr>
            <a:r>
              <a:rPr lang="sv-SE" sz="1000" dirty="0"/>
              <a:t>Fall av föremål som kunnat orsaka allvarliga personskador </a:t>
            </a:r>
          </a:p>
          <a:p>
            <a:pPr>
              <a:tabLst>
                <a:tab pos="780906" algn="l"/>
              </a:tabLst>
            </a:pPr>
            <a:r>
              <a:rPr lang="sv-SE" sz="1000" dirty="0"/>
              <a:t>Fall i trappor, stegar eller ställningar </a:t>
            </a:r>
          </a:p>
          <a:p>
            <a:pPr>
              <a:tabLst>
                <a:tab pos="780906" algn="l"/>
              </a:tabLst>
            </a:pPr>
            <a:r>
              <a:rPr lang="sv-SE" sz="1000" dirty="0"/>
              <a:t>Felaktiga funktioner hos farliga maskiner eller hos skyddsutrustning </a:t>
            </a:r>
          </a:p>
          <a:p>
            <a:pPr>
              <a:tabLst>
                <a:tab pos="780906" algn="l"/>
              </a:tabLst>
            </a:pPr>
            <a:r>
              <a:rPr lang="sv-SE" sz="1000" dirty="0"/>
              <a:t>Läckage av farliga ämnen </a:t>
            </a:r>
          </a:p>
          <a:p>
            <a:pPr>
              <a:tabLst>
                <a:tab pos="780906" algn="l"/>
              </a:tabLst>
            </a:pPr>
            <a:r>
              <a:rPr lang="sv-SE" sz="1000" dirty="0"/>
              <a:t>Våld eller incident med risk för våld (till exempel rån eller rånförsök)</a:t>
            </a:r>
          </a:p>
          <a:p>
            <a:pPr>
              <a:tabLst>
                <a:tab pos="780906" algn="l"/>
              </a:tabLst>
            </a:pPr>
            <a:endParaRPr lang="sv-SE" sz="1000" dirty="0"/>
          </a:p>
          <a:p>
            <a:pPr>
              <a:lnSpc>
                <a:spcPct val="90000"/>
              </a:lnSpc>
              <a:tabLst>
                <a:tab pos="780906" algn="l"/>
              </a:tabLst>
            </a:pPr>
            <a:r>
              <a:rPr lang="sv-SE" sz="1000" b="1" kern="0" dirty="0">
                <a:latin typeface="Times New Roman" pitchFamily="18" charset="0"/>
              </a:rPr>
              <a:t>Via webbplatsen  anmäls arbetsskador, allvarliga tillbud, dödsfall orsakade av arbete och arbetssjukdomar enkelt och samtidigt till både AV och FK. När anmälan gjort finns möjlighet att skriva ut kopior för att lämna till den skadade och skyddsombud. Om detta missas kan utskrifter beställas  från AV.</a:t>
            </a:r>
          </a:p>
          <a:p>
            <a:pPr>
              <a:lnSpc>
                <a:spcPct val="90000"/>
              </a:lnSpc>
              <a:tabLst>
                <a:tab pos="780906" algn="l"/>
              </a:tabLst>
            </a:pPr>
            <a:endParaRPr lang="sv-SE" sz="1000" kern="0" dirty="0">
              <a:latin typeface="Times New Roman" pitchFamily="18" charset="0"/>
            </a:endParaRPr>
          </a:p>
          <a:p>
            <a:pPr>
              <a:lnSpc>
                <a:spcPct val="90000"/>
              </a:lnSpc>
              <a:tabLst>
                <a:tab pos="780906" algn="l"/>
              </a:tabLst>
            </a:pPr>
            <a:r>
              <a:rPr lang="sv-SE" sz="1000" kern="0" dirty="0">
                <a:latin typeface="Times New Roman" pitchFamily="18" charset="0"/>
              </a:rPr>
              <a:t>Anmälan till Arbetsmiljöverket </a:t>
            </a:r>
            <a:br>
              <a:rPr lang="sv-SE" sz="1000" kern="0" dirty="0">
                <a:latin typeface="Times New Roman" pitchFamily="18" charset="0"/>
              </a:rPr>
            </a:br>
            <a:r>
              <a:rPr lang="sv-SE" sz="1000" kern="0" dirty="0">
                <a:latin typeface="Times New Roman" pitchFamily="18" charset="0"/>
              </a:rPr>
              <a:t>Arbetsgivaren ska utan dröjsmål meddela Arbetsmiljöverket om olyckor eller annat som lett till dödsfall eller svårare personskada eller samtidigt drabbat flera arbetstagare. Samma sak gäller vid händelser som inneburit allvarlig skada för liv eller hälsa, t ex mobbningsfall med inslag av våld och hot. Straffet för brott mot denna bestämmelse är böter. </a:t>
            </a:r>
          </a:p>
          <a:p>
            <a:pPr>
              <a:lnSpc>
                <a:spcPct val="90000"/>
              </a:lnSpc>
              <a:tabLst>
                <a:tab pos="780906" algn="l"/>
              </a:tabLst>
            </a:pPr>
            <a:r>
              <a:rPr lang="sv-SE" sz="1000" kern="0" dirty="0">
                <a:latin typeface="Times New Roman" pitchFamily="18" charset="0"/>
              </a:rPr>
              <a:t/>
            </a:r>
            <a:br>
              <a:rPr lang="sv-SE" sz="1000" kern="0" dirty="0">
                <a:latin typeface="Times New Roman" pitchFamily="18" charset="0"/>
              </a:rPr>
            </a:br>
            <a:r>
              <a:rPr lang="sv-SE" sz="1000" kern="0" dirty="0">
                <a:latin typeface="Times New Roman" pitchFamily="18" charset="0"/>
              </a:rPr>
              <a:t>I föreskrifterna om </a:t>
            </a:r>
            <a:r>
              <a:rPr lang="sv-SE" sz="1000" kern="0" dirty="0">
                <a:latin typeface="Times New Roman" pitchFamily="18" charset="0"/>
                <a:hlinkClick r:id="rId3"/>
              </a:rPr>
              <a:t>systematiskt arbetsmiljöarbete AFS 2001:1 </a:t>
            </a:r>
            <a:r>
              <a:rPr lang="sv-SE" sz="1000" kern="0" dirty="0">
                <a:latin typeface="Times New Roman" pitchFamily="18" charset="0"/>
              </a:rPr>
              <a:t>finns krav på att arbetsgivaren ska föra statistik över arbetsskador och tillbud. </a:t>
            </a:r>
          </a:p>
          <a:p>
            <a:pPr>
              <a:tabLst>
                <a:tab pos="780906" algn="l"/>
              </a:tabLst>
            </a:pPr>
            <a:endParaRPr lang="sv-SE" sz="1000" kern="0" dirty="0">
              <a:latin typeface="Times New Roman" pitchFamily="18" charset="0"/>
            </a:endParaRPr>
          </a:p>
          <a:p>
            <a:pPr>
              <a:tabLst>
                <a:tab pos="780906" algn="l"/>
              </a:tabLst>
            </a:pPr>
            <a:r>
              <a:rPr lang="sv-SE" sz="1000" kern="0" dirty="0">
                <a:latin typeface="Times New Roman" pitchFamily="18" charset="0"/>
              </a:rPr>
              <a:t>Skador under resor till eller från arbetet anmäls bara till Försäkringskassan. Om skador och tillbud inträffar vid resor i arbetet, till exempel transporter, kundbesök eller resor mellan arbetsställen, ska man i vissa fall underrätta Arbetsmiljöverket. Tänk på att ett tillbud i trafiken kan ha inneburit allvarlig fara för liv eller hälsa, även om ingen har skadats eller om det bara rör sig om lindriga skador.</a:t>
            </a:r>
          </a:p>
          <a:p>
            <a:pPr>
              <a:tabLst>
                <a:tab pos="780906" algn="l"/>
              </a:tabLst>
            </a:pPr>
            <a:endParaRPr lang="sv-SE" sz="1000" kern="0" dirty="0">
              <a:latin typeface="Times New Roman" pitchFamily="18" charset="0"/>
            </a:endParaRPr>
          </a:p>
          <a:p>
            <a:pPr>
              <a:tabLst>
                <a:tab pos="780906" algn="l"/>
              </a:tabLst>
            </a:pPr>
            <a:r>
              <a:rPr lang="sv-SE" sz="1000" kern="0" dirty="0">
                <a:latin typeface="Times New Roman" pitchFamily="18" charset="0"/>
              </a:rPr>
              <a:t>Andra exempel på tillbud som ska anmälas:</a:t>
            </a:r>
          </a:p>
          <a:p>
            <a:pPr>
              <a:tabLst>
                <a:tab pos="780906" algn="l"/>
              </a:tabLst>
            </a:pPr>
            <a:r>
              <a:rPr lang="sv-SE" sz="1000" kern="0" dirty="0">
                <a:latin typeface="Times New Roman" pitchFamily="18" charset="0"/>
              </a:rPr>
              <a:t>Explosionsljud med risk för bestående hörselskador </a:t>
            </a:r>
          </a:p>
          <a:p>
            <a:pPr>
              <a:tabLst>
                <a:tab pos="780906" algn="l"/>
              </a:tabLst>
            </a:pPr>
            <a:r>
              <a:rPr lang="sv-SE" sz="1000" kern="0" dirty="0">
                <a:latin typeface="Times New Roman" pitchFamily="18" charset="0"/>
              </a:rPr>
              <a:t>Fall av föremål som kunnat orsaka allvarliga personskador </a:t>
            </a:r>
          </a:p>
          <a:p>
            <a:pPr>
              <a:tabLst>
                <a:tab pos="780906" algn="l"/>
              </a:tabLst>
            </a:pPr>
            <a:r>
              <a:rPr lang="sv-SE" sz="1000" kern="0" dirty="0">
                <a:latin typeface="Times New Roman" pitchFamily="18" charset="0"/>
              </a:rPr>
              <a:t>Fall i trappor, stegar eller ställningar </a:t>
            </a:r>
          </a:p>
          <a:p>
            <a:pPr>
              <a:tabLst>
                <a:tab pos="780906" algn="l"/>
              </a:tabLst>
            </a:pPr>
            <a:r>
              <a:rPr lang="sv-SE" sz="1000" kern="0" dirty="0">
                <a:latin typeface="Times New Roman" pitchFamily="18" charset="0"/>
              </a:rPr>
              <a:t>Felaktiga funktioner hos farliga maskiner eller hos skyddsutrustning </a:t>
            </a:r>
          </a:p>
          <a:p>
            <a:pPr>
              <a:tabLst>
                <a:tab pos="780906" algn="l"/>
              </a:tabLst>
            </a:pPr>
            <a:r>
              <a:rPr lang="sv-SE" sz="1000" kern="0" dirty="0">
                <a:latin typeface="Times New Roman" pitchFamily="18" charset="0"/>
              </a:rPr>
              <a:t>Läckage av farliga ämnen </a:t>
            </a:r>
          </a:p>
          <a:p>
            <a:pPr>
              <a:tabLst>
                <a:tab pos="780906" algn="l"/>
              </a:tabLst>
            </a:pPr>
            <a:r>
              <a:rPr lang="sv-SE" sz="1000" kern="0" dirty="0">
                <a:latin typeface="Times New Roman" pitchFamily="18" charset="0"/>
              </a:rPr>
              <a:t>Våld eller incident med risk för våld (till exempel rån eller rånförsök)</a:t>
            </a:r>
          </a:p>
          <a:p>
            <a:pPr>
              <a:tabLst>
                <a:tab pos="780906" algn="l"/>
              </a:tabLst>
            </a:pPr>
            <a:endParaRPr lang="sv-SE" sz="1000" dirty="0"/>
          </a:p>
          <a:p>
            <a:endParaRPr lang="sv-SE" dirty="0"/>
          </a:p>
        </p:txBody>
      </p:sp>
      <p:sp>
        <p:nvSpPr>
          <p:cNvPr id="4" name="Platshållare för bildnummer 3"/>
          <p:cNvSpPr>
            <a:spLocks noGrp="1"/>
          </p:cNvSpPr>
          <p:nvPr>
            <p:ph type="sldNum" sz="quarter" idx="10"/>
          </p:nvPr>
        </p:nvSpPr>
        <p:spPr/>
        <p:txBody>
          <a:bodyPr/>
          <a:lstStyle/>
          <a:p>
            <a:pPr>
              <a:defRPr/>
            </a:pPr>
            <a:fld id="{25C154D7-5FD4-4728-A72F-0B46CBD0F1D7}" type="slidenum">
              <a:rPr lang="sv-SE" smtClean="0"/>
              <a:pPr>
                <a:defRPr/>
              </a:pPr>
              <a:t>42</a:t>
            </a:fld>
            <a:endParaRPr lang="sv-SE"/>
          </a:p>
        </p:txBody>
      </p:sp>
    </p:spTree>
    <p:extLst>
      <p:ext uri="{BB962C8B-B14F-4D97-AF65-F5344CB8AC3E}">
        <p14:creationId xmlns:p14="http://schemas.microsoft.com/office/powerpoint/2010/main" val="1029671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Risker, tillbud och olyckor</a:t>
            </a:r>
          </a:p>
          <a:p>
            <a:r>
              <a:rPr lang="sv-SE" dirty="0" smtClean="0"/>
              <a:t>Det finns risker i alla arbeten och på alla arbetsplatser. För att kunna hantera riskerna och kanske helt förebygga att något händer, krävs det att vi känner till vilka risker som finns. Därför står det i arbetsmiljölagen att alla på arbetsplatsen ska ha kunskap om de risker som finns i arbetet och vem de kan vända sig till om de har frågor eller funderingar.</a:t>
            </a:r>
          </a:p>
          <a:p>
            <a:endParaRPr lang="sv-SE" dirty="0" smtClean="0"/>
          </a:p>
          <a:p>
            <a:r>
              <a:rPr lang="sv-SE" dirty="0" smtClean="0"/>
              <a:t>När något trots allt händer brukar vi kalla det för tillbud och olycksfall. De kan vara svåra att skilja åt, men ett sätt att underlätta åtskillnaden är att kombinera dem med orden oj och aj:</a:t>
            </a:r>
          </a:p>
          <a:p>
            <a:endParaRPr lang="sv-SE" dirty="0" smtClean="0"/>
          </a:p>
          <a:p>
            <a:r>
              <a:rPr lang="sv-SE" dirty="0" smtClean="0"/>
              <a:t>Tillbud – Oj! Något händer som skulle kunna orsaka skada, men ingen skadas eller blir sjuk av händelsen. Här är tre exempel:</a:t>
            </a:r>
          </a:p>
          <a:p>
            <a:endParaRPr lang="sv-SE" dirty="0" smtClean="0"/>
          </a:p>
          <a:p>
            <a:r>
              <a:rPr lang="sv-SE" dirty="0" smtClean="0"/>
              <a:t>En medarbetare tappar greppet om nålen efter att ha stuckit patienten. Nålen ramlar ned på golvet.</a:t>
            </a:r>
          </a:p>
          <a:p>
            <a:endParaRPr lang="sv-SE" dirty="0" smtClean="0"/>
          </a:p>
          <a:p>
            <a:r>
              <a:rPr lang="sv-SE" dirty="0" smtClean="0"/>
              <a:t>En missnöjd patient tränger sig in i personalrummet och skriker och kastar saker.</a:t>
            </a:r>
          </a:p>
          <a:p>
            <a:endParaRPr lang="sv-SE" dirty="0" smtClean="0"/>
          </a:p>
          <a:p>
            <a:r>
              <a:rPr lang="sv-SE" dirty="0" smtClean="0"/>
              <a:t>En medarbetare som är deltidssjukskriven beordras av chefen att vara kvar i verksamheten och jobba full dag.</a:t>
            </a:r>
          </a:p>
          <a:p>
            <a:endParaRPr lang="sv-SE" dirty="0" smtClean="0"/>
          </a:p>
          <a:p>
            <a:r>
              <a:rPr lang="sv-SE" dirty="0" smtClean="0"/>
              <a:t>Olycksfall – Aj! Något händer och orsakar personskada eller sjukdom. Om samma situationer som ovan orsakar skada, räknas de som olycksfall. Det som är en olycka för en person, kan dessutom vara ett tillbud för någon annan.</a:t>
            </a:r>
          </a:p>
          <a:p>
            <a:endParaRPr lang="sv-SE" dirty="0" smtClean="0"/>
          </a:p>
          <a:p>
            <a:r>
              <a:rPr lang="sv-SE" dirty="0" smtClean="0"/>
              <a:t>En medarbetare tappar nålen efter att ha stuckit patienten. Medarbetaren sträcker sig reflexmässigt efter den och sticker sig i handen.</a:t>
            </a:r>
          </a:p>
          <a:p>
            <a:endParaRPr lang="sv-SE" dirty="0" smtClean="0"/>
          </a:p>
          <a:p>
            <a:r>
              <a:rPr lang="sv-SE" dirty="0" smtClean="0"/>
              <a:t>En missnöjd patient tränger sig in i personalrummet och skriker och kastar saker. En medarbetare får ett föremål i huvudet.</a:t>
            </a:r>
          </a:p>
          <a:p>
            <a:endParaRPr lang="sv-SE" dirty="0" smtClean="0"/>
          </a:p>
          <a:p>
            <a:r>
              <a:rPr lang="sv-SE" dirty="0" smtClean="0"/>
              <a:t>En medarbetare som är deltidssjukskriven beordras av chefen att vara kvar i verksamheten och jobba full dag. Efter det försämras hens hälsotillstånd.  </a:t>
            </a:r>
          </a:p>
          <a:p>
            <a:endParaRPr lang="sv-SE" dirty="0" smtClean="0"/>
          </a:p>
          <a:p>
            <a:r>
              <a:rPr lang="sv-SE" dirty="0" smtClean="0"/>
              <a:t>Undersöka och göra riskbedömningar av arbetsmiljön</a:t>
            </a:r>
          </a:p>
          <a:p>
            <a:r>
              <a:rPr lang="sv-SE" dirty="0" smtClean="0"/>
              <a:t>Ett viktigt led i det systematiska arbetsmiljöarbetet (SAM) är att varje arbetsplats ska undersöka och identifiera vilka risker som finns. Arbetsplatsen ska också regelbundet göra riskbedömningar av de risker man har identifierat. Det handlar om att ta reda på hur och varför ohälsa och olycksfall kan uppkomma i arbetet. Arbetsgivare och arbetstagare (ofta skyddsombuden) kontrollerar tillsammans risker i arbetsmiljön och prioriterar vilka risker som är viktigast att åtgärda först. Därefter föreslår man åtgärder för att hantera varje risk. Åtgärderna ska följas upp, så det är nödvändigt att dokumentera riskbedömningen skriftligt. Allvarliga risker ska åtgärdas direkt!</a:t>
            </a:r>
          </a:p>
          <a:p>
            <a:endParaRPr lang="sv-SE" dirty="0" smtClean="0"/>
          </a:p>
          <a:p>
            <a:r>
              <a:rPr lang="sv-SE" dirty="0" smtClean="0"/>
              <a:t>Inom hälso- och sjukvården är många medarbetare vana vid att göra riskanalyser och bedömningar kring patienter. Riskbedömningar ur ett arbetsmiljöperspektiv kan då lätt glömmas bort, men de ska alltså göras på alla arbetsplatser. Därför kan det vara bra att passa på att även fundera över arbetsmiljöaspekter vid patientsäkerhetsbedömningar och vice versa.  </a:t>
            </a:r>
          </a:p>
          <a:p>
            <a:endParaRPr lang="sv-SE" dirty="0" smtClean="0"/>
          </a:p>
          <a:p>
            <a:r>
              <a:rPr lang="sv-SE" dirty="0" smtClean="0"/>
              <a:t>Så vilka arbetsmiljörisker finns på din arbetsplats? Hur hanterar ni till exempel risken för smitta eller för stick- och skärskador?</a:t>
            </a:r>
          </a:p>
          <a:p>
            <a:endParaRPr lang="sv-SE" dirty="0" smtClean="0"/>
          </a:p>
          <a:p>
            <a:r>
              <a:rPr lang="sv-SE" dirty="0" smtClean="0"/>
              <a:t>Rapportera tillbuden</a:t>
            </a:r>
          </a:p>
          <a:p>
            <a:r>
              <a:rPr lang="sv-SE" dirty="0" smtClean="0"/>
              <a:t>Ett annat sätt att upptäcka risker i arbetsmiljön är att analysera de tillbud som inträffar. Genom att göra det får vi en bild av vilka risker som finns så att vi kan vidta åtgärder. På så vis kan rapporteringen av tillbud förebygga olyckor och ohälsa. Därför ska du alltid rapportera tillbud till din chef.</a:t>
            </a:r>
          </a:p>
          <a:p>
            <a:endParaRPr lang="sv-SE" dirty="0" smtClean="0"/>
          </a:p>
          <a:p>
            <a:r>
              <a:rPr lang="sv-SE" dirty="0" smtClean="0"/>
              <a:t>Varje arbetsplats har sina egna rutiner för tillbudsrapportering, men det finns också tillbud som arbetsgivaren omgående ska anmäla till Arbetsmiljöverket. Det gäller tillbud som är allvarliga, det vill säga sådana som skulle ha kunnat orsaka allvarliga olyckor. Skyldigheten att anmäla allvarliga tillbud är straffbelagd enligt arbetsmiljölagen (3 § 3 st. AML). Den chef som är närmast personalansvarig är den som har straffansvaret, så det måste finnas en tydlig ansvarskedja för hur chefen ska få kännedom om vad som har hänt. Om du bedömer att arbetet innebär omedelbar och allvarlig fara för liv eller hälsa, ska du självklart inte utföra uppgiften utan snarast berätta om läget för arbetsgivaren (4§ AML).</a:t>
            </a:r>
          </a:p>
          <a:p>
            <a:endParaRPr lang="sv-SE" dirty="0" smtClean="0"/>
          </a:p>
          <a:p>
            <a:pPr rtl="0"/>
            <a:r>
              <a:rPr lang="sv-SE" sz="1300" dirty="0"/>
              <a:t>Precis som när det gäller riskbedömningar är många hälso- och sjukvårdsverksamheter vana vid att rapportera händelser som gäller patienter på olika sätt, men det är lätt hänt att arbetsmiljöperspektivet glöms bort. En olycka (ett ”aj”) för en patient kan samtidigt vara ett tillbud (ett ”oj”) för dig som arbetstagare, och därför ska du berätta om det för din chef. Du kan också ta hjälp av skyddsombudet.</a:t>
            </a:r>
          </a:p>
          <a:p>
            <a:pPr rtl="0"/>
            <a:r>
              <a:rPr lang="sv-SE" sz="1300" dirty="0"/>
              <a:t>Eftersom arbete inom hälso- och sjukvården ofta är ett självständigt arbete, har du som arbetstagare en viktig roll när det gäller att rapportera händelser. Du kan göra stor skillnad genom att vara alert och uppmärksam, samt rapportera till din chef direkt när något händer. Det är med hjälp av dina ögon och öron arbetsgivaren kan få överblick över verksamheten och göra de åtgärder som behövs. Arbetsgivaren behöver i sin tur återkoppla om vad som händer med tillbudsrapporten, vilka eventuella åtgärder som görs och vara tydlig med att tillbud tas på allvar.</a:t>
            </a:r>
          </a:p>
          <a:p>
            <a:pPr rtl="0"/>
            <a:r>
              <a:rPr lang="sv-SE" sz="1300" dirty="0"/>
              <a:t>Hur ser er tillbudsrapportering ut? Vet du vad du ska rapportera och hur?</a:t>
            </a:r>
          </a:p>
          <a:p>
            <a:pPr rtl="0"/>
            <a:r>
              <a:rPr lang="sv-SE" sz="1300" dirty="0"/>
              <a:t>Anmäla olyckor och arbetsskador</a:t>
            </a:r>
          </a:p>
          <a:p>
            <a:pPr rtl="0"/>
            <a:r>
              <a:rPr lang="sv-SE" sz="1300" dirty="0"/>
              <a:t>Om någon skadas eller blir sjuk av sitt arbete ska det rapporteras till arbetsgivaren, precis som tillbud. Arbetsgivaren anmäler i sin tur händelsen till Försäkringskassan och informerar skyddsombudet. Sådana olyckor som är allvarliga ska arbetsgivaren snarast anmäla även till Arbetsmiljöverket (se även stycket “Rapportera tillbuden” ovan).</a:t>
            </a:r>
          </a:p>
          <a:p>
            <a:pPr rtl="0"/>
            <a:r>
              <a:rPr lang="sv-SE" sz="1300" dirty="0"/>
              <a:t>Som arbetsskador räknas olyckor, men också arbetssjukdomar som man till exempel kan få av ett ensidigt fysiskt tungt arbete eller smittsamma sjukdomar som man får genom arbete. Även skador man drabbas av på väg till eller från arbetet räknas som arbetsskada. Allt detta ska anmälas som arbetsskada till Försäkringskassan och till AFA försäkring (för dem som har kollektivavtal) samt till eventuella andra försäkringsbolag.</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43</a:t>
            </a:fld>
            <a:endParaRPr lang="sv-SE"/>
          </a:p>
        </p:txBody>
      </p:sp>
    </p:spTree>
    <p:extLst>
      <p:ext uri="{BB962C8B-B14F-4D97-AF65-F5344CB8AC3E}">
        <p14:creationId xmlns:p14="http://schemas.microsoft.com/office/powerpoint/2010/main" val="104107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Presentera er som utbildare och säg att ni är nyfikna på vilka deltagare som deltar. </a:t>
            </a:r>
          </a:p>
          <a:p>
            <a:endParaRPr lang="sv-SE" dirty="0" smtClean="0"/>
          </a:p>
          <a:p>
            <a:r>
              <a:rPr lang="sv-SE" dirty="0" smtClean="0"/>
              <a:t>NU kommer utmaningen</a:t>
            </a:r>
            <a:r>
              <a:rPr lang="sv-SE" baseline="0" dirty="0" smtClean="0"/>
              <a:t> -a</a:t>
            </a:r>
            <a:r>
              <a:rPr lang="sv-SE" dirty="0" smtClean="0"/>
              <a:t>tt beskriva sig själv i max 1-2 meningar. Övningen ”utanför min dörr” syftar till att öppna upp samtal och samtidigt få en bild av i vilken miljö deltagarna befinner sig.</a:t>
            </a:r>
            <a:endParaRPr lang="sv-SE" baseline="0" dirty="0" smtClean="0"/>
          </a:p>
          <a:p>
            <a:r>
              <a:rPr lang="sv-SE" baseline="0" dirty="0" smtClean="0"/>
              <a:t>Be deltagarna presentera sig med ljud och bild om så är möjligt, annars i chatten.</a:t>
            </a:r>
          </a:p>
          <a:p>
            <a:endParaRPr lang="sv-SE" dirty="0" smtClean="0"/>
          </a:p>
          <a:p>
            <a:r>
              <a:rPr lang="sv-SE" dirty="0" smtClean="0"/>
              <a:t>Be dem skriva vilka de är samt vad de har för förväntningar enligt upplägget ovan. Uppmana</a:t>
            </a:r>
            <a:r>
              <a:rPr lang="sv-SE" baseline="0" dirty="0" smtClean="0"/>
              <a:t> dem att skriva förväntningarna i chatten så kan ni som utbildare komma åt dem och följa upp dem dag 2.</a:t>
            </a:r>
          </a:p>
          <a:p>
            <a:endParaRPr lang="sv-SE" baseline="0" dirty="0" smtClean="0"/>
          </a:p>
          <a:p>
            <a:r>
              <a:rPr lang="sv-SE" dirty="0" smtClean="0"/>
              <a:t>Kommentera gärna om ni ser något spännande och bekräfta deltagarna.</a:t>
            </a:r>
          </a:p>
          <a:p>
            <a:endParaRPr lang="sv-SE" dirty="0" smtClean="0"/>
          </a:p>
          <a:p>
            <a:r>
              <a:rPr lang="sv-SE" b="1" dirty="0" smtClean="0"/>
              <a:t>Berätta om utbildningen</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483080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Gå igenom skillnaden mellan SAM och de andra föreskrifterna.</a:t>
            </a:r>
          </a:p>
          <a:p>
            <a:endParaRPr lang="sv-SE" dirty="0" smtClean="0"/>
          </a:p>
          <a:p>
            <a:r>
              <a:rPr lang="sv-SE" dirty="0" smtClean="0"/>
              <a:t>Hänvisa</a:t>
            </a:r>
            <a:r>
              <a:rPr lang="sv-SE" baseline="0" dirty="0" smtClean="0"/>
              <a:t> till föreskrifterna i utbildningsmaterialet, arbetsmiljöverkets förteckning.</a:t>
            </a:r>
          </a:p>
          <a:p>
            <a:r>
              <a:rPr lang="sv-SE" baseline="0" dirty="0" smtClean="0"/>
              <a:t>Ge exempel på olika föreskrifter:</a:t>
            </a:r>
          </a:p>
          <a:p>
            <a:r>
              <a:rPr lang="sv-SE" dirty="0" smtClean="0"/>
              <a:t>Föreskrifter finns inom flera områden som t.ex.:</a:t>
            </a:r>
          </a:p>
          <a:p>
            <a:r>
              <a:rPr lang="sv-SE" dirty="0" smtClean="0"/>
              <a:t>Arbete vid bildskärm</a:t>
            </a:r>
          </a:p>
          <a:p>
            <a:r>
              <a:rPr lang="sv-SE" dirty="0" smtClean="0"/>
              <a:t>Arbetsanpassning och rehabilitering</a:t>
            </a:r>
          </a:p>
          <a:p>
            <a:r>
              <a:rPr lang="sv-SE" dirty="0" smtClean="0"/>
              <a:t>Arbetsplatsens utformning</a:t>
            </a:r>
          </a:p>
          <a:p>
            <a:r>
              <a:rPr lang="sv-SE" dirty="0" smtClean="0"/>
              <a:t>Hot och våld</a:t>
            </a:r>
          </a:p>
          <a:p>
            <a:r>
              <a:rPr lang="sv-SE" dirty="0" smtClean="0"/>
              <a:t>Ensamarbete</a:t>
            </a:r>
          </a:p>
          <a:p>
            <a:r>
              <a:rPr lang="sv-SE" dirty="0" smtClean="0"/>
              <a:t>Organisatorisk och social arbetsmiljö (OSA)</a:t>
            </a:r>
          </a:p>
          <a:p>
            <a:endParaRPr lang="sv-SE" dirty="0" smtClean="0"/>
          </a:p>
          <a:p>
            <a:r>
              <a:rPr lang="sv-SE" dirty="0" smtClean="0"/>
              <a:t>Ta upp att det finns en föreskrift som är särskilt viktig för Visions yrkesgrupper och det är OSA. OSA precis som de andra föreskrifterna är baserade på mångårig forskning. Föreskriften är baserad på friskfaktorer – faktorer som behöver finnas på plats för att vi skall ha förutsättningar för att klara av vårt arbete och öka chansen för oss att hålla oss friska.</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44</a:t>
            </a:fld>
            <a:endParaRPr lang="sv-SE"/>
          </a:p>
        </p:txBody>
      </p:sp>
    </p:spTree>
    <p:extLst>
      <p:ext uri="{BB962C8B-B14F-4D97-AF65-F5344CB8AC3E}">
        <p14:creationId xmlns:p14="http://schemas.microsoft.com/office/powerpoint/2010/main" val="2803185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sz="1300" dirty="0"/>
              <a:t>Kom in på att ni skall titta närmare på OSA och inled med En introduktionsfilm  till OSA från Sunt arbetsliv </a:t>
            </a:r>
            <a:r>
              <a:rPr lang="sv-SE" dirty="0" smtClean="0">
                <a:hlinkClick r:id="rId3"/>
              </a:rPr>
              <a:t>https://www.youtube.com/watch?v=AVifg6jjL0M</a:t>
            </a:r>
            <a:r>
              <a:rPr lang="sv-SE" dirty="0" smtClean="0"/>
              <a:t> ca 3 min. </a:t>
            </a:r>
            <a:endParaRPr lang="sv-SE" sz="1300" dirty="0"/>
          </a:p>
          <a:p>
            <a:endParaRPr lang="sv-SE" dirty="0" smtClean="0"/>
          </a:p>
          <a:p>
            <a:pPr fontAlgn="base"/>
            <a:r>
              <a:rPr lang="sv-SE" sz="1300" b="1" dirty="0"/>
              <a:t>Organisatorisk och social arbetsmiljö (OSA)</a:t>
            </a:r>
          </a:p>
          <a:p>
            <a:pPr fontAlgn="base"/>
            <a:r>
              <a:rPr lang="sv-SE" sz="1300" dirty="0"/>
              <a:t>Arbetsmiljöverkets föreskrift Organisatorisk och social arbetsmiljö är alltså ett verktyg för att förebygga och förbättra den psykosociala arbetsmiljön.</a:t>
            </a:r>
          </a:p>
          <a:p>
            <a:pPr fontAlgn="base"/>
            <a:r>
              <a:rPr lang="sv-SE" sz="1300" dirty="0"/>
              <a:t>Organisatorisk och social arbetsmiljö innehåller tre fokusområden:</a:t>
            </a:r>
          </a:p>
          <a:p>
            <a:pPr fontAlgn="base"/>
            <a:endParaRPr lang="sv-SE" sz="1300" dirty="0"/>
          </a:p>
          <a:p>
            <a:pPr fontAlgn="base"/>
            <a:r>
              <a:rPr lang="sv-SE" sz="1300" dirty="0"/>
              <a:t>Arbetsbelastning</a:t>
            </a:r>
          </a:p>
          <a:p>
            <a:pPr fontAlgn="base"/>
            <a:r>
              <a:rPr lang="sv-SE" sz="1300" dirty="0"/>
              <a:t>Arbetstider</a:t>
            </a:r>
          </a:p>
          <a:p>
            <a:pPr fontAlgn="base"/>
            <a:r>
              <a:rPr lang="sv-SE" sz="1300" dirty="0"/>
              <a:t>Kränkande särbehandling</a:t>
            </a:r>
          </a:p>
          <a:p>
            <a:endParaRPr lang="sv-SE" sz="1300" dirty="0"/>
          </a:p>
          <a:p>
            <a:r>
              <a:rPr lang="sv-SE" dirty="0" smtClean="0"/>
              <a:t>AFS:en trädde</a:t>
            </a:r>
            <a:r>
              <a:rPr lang="sv-SE" baseline="0" dirty="0" smtClean="0"/>
              <a:t> i kraft den 31 mars 2016. </a:t>
            </a:r>
          </a:p>
          <a:p>
            <a:r>
              <a:rPr lang="sv-SE" baseline="0" dirty="0" smtClean="0"/>
              <a:t>Den är en viktig och kompletterande föreskrift till SAM</a:t>
            </a:r>
          </a:p>
          <a:p>
            <a:r>
              <a:rPr lang="sv-SE" sz="1300" dirty="0" smtClean="0"/>
              <a:t>Be deltagarna att öppna OSA och gå igenom den övergripande:</a:t>
            </a:r>
          </a:p>
          <a:p>
            <a:r>
              <a:rPr lang="sv-SE" sz="1300" dirty="0" smtClean="0"/>
              <a:t>https://www.av.se/globalassets/filer/publikationer/foreskrifter/organisatorisk-och-social-arbetsmiljo-foreskrifter-afs2015_4.pdf</a:t>
            </a:r>
          </a:p>
          <a:p>
            <a:endParaRPr lang="sv-SE" baseline="0" dirty="0" smtClean="0"/>
          </a:p>
          <a:p>
            <a:endParaRPr lang="sv-SE" baseline="0" dirty="0" smtClean="0"/>
          </a:p>
          <a:p>
            <a:r>
              <a:rPr lang="sv-SE" baseline="0" dirty="0" smtClean="0"/>
              <a:t>Gå igenom  AFS:en och be deltagarna följa med i sina ex av texten. Uppmuntra till att anteckna och stryka under</a:t>
            </a:r>
          </a:p>
          <a:p>
            <a:endParaRPr lang="sv-SE" baseline="0" dirty="0" smtClean="0"/>
          </a:p>
          <a:p>
            <a:r>
              <a:rPr lang="sv-SE" baseline="0" dirty="0" smtClean="0"/>
              <a:t>AFS:en kan delas in i tre delar:</a:t>
            </a:r>
          </a:p>
          <a:p>
            <a:r>
              <a:rPr lang="sv-SE" baseline="0" dirty="0" smtClean="0"/>
              <a:t>§ 1-4 hanterar syftet med AFS:en, vilka tillämpningsområden den har, vem den riktar sig till och definierar begreppen i AFS:en. </a:t>
            </a:r>
          </a:p>
          <a:p>
            <a:r>
              <a:rPr lang="sv-SE" baseline="0" dirty="0" smtClean="0"/>
              <a:t>OBS chefer och arbetsledare omfattas också av bestämmelsen</a:t>
            </a:r>
          </a:p>
          <a:p>
            <a:endParaRPr lang="sv-SE" baseline="0" dirty="0" smtClean="0"/>
          </a:p>
          <a:p>
            <a:r>
              <a:rPr lang="sv-SE" baseline="0" dirty="0" smtClean="0"/>
              <a:t>§ 5-8 Kopplar AFS:en till det systematiska arbetsmiljöarbetet, ger kunskaper och mål gällande den organisatoriska och sociala arbetsmiljön (det begrepp AFS:en använder istället för psykosocial arbetsmiljö)</a:t>
            </a:r>
          </a:p>
          <a:p>
            <a:r>
              <a:rPr lang="sv-SE" baseline="0" dirty="0" smtClean="0"/>
              <a:t>Viktigt att också nämna skyddsombuden roll</a:t>
            </a:r>
          </a:p>
          <a:p>
            <a:endParaRPr lang="sv-SE" baseline="0" dirty="0" smtClean="0"/>
          </a:p>
          <a:p>
            <a:r>
              <a:rPr lang="sv-SE" baseline="0" dirty="0" smtClean="0"/>
              <a:t>§ 9-14 beskriver kraven kring arbetsbelastning, arbetstid och kränkande särbehandling</a:t>
            </a:r>
          </a:p>
          <a:p>
            <a:endParaRPr lang="sv-SE" baseline="0" dirty="0" smtClean="0"/>
          </a:p>
          <a:p>
            <a:endParaRPr lang="sv-SE" sz="1300" dirty="0" smtClean="0"/>
          </a:p>
          <a:p>
            <a:r>
              <a:rPr lang="sv-SE" sz="1300" dirty="0" smtClean="0"/>
              <a:t>Viktigt är också att AFS 1993:2 gällande hot och våld fortfarande gäller</a:t>
            </a:r>
          </a:p>
          <a:p>
            <a:endParaRPr lang="sv-SE" sz="1300" dirty="0" smtClean="0"/>
          </a:p>
          <a:p>
            <a:r>
              <a:rPr lang="sv-SE" sz="1300" dirty="0" smtClean="0"/>
              <a:t>Som skyddsombud finns information och hjälp att få, från förbundet via centren och Vision Direkt och på www.av.se, www.suntliv.se mm</a:t>
            </a:r>
            <a:endParaRPr lang="sv-SE" sz="1300" b="1" dirty="0" smtClean="0"/>
          </a:p>
          <a:p>
            <a:endParaRPr lang="sv-SE" dirty="0" smtClean="0"/>
          </a:p>
          <a:p>
            <a:endParaRPr lang="sv-SE" dirty="0" smtClean="0"/>
          </a:p>
          <a:p>
            <a:r>
              <a:rPr lang="sv-SE" dirty="0" smtClean="0"/>
              <a:t>Tipsa om </a:t>
            </a:r>
            <a:r>
              <a:rPr lang="sv-SE" sz="2200" dirty="0" smtClean="0">
                <a:solidFill>
                  <a:srgbClr val="210061"/>
                </a:solidFill>
                <a:latin typeface="Times New Roman" pitchFamily="18" charset="0"/>
                <a:cs typeface="Times New Roman" pitchFamily="18" charset="0"/>
                <a:hlinkClick r:id="rId4"/>
              </a:rPr>
              <a:t>http</a:t>
            </a:r>
            <a:r>
              <a:rPr lang="sv-SE" sz="2200" dirty="0">
                <a:solidFill>
                  <a:srgbClr val="210061"/>
                </a:solidFill>
                <a:latin typeface="Times New Roman" pitchFamily="18" charset="0"/>
                <a:cs typeface="Times New Roman" pitchFamily="18" charset="0"/>
                <a:hlinkClick r:id="rId4"/>
              </a:rPr>
              <a:t>://arbetsmiljoutbildning.suntarbetsliv.se/</a:t>
            </a:r>
            <a:r>
              <a:rPr lang="sv-SE" sz="2200" dirty="0">
                <a:solidFill>
                  <a:srgbClr val="210061"/>
                </a:solidFill>
                <a:latin typeface="Times New Roman" pitchFamily="18" charset="0"/>
                <a:cs typeface="Times New Roman" pitchFamily="18" charset="0"/>
              </a:rPr>
              <a:t> </a:t>
            </a:r>
            <a:r>
              <a:rPr lang="sv-SE" sz="2200" dirty="0" smtClean="0">
                <a:solidFill>
                  <a:srgbClr val="210061"/>
                </a:solidFill>
                <a:latin typeface="Times New Roman" pitchFamily="18" charset="0"/>
                <a:cs typeface="Times New Roman" pitchFamily="18" charset="0"/>
              </a:rPr>
              <a:t>att </a:t>
            </a:r>
            <a:r>
              <a:rPr lang="sv-SE" sz="2200" dirty="0">
                <a:solidFill>
                  <a:srgbClr val="210061"/>
                </a:solidFill>
                <a:latin typeface="Times New Roman" pitchFamily="18" charset="0"/>
                <a:cs typeface="Times New Roman" pitchFamily="18" charset="0"/>
              </a:rPr>
              <a:t>det finns en arbetsmiljöutbildning för chefer och skyddsombud och även annat användbart på hemsidan.         </a:t>
            </a:r>
            <a:endParaRPr lang="sv-SE" sz="2200" dirty="0" smtClean="0">
              <a:solidFill>
                <a:srgbClr val="210061"/>
              </a:solidFill>
              <a:latin typeface="Times New Roman" pitchFamily="18" charset="0"/>
              <a:cs typeface="Times New Roman" pitchFamily="18" charset="0"/>
            </a:endParaRPr>
          </a:p>
          <a:p>
            <a:r>
              <a:rPr lang="sv-SE" sz="2200" i="1" dirty="0" smtClean="0">
                <a:solidFill>
                  <a:srgbClr val="210061"/>
                </a:solidFill>
                <a:latin typeface="Times New Roman" pitchFamily="18" charset="0"/>
                <a:cs typeface="Times New Roman" pitchFamily="18" charset="0"/>
              </a:rPr>
              <a:t>OBS </a:t>
            </a:r>
            <a:r>
              <a:rPr lang="sv-SE" sz="2200" i="1" dirty="0">
                <a:solidFill>
                  <a:srgbClr val="210061"/>
                </a:solidFill>
                <a:latin typeface="Times New Roman" pitchFamily="18" charset="0"/>
                <a:cs typeface="Times New Roman" pitchFamily="18" charset="0"/>
              </a:rPr>
              <a:t>- vissa delar är mer riktade mot </a:t>
            </a:r>
            <a:r>
              <a:rPr lang="sv-SE" sz="2200" i="1" dirty="0" smtClean="0">
                <a:solidFill>
                  <a:srgbClr val="210061"/>
                </a:solidFill>
                <a:latin typeface="Times New Roman" pitchFamily="18" charset="0"/>
                <a:cs typeface="Times New Roman" pitchFamily="18" charset="0"/>
              </a:rPr>
              <a:t>SKR:s avtalsområde  </a:t>
            </a:r>
            <a:r>
              <a:rPr lang="sv-SE" sz="2200" i="1" dirty="0">
                <a:solidFill>
                  <a:srgbClr val="210061"/>
                </a:solidFill>
                <a:latin typeface="Times New Roman" pitchFamily="18" charset="0"/>
                <a:cs typeface="Times New Roman" pitchFamily="18" charset="0"/>
              </a:rPr>
              <a:t>än andra.</a:t>
            </a:r>
            <a:endParaRPr lang="sv-SE" i="1" dirty="0"/>
          </a:p>
        </p:txBody>
      </p:sp>
    </p:spTree>
    <p:extLst>
      <p:ext uri="{BB962C8B-B14F-4D97-AF65-F5344CB8AC3E}">
        <p14:creationId xmlns:p14="http://schemas.microsoft.com/office/powerpoint/2010/main" val="2681804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Reflektionsövning Vägmärken</a:t>
            </a:r>
          </a:p>
          <a:p>
            <a:endParaRPr lang="sv-SE" dirty="0" smtClean="0"/>
          </a:p>
          <a:p>
            <a:r>
              <a:rPr lang="sv-SE" dirty="0" smtClean="0"/>
              <a:t>Be deltagarna att titta på vägmärkena och välja ett som beskriver hur de upplevt</a:t>
            </a:r>
            <a:r>
              <a:rPr lang="sv-SE" baseline="0" dirty="0" smtClean="0"/>
              <a:t> utbildningsdagen</a:t>
            </a:r>
          </a:p>
          <a:p>
            <a:r>
              <a:rPr lang="sv-SE" baseline="0" dirty="0" smtClean="0"/>
              <a:t>Uppmana varje deltagare att berätta i </a:t>
            </a:r>
            <a:r>
              <a:rPr lang="sv-SE" baseline="0" smtClean="0"/>
              <a:t>några meningar.</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47</a:t>
            </a:fld>
            <a:endParaRPr lang="sv-SE"/>
          </a:p>
        </p:txBody>
      </p:sp>
    </p:spTree>
    <p:extLst>
      <p:ext uri="{BB962C8B-B14F-4D97-AF65-F5344CB8AC3E}">
        <p14:creationId xmlns:p14="http://schemas.microsoft.com/office/powerpoint/2010/main" val="948775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Hälsa</a:t>
            </a:r>
            <a:r>
              <a:rPr lang="sv-SE" baseline="0" dirty="0" smtClean="0"/>
              <a:t> deltagarna välkomna till kursdag 2.</a:t>
            </a:r>
          </a:p>
          <a:p>
            <a:r>
              <a:rPr lang="sv-SE" baseline="0" dirty="0" smtClean="0"/>
              <a:t>Fånga upp eventuella frågor och sådant som varit oklart.</a:t>
            </a:r>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48</a:t>
            </a:fld>
            <a:endParaRPr lang="sv-SE" dirty="0"/>
          </a:p>
        </p:txBody>
      </p:sp>
    </p:spTree>
    <p:extLst>
      <p:ext uri="{BB962C8B-B14F-4D97-AF65-F5344CB8AC3E}">
        <p14:creationId xmlns:p14="http://schemas.microsoft.com/office/powerpoint/2010/main" val="3711604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Välkomna deltagarna till kursdag 2</a:t>
            </a:r>
          </a:p>
          <a:p>
            <a:r>
              <a:rPr lang="sv-SE" dirty="0" smtClean="0"/>
              <a:t>Inled passet med att ge tid för reflektion</a:t>
            </a:r>
            <a:r>
              <a:rPr lang="sv-SE" baseline="0" dirty="0" smtClean="0"/>
              <a:t> med stöd av frågorna</a:t>
            </a:r>
          </a:p>
          <a:p>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Deltagarnas enskilda reflektioner och arbete i reflektionsboken.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Vad av det vi gått igenom var nytt för mig?</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Hur påverkar detta mig i mitt uppdrag som skyddsombud?</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Hur ska jag använda detta när jag kommer till min arbetsplats?</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Detta är det första jag gör i arbetsmiljöarbetet på min arbetsplats!</a:t>
            </a:r>
          </a:p>
          <a:p>
            <a:endParaRPr lang="sv-SE" dirty="0" smtClean="0"/>
          </a:p>
        </p:txBody>
      </p:sp>
      <p:sp>
        <p:nvSpPr>
          <p:cNvPr id="4" name="Platshållare för bildnummer 3"/>
          <p:cNvSpPr>
            <a:spLocks noGrp="1"/>
          </p:cNvSpPr>
          <p:nvPr>
            <p:ph type="sldNum" sz="quarter" idx="10"/>
          </p:nvPr>
        </p:nvSpPr>
        <p:spPr/>
        <p:txBody>
          <a:bodyPr/>
          <a:lstStyle/>
          <a:p>
            <a:fld id="{D0B863A3-F6DA-432C-A68C-0B1EB56ED58E}" type="slidenum">
              <a:rPr lang="sv-SE" smtClean="0"/>
              <a:t>49</a:t>
            </a:fld>
            <a:endParaRPr lang="sv-SE"/>
          </a:p>
        </p:txBody>
      </p:sp>
    </p:spTree>
    <p:extLst>
      <p:ext uri="{BB962C8B-B14F-4D97-AF65-F5344CB8AC3E}">
        <p14:creationId xmlns:p14="http://schemas.microsoft.com/office/powerpoint/2010/main" val="2993010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Gå igenom skyddsombudets rättigheter och skyldigheter.</a:t>
            </a:r>
          </a:p>
          <a:p>
            <a:r>
              <a:rPr lang="sv-SE" dirty="0" smtClean="0"/>
              <a:t>Ge en återblick till det ni gått igenom i AML och AMF kring skyddsombudets rättigheter och skyldigheter.</a:t>
            </a:r>
          </a:p>
          <a:p>
            <a:endParaRPr lang="sv-SE" dirty="0" smtClean="0"/>
          </a:p>
          <a:p>
            <a:r>
              <a:rPr lang="sv-SE" dirty="0" smtClean="0"/>
              <a:t>Ge en återkoppling till de centrala delarna i uppdraget (enligt PPT)</a:t>
            </a:r>
          </a:p>
          <a:p>
            <a:endParaRPr lang="sv-SE" dirty="0" smtClean="0"/>
          </a:p>
          <a:p>
            <a:r>
              <a:rPr lang="sv-SE" dirty="0" smtClean="0"/>
              <a:t>Uppmana deltagarna att</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51</a:t>
            </a:fld>
            <a:endParaRPr lang="sv-SE"/>
          </a:p>
        </p:txBody>
      </p:sp>
    </p:spTree>
    <p:extLst>
      <p:ext uri="{BB962C8B-B14F-4D97-AF65-F5344CB8AC3E}">
        <p14:creationId xmlns:p14="http://schemas.microsoft.com/office/powerpoint/2010/main" val="877829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52</a:t>
            </a:fld>
            <a:endParaRPr lang="sv-SE"/>
          </a:p>
        </p:txBody>
      </p:sp>
    </p:spTree>
    <p:extLst>
      <p:ext uri="{BB962C8B-B14F-4D97-AF65-F5344CB8AC3E}">
        <p14:creationId xmlns:p14="http://schemas.microsoft.com/office/powerpoint/2010/main" val="926003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sv-SE" sz="1300" b="1" dirty="0" err="1"/>
              <a:t>AmL</a:t>
            </a:r>
            <a:r>
              <a:rPr lang="sv-SE" sz="1300" b="1" dirty="0"/>
              <a:t> Kap 6 § 4</a:t>
            </a:r>
          </a:p>
          <a:p>
            <a:r>
              <a:rPr lang="sv-SE" sz="1300" dirty="0"/>
              <a:t>Skyddsombud företräder arbetstagarna i arbetsmiljöfrågor och skall verka</a:t>
            </a:r>
          </a:p>
          <a:p>
            <a:r>
              <a:rPr lang="sv-SE" sz="1300" dirty="0"/>
              <a:t>för en tillfredsställande arbetsmiljö. I detta syfte skall ombudet inom</a:t>
            </a:r>
          </a:p>
          <a:p>
            <a:r>
              <a:rPr lang="sv-SE" sz="1300" dirty="0"/>
              <a:t>sitt skyddsområde vaka över skyddet mot ohälsa och olycksfall samt</a:t>
            </a:r>
          </a:p>
          <a:p>
            <a:r>
              <a:rPr lang="sv-SE" sz="1300" dirty="0"/>
              <a:t>över att arbetsgivaren uppfyller kraven i 3 kap. 2 a §.</a:t>
            </a:r>
          </a:p>
          <a:p>
            <a:r>
              <a:rPr lang="sv-SE" sz="1300" dirty="0"/>
              <a:t>Skyddsombud skall delta vid planering av nya eller ändrade lokaler,</a:t>
            </a:r>
          </a:p>
          <a:p>
            <a:r>
              <a:rPr lang="sv-SE" sz="1300" dirty="0"/>
              <a:t>anordningar, arbetsprocesser, arbetsmetoder och av arbetsorganisation</a:t>
            </a:r>
          </a:p>
          <a:p>
            <a:r>
              <a:rPr lang="sv-SE" sz="1300" dirty="0"/>
              <a:t>liksom vid planering av användning av ämnen som kan medföra ohälsa</a:t>
            </a:r>
          </a:p>
          <a:p>
            <a:r>
              <a:rPr lang="sv-SE" sz="1300" dirty="0"/>
              <a:t>eller olycksfall. Skyddsombud skall vidare delta vid upprättande av</a:t>
            </a:r>
          </a:p>
          <a:p>
            <a:r>
              <a:rPr lang="sv-SE" sz="1300" dirty="0"/>
              <a:t>handlingsplaner enligt 3 kap. 2 a §.</a:t>
            </a:r>
          </a:p>
          <a:p>
            <a:r>
              <a:rPr lang="sv-SE" sz="1300" b="1" dirty="0"/>
              <a:t>Skyddsombudens uppgifter (ur kommentarerna, Arbetsmiljölagen med kommentarer, Av.se)</a:t>
            </a:r>
          </a:p>
          <a:p>
            <a:r>
              <a:rPr lang="sv-SE" sz="1300" dirty="0"/>
              <a:t>Skyddsombuden företräder de anställda i arbetsmiljöfrågor (4 §). </a:t>
            </a:r>
            <a:r>
              <a:rPr lang="sv-SE" sz="1300" b="1" dirty="0"/>
              <a:t>De ska bland annat </a:t>
            </a:r>
            <a:r>
              <a:rPr lang="sv-SE" sz="1300" b="1" u="sng" dirty="0"/>
              <a:t>delta vid planering </a:t>
            </a:r>
            <a:r>
              <a:rPr lang="sv-SE" sz="1300" b="1" dirty="0"/>
              <a:t> (inte få information i efterhand!!) av nya eller ändrade lokaler, samverkan mellan arbetsgivare och arbetstagare m.m. anordningar, </a:t>
            </a:r>
            <a:r>
              <a:rPr lang="sv-SE" sz="1300" b="1" u="sng" dirty="0"/>
              <a:t>arbetsprocesser och arbetsmetoder och av ny arbetsorganisation.</a:t>
            </a:r>
            <a:r>
              <a:rPr lang="sv-SE" sz="1300" b="1" dirty="0"/>
              <a:t> </a:t>
            </a:r>
            <a:r>
              <a:rPr lang="sv-SE" sz="1300" dirty="0"/>
              <a:t>De ska också delta vid upprättandet av handlingsplaner samt</a:t>
            </a:r>
          </a:p>
          <a:p>
            <a:r>
              <a:rPr lang="sv-SE" sz="1300" dirty="0"/>
              <a:t>vaka över att arbetsgivaren uppfyller kraven på systematiskt arbetsmiljöarbete. I lagen sägs vidare att skyddsombuden ska delta vid planering av användning av ämnen som kan vara farliga. Skyddsombudet har vidare rätt att bli underrättad av arbetsgivaren om viktiga förändringar i arbetsmiljön. Det är viktigt att komma ihåg att ett skyddsombud bara företräder arbetstagarna i det företag eller motsvarande hos vilken ombudet har utsetts. Ombudets befogenheter gäller däremot inte andra företag som arbetar på samma arbetsställe, till exempel entreprenörer. Arbetstagarna hos dessa företräds av sina skyddsombud.</a:t>
            </a:r>
          </a:p>
        </p:txBody>
      </p:sp>
      <p:sp>
        <p:nvSpPr>
          <p:cNvPr id="4" name="Platshållare för bildnummer 3"/>
          <p:cNvSpPr>
            <a:spLocks noGrp="1"/>
          </p:cNvSpPr>
          <p:nvPr>
            <p:ph type="sldNum" sz="quarter" idx="10"/>
          </p:nvPr>
        </p:nvSpPr>
        <p:spPr/>
        <p:txBody>
          <a:bodyPr/>
          <a:lstStyle/>
          <a:p>
            <a:pPr>
              <a:defRPr/>
            </a:pPr>
            <a:fld id="{25C154D7-5FD4-4728-A72F-0B46CBD0F1D7}" type="slidenum">
              <a:rPr lang="sv-SE" smtClean="0"/>
              <a:pPr>
                <a:defRPr/>
              </a:pPr>
              <a:t>53</a:t>
            </a:fld>
            <a:endParaRPr lang="sv-SE"/>
          </a:p>
        </p:txBody>
      </p:sp>
    </p:spTree>
    <p:extLst>
      <p:ext uri="{BB962C8B-B14F-4D97-AF65-F5344CB8AC3E}">
        <p14:creationId xmlns:p14="http://schemas.microsoft.com/office/powerpoint/2010/main" val="3112660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pPr eaLnBrk="1" hangingPunct="1"/>
            <a:r>
              <a:rPr lang="sv-SE" sz="1300" b="1" kern="0" dirty="0" smtClean="0">
                <a:solidFill>
                  <a:srgbClr val="336699"/>
                </a:solidFill>
                <a:latin typeface="Times New Roman" pitchFamily="18" charset="0"/>
              </a:rPr>
              <a:t>Skyddsombudets rättigheter</a:t>
            </a:r>
          </a:p>
          <a:p>
            <a:pPr eaLnBrk="1" hangingPunct="1"/>
            <a:endParaRPr lang="sv-SE" sz="1300" b="0" kern="0" dirty="0" smtClean="0">
              <a:solidFill>
                <a:srgbClr val="336699"/>
              </a:solidFill>
              <a:latin typeface="Times New Roman" pitchFamily="18" charset="0"/>
            </a:endParaRPr>
          </a:p>
          <a:p>
            <a:pPr eaLnBrk="1" hangingPunct="1"/>
            <a:endParaRPr lang="sv-SE" sz="1300" b="0" kern="0" dirty="0" smtClean="0">
              <a:solidFill>
                <a:srgbClr val="336699"/>
              </a:solidFill>
              <a:latin typeface="Times New Roman" pitchFamily="18" charset="0"/>
            </a:endParaRPr>
          </a:p>
          <a:p>
            <a:pPr eaLnBrk="1" hangingPunct="1"/>
            <a:r>
              <a:rPr lang="sv-SE" sz="1300" b="0" kern="0" dirty="0" smtClean="0">
                <a:solidFill>
                  <a:srgbClr val="336699"/>
                </a:solidFill>
                <a:latin typeface="Times New Roman" pitchFamily="18" charset="0"/>
              </a:rPr>
              <a:t>Gå igenom skyddsombudets rättigheter. Vid behov koppla till lagtexten.</a:t>
            </a:r>
          </a:p>
          <a:p>
            <a:pPr eaLnBrk="1" hangingPunct="1"/>
            <a:r>
              <a:rPr lang="sv-SE" sz="1300" b="0" kern="0" dirty="0" smtClean="0">
                <a:solidFill>
                  <a:srgbClr val="336699"/>
                </a:solidFill>
                <a:latin typeface="Times New Roman" pitchFamily="18" charset="0"/>
              </a:rPr>
              <a:t>Ta särskilt upp att ett skyddsombud som är utsedd av en facklig organisation</a:t>
            </a:r>
            <a:r>
              <a:rPr lang="sv-SE" sz="1300" b="0" kern="0" baseline="0" dirty="0" smtClean="0">
                <a:solidFill>
                  <a:srgbClr val="336699"/>
                </a:solidFill>
                <a:latin typeface="Times New Roman" pitchFamily="18" charset="0"/>
              </a:rPr>
              <a:t> också har skydd av förtroendemannalagen.</a:t>
            </a:r>
          </a:p>
          <a:p>
            <a:pPr eaLnBrk="1" hangingPunct="1"/>
            <a:r>
              <a:rPr lang="sv-SE" sz="1300" b="0" kern="0" baseline="0" dirty="0" smtClean="0">
                <a:solidFill>
                  <a:srgbClr val="336699"/>
                </a:solidFill>
                <a:latin typeface="Times New Roman" pitchFamily="18" charset="0"/>
              </a:rPr>
              <a:t>Skulle ett skyddsombud uppleva att det blivit diskriminerad på något sätt är det den fackliga organisationen lokalt eller centralt som får driva ärendet vidare.</a:t>
            </a:r>
          </a:p>
          <a:p>
            <a:pPr eaLnBrk="1" hangingPunct="1"/>
            <a:endParaRPr lang="sv-SE" sz="1300" b="0" kern="0" baseline="0" dirty="0" smtClean="0">
              <a:solidFill>
                <a:srgbClr val="336699"/>
              </a:solidFill>
              <a:latin typeface="Times New Roman" pitchFamily="18" charset="0"/>
            </a:endParaRPr>
          </a:p>
          <a:p>
            <a:pPr eaLnBrk="1" hangingPunct="1"/>
            <a:r>
              <a:rPr lang="sv-SE" sz="1300" b="0" kern="0" baseline="0" dirty="0" smtClean="0">
                <a:solidFill>
                  <a:srgbClr val="336699"/>
                </a:solidFill>
                <a:latin typeface="Times New Roman" pitchFamily="18" charset="0"/>
              </a:rPr>
              <a:t>Koppla gärna till att flera av rättigheterna är kopplade till skyddsombudets verksamhet inom sitt skyddsområde. </a:t>
            </a:r>
            <a:endParaRPr lang="sv-SE" sz="1300" b="0" kern="0" dirty="0" smtClean="0">
              <a:solidFill>
                <a:srgbClr val="336699"/>
              </a:solidFill>
              <a:latin typeface="Times New Roman" pitchFamily="18" charset="0"/>
            </a:endParaRPr>
          </a:p>
          <a:p>
            <a:pPr eaLnBrk="1" hangingPunct="1"/>
            <a:endParaRPr lang="sv-SE" sz="1300" b="1" kern="0" dirty="0" smtClean="0">
              <a:solidFill>
                <a:srgbClr val="336699"/>
              </a:solidFill>
              <a:latin typeface="Times New Roman" pitchFamily="18" charset="0"/>
            </a:endParaRPr>
          </a:p>
          <a:p>
            <a:pPr eaLnBrk="1" hangingPunct="1"/>
            <a:endParaRPr lang="sv-SE" sz="1300" b="1" kern="0" dirty="0" smtClean="0">
              <a:solidFill>
                <a:srgbClr val="336699"/>
              </a:solidFill>
              <a:latin typeface="Times New Roman" pitchFamily="18" charset="0"/>
            </a:endParaRPr>
          </a:p>
          <a:p>
            <a:pPr eaLnBrk="1" hangingPunct="1"/>
            <a:endParaRPr lang="sv-SE" sz="1300" b="1" kern="0" dirty="0" smtClean="0">
              <a:solidFill>
                <a:srgbClr val="336699"/>
              </a:solidFill>
              <a:latin typeface="Times New Roman" pitchFamily="18" charset="0"/>
            </a:endParaRPr>
          </a:p>
          <a:p>
            <a:pPr eaLnBrk="1" hangingPunct="1"/>
            <a:endParaRPr lang="sv-SE" sz="1300" b="1" kern="0" dirty="0" smtClean="0">
              <a:solidFill>
                <a:srgbClr val="336699"/>
              </a:solidFill>
              <a:latin typeface="Times New Roman" pitchFamily="18" charset="0"/>
            </a:endParaRPr>
          </a:p>
          <a:p>
            <a:pPr eaLnBrk="1" hangingPunct="1"/>
            <a:endParaRPr lang="sv-SE" sz="1300" b="1" kern="0" dirty="0" smtClean="0">
              <a:solidFill>
                <a:srgbClr val="336699"/>
              </a:solidFill>
              <a:latin typeface="Times New Roman" pitchFamily="18" charset="0"/>
            </a:endParaRPr>
          </a:p>
          <a:p>
            <a:pPr eaLnBrk="1" hangingPunct="1"/>
            <a:endParaRPr lang="sv-SE" sz="1300" b="1" kern="0" dirty="0" smtClean="0">
              <a:solidFill>
                <a:srgbClr val="336699"/>
              </a:solidFill>
              <a:latin typeface="Times New Roman" pitchFamily="18" charset="0"/>
            </a:endParaRPr>
          </a:p>
          <a:p>
            <a:pPr eaLnBrk="1" hangingPunct="1"/>
            <a:r>
              <a:rPr lang="sv-SE" sz="1300" b="1" kern="0" dirty="0" smtClean="0">
                <a:solidFill>
                  <a:srgbClr val="336699"/>
                </a:solidFill>
                <a:latin typeface="Times New Roman" pitchFamily="18" charset="0"/>
              </a:rPr>
              <a:t>6 </a:t>
            </a:r>
            <a:r>
              <a:rPr lang="sv-SE" sz="1300" b="1" kern="0" dirty="0">
                <a:solidFill>
                  <a:srgbClr val="336699"/>
                </a:solidFill>
                <a:latin typeface="Times New Roman" pitchFamily="18" charset="0"/>
              </a:rPr>
              <a:t>Kap AML</a:t>
            </a:r>
          </a:p>
          <a:p>
            <a:pPr eaLnBrk="1" hangingPunct="1"/>
            <a:endParaRPr lang="sv-SE" sz="1300" b="1"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2 Utses</a:t>
            </a:r>
          </a:p>
          <a:p>
            <a:r>
              <a:rPr lang="sv-SE" sz="1300" dirty="0"/>
              <a:t>På ett arbetsställe, där minst fem arbetstagare regelbundet sysselsätts, ska det bland arbetstagarna utses ett eller flera skyddsombud (arbetsmiljöombud). Skyddsombud ska utses även på ett annat arbetsställe, om arbetsförhållandena kräver det. För skyddsombud bör ersättare utses. Skyddsombud utses av en lokal arbetstagarorganisation som är eller</a:t>
            </a:r>
          </a:p>
          <a:p>
            <a:r>
              <a:rPr lang="sv-SE" sz="1300" dirty="0"/>
              <a:t>brukar vara bunden av kollektivavtal i förhållande till arbetsgivaren. Finns det inte någon sådan organisation, utses skyddsombud av arbetstagarna.</a:t>
            </a:r>
          </a:p>
          <a:p>
            <a:endParaRPr lang="sv-SE" sz="1300"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4 företrädesrätten, skyddsområde, arbetsuppgifter</a:t>
            </a:r>
          </a:p>
          <a:p>
            <a:r>
              <a:rPr lang="sv-SE" sz="1300" dirty="0"/>
              <a:t>Arbetsgivaren skall underrätta skyddsombud om förändringar av </a:t>
            </a:r>
            <a:r>
              <a:rPr lang="sv-SE" sz="1300" dirty="0" err="1"/>
              <a:t>betydelsef</a:t>
            </a:r>
            <a:r>
              <a:rPr lang="sv-SE" sz="1300" dirty="0"/>
              <a:t> ör arbetsmiljöförhållandena inom ombudets område. Arbetsgivare och arbetstagare svarar gemensamt för att skyddsombud får erforderlig utbildning.</a:t>
            </a:r>
          </a:p>
          <a:p>
            <a:endParaRPr lang="sv-SE" sz="1300"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5 ledigheten </a:t>
            </a:r>
          </a:p>
          <a:p>
            <a:r>
              <a:rPr lang="sv-SE" sz="1300" dirty="0"/>
              <a:t>Skyddsombud, som avses i 2 § andra stycket, har rätt till den ledighet som fordras för uppdraget. Vid sådan ledighet bibehåller ombudet sina anställningsförmåner.</a:t>
            </a:r>
          </a:p>
          <a:p>
            <a:endParaRPr lang="sv-SE" sz="1300"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6 information, handlingar</a:t>
            </a:r>
          </a:p>
          <a:p>
            <a:r>
              <a:rPr lang="sv-SE" sz="1300" dirty="0"/>
              <a:t>Skyddsombud har rätt att taga del av de handlingar och erhålla de upplysningar i övrigt som behövs för ombudets verksamhet.</a:t>
            </a:r>
          </a:p>
          <a:p>
            <a:endParaRPr lang="sv-SE" sz="1300"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6a vidta åtgärder (särskilt pass kommer – ej fördjupning här)</a:t>
            </a:r>
          </a:p>
          <a:p>
            <a:r>
              <a:rPr lang="sv-SE" sz="1300" dirty="0"/>
              <a:t>Om ett skyddsombud anser att åtgärder behöver vidtas för att uppnå en tillfredsställande arbetsmiljö, ska skyddsombudet vända sig till arbetsgivaren och begära sådana åtgärder. Skyddsombudet kan också begära att en viss undersökning ska göras för kontroll av förhållandena inom skyddsområdet.</a:t>
            </a:r>
          </a:p>
          <a:p>
            <a:endParaRPr lang="sv-SE" sz="1300"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7 stoppa arbetet </a:t>
            </a:r>
          </a:p>
          <a:p>
            <a:pPr eaLnBrk="1" hangingPunct="1"/>
            <a:r>
              <a:rPr lang="sv-SE" sz="1300" dirty="0"/>
              <a:t>Innebär visst arbete omedelbar och allvarlig fara för arbetstagares liv </a:t>
            </a:r>
            <a:r>
              <a:rPr lang="sv-SE" sz="1300" dirty="0" err="1"/>
              <a:t>ellerh</a:t>
            </a:r>
            <a:r>
              <a:rPr lang="sv-SE" sz="1300" dirty="0"/>
              <a:t> </a:t>
            </a:r>
            <a:r>
              <a:rPr lang="sv-SE" sz="1300" dirty="0" err="1"/>
              <a:t>älsa</a:t>
            </a:r>
            <a:r>
              <a:rPr lang="sv-SE" sz="1300" dirty="0"/>
              <a:t> och kan rättelse inte genast uppnås genom att skyddsombudet vänder sig till arbetsgivaren, kan skyddsombudet bestämma att arbetet ska avbrytas i avvaktan på ställningstagande av Arbetsmiljöverket.</a:t>
            </a:r>
          </a:p>
          <a:p>
            <a:r>
              <a:rPr lang="sv-SE" sz="1300" i="1" dirty="0"/>
              <a:t>(Det förutsätts att skyddsombudet inte genast kan få problemet löst genom att vända sig till arbetsgivaren eller</a:t>
            </a:r>
          </a:p>
          <a:p>
            <a:r>
              <a:rPr lang="sv-SE" sz="1300" i="1" dirty="0"/>
              <a:t>dennes representant. Skyddsombudens stoppningsrätt kan användas för att skydda både anställda på arbetsstället och utomstående, till exempel inhyrd, personal. Alla skyddsombud har rätt att avbryta arbetet inom sitt skyddsområde även om det skulle finnas något annat skyddsombud som har annan åsikt.)</a:t>
            </a:r>
          </a:p>
          <a:p>
            <a:endParaRPr lang="sv-SE" sz="1300"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10 inte hindras</a:t>
            </a:r>
          </a:p>
          <a:p>
            <a:r>
              <a:rPr lang="sv-SE" sz="1300" dirty="0"/>
              <a:t>Skyddsombud får inte hindras att fullgöra sina uppgifter. Om ett skyddsombud företräder en arbetstagare som utför arbete på ett arbetsställe över vilket dennes arbetsgivare inte råder är den arbetsgivare som råder över arbetsstället skyldig att låta skyddsombudet få tillträde dit i den omfattning som ombudet behöver för att fullgöra sitt </a:t>
            </a:r>
          </a:p>
          <a:p>
            <a:r>
              <a:rPr lang="sv-SE" sz="1300" dirty="0"/>
              <a:t>uppdrag. Skyddsombud får ej med anledning av sitt uppdrag ges försämrade arbetsförhållanden eller anställningsvillkor. När uppdraget upphör skall arbetstagaren vara tillförsäkrad arbetsförhållanden och anställningsvillkor, vilka överensstämmer med eller är likvärdiga med dem som skulle ha rått om han ej hade haft uppdraget.</a:t>
            </a:r>
            <a:endParaRPr lang="sv-SE" sz="1300" kern="0" dirty="0">
              <a:solidFill>
                <a:srgbClr val="336699"/>
              </a:solidFill>
              <a:latin typeface="Times New Roman" pitchFamily="18" charset="0"/>
            </a:endParaRPr>
          </a:p>
          <a:p>
            <a:pPr eaLnBrk="1" hangingPunct="1"/>
            <a:endParaRPr lang="sv-SE" sz="1300" kern="0" dirty="0">
              <a:solidFill>
                <a:srgbClr val="336699"/>
              </a:solidFill>
              <a:latin typeface="Times New Roman" pitchFamily="18" charset="0"/>
            </a:endParaRPr>
          </a:p>
          <a:p>
            <a:pPr eaLnBrk="1" hangingPunct="1"/>
            <a:r>
              <a:rPr lang="sv-SE" sz="1300" kern="0" dirty="0">
                <a:solidFill>
                  <a:srgbClr val="336699"/>
                </a:solidFill>
                <a:latin typeface="Times New Roman" pitchFamily="18" charset="0"/>
              </a:rPr>
              <a:t>§   16  lagen om FFM tillämplig</a:t>
            </a:r>
          </a:p>
          <a:p>
            <a:r>
              <a:rPr lang="sv-SE" sz="1300" dirty="0"/>
              <a:t>Beträffande skyddsombud och ledamot av skyddskommitté, vilka har utsetts av organisation som avses i 2 § andra eller tredje stycket, äger även lagen (1974:358) om facklig förtroendemans ställning på arbetsplatsen tillämpning. Har skyddsombud eller ledamot av skyddskommitté på fartyg utsetts av de ombordanställda, tillämpas lagen som om han</a:t>
            </a:r>
          </a:p>
          <a:p>
            <a:r>
              <a:rPr lang="sv-SE" sz="1300" dirty="0"/>
              <a:t>eller hon var utsedd av sin lokala arbetstagarorganisation.</a:t>
            </a:r>
            <a:endParaRPr lang="sv-SE" sz="1300" kern="0" dirty="0">
              <a:solidFill>
                <a:srgbClr val="336699"/>
              </a:solidFill>
              <a:latin typeface="Times New Roman" pitchFamily="18" charset="0"/>
            </a:endParaRPr>
          </a:p>
          <a:p>
            <a:pPr eaLnBrk="1" hangingPunct="1"/>
            <a:endParaRPr lang="sv-SE" sz="1300" kern="0" dirty="0">
              <a:solidFill>
                <a:srgbClr val="336699"/>
              </a:solidFill>
              <a:latin typeface="Times New Roman" pitchFamily="18" charset="0"/>
            </a:endParaRPr>
          </a:p>
          <a:p>
            <a:pPr eaLnBrk="1" hangingPunct="1"/>
            <a:r>
              <a:rPr lang="sv-SE" sz="1300" b="1" kern="0" dirty="0">
                <a:solidFill>
                  <a:srgbClr val="336699"/>
                </a:solidFill>
                <a:latin typeface="Times New Roman" pitchFamily="18" charset="0"/>
              </a:rPr>
              <a:t>Arbetsmiljöförordningen</a:t>
            </a:r>
          </a:p>
          <a:p>
            <a:pPr eaLnBrk="1" hangingPunct="1"/>
            <a:r>
              <a:rPr lang="sv-SE" sz="1300" kern="0" dirty="0">
                <a:solidFill>
                  <a:srgbClr val="336699"/>
                </a:solidFill>
                <a:latin typeface="Times New Roman" pitchFamily="18" charset="0"/>
              </a:rPr>
              <a:t>§ 6   väljs på 3 år</a:t>
            </a:r>
          </a:p>
          <a:p>
            <a:r>
              <a:rPr lang="sv-SE" sz="1300" dirty="0"/>
              <a:t>Lokal skyddsverksamhet</a:t>
            </a:r>
          </a:p>
          <a:p>
            <a:r>
              <a:rPr lang="sv-SE" sz="1300" dirty="0"/>
              <a:t>Skyddsombud och ersättare för skyddsombud utses för en tid av tre år, om inte anställningsförhållandena eller omständigheterna i övrigt påkallar undantag. Till skyddsombud skall utses person med insikt i och intresse för arbetsmiljöfrågor. Skyddsombud skall äga god förtrogenhet med arbetsförhållandena inom sitt skyddsområde.</a:t>
            </a:r>
          </a:p>
          <a:p>
            <a:r>
              <a:rPr lang="sv-SE" sz="1300" dirty="0"/>
              <a:t>Antalet skyddsombud bestämmes efter arbetsställets storlek, arbetets natur och arbetsförhållandena. Råder bland arbetstagarna tvekan om vilket antal skyddsombud, som bör utses vid ett arbetsställe, eller om arbetsställets indelning i skyddsområden, bör före valet samråd ske med arbetsgivaren och Arbetsmiljöverket.  </a:t>
            </a:r>
          </a:p>
          <a:p>
            <a:r>
              <a:rPr lang="sv-SE" sz="1300" dirty="0"/>
              <a:t>Läs mer i kommentarerna i Arbetsmiljölagen med kommentarer, Av.se</a:t>
            </a:r>
          </a:p>
          <a:p>
            <a:endParaRPr lang="sv-SE" sz="1300" dirty="0"/>
          </a:p>
          <a:p>
            <a:r>
              <a:rPr lang="sv-SE" sz="1300" b="1" dirty="0"/>
              <a:t>Hur skiljas från sitt uppdrag:</a:t>
            </a:r>
          </a:p>
          <a:p>
            <a:r>
              <a:rPr lang="sv-SE" sz="1300" dirty="0"/>
              <a:t>Forts § 6</a:t>
            </a:r>
          </a:p>
          <a:p>
            <a:r>
              <a:rPr lang="sv-SE" sz="1300" dirty="0"/>
              <a:t>Skyddsombud kan skiljas från sitt uppdrag genom beslut av den organisation</a:t>
            </a:r>
          </a:p>
          <a:p>
            <a:r>
              <a:rPr lang="sv-SE" sz="1300" dirty="0"/>
              <a:t>eller de arbetstagare som har utsett ombudet.</a:t>
            </a:r>
          </a:p>
          <a:p>
            <a:endParaRPr lang="sv-SE" sz="1300" dirty="0"/>
          </a:p>
          <a:p>
            <a:r>
              <a:rPr lang="sv-SE" sz="1300" kern="0" dirty="0">
                <a:solidFill>
                  <a:srgbClr val="336699"/>
                </a:solidFill>
                <a:latin typeface="Times New Roman" pitchFamily="18" charset="0"/>
              </a:rPr>
              <a:t>§ 10  uppgift till ag samt facklig organisation</a:t>
            </a:r>
          </a:p>
          <a:p>
            <a:r>
              <a:rPr lang="sv-SE" sz="1300" dirty="0"/>
              <a:t>Uppgift om skyddsombuds namn och adress, dennes skyddsområde och</a:t>
            </a:r>
          </a:p>
          <a:p>
            <a:r>
              <a:rPr lang="sv-SE" sz="1300" dirty="0"/>
              <a:t>den tid för vilken ombudet har utsetts, ska snarast möjligt efter förrättat</a:t>
            </a:r>
          </a:p>
          <a:p>
            <a:r>
              <a:rPr lang="sv-SE" sz="1300" dirty="0"/>
              <a:t>val skriftligen lämnas till arbetsgivaren av den organisation eller de</a:t>
            </a:r>
          </a:p>
          <a:p>
            <a:r>
              <a:rPr lang="sv-SE" sz="1300" dirty="0"/>
              <a:t>arbetstagare som har förrättat valet. Om ett skyddsombud ersätts, ska</a:t>
            </a:r>
          </a:p>
          <a:p>
            <a:r>
              <a:rPr lang="sv-SE" sz="1300" dirty="0"/>
              <a:t>anges vilken person det nya skyddsombudet ersätter.</a:t>
            </a:r>
          </a:p>
          <a:p>
            <a:r>
              <a:rPr lang="sv-SE" sz="1300" dirty="0"/>
              <a:t>Arbetsgivare ska på arbetsstället sätta upp anslag eller på annat</a:t>
            </a:r>
          </a:p>
          <a:p>
            <a:r>
              <a:rPr lang="sv-SE" sz="1300" dirty="0"/>
              <a:t>lämpligt sätt tillkännage namn på skyddsombud och ledamöter av</a:t>
            </a:r>
          </a:p>
          <a:p>
            <a:r>
              <a:rPr lang="sv-SE" sz="1300" dirty="0"/>
              <a:t>skyddskommitté.</a:t>
            </a:r>
            <a:endParaRPr lang="sv-SE" sz="1300" kern="0" dirty="0">
              <a:solidFill>
                <a:srgbClr val="336699"/>
              </a:solidFill>
              <a:latin typeface="Times New Roman" pitchFamily="18" charset="0"/>
            </a:endParaRPr>
          </a:p>
          <a:p>
            <a:pPr eaLnBrk="1" hangingPunct="1"/>
            <a:endParaRPr lang="sv-SE" sz="1300" kern="0" dirty="0">
              <a:solidFill>
                <a:srgbClr val="336699"/>
              </a:solidFill>
              <a:latin typeface="Times New Roman" pitchFamily="18" charset="0"/>
            </a:endParaRPr>
          </a:p>
          <a:p>
            <a:pPr eaLnBrk="1" hangingPunct="1"/>
            <a:r>
              <a:rPr lang="en-US" b="0" i="0" kern="0" baseline="0" dirty="0" smtClean="0">
                <a:solidFill>
                  <a:srgbClr val="336699"/>
                </a:solidFill>
                <a:latin typeface="Times New Roman" pitchFamily="18" charset="0"/>
              </a:rPr>
              <a:t/>
            </a:r>
            <a:br>
              <a:rPr lang="en-US" b="0" i="0" kern="0" baseline="0" dirty="0" smtClean="0">
                <a:solidFill>
                  <a:srgbClr val="336699"/>
                </a:solidFill>
                <a:latin typeface="Times New Roman" pitchFamily="18" charset="0"/>
              </a:rPr>
            </a:br>
            <a:endParaRPr lang="en-US" b="0" i="0" kern="0" baseline="0" dirty="0" smtClean="0">
              <a:latin typeface="Times New Roman" pitchFamily="18" charset="0"/>
            </a:endParaRPr>
          </a:p>
          <a:p>
            <a:endParaRPr lang="sv-SE" dirty="0"/>
          </a:p>
        </p:txBody>
      </p:sp>
      <p:sp>
        <p:nvSpPr>
          <p:cNvPr id="4" name="Platshållare för bildnummer 3"/>
          <p:cNvSpPr>
            <a:spLocks noGrp="1"/>
          </p:cNvSpPr>
          <p:nvPr>
            <p:ph type="sldNum" sz="quarter" idx="10"/>
          </p:nvPr>
        </p:nvSpPr>
        <p:spPr/>
        <p:txBody>
          <a:bodyPr/>
          <a:lstStyle/>
          <a:p>
            <a:pPr>
              <a:defRPr/>
            </a:pPr>
            <a:fld id="{25C154D7-5FD4-4728-A72F-0B46CBD0F1D7}" type="slidenum">
              <a:rPr lang="sv-SE" smtClean="0"/>
              <a:pPr>
                <a:defRPr/>
              </a:pPr>
              <a:t>54</a:t>
            </a:fld>
            <a:endParaRPr lang="sv-SE"/>
          </a:p>
        </p:txBody>
      </p:sp>
    </p:spTree>
    <p:extLst>
      <p:ext uri="{BB962C8B-B14F-4D97-AF65-F5344CB8AC3E}">
        <p14:creationId xmlns:p14="http://schemas.microsoft.com/office/powerpoint/2010/main" val="1747201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Börja med att se filmen:</a:t>
            </a:r>
          </a:p>
          <a:p>
            <a:r>
              <a:rPr lang="sv-SE" dirty="0" smtClean="0">
                <a:hlinkClick r:id="rId3"/>
              </a:rPr>
              <a:t>(15) En arbetsmiljöfrågas väg – YouTube</a:t>
            </a:r>
            <a:endParaRPr lang="sv-SE" dirty="0" smtClean="0"/>
          </a:p>
          <a:p>
            <a:endParaRPr lang="sv-SE" dirty="0" smtClean="0"/>
          </a:p>
          <a:p>
            <a:r>
              <a:rPr lang="sv-SE" dirty="0" smtClean="0"/>
              <a:t>I den bästa av världar har arbetsgivaren ett gott och förebyggande arbetsmiljöarbete</a:t>
            </a:r>
            <a:r>
              <a:rPr lang="sv-SE" baseline="0" dirty="0" smtClean="0"/>
              <a:t> som sker i samverkan med skyddsombud och arbetstagare.</a:t>
            </a:r>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56</a:t>
            </a:fld>
            <a:endParaRPr lang="sv-SE" dirty="0"/>
          </a:p>
        </p:txBody>
      </p:sp>
    </p:spTree>
    <p:extLst>
      <p:ext uri="{BB962C8B-B14F-4D97-AF65-F5344CB8AC3E}">
        <p14:creationId xmlns:p14="http://schemas.microsoft.com/office/powerpoint/2010/main" val="131872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Hänvisa deltagarna till utbildningsmaterialets hemsida:</a:t>
            </a:r>
          </a:p>
          <a:p>
            <a:r>
              <a:rPr lang="sv-SE" dirty="0" smtClean="0"/>
              <a:t>https://vision.se/utbildningskyddsombud</a:t>
            </a:r>
          </a:p>
          <a:p>
            <a:endParaRPr lang="sv-SE" dirty="0" smtClean="0"/>
          </a:p>
          <a:p>
            <a:endParaRPr lang="sv-SE" dirty="0" smtClean="0"/>
          </a:p>
          <a:p>
            <a:r>
              <a:rPr lang="sv-SE" dirty="0" smtClean="0"/>
              <a:t>Skicka länken i chatten så att deltagarna kommer åt</a:t>
            </a:r>
            <a:r>
              <a:rPr lang="sv-SE" baseline="0" dirty="0" smtClean="0"/>
              <a:t> den. Uppmana dem att testa den.</a:t>
            </a:r>
            <a:endParaRPr lang="sv-SE" dirty="0" smtClean="0"/>
          </a:p>
          <a:p>
            <a:endParaRPr lang="sv-SE" dirty="0" smtClean="0"/>
          </a:p>
          <a:p>
            <a:r>
              <a:rPr lang="sv-SE" dirty="0" smtClean="0"/>
              <a:t>Vid</a:t>
            </a:r>
            <a:r>
              <a:rPr lang="sv-SE" baseline="0" dirty="0" smtClean="0"/>
              <a:t> varje pass lotsar ni deltagarna till rätt material.</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3171924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Poängtera att chefen är den arbetstagaren vänder sig till i första hand. Bilden gäller den normala hanteringen av ett arbetsmiljöproblem – inte en akut och livshotande  situation!</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Uppmana</a:t>
            </a:r>
            <a:r>
              <a:rPr lang="sv-SE" sz="1200" kern="1200" baseline="0" dirty="0" smtClean="0">
                <a:solidFill>
                  <a:schemeClr val="tx1"/>
                </a:solidFill>
                <a:effectLst/>
                <a:latin typeface="+mn-lt"/>
                <a:ea typeface="+mn-ea"/>
                <a:cs typeface="+mn-cs"/>
              </a:rPr>
              <a:t> arbetstagaren att t</a:t>
            </a:r>
            <a:r>
              <a:rPr lang="sv-SE" sz="1200" kern="1200" dirty="0" smtClean="0">
                <a:solidFill>
                  <a:schemeClr val="tx1"/>
                </a:solidFill>
                <a:effectLst/>
                <a:latin typeface="+mn-lt"/>
                <a:ea typeface="+mn-ea"/>
                <a:cs typeface="+mn-cs"/>
              </a:rPr>
              <a:t>ala med chefen och därefter mejla chefen om inget hänt. Mejlet är ett viktigt dokument på att ett arbetsmiljöproblem meddelats.</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Det är först när chefen fått en ärlig chans och inte gjort</a:t>
            </a:r>
            <a:r>
              <a:rPr lang="sv-SE" sz="1200" kern="1200" baseline="0" dirty="0" smtClean="0">
                <a:solidFill>
                  <a:schemeClr val="tx1"/>
                </a:solidFill>
                <a:effectLst/>
                <a:latin typeface="+mn-lt"/>
                <a:ea typeface="+mn-ea"/>
                <a:cs typeface="+mn-cs"/>
              </a:rPr>
              <a:t> något som det är dags för skyddsombudet kopplas in.</a:t>
            </a:r>
          </a:p>
          <a:p>
            <a:endParaRPr lang="sv-SE" sz="1200" kern="1200" baseline="0" dirty="0" smtClean="0">
              <a:solidFill>
                <a:schemeClr val="tx1"/>
              </a:solidFill>
              <a:effectLst/>
              <a:latin typeface="+mn-lt"/>
              <a:ea typeface="+mn-ea"/>
              <a:cs typeface="+mn-cs"/>
            </a:endParaRPr>
          </a:p>
          <a:p>
            <a:r>
              <a:rPr lang="sv-SE" sz="1200" kern="1200" baseline="0" dirty="0" smtClean="0">
                <a:solidFill>
                  <a:schemeClr val="tx1"/>
                </a:solidFill>
                <a:effectLst/>
                <a:latin typeface="+mn-lt"/>
                <a:ea typeface="+mn-ea"/>
                <a:cs typeface="+mn-cs"/>
              </a:rPr>
              <a:t>Under hela processen kan ett skyddsombud prata med arbetsmiljöverket eller Vision Direkt för att få råd och stöd.</a:t>
            </a:r>
          </a:p>
          <a:p>
            <a:r>
              <a:rPr lang="sv-SE" sz="1200" kern="1200" baseline="0" dirty="0" smtClean="0">
                <a:solidFill>
                  <a:schemeClr val="tx1"/>
                </a:solidFill>
                <a:effectLst/>
                <a:latin typeface="+mn-lt"/>
                <a:ea typeface="+mn-ea"/>
                <a:cs typeface="+mn-cs"/>
              </a:rPr>
              <a:t>Steg 4 och 5 är tillämpbart om de funktionerna finns i organisationen.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smtClean="0">
                <a:solidFill>
                  <a:schemeClr val="tx1"/>
                </a:solidFill>
                <a:effectLst/>
                <a:latin typeface="+mn-lt"/>
                <a:ea typeface="+mn-ea"/>
                <a:cs typeface="+mn-cs"/>
              </a:rPr>
              <a:t>Det är viktigt att ha givit arbetsgivaren en rimlig chans att åtgärda problemet innan arbetsmiljöverket kopplas in.</a:t>
            </a:r>
          </a:p>
          <a:p>
            <a:endParaRPr lang="sv-SE" sz="1200" kern="1200" baseline="0" dirty="0" smtClean="0">
              <a:solidFill>
                <a:schemeClr val="tx1"/>
              </a:solidFill>
              <a:effectLst/>
              <a:latin typeface="+mn-lt"/>
              <a:ea typeface="+mn-ea"/>
              <a:cs typeface="+mn-cs"/>
            </a:endParaRPr>
          </a:p>
          <a:p>
            <a:endParaRPr lang="sv-SE" sz="1200" kern="1200" baseline="0" dirty="0" smtClean="0">
              <a:solidFill>
                <a:schemeClr val="tx1"/>
              </a:solidFill>
              <a:effectLst/>
              <a:latin typeface="+mn-lt"/>
              <a:ea typeface="+mn-ea"/>
              <a:cs typeface="+mn-cs"/>
            </a:endParaRPr>
          </a:p>
          <a:p>
            <a:r>
              <a:rPr lang="sv-SE" sz="1200" kern="1200" baseline="0" dirty="0" smtClean="0">
                <a:solidFill>
                  <a:schemeClr val="tx1"/>
                </a:solidFill>
                <a:effectLst/>
                <a:latin typeface="+mn-lt"/>
                <a:ea typeface="+mn-ea"/>
                <a:cs typeface="+mn-cs"/>
              </a:rPr>
              <a:t> </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57</a:t>
            </a:fld>
            <a:endParaRPr lang="sv-SE"/>
          </a:p>
        </p:txBody>
      </p:sp>
    </p:spTree>
    <p:extLst>
      <p:ext uri="{BB962C8B-B14F-4D97-AF65-F5344CB8AC3E}">
        <p14:creationId xmlns:p14="http://schemas.microsoft.com/office/powerpoint/2010/main" val="4026415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marL="247688" indent="-247688"/>
            <a:r>
              <a:rPr lang="sv-SE" dirty="0" smtClean="0"/>
              <a:t>Skyddsombudet kan komma till en punkt när tålamodet tar slut. Arbetsgivaren har bevisligen fått flera chanser men inte åtgärdat ett problem eller inte löst det tillräckligt bra.</a:t>
            </a:r>
          </a:p>
          <a:p>
            <a:pPr marL="247688" indent="-247688"/>
            <a:endParaRPr lang="sv-SE" dirty="0" smtClean="0"/>
          </a:p>
          <a:p>
            <a:pPr marL="247688" indent="-247688"/>
            <a:r>
              <a:rPr lang="sv-SE" dirty="0" smtClean="0"/>
              <a:t>Då kan skyddsombudet skriva en begäran</a:t>
            </a:r>
            <a:r>
              <a:rPr lang="sv-SE" baseline="0" dirty="0" smtClean="0"/>
              <a:t> om åtgärder. – enligt Arbetsmiljölagen 6 kap. 6 § AML. Kallas ibland för en 6:6 a av de fackliga. Arbetsgivaren kan ibland kalla det för en anmälan.</a:t>
            </a:r>
          </a:p>
          <a:p>
            <a:pPr marL="247688" indent="-247688"/>
            <a:endParaRPr lang="sv-SE" baseline="0" dirty="0" smtClean="0"/>
          </a:p>
          <a:p>
            <a:pPr marL="247688" indent="-247688"/>
            <a:r>
              <a:rPr lang="sv-SE" baseline="0" dirty="0" smtClean="0"/>
              <a:t>Lyft hur viktigt det är med skriftlig dokumentation. De fungerar som underlag i ärendet.</a:t>
            </a:r>
          </a:p>
          <a:p>
            <a:pPr marL="247688" indent="-247688"/>
            <a:endParaRPr lang="sv-SE" baseline="0" dirty="0" smtClean="0"/>
          </a:p>
          <a:p>
            <a:pPr marL="247688" indent="-247688"/>
            <a:r>
              <a:rPr lang="sv-SE" baseline="0" dirty="0" smtClean="0"/>
              <a:t>Tala om att framställan kan ske i två steg och samma blankett kan användas. I första steget skriver skyddsombudet framställan och lämnar över den till arbetsgivaren. Arbetsgivaren skriver på eller bekräftar att den mottaglig framställan.</a:t>
            </a:r>
          </a:p>
          <a:p>
            <a:pPr marL="247688" indent="-247688"/>
            <a:r>
              <a:rPr lang="sv-SE" dirty="0" smtClean="0"/>
              <a:t>Skyddsombudet kan skriva att arbetsgivaren har exempelvis två veckor på sig att åtgärda problemet</a:t>
            </a:r>
            <a:r>
              <a:rPr lang="sv-SE" baseline="0" dirty="0" smtClean="0"/>
              <a:t> samt ange åtgärdskrav. Om inget hänt inom två veckor är det dags för andra steget – att skicka in blanketten samt underlag till </a:t>
            </a:r>
            <a:r>
              <a:rPr lang="sv-SE" baseline="0" dirty="0" err="1" smtClean="0"/>
              <a:t>arbetsmiljövekrket</a:t>
            </a:r>
            <a:r>
              <a:rPr lang="sv-SE" baseline="0" dirty="0" smtClean="0"/>
              <a:t>.</a:t>
            </a:r>
          </a:p>
          <a:p>
            <a:pPr marL="247688" indent="-247688"/>
            <a:endParaRPr lang="sv-SE" baseline="0" dirty="0" smtClean="0"/>
          </a:p>
          <a:p>
            <a:pPr marL="247688" indent="-247688"/>
            <a:r>
              <a:rPr lang="sv-SE" baseline="0" dirty="0" smtClean="0"/>
              <a:t>Be deltagarna titta på blanketten 6:6a.</a:t>
            </a:r>
            <a:endParaRPr lang="sv-SE" dirty="0" smtClean="0"/>
          </a:p>
          <a:p>
            <a:pPr marL="247688" indent="-247688"/>
            <a:endParaRPr lang="sv-SE" dirty="0" smtClean="0"/>
          </a:p>
          <a:p>
            <a:pPr marL="247688" indent="-247688"/>
            <a:r>
              <a:rPr lang="sv-SE" dirty="0" err="1" smtClean="0"/>
              <a:t>AmL</a:t>
            </a:r>
            <a:r>
              <a:rPr lang="sv-SE" dirty="0" smtClean="0"/>
              <a:t> Kap. 6 §6a</a:t>
            </a:r>
          </a:p>
          <a:p>
            <a:pPr marL="247688" indent="-247688"/>
            <a:r>
              <a:rPr lang="sv-SE" dirty="0" smtClean="0"/>
              <a:t>Framställan lämnas för underskrift till närmaste chef</a:t>
            </a:r>
          </a:p>
          <a:p>
            <a:pPr marL="247688" indent="-247688">
              <a:buFontTx/>
              <a:buAutoNum type="arabicPeriod"/>
            </a:pPr>
            <a:r>
              <a:rPr lang="sv-SE" dirty="0" smtClean="0"/>
              <a:t>Tydlig rubrik; Det ska framgå att det är en framställan </a:t>
            </a:r>
            <a:r>
              <a:rPr lang="sv-SE" dirty="0" err="1" smtClean="0"/>
              <a:t>enl</a:t>
            </a:r>
            <a:r>
              <a:rPr lang="sv-SE" dirty="0" smtClean="0"/>
              <a:t> Kap 6 6a AML</a:t>
            </a:r>
          </a:p>
          <a:p>
            <a:pPr marL="247688" indent="-247688">
              <a:buFontTx/>
              <a:buAutoNum type="arabicPeriod"/>
            </a:pPr>
            <a:r>
              <a:rPr lang="sv-SE" dirty="0" smtClean="0"/>
              <a:t>Beskriv händelseförlopp och varför du kräver denna åtgärd – </a:t>
            </a:r>
            <a:r>
              <a:rPr lang="sv-SE" dirty="0" err="1" smtClean="0"/>
              <a:t>ev</a:t>
            </a:r>
            <a:r>
              <a:rPr lang="sv-SE" dirty="0" smtClean="0"/>
              <a:t> Protokoll från skyddsronder </a:t>
            </a:r>
          </a:p>
          <a:p>
            <a:pPr marL="247688" indent="-247688">
              <a:buFontTx/>
              <a:buAutoNum type="arabicPeriod"/>
            </a:pPr>
            <a:r>
              <a:rPr lang="sv-SE" dirty="0" smtClean="0"/>
              <a:t>Vad är bristen ex Ventilationen i rum </a:t>
            </a:r>
            <a:r>
              <a:rPr lang="sv-SE" dirty="0" err="1" smtClean="0"/>
              <a:t>xx</a:t>
            </a:r>
            <a:r>
              <a:rPr lang="sv-SE" dirty="0" smtClean="0"/>
              <a:t> är under der värden som anses acceptabla på en arbetsplats. Arbetsytan är för liten vilket orsakar felaktiga rörelser för at. Beskriv rörelsen samt frekvens. </a:t>
            </a:r>
          </a:p>
          <a:p>
            <a:pPr marL="247688" indent="-247688">
              <a:buFontTx/>
              <a:buAutoNum type="arabicPeriod"/>
            </a:pPr>
            <a:r>
              <a:rPr lang="sv-SE" dirty="0" smtClean="0"/>
              <a:t>Beskriv riskerna – om inget görs eller det orsakar redan huvudvärk, onormal trötthet, andningsbesvär m </a:t>
            </a:r>
            <a:r>
              <a:rPr lang="sv-SE" dirty="0" err="1" smtClean="0"/>
              <a:t>m</a:t>
            </a:r>
            <a:r>
              <a:rPr lang="sv-SE" dirty="0" smtClean="0"/>
              <a:t> Belastningsskador i nacke och axlar visar sig ……En arbetstagare sjukskriven o s v</a:t>
            </a:r>
          </a:p>
          <a:p>
            <a:pPr marL="247688" indent="-247688">
              <a:buFontTx/>
              <a:buAutoNum type="arabicPeriod"/>
            </a:pPr>
            <a:r>
              <a:rPr lang="sv-SE" dirty="0" smtClean="0"/>
              <a:t>Vad vill du ska ske? Vision kräver att ag omedelbart utreder eller åtgärdar ovanstående brist. SKO vill ha en handlingsplan på när ska det vara åtgärdat, hur ska detta ske och vem är ansvarig för att det sker.</a:t>
            </a:r>
          </a:p>
          <a:p>
            <a:pPr marL="247688" indent="-247688">
              <a:buFontTx/>
              <a:buAutoNum type="arabicPeriod"/>
            </a:pPr>
            <a:r>
              <a:rPr lang="sv-SE" dirty="0" smtClean="0"/>
              <a:t>Ange stöd för de</a:t>
            </a:r>
            <a:r>
              <a:rPr lang="sv-SE" baseline="0" dirty="0" smtClean="0"/>
              <a:t> krav åt åtgärder ni ställer i lagen eller föreskrifter</a:t>
            </a:r>
            <a:endParaRPr lang="sv-SE" dirty="0" smtClean="0"/>
          </a:p>
          <a:p>
            <a:pPr marL="247688" indent="-247688">
              <a:buFontTx/>
              <a:buAutoNum type="arabicPeriod"/>
            </a:pPr>
            <a:r>
              <a:rPr lang="sv-SE" dirty="0" smtClean="0"/>
              <a:t>Kopia skickas till AV samt </a:t>
            </a:r>
            <a:r>
              <a:rPr lang="sv-SE" dirty="0" err="1" smtClean="0"/>
              <a:t>ev</a:t>
            </a:r>
            <a:r>
              <a:rPr lang="sv-SE" dirty="0" smtClean="0"/>
              <a:t> högre upp i hierarkin Kommunstyrelse, miljökontor eller andra</a:t>
            </a:r>
          </a:p>
          <a:p>
            <a:pPr marL="247688" indent="-247688">
              <a:buFontTx/>
              <a:buAutoNum type="arabicPeriod"/>
            </a:pPr>
            <a:endParaRPr lang="sv-SE" dirty="0" smtClean="0"/>
          </a:p>
          <a:p>
            <a:r>
              <a:rPr lang="sv-SE" sz="1300" b="1" dirty="0"/>
              <a:t>Kap 6: 6 a §</a:t>
            </a:r>
          </a:p>
          <a:p>
            <a:r>
              <a:rPr lang="sv-SE" sz="1300" dirty="0"/>
              <a:t>Om ett skyddsombud anser att åtgärder behöver vidtas för att uppnå en tillfredsställande arbetsmiljö, ska skyddsombudet vända sig till arbetsgivaren och begära sådana åtgärder. Skyddsombudet kan också begära att en viss undersökning ska göras för kontroll av förhållandena inom skyddsområdet. På framställning ska arbetsgivaren genast lämna</a:t>
            </a:r>
          </a:p>
          <a:p>
            <a:r>
              <a:rPr lang="sv-SE" sz="1300" dirty="0"/>
              <a:t>skyddsombudet en skriftlig bekräftelse på att arbetsgivaren mottagit dennes begäran. Arbetsgivaren ska utan dröjsmål lämna besked i frågan. Gör arbetsgivaren inte det eller beaktas inte begäran inom skälig tid, ska Arbetsmiljöverket efter framställan av skyddsombudet pröva om föreläggande eller förbud enligt 7 kap. 7 § ska meddelas. Där skyddskommitté finns, kan skyddsombud direkt påkalla kommitténs behandling av en arbetsmiljöfråga. Ett skyddsombuds begäran enligt första stycket får även avse skyddsåtgärder som behövs för att arbetsgivaren på det arbetsställe där skyddsombudet är verksamt ska uppfylla sina skyldigheter gentemot utomstående arbetskraft enligt 3 kap. 12 §.</a:t>
            </a:r>
          </a:p>
          <a:p>
            <a:r>
              <a:rPr lang="sv-SE" sz="1300" dirty="0"/>
              <a:t>Det som i första och andra styckena sägs om skyddsombud ska också</a:t>
            </a:r>
          </a:p>
          <a:p>
            <a:r>
              <a:rPr lang="sv-SE" sz="1300" dirty="0"/>
              <a:t>gälla för studerandeskyddsombud som avses i 17 §.</a:t>
            </a:r>
          </a:p>
          <a:p>
            <a:endParaRPr lang="sv-SE" sz="1300" dirty="0"/>
          </a:p>
          <a:p>
            <a:r>
              <a:rPr lang="sv-SE" sz="1300" dirty="0"/>
              <a:t>Läs mer i kommentarerna till Arbetsmiljölagen med kommentarer på Av.se</a:t>
            </a:r>
          </a:p>
          <a:p>
            <a:endParaRPr lang="sv-SE" sz="1300" dirty="0"/>
          </a:p>
          <a:p>
            <a:r>
              <a:rPr lang="sv-SE" sz="1300" dirty="0"/>
              <a:t>Ett ”vanligt” fackligt ombud har ej rätt att begära åtgärder med stöd av regeln. </a:t>
            </a:r>
          </a:p>
          <a:p>
            <a:r>
              <a:rPr lang="sv-SE" sz="1300" dirty="0" err="1"/>
              <a:t>Jmfr</a:t>
            </a:r>
            <a:r>
              <a:rPr lang="sv-SE" sz="1300" dirty="0"/>
              <a:t> med tvistehantering inom det arbetsrättsliga området. Ett fackförbund har rätt att begära skadestånd av arbetsgivaren för brott mot de arbetsrättsliga lagarna ( tex Medbestämmandelagen och Lagen om anställningsskydd) och gällande kollektivavtal. Avgörs i arbetsdomstolen.</a:t>
            </a:r>
            <a:endParaRPr lang="sv-SE" dirty="0" smtClean="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58</a:t>
            </a:fld>
            <a:endParaRPr lang="sv-SE" dirty="0"/>
          </a:p>
        </p:txBody>
      </p:sp>
    </p:spTree>
    <p:extLst>
      <p:ext uri="{BB962C8B-B14F-4D97-AF65-F5344CB8AC3E}">
        <p14:creationId xmlns:p14="http://schemas.microsoft.com/office/powerpoint/2010/main" val="4112843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Fråga deltagarna vem som ansvarar för arbetsmiljön?</a:t>
            </a:r>
          </a:p>
          <a:p>
            <a:endParaRPr lang="sv-SE" b="0" dirty="0" smtClean="0"/>
          </a:p>
          <a:p>
            <a:r>
              <a:rPr lang="sv-SE" b="0" dirty="0" smtClean="0"/>
              <a:t>Rätt svar</a:t>
            </a:r>
            <a:r>
              <a:rPr lang="sv-SE" b="0" baseline="0" dirty="0" smtClean="0"/>
              <a:t> är att a</a:t>
            </a:r>
            <a:r>
              <a:rPr lang="sv-SE" b="0" dirty="0" smtClean="0"/>
              <a:t>rbetsgivaren har det övergripande ansvaret för arbetsmiljön!</a:t>
            </a:r>
          </a:p>
          <a:p>
            <a:r>
              <a:rPr lang="sv-SE" b="0" dirty="0" smtClean="0"/>
              <a:t>Med arbetsgivaren menas alltid den juridiska personen – styrelsen</a:t>
            </a:r>
            <a:r>
              <a:rPr lang="sv-SE" b="0" baseline="0" dirty="0" smtClean="0"/>
              <a:t> eller nämnden som har det yttersta ansvaret.</a:t>
            </a:r>
          </a:p>
          <a:p>
            <a:endParaRPr lang="sv-SE" b="0" baseline="0" dirty="0" smtClean="0"/>
          </a:p>
          <a:p>
            <a:r>
              <a:rPr lang="sv-SE" b="0" baseline="0" dirty="0" smtClean="0"/>
              <a:t>Arbetsgivare och arbetstagare skall samverka för en god arbetsmiljö – det innebär att arbetstagarna är skyldiga att bidra till arbetsmiljön.</a:t>
            </a:r>
          </a:p>
          <a:p>
            <a:r>
              <a:rPr lang="sv-SE" b="0" baseline="0" dirty="0" smtClean="0"/>
              <a:t>Arbetstagare är t.ex. skyldiga att följa rutiner och att använda skyddsutrustning. Arbetsgivaren är skyldig att se till att rutiner och utrustning finns!</a:t>
            </a:r>
          </a:p>
          <a:p>
            <a:endParaRPr lang="sv-SE" b="0" baseline="0" dirty="0" smtClean="0"/>
          </a:p>
          <a:p>
            <a:r>
              <a:rPr lang="sv-SE" b="0" baseline="0" dirty="0" smtClean="0"/>
              <a:t>Det är svårt för styrelsen eller  nämnden har full koll på arbetsmiljöarbetet. För att arbetsmiljöarbetet skall fungera behöver olika arbetsuppgifter fördelas i organisationen.</a:t>
            </a:r>
          </a:p>
          <a:p>
            <a:r>
              <a:rPr lang="sv-SE" b="0" baseline="0" dirty="0" smtClean="0"/>
              <a:t>Chefer har vanligtvis fått arbetsmiljöuppgifter fördelade till sig. Som skyldigheten att svara för en god arbetsmiljö för sina medarbetare.</a:t>
            </a:r>
          </a:p>
          <a:p>
            <a:r>
              <a:rPr lang="sv-SE" b="0" baseline="0" dirty="0" smtClean="0"/>
              <a:t>Att se till att systematiskt arbetsmiljöarbete och en arbetsmiljöpolicy finns är oftast en fråga för styrelsen.</a:t>
            </a:r>
          </a:p>
          <a:p>
            <a:endParaRPr lang="sv-SE" b="0" baseline="0" dirty="0" smtClean="0"/>
          </a:p>
          <a:p>
            <a:r>
              <a:rPr lang="sv-SE" b="0" baseline="0" dirty="0" smtClean="0"/>
              <a:t>Vi pratar ofta i dagligt tal om att någon är ansvarig för arbetsmiljön. Egentligen handlar det om vem som är skyldig att utföra arbetsmiljöuppgifter. Ansvarsbiten är en fråga som hanteras i domstol. Nästa bild försöker förklara skillnaden mellan fördelning (delegering) av arbetsmiljöuppgifter och straffansvar.</a:t>
            </a:r>
          </a:p>
          <a:p>
            <a:endParaRPr lang="sv-SE" b="0" baseline="0" dirty="0" smtClean="0"/>
          </a:p>
          <a:p>
            <a:endParaRPr lang="sv-SE" b="0" baseline="0" dirty="0" smtClean="0"/>
          </a:p>
          <a:p>
            <a:endParaRPr lang="sv-SE" b="0"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59</a:t>
            </a:fld>
            <a:endParaRPr lang="sv-SE"/>
          </a:p>
        </p:txBody>
      </p:sp>
    </p:spTree>
    <p:extLst>
      <p:ext uri="{BB962C8B-B14F-4D97-AF65-F5344CB8AC3E}">
        <p14:creationId xmlns:p14="http://schemas.microsoft.com/office/powerpoint/2010/main" val="378428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endParaRPr lang="sv-SE" sz="1300" dirty="0"/>
          </a:p>
          <a:p>
            <a:r>
              <a:rPr lang="sv-SE" sz="1300" b="1" dirty="0"/>
              <a:t>Kan ansvar verkligen delegeras? </a:t>
            </a:r>
            <a:endParaRPr lang="sv-SE" sz="1300" dirty="0"/>
          </a:p>
          <a:p>
            <a:r>
              <a:rPr lang="sv-SE" sz="1300" dirty="0"/>
              <a:t>Arbetsmiljöverket är tydligt med att arbetsmiljöansvaret alltid ligger kvar på den juridiska eller fysiska person som är arbetsgivare i juridisk mening, eller som har någon annan form av arbetsmiljöansvar enligt 3 kap </a:t>
            </a:r>
            <a:r>
              <a:rPr lang="sv-SE" sz="1300" dirty="0" err="1"/>
              <a:t>AmL</a:t>
            </a:r>
            <a:r>
              <a:rPr lang="sv-SE" sz="1300" dirty="0"/>
              <a:t>, rubricerat Allmänna skyldigheter. </a:t>
            </a:r>
          </a:p>
          <a:p>
            <a:r>
              <a:rPr lang="sv-SE" sz="1300" dirty="0"/>
              <a:t>Men arbetsgivaren kan samtidigt göra en uppgiftsfördelning bland chefer och </a:t>
            </a:r>
            <a:r>
              <a:rPr lang="sv-SE" sz="1300" i="1" dirty="0"/>
              <a:t>delegera arbetsmiljöuppgifter </a:t>
            </a:r>
            <a:r>
              <a:rPr lang="sv-SE" sz="1300" dirty="0"/>
              <a:t>för att få arbetsmiljöarbetet utfört och på det viset uppfylla sitt arbetsmiljöansvar inom hela verksamheten. I arbetsgivarens arbetsmiljöansvar ligger även att rusta cheferna väl för arbetsmiljöuppgifterna. </a:t>
            </a:r>
          </a:p>
          <a:p>
            <a:endParaRPr lang="sv-SE" sz="1300" dirty="0"/>
          </a:p>
          <a:p>
            <a:r>
              <a:rPr lang="sv-SE" sz="1300" dirty="0"/>
              <a:t>Chefens ansvar är att utföra de delegerade arbetsmiljöuppgifterna integrerat i vardagsarbetet bland de övriga delegerade verksamhetsuppdragen man har fått som chef. Det betyder att arbetsgivaren genom delegering har gett en linjechef ett arbetsrättsligt ansvar att se till att vissa arbetsuppgifter utförs i enlighet med de krav som följer av arbetsmiljölagen och dess föreskrifter. Detta i likhet med uppdraget man som chef har att utföra annan verksamhet utifrån andra lagar som styr verksamheten, som exv. socialtjänstlagen, miljöbalken, plan- och bygglagen. </a:t>
            </a:r>
          </a:p>
          <a:p>
            <a:endParaRPr lang="sv-SE" sz="1300" dirty="0"/>
          </a:p>
          <a:p>
            <a:r>
              <a:rPr lang="sv-SE" sz="1300" i="1" dirty="0"/>
              <a:t>Själva straffansvaret kan dock aldrig delegeras. </a:t>
            </a:r>
            <a:r>
              <a:rPr lang="sv-SE" sz="1300" dirty="0"/>
              <a:t>Man kan med andra ord aldrig avtala om, eller på annat sätt i förväg bestämma, vem som ska straffas om det till exempel inträffar en olycka. </a:t>
            </a:r>
          </a:p>
          <a:p>
            <a:r>
              <a:rPr lang="sv-SE" sz="1300" dirty="0"/>
              <a:t>Det är domstolen som beslutar om straff och vem som i det unika fallet har straffansvaret. Vem som har straffansvar bestäms alltså i efterhand. </a:t>
            </a:r>
          </a:p>
          <a:p>
            <a:r>
              <a:rPr lang="sv-SE" sz="1300" dirty="0"/>
              <a:t>Ändå finns det ett samband mellan det arbetsrättsliga och det straffrättsliga ansvaret: </a:t>
            </a:r>
          </a:p>
          <a:p>
            <a:r>
              <a:rPr lang="sv-SE" sz="1300" dirty="0"/>
              <a:t>Om det arbetsrättsliga ansvaret för arbetsmiljöuppgifterna delegeras på ett korrekt sätt (se bild 2) följer det straffrättsliga ansvaret med. </a:t>
            </a:r>
          </a:p>
          <a:p>
            <a:endParaRPr lang="sv-SE" sz="1300" dirty="0"/>
          </a:p>
          <a:p>
            <a:pPr eaLnBrk="1" hangingPunct="1"/>
            <a:r>
              <a:rPr lang="sv-SE" sz="1300" b="1" dirty="0"/>
              <a:t>Skyddsansvar</a:t>
            </a:r>
            <a:r>
              <a:rPr lang="sv-SE" sz="1300" dirty="0"/>
              <a:t/>
            </a:r>
            <a:br>
              <a:rPr lang="sv-SE" sz="1300" dirty="0"/>
            </a:br>
            <a:r>
              <a:rPr lang="sv-SE" sz="1300" dirty="0"/>
              <a:t>Det ansvar som innebär skyldighet att vidta åtgärder för att se till att arbetsmiljön blir tillfredsställande och att eventuella risker elimineras kallas i arbetsmiljölagen för skyddsansvar. </a:t>
            </a:r>
          </a:p>
          <a:p>
            <a:pPr eaLnBrk="1" hangingPunct="1"/>
            <a:r>
              <a:rPr lang="sv-SE" sz="1300" dirty="0"/>
              <a:t>I arbetsmiljölagens tredje kapitel fördelas detta ansvar på ett antal olika rollinnehavare och de beskrivs i övergripande termer som ”arbetsgivare”, ”tillverkare”, ”upplåtare”, ”den som råder över ett arbetsställe” o.s.v.. Skyddsansvarets innehåll är olika för olika rollinnehavare och kan vara mer eller mindre begränsat. Arbetsgivaren har det mest omfattande ansvaret och är skyldig att vidta alla rimliga åtgärder som behövs för att skydda sina arbetstagare mot ohälsa och olycksfall.</a:t>
            </a:r>
          </a:p>
          <a:p>
            <a:pPr eaLnBrk="1" hangingPunct="1"/>
            <a:r>
              <a:rPr lang="sv-SE" sz="1300" dirty="0"/>
              <a:t>I bolag eller offentlig verksamhet, är det vanliga att skyddsansvaret ligger på en juridisk person. Lagen ger däremot inget besked om vem eller vilka fysiska personer som skall se till att den juridiska personen uppfyller sitt skyddsansvar. Detta är en intern fråga för den juridiska personen som kan lösas på olika sätt. I de ledande organens ansvar ligger att skapa en sådan fördelning. I ansvaret ligger också att följa upp den fördelning som gjorts samt att övervaka att den fungerar och ingripa om den inte gör det. </a:t>
            </a:r>
            <a:r>
              <a:rPr lang="sv-SE" sz="1300" b="1" dirty="0"/>
              <a:t>Ex på arbetsmiljöbrott enligt Arbetsmiljölagen</a:t>
            </a:r>
            <a:r>
              <a:rPr lang="sv-SE" sz="1300" dirty="0"/>
              <a:t>: Anlitande av underårig, lämnande av oriktiga uppgifter till tillståndsmyndighet, brott mot arbetsmiljöförordningen</a:t>
            </a:r>
            <a:endParaRPr lang="sv-SE" sz="1300" b="1" dirty="0"/>
          </a:p>
          <a:p>
            <a:r>
              <a:rPr lang="sv-SE" b="1" i="0" baseline="0" dirty="0" smtClean="0"/>
              <a:t>Straffansvar</a:t>
            </a:r>
          </a:p>
          <a:p>
            <a:r>
              <a:rPr lang="sv-SE" b="0" i="0" baseline="0" dirty="0" smtClean="0"/>
              <a:t>Riktas alltid mot fysisk person. En juridisk person kan visserligen utsättas för andra rättsverkningar av brott t.ex. företagsbot, sanktionsavgift eller förverkande men detta utgör inte straff i juridisk mening. Det är domstolen som bestämmer var straffansvaret skall placeras. Det är inte möjligt att slutgiltigt bestämma straffansvarets placering genom interna beslut eller avtal inom företaget/myndigheten. Den interna arbets- och ansvarsfördelningen är således inte avgörande för placeringen av det straffrättsliga ansvaret men får normalt ändå stor betydelse vid domstolsbehandlingen. Bestämmelser finns i Brottsbalken, arbetsmiljölagen och vissa föreskrifter. </a:t>
            </a:r>
            <a:r>
              <a:rPr lang="sv-SE" b="1" i="0" baseline="0" dirty="0" smtClean="0"/>
              <a:t>Ex på arbetsmiljöbrott </a:t>
            </a:r>
            <a:r>
              <a:rPr lang="sv-SE" b="0" i="0" baseline="0" dirty="0" smtClean="0"/>
              <a:t>enligt brottsbalken: Vållande till annans död, vållande till kroppsskada eller sjukdom, framkallande av fara för annan.</a:t>
            </a:r>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60</a:t>
            </a:fld>
            <a:endParaRPr lang="sv-SE"/>
          </a:p>
        </p:txBody>
      </p:sp>
    </p:spTree>
    <p:extLst>
      <p:ext uri="{BB962C8B-B14F-4D97-AF65-F5344CB8AC3E}">
        <p14:creationId xmlns:p14="http://schemas.microsoft.com/office/powerpoint/2010/main" val="3125395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eaLnBrk="1" hangingPunct="1">
              <a:lnSpc>
                <a:spcPct val="80000"/>
              </a:lnSpc>
            </a:pPr>
            <a:r>
              <a:rPr lang="sv-SE" b="0" kern="0" dirty="0" smtClean="0">
                <a:latin typeface="Times New Roman" pitchFamily="18" charset="0"/>
              </a:rPr>
              <a:t>Skyddsombudsstopp kallas ibland för skyddsstopp.</a:t>
            </a:r>
          </a:p>
          <a:p>
            <a:pPr eaLnBrk="1" hangingPunct="1">
              <a:lnSpc>
                <a:spcPct val="80000"/>
              </a:lnSpc>
            </a:pPr>
            <a:endParaRPr lang="sv-SE" b="0" kern="0" dirty="0" smtClean="0">
              <a:latin typeface="Times New Roman" pitchFamily="18" charset="0"/>
            </a:endParaRPr>
          </a:p>
          <a:p>
            <a:pPr eaLnBrk="1" hangingPunct="1">
              <a:lnSpc>
                <a:spcPct val="80000"/>
              </a:lnSpc>
            </a:pPr>
            <a:r>
              <a:rPr lang="sv-SE" b="0" kern="0" dirty="0" smtClean="0">
                <a:latin typeface="Times New Roman" pitchFamily="18" charset="0"/>
              </a:rPr>
              <a:t>Om skyddsombudet begärt/lagt ett skyddsombudsstopp meddelas arbetsgivaren. Det är ett akut läge.</a:t>
            </a:r>
          </a:p>
          <a:p>
            <a:pPr eaLnBrk="1" hangingPunct="1">
              <a:lnSpc>
                <a:spcPct val="80000"/>
              </a:lnSpc>
            </a:pPr>
            <a:r>
              <a:rPr lang="sv-SE" b="0" kern="0" baseline="0" dirty="0" smtClean="0">
                <a:latin typeface="Times New Roman" pitchFamily="18" charset="0"/>
              </a:rPr>
              <a:t>Det är skyddsombudet eller arbetsmiljöverket som kan häva skyddsstoppet – inte arbetsgivaren. Om skyddsombudet och arbetsgivaren vidtar åtgärder för att undanröja faran som ni är överens om kan skyddsombudet häva skyddsstoppet.</a:t>
            </a:r>
          </a:p>
          <a:p>
            <a:pPr eaLnBrk="1" hangingPunct="1">
              <a:lnSpc>
                <a:spcPct val="80000"/>
              </a:lnSpc>
            </a:pPr>
            <a:endParaRPr lang="sv-SE" b="0" kern="0" baseline="0" dirty="0" smtClean="0">
              <a:latin typeface="Times New Roman" pitchFamily="18" charset="0"/>
            </a:endParaRPr>
          </a:p>
          <a:p>
            <a:pPr eaLnBrk="1" hangingPunct="1">
              <a:lnSpc>
                <a:spcPct val="80000"/>
              </a:lnSpc>
            </a:pPr>
            <a:r>
              <a:rPr lang="sv-SE" b="0" kern="0" baseline="0" dirty="0" smtClean="0">
                <a:latin typeface="Times New Roman" pitchFamily="18" charset="0"/>
              </a:rPr>
              <a:t>Om arbetsgivaren inte är överens kontaktas Arbetsmiljöverket som bedömer skyddsstoppet och kan kräva åtgärder för att häva skyddsstoppet.</a:t>
            </a:r>
          </a:p>
          <a:p>
            <a:pPr eaLnBrk="1" hangingPunct="1">
              <a:lnSpc>
                <a:spcPct val="80000"/>
              </a:lnSpc>
            </a:pPr>
            <a:endParaRPr lang="sv-SE" b="0" kern="0" baseline="0" dirty="0" smtClean="0">
              <a:latin typeface="Times New Roman" pitchFamily="18" charset="0"/>
            </a:endParaRPr>
          </a:p>
          <a:p>
            <a:pPr eaLnBrk="1" hangingPunct="1">
              <a:lnSpc>
                <a:spcPct val="80000"/>
              </a:lnSpc>
            </a:pPr>
            <a:endParaRPr lang="sv-SE" b="0" kern="0" baseline="0" dirty="0" smtClean="0">
              <a:latin typeface="Times New Roman" pitchFamily="18" charset="0"/>
            </a:endParaRPr>
          </a:p>
          <a:p>
            <a:pPr eaLnBrk="1" hangingPunct="1">
              <a:lnSpc>
                <a:spcPct val="80000"/>
              </a:lnSpc>
            </a:pPr>
            <a:r>
              <a:rPr lang="sv-SE" b="0" kern="0" baseline="0" dirty="0" smtClean="0">
                <a:latin typeface="Times New Roman" pitchFamily="18" charset="0"/>
              </a:rPr>
              <a:t>Observera att det både måste vara en omedelbar och allvarlig fara. Du har även rätt att avbryta arbeten som utförs av inhyrd arbetskraft i arbetsgivarens verksamhet. Studerandeskyddsombud har dock inte rätt att avbryta arbeten.</a:t>
            </a:r>
          </a:p>
          <a:p>
            <a:pPr eaLnBrk="1" hangingPunct="1">
              <a:lnSpc>
                <a:spcPct val="80000"/>
              </a:lnSpc>
            </a:pPr>
            <a:endParaRPr lang="sv-SE" b="0" kern="0" baseline="0" dirty="0" smtClean="0">
              <a:latin typeface="Times New Roman" pitchFamily="18" charset="0"/>
            </a:endParaRPr>
          </a:p>
          <a:p>
            <a:pPr eaLnBrk="1" hangingPunct="1">
              <a:lnSpc>
                <a:spcPct val="80000"/>
              </a:lnSpc>
            </a:pPr>
            <a:r>
              <a:rPr lang="sv-SE" b="0" kern="0" baseline="0" dirty="0" smtClean="0">
                <a:latin typeface="Times New Roman" pitchFamily="18" charset="0"/>
              </a:rPr>
              <a:t>Arbetsmiljöverket skriver:</a:t>
            </a:r>
          </a:p>
          <a:p>
            <a:pPr eaLnBrk="1" hangingPunct="1">
              <a:lnSpc>
                <a:spcPct val="80000"/>
              </a:lnSpc>
            </a:pPr>
            <a:r>
              <a:rPr lang="sv-SE" b="0" kern="0" baseline="0" dirty="0" smtClean="0">
                <a:latin typeface="Times New Roman" pitchFamily="18" charset="0"/>
              </a:rPr>
              <a:t>Så här går ett skyddsombudsstopp till:</a:t>
            </a:r>
          </a:p>
          <a:p>
            <a:pPr eaLnBrk="1" hangingPunct="1">
              <a:lnSpc>
                <a:spcPct val="80000"/>
              </a:lnSpc>
            </a:pPr>
            <a:endParaRPr lang="sv-SE" b="0" kern="0" baseline="0" dirty="0" smtClean="0">
              <a:latin typeface="Times New Roman" pitchFamily="18" charset="0"/>
            </a:endParaRPr>
          </a:p>
          <a:p>
            <a:pPr eaLnBrk="1" hangingPunct="1">
              <a:lnSpc>
                <a:spcPct val="80000"/>
              </a:lnSpc>
            </a:pPr>
            <a:r>
              <a:rPr lang="sv-SE" b="0" kern="0" baseline="0" dirty="0" smtClean="0">
                <a:latin typeface="Times New Roman" pitchFamily="18" charset="0"/>
              </a:rPr>
              <a:t>Meddela arbetsgivaren att du bedömer att det finns en omedelbar och allvarlig fara för arbetstagares liv eller hälsa och att du därför har stoppat arbetet. Meddelandet kan framföras muntligt, men det är viktigt att dokumentera det vid senare tillfälle. Berätta om din rätt att stoppa arbetet enligt arbetsmiljölagen 6 kap. 7 §.</a:t>
            </a:r>
          </a:p>
          <a:p>
            <a:pPr eaLnBrk="1" hangingPunct="1">
              <a:lnSpc>
                <a:spcPct val="80000"/>
              </a:lnSpc>
            </a:pPr>
            <a:r>
              <a:rPr lang="sv-SE" b="0" kern="0" baseline="0" dirty="0" smtClean="0">
                <a:latin typeface="Times New Roman" pitchFamily="18" charset="0"/>
              </a:rPr>
              <a:t>        </a:t>
            </a:r>
          </a:p>
          <a:p>
            <a:pPr eaLnBrk="1" hangingPunct="1">
              <a:lnSpc>
                <a:spcPct val="80000"/>
              </a:lnSpc>
            </a:pPr>
            <a:r>
              <a:rPr lang="sv-SE" b="0" kern="0" baseline="0" dirty="0" smtClean="0">
                <a:latin typeface="Times New Roman" pitchFamily="18" charset="0"/>
              </a:rPr>
              <a:t>Arbetsgivaren tar ställning till skyddsombudsstoppet. Håller arbetsgivaren med om att det finns en omedelbar och allvarlig fara accepterar arbetsgivaren stoppet och startar inte arbetet igen förrän ni är överens om att riskerna är undanröjda och arbetet är säkert. Det är bra om ni genom dialog tillsammans försöker hitta en lösning så att arbetet kan återupptas på ett säkert sätt. I dessa fall behöver ingen kontakt tas med oss.</a:t>
            </a:r>
          </a:p>
          <a:p>
            <a:pPr eaLnBrk="1" hangingPunct="1">
              <a:lnSpc>
                <a:spcPct val="80000"/>
              </a:lnSpc>
            </a:pPr>
            <a:r>
              <a:rPr lang="sv-SE" b="0" kern="0" baseline="0" dirty="0" smtClean="0">
                <a:latin typeface="Times New Roman" pitchFamily="18" charset="0"/>
              </a:rPr>
              <a:t>       </a:t>
            </a:r>
          </a:p>
          <a:p>
            <a:pPr eaLnBrk="1" hangingPunct="1">
              <a:lnSpc>
                <a:spcPct val="80000"/>
              </a:lnSpc>
            </a:pPr>
            <a:r>
              <a:rPr lang="sv-SE" b="0" kern="0" baseline="0" dirty="0" smtClean="0">
                <a:latin typeface="Times New Roman" pitchFamily="18" charset="0"/>
              </a:rPr>
              <a:t>Håller arbetsgivaren inte med om att det finns en omedelbar och allvarlig fara för arbetstagares liv eller hälsa ringer arbetsgivaren till oss så att vi får avgöra om arbetet ska fortsätta vara avbrutet eller inte.</a:t>
            </a:r>
          </a:p>
          <a:p>
            <a:pPr eaLnBrk="1" hangingPunct="1">
              <a:lnSpc>
                <a:spcPct val="80000"/>
              </a:lnSpc>
            </a:pPr>
            <a:r>
              <a:rPr lang="sv-SE" b="0" kern="0" baseline="0" dirty="0" smtClean="0">
                <a:latin typeface="Times New Roman" pitchFamily="18" charset="0"/>
              </a:rPr>
              <a:t>          </a:t>
            </a:r>
          </a:p>
          <a:p>
            <a:pPr eaLnBrk="1" hangingPunct="1">
              <a:lnSpc>
                <a:spcPct val="80000"/>
              </a:lnSpc>
            </a:pPr>
            <a:r>
              <a:rPr lang="sv-SE" b="0" kern="0" baseline="0" dirty="0" smtClean="0">
                <a:latin typeface="Times New Roman" pitchFamily="18" charset="0"/>
              </a:rPr>
              <a:t>Oftast gör vi en inspektion på arbetsplatsen så snart som möjligt, men ibland avgör vi ärendet via telefon. Vår prövning av skyddsombudsstoppet leder fram till ett beslut om ett förbud (vi tvingar arbetsgivaren att sluta med något som inte är tillåtet) eller till ett beslut om att inte förbjuda arbetet. I det fall vi beslutar om att inte förbjuda arbetet kan arbetsgivaren återuppta arbetet direkt.</a:t>
            </a:r>
          </a:p>
          <a:p>
            <a:pPr eaLnBrk="1" hangingPunct="1">
              <a:lnSpc>
                <a:spcPct val="80000"/>
              </a:lnSpc>
            </a:pPr>
            <a:r>
              <a:rPr lang="sv-SE" b="0" kern="0" baseline="0" dirty="0" smtClean="0">
                <a:latin typeface="Times New Roman" pitchFamily="18" charset="0"/>
              </a:rPr>
              <a:t>        </a:t>
            </a:r>
          </a:p>
          <a:p>
            <a:pPr eaLnBrk="1" hangingPunct="1">
              <a:lnSpc>
                <a:spcPct val="80000"/>
              </a:lnSpc>
            </a:pPr>
            <a:r>
              <a:rPr lang="sv-SE" b="0" kern="0" baseline="0" dirty="0" smtClean="0">
                <a:latin typeface="Times New Roman" pitchFamily="18" charset="0"/>
              </a:rPr>
              <a:t>Både arbetsgivaren och du som skyddsombud kan överklaga vårt beslut. Om det blir aktuellt för dig att överklaga är det viktigt att känna till att du inte har rätt att överklaga om det finns ett huvudskyddsombud. Då är det huvudskyddsombudet som ska överklaga.</a:t>
            </a:r>
          </a:p>
          <a:p>
            <a:pPr eaLnBrk="1" hangingPunct="1">
              <a:lnSpc>
                <a:spcPct val="80000"/>
              </a:lnSpc>
            </a:pPr>
            <a:endParaRPr lang="sv-SE" b="0" kern="0" baseline="0" dirty="0" smtClean="0">
              <a:latin typeface="Times New Roman" pitchFamily="18" charset="0"/>
            </a:endParaRPr>
          </a:p>
          <a:p>
            <a:pPr eaLnBrk="1" hangingPunct="1">
              <a:lnSpc>
                <a:spcPct val="80000"/>
              </a:lnSpc>
            </a:pPr>
            <a:r>
              <a:rPr lang="sv-SE" b="0" kern="0" baseline="0" dirty="0" smtClean="0">
                <a:latin typeface="Times New Roman" pitchFamily="18" charset="0"/>
              </a:rPr>
              <a:t>Gå också igenom att arbetsmiljöverket bedriver ett förebyggande arbete genom inspektioner. Inspektioner kan ske oanmälda eller anmälda.</a:t>
            </a:r>
            <a:endParaRPr lang="sv-SE" b="0" kern="0" dirty="0" smtClean="0">
              <a:latin typeface="Times New Roman" pitchFamily="18" charset="0"/>
            </a:endParaRPr>
          </a:p>
          <a:p>
            <a:pPr eaLnBrk="1" hangingPunct="1">
              <a:lnSpc>
                <a:spcPct val="80000"/>
              </a:lnSpc>
            </a:pPr>
            <a:endParaRPr lang="sv-SE" b="1" kern="0" dirty="0" smtClean="0">
              <a:latin typeface="Times New Roman" pitchFamily="18" charset="0"/>
            </a:endParaRPr>
          </a:p>
          <a:p>
            <a:pPr eaLnBrk="1" hangingPunct="1">
              <a:lnSpc>
                <a:spcPct val="80000"/>
              </a:lnSpc>
            </a:pPr>
            <a:endParaRPr lang="sv-SE" kern="0" dirty="0">
              <a:latin typeface="Times New Roman" pitchFamily="18" charset="0"/>
            </a:endParaRPr>
          </a:p>
          <a:p>
            <a:pPr eaLnBrk="1" hangingPunct="1">
              <a:lnSpc>
                <a:spcPct val="80000"/>
              </a:lnSpc>
            </a:pPr>
            <a:endParaRPr lang="sv-SE" kern="0" dirty="0">
              <a:latin typeface="Times New Roman" pitchFamily="18" charset="0"/>
            </a:endParaRPr>
          </a:p>
          <a:p>
            <a:pPr eaLnBrk="1" hangingPunct="1">
              <a:lnSpc>
                <a:spcPct val="80000"/>
              </a:lnSpc>
            </a:pPr>
            <a:endParaRPr lang="sv-SE" sz="1300" dirty="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61</a:t>
            </a:fld>
            <a:endParaRPr lang="sv-SE" dirty="0"/>
          </a:p>
        </p:txBody>
      </p:sp>
    </p:spTree>
    <p:extLst>
      <p:ext uri="{BB962C8B-B14F-4D97-AF65-F5344CB8AC3E}">
        <p14:creationId xmlns:p14="http://schemas.microsoft.com/office/powerpoint/2010/main" val="4031424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Lunch 60 minuter. Uppmana till rörelse</a:t>
            </a:r>
            <a:r>
              <a:rPr lang="sv-SE" baseline="0" dirty="0" smtClean="0"/>
              <a:t> och klimatsmart måltid!</a:t>
            </a:r>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62</a:t>
            </a:fld>
            <a:endParaRPr lang="sv-SE"/>
          </a:p>
        </p:txBody>
      </p:sp>
    </p:spTree>
    <p:extLst>
      <p:ext uri="{BB962C8B-B14F-4D97-AF65-F5344CB8AC3E}">
        <p14:creationId xmlns:p14="http://schemas.microsoft.com/office/powerpoint/2010/main" val="4133281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63</a:t>
            </a:fld>
            <a:endParaRPr lang="sv-SE"/>
          </a:p>
        </p:txBody>
      </p:sp>
    </p:spTree>
    <p:extLst>
      <p:ext uri="{BB962C8B-B14F-4D97-AF65-F5344CB8AC3E}">
        <p14:creationId xmlns:p14="http://schemas.microsoft.com/office/powerpoint/2010/main" val="1482279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a:t>
            </a:r>
            <a:r>
              <a:rPr lang="sv-SE" baseline="0" dirty="0" smtClean="0"/>
              <a:t> deltagarnas förkunskaper ingick att genomföra en arbetsplats för alla. Ta upp begreppet ”för alla,” och att det behöver tillämpas på olika områden.</a:t>
            </a:r>
          </a:p>
          <a:p>
            <a:endParaRPr lang="sv-SE" baseline="0" dirty="0" smtClean="0"/>
          </a:p>
          <a:p>
            <a:r>
              <a:rPr lang="sv-SE" baseline="0" dirty="0" smtClean="0"/>
              <a:t>Kom in på att arbetsmiljölagen säger att ”</a:t>
            </a:r>
            <a:r>
              <a:rPr lang="sv-SE" dirty="0" smtClean="0"/>
              <a:t>Arbetsförhållandena ska anpassas till människors</a:t>
            </a:r>
            <a:r>
              <a:rPr lang="sv-SE" b="1" u="sng" dirty="0" smtClean="0"/>
              <a:t> olika </a:t>
            </a:r>
            <a:r>
              <a:rPr lang="sv-SE" dirty="0" smtClean="0"/>
              <a:t>förutsättningar i fysiskt och psykiskt avseende. ” Människor är olika och behöver olika förutsättningar för att lyckas i arbetet. Vi är varandras arbetsmiljö och en viktig faktor är också klimatet på våra arbetsplatser.</a:t>
            </a:r>
          </a:p>
          <a:p>
            <a:r>
              <a:rPr lang="sv-SE" baseline="0" dirty="0" smtClean="0"/>
              <a:t>Uppmuntra deltagarna att ha med ”för alla perspektivet” i arbetsmiljöarbetet.</a:t>
            </a:r>
          </a:p>
          <a:p>
            <a:endParaRPr lang="sv-SE" baseline="0" dirty="0" smtClean="0"/>
          </a:p>
          <a:p>
            <a:r>
              <a:rPr lang="sv-SE" b="1" dirty="0" smtClean="0"/>
              <a:t>Ställ viktiga och utmanande frågor</a:t>
            </a:r>
          </a:p>
          <a:p>
            <a:pPr lvl="1"/>
            <a:r>
              <a:rPr lang="sv-SE" dirty="0" smtClean="0"/>
              <a:t>Hur inkluderar vi alla i arbetsmiljöarbetet?</a:t>
            </a:r>
          </a:p>
          <a:p>
            <a:pPr lvl="1"/>
            <a:r>
              <a:rPr lang="sv-SE" dirty="0" smtClean="0"/>
              <a:t>Vem får prata/pratar mest vid möten, ex. APT?</a:t>
            </a:r>
          </a:p>
          <a:p>
            <a:pPr lvl="1"/>
            <a:r>
              <a:rPr lang="sv-SE" dirty="0" smtClean="0"/>
              <a:t>Vem får kompetensutveckling?</a:t>
            </a:r>
          </a:p>
          <a:p>
            <a:pPr lvl="1"/>
            <a:r>
              <a:rPr lang="sv-SE" dirty="0" smtClean="0"/>
              <a:t>Vad är organisation och vad är person?</a:t>
            </a:r>
          </a:p>
          <a:p>
            <a:pPr lvl="1"/>
            <a:r>
              <a:rPr lang="sv-SE" dirty="0" smtClean="0"/>
              <a:t>För vem bygger vi lokalerna? </a:t>
            </a:r>
          </a:p>
          <a:p>
            <a:pPr lvl="1"/>
            <a:r>
              <a:rPr lang="sv-SE" dirty="0" smtClean="0"/>
              <a:t>Har alla möjlighet att arbeta på arbetsplatsen?</a:t>
            </a:r>
          </a:p>
          <a:p>
            <a:endParaRPr lang="sv-SE" baseline="0" dirty="0" smtClean="0"/>
          </a:p>
          <a:p>
            <a:pPr marL="285750" indent="-285750">
              <a:buFont typeface="Arial" panose="020B0604020202020204" pitchFamily="34" charset="0"/>
              <a:buChar char="•"/>
            </a:pPr>
            <a:endParaRPr lang="sv-SE" sz="1200" dirty="0" smtClean="0"/>
          </a:p>
          <a:p>
            <a:pPr marL="285750" indent="-285750">
              <a:buFont typeface="Arial" panose="020B0604020202020204" pitchFamily="34" charset="0"/>
              <a:buChar char="•"/>
            </a:pPr>
            <a:r>
              <a:rPr lang="sv-SE" sz="1200" dirty="0" smtClean="0"/>
              <a:t>För vem organiserar vi verksamheten? Får alla plats?</a:t>
            </a:r>
          </a:p>
          <a:p>
            <a:endParaRPr lang="sv-SE" sz="1200" dirty="0" smtClean="0"/>
          </a:p>
          <a:p>
            <a:pPr marL="285750" indent="-285750">
              <a:buFont typeface="Arial" panose="020B0604020202020204" pitchFamily="34" charset="0"/>
              <a:buChar char="•"/>
            </a:pPr>
            <a:r>
              <a:rPr lang="sv-SE" sz="1200" dirty="0" smtClean="0"/>
              <a:t>Lika barn leka bäst – olika barn leka nya lekar. Hur bygger vi arbetsplatser där olikheter utvecklar våra verksamheter?</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64</a:t>
            </a:fld>
            <a:endParaRPr lang="sv-SE"/>
          </a:p>
        </p:txBody>
      </p:sp>
    </p:spTree>
    <p:extLst>
      <p:ext uri="{BB962C8B-B14F-4D97-AF65-F5344CB8AC3E}">
        <p14:creationId xmlns:p14="http://schemas.microsoft.com/office/powerpoint/2010/main" val="7617580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sv-SE" sz="1200" b="0" i="0" u="none" strike="noStrike" kern="1200" baseline="0" dirty="0" smtClean="0">
                <a:solidFill>
                  <a:schemeClr val="tx1"/>
                </a:solidFill>
                <a:latin typeface="+mn-lt"/>
                <a:ea typeface="+mn-ea"/>
                <a:cs typeface="+mn-cs"/>
              </a:rPr>
              <a:t>Repetera AML Kap 3 – allmänna skyldigheter för arbetsgivare och arbetstagare.</a:t>
            </a:r>
          </a:p>
          <a:p>
            <a:r>
              <a:rPr lang="sv-SE" sz="1200" kern="1200" dirty="0" smtClean="0">
                <a:solidFill>
                  <a:schemeClr val="tx1"/>
                </a:solidFill>
                <a:effectLst/>
                <a:latin typeface="+mn-lt"/>
                <a:ea typeface="+mn-ea"/>
                <a:cs typeface="+mn-cs"/>
              </a:rPr>
              <a:t>Vad gör du som skyddsombud om arbetsgivaren brister i sina skyldigheter och trots uppmaningar inte tar tag i arbetsmiljöarbetet?</a:t>
            </a:r>
            <a:br>
              <a:rPr lang="sv-SE" sz="1200" kern="1200" dirty="0" smtClean="0">
                <a:solidFill>
                  <a:schemeClr val="tx1"/>
                </a:solidFill>
                <a:effectLst/>
                <a:latin typeface="+mn-lt"/>
                <a:ea typeface="+mn-ea"/>
                <a:cs typeface="+mn-cs"/>
              </a:rPr>
            </a:br>
            <a:endParaRPr lang="sv-SE" sz="1200" kern="1200" dirty="0" smtClean="0">
              <a:solidFill>
                <a:schemeClr val="tx1"/>
              </a:solidFill>
              <a:effectLst/>
              <a:latin typeface="+mn-lt"/>
              <a:ea typeface="+mn-ea"/>
              <a:cs typeface="+mn-cs"/>
            </a:endParaRPr>
          </a:p>
          <a:p>
            <a:endParaRPr lang="sv-SE" sz="1200" b="1" i="0" u="none" strike="noStrike" kern="1200" baseline="0" dirty="0" smtClean="0">
              <a:solidFill>
                <a:schemeClr val="tx1"/>
              </a:solidFill>
              <a:effectLst/>
              <a:latin typeface="+mn-lt"/>
              <a:ea typeface="+mn-ea"/>
              <a:cs typeface="+mn-cs"/>
            </a:endParaRPr>
          </a:p>
          <a:p>
            <a:r>
              <a:rPr lang="sv-SE" sz="1200" b="1" i="0" u="none" strike="noStrike" kern="1200" baseline="0" dirty="0" smtClean="0">
                <a:solidFill>
                  <a:schemeClr val="tx1"/>
                </a:solidFill>
                <a:effectLst/>
                <a:latin typeface="+mn-lt"/>
                <a:ea typeface="+mn-ea"/>
                <a:cs typeface="+mn-cs"/>
              </a:rPr>
              <a:t>Referensmaterial/Lagtext:</a:t>
            </a:r>
          </a:p>
          <a:p>
            <a:endParaRPr lang="sv-SE" sz="1200" b="1" i="0" u="none" strike="noStrike" kern="1200" baseline="0" dirty="0" smtClean="0">
              <a:solidFill>
                <a:schemeClr val="tx1"/>
              </a:solidFill>
              <a:latin typeface="+mn-lt"/>
              <a:ea typeface="+mn-ea"/>
              <a:cs typeface="+mn-cs"/>
            </a:endParaRPr>
          </a:p>
          <a:p>
            <a:r>
              <a:rPr lang="sv-SE" sz="1200" b="1" i="0" u="sng" strike="noStrike" kern="1200" baseline="0" dirty="0" smtClean="0">
                <a:solidFill>
                  <a:schemeClr val="tx1"/>
                </a:solidFill>
                <a:latin typeface="+mn-lt"/>
                <a:ea typeface="+mn-ea"/>
                <a:cs typeface="+mn-cs"/>
              </a:rPr>
              <a:t>KAPITEL </a:t>
            </a:r>
            <a:r>
              <a:rPr lang="sv-SE" sz="1200" b="1" i="0" u="sng" strike="noStrike" kern="1200" baseline="0" dirty="0">
                <a:solidFill>
                  <a:schemeClr val="tx1"/>
                </a:solidFill>
                <a:latin typeface="+mn-lt"/>
                <a:ea typeface="+mn-ea"/>
                <a:cs typeface="+mn-cs"/>
              </a:rPr>
              <a:t>3</a:t>
            </a:r>
          </a:p>
          <a:p>
            <a:r>
              <a:rPr lang="sv-SE" sz="1200" b="0" i="0" u="none" strike="noStrike" kern="1200" baseline="0" dirty="0">
                <a:solidFill>
                  <a:schemeClr val="tx1"/>
                </a:solidFill>
                <a:latin typeface="+mn-lt"/>
                <a:ea typeface="+mn-ea"/>
                <a:cs typeface="+mn-cs"/>
              </a:rPr>
              <a:t>Allmänna skyldigheter</a:t>
            </a:r>
          </a:p>
          <a:p>
            <a:r>
              <a:rPr lang="sv-SE" sz="1200" b="0" i="0" u="none" strike="noStrike" kern="1200" baseline="0" dirty="0">
                <a:solidFill>
                  <a:schemeClr val="tx1"/>
                </a:solidFill>
                <a:latin typeface="+mn-lt"/>
                <a:ea typeface="+mn-ea"/>
                <a:cs typeface="+mn-cs"/>
              </a:rPr>
              <a:t>lagtext:</a:t>
            </a:r>
          </a:p>
          <a:p>
            <a:r>
              <a:rPr lang="sv-SE" sz="1200" b="0" i="0" u="none" strike="noStrike" kern="1200" baseline="0" dirty="0">
                <a:solidFill>
                  <a:schemeClr val="tx1"/>
                </a:solidFill>
                <a:latin typeface="+mn-lt"/>
                <a:ea typeface="+mn-ea"/>
                <a:cs typeface="+mn-cs"/>
              </a:rPr>
              <a:t>1 §</a:t>
            </a:r>
          </a:p>
          <a:p>
            <a:r>
              <a:rPr lang="sv-SE" sz="1200" b="0" i="0" u="none" strike="noStrike" kern="1200" baseline="0" dirty="0">
                <a:solidFill>
                  <a:schemeClr val="tx1"/>
                </a:solidFill>
                <a:latin typeface="+mn-lt"/>
                <a:ea typeface="+mn-ea"/>
                <a:cs typeface="+mn-cs"/>
              </a:rPr>
              <a:t>Bestämmelserna i detta kapitel skall tillämpas med beaktande av kraven på arbetsmiljöns beskaffenhet enligt 2 kap.</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1 a §</a:t>
            </a:r>
          </a:p>
          <a:p>
            <a:r>
              <a:rPr lang="sv-SE" sz="1200" b="0" i="0" u="none" strike="noStrike" kern="1200" baseline="0" dirty="0">
                <a:solidFill>
                  <a:schemeClr val="tx1"/>
                </a:solidFill>
                <a:latin typeface="+mn-lt"/>
                <a:ea typeface="+mn-ea"/>
                <a:cs typeface="+mn-cs"/>
              </a:rPr>
              <a:t>Arbetsgivare och arbetstagare skall samverka för att åstadkomma en god arbetsmiljö.</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2 §</a:t>
            </a:r>
          </a:p>
          <a:p>
            <a:r>
              <a:rPr lang="sv-SE" sz="1200" b="0" i="0" u="none" strike="noStrike" kern="1200" baseline="0" dirty="0">
                <a:solidFill>
                  <a:schemeClr val="tx1"/>
                </a:solidFill>
                <a:latin typeface="+mn-lt"/>
                <a:ea typeface="+mn-ea"/>
                <a:cs typeface="+mn-cs"/>
              </a:rPr>
              <a:t>Arbetsgivaren skall vidta alla åtgärder som behövs för att förebygga att arbetstagaren utsätts för ohälsa eller olycksfall. En utgångspunkt skall därvid vara att allt sådant som kan leda till ohälsa eller olycksfall skall ändras eller ersättas så att risken för ohälsa eller olycksfall undanröjs. Arbetsgivaren skall beakta den särskilda risk för ohälsa och olycksfall</a:t>
            </a:r>
          </a:p>
          <a:p>
            <a:r>
              <a:rPr lang="sv-SE" sz="1200" b="0" i="0" u="none" strike="noStrike" kern="1200" baseline="0" dirty="0">
                <a:solidFill>
                  <a:schemeClr val="tx1"/>
                </a:solidFill>
                <a:latin typeface="+mn-lt"/>
                <a:ea typeface="+mn-ea"/>
                <a:cs typeface="+mn-cs"/>
              </a:rPr>
              <a:t>som kan följa av att arbetstagaren utför arbete ensam. Lokaler samt maskiner, redskap, skyddsutrustning och andra tekniska</a:t>
            </a:r>
          </a:p>
          <a:p>
            <a:r>
              <a:rPr lang="sv-SE" sz="1200" b="0" i="0" u="none" strike="noStrike" kern="1200" baseline="0" dirty="0">
                <a:solidFill>
                  <a:schemeClr val="tx1"/>
                </a:solidFill>
                <a:latin typeface="+mn-lt"/>
                <a:ea typeface="+mn-ea"/>
                <a:cs typeface="+mn-cs"/>
              </a:rPr>
              <a:t>anordningar skall underhållas väl.</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2 a § </a:t>
            </a:r>
            <a:r>
              <a:rPr lang="sv-SE" sz="1200" b="0" i="1" u="none" strike="noStrike" kern="1200" baseline="0" dirty="0">
                <a:solidFill>
                  <a:schemeClr val="tx1"/>
                </a:solidFill>
                <a:latin typeface="+mn-lt"/>
                <a:ea typeface="+mn-ea"/>
                <a:cs typeface="+mn-cs"/>
              </a:rPr>
              <a:t>(Regleras i AFS 2001:1, Systematiskt arbetsmiljöarbete – särskilt pass kommer. ingen fördjupning här)</a:t>
            </a:r>
          </a:p>
          <a:p>
            <a:r>
              <a:rPr lang="sv-SE" sz="1200" b="0" i="0" u="none" strike="noStrike" kern="1200" baseline="0" dirty="0">
                <a:solidFill>
                  <a:schemeClr val="tx1"/>
                </a:solidFill>
                <a:latin typeface="+mn-lt"/>
                <a:ea typeface="+mn-ea"/>
                <a:cs typeface="+mn-cs"/>
              </a:rPr>
              <a:t>Arbetsgivaren ska systematiskt planera, leda och kontrollera verksamheten på ett sätt som leder till att arbetsmiljön uppfyller föreskrivna krav på en god arbetsmiljö. Han ska utreda arbetsskador, fortlöpande undersöka riskerna i verksamheten och vidta de åtgärder som föranleds av detta. Åtgärder som inte kan vidtas omedelbart ska tidsplaneras. Arbetsgivaren ska i den utsträckning verksamheten kräver dokumentera arbetsmiljön och arbetet med denna. Handlingsplaner ska därvid upprättas.</a:t>
            </a:r>
          </a:p>
          <a:p>
            <a:r>
              <a:rPr lang="sv-SE" sz="1200" b="0" i="0" u="none" strike="noStrike" kern="1200" baseline="0" dirty="0">
                <a:solidFill>
                  <a:schemeClr val="tx1"/>
                </a:solidFill>
                <a:latin typeface="+mn-lt"/>
                <a:ea typeface="+mn-ea"/>
                <a:cs typeface="+mn-cs"/>
              </a:rPr>
              <a:t>Arbetsgivaren ska vidare se till att det i hans verksamhet finns en på lämpligt sätt organiserad arbetsanpassnings- och rehabiliteringsverksamhet för fullgörande av de uppgifter som enligt denna lag och enligt 30 kap. socialförsäkringsbalken vilar på honom.</a:t>
            </a:r>
          </a:p>
          <a:p>
            <a:endParaRPr lang="sv-SE"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2 c § </a:t>
            </a:r>
            <a:r>
              <a:rPr lang="sv-SE" sz="1200" b="0" i="1" u="none" strike="noStrike" kern="1200" baseline="0" dirty="0">
                <a:solidFill>
                  <a:schemeClr val="tx1"/>
                </a:solidFill>
                <a:latin typeface="+mn-lt"/>
                <a:ea typeface="+mn-ea"/>
                <a:cs typeface="+mn-cs"/>
              </a:rPr>
              <a:t>(Regleras i AFS 2001:1, Systematiskt arbetsmiljöarbete – särskilt pass kommer. ingen fördjupning här)</a:t>
            </a:r>
            <a:r>
              <a:rPr lang="sv-SE" sz="1200" b="0" i="0" u="none" strike="noStrike" kern="1200" baseline="0" dirty="0">
                <a:solidFill>
                  <a:schemeClr val="tx1"/>
                </a:solidFill>
                <a:latin typeface="+mn-lt"/>
                <a:ea typeface="+mn-ea"/>
                <a:cs typeface="+mn-cs"/>
              </a:rPr>
              <a:t> </a:t>
            </a:r>
          </a:p>
          <a:p>
            <a:r>
              <a:rPr lang="sv-SE" sz="1200" b="0" i="0" u="none" strike="noStrike" kern="1200" baseline="0" dirty="0">
                <a:solidFill>
                  <a:schemeClr val="tx1"/>
                </a:solidFill>
                <a:latin typeface="+mn-lt"/>
                <a:ea typeface="+mn-ea"/>
                <a:cs typeface="+mn-cs"/>
              </a:rPr>
              <a:t>Arbetsgivaren skall svara för att den företagshälsovård som arbetsförhållandena kräver finns att tillgå. Med företagshälsovård avses en oberoende expertresurs inom områdena arbetsmiljö och rehabilitering. Företagshälsovården skall särskilt arbeta för att förebygga och undanröja hälsorisker på arbetsplatser samt ha kompetens att identifiera och beskriva sambanden mellan arbetsmiljö, organisation, produktivitet och hälsa.</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3 §</a:t>
            </a:r>
          </a:p>
          <a:p>
            <a:r>
              <a:rPr lang="sv-SE" sz="1200" b="0" i="0" u="none" strike="noStrike" kern="1200" baseline="0" dirty="0">
                <a:solidFill>
                  <a:schemeClr val="tx1"/>
                </a:solidFill>
                <a:latin typeface="+mn-lt"/>
                <a:ea typeface="+mn-ea"/>
                <a:cs typeface="+mn-cs"/>
              </a:rPr>
              <a:t>Arbetsgivaren skall se till att arbetstagaren får god kännedom om de förhållanden, under vilka arbetet bedrivs, och att arbetstagaren upplyses om de risker som kan vara förbundna med arbetet. Arbetsgivaren skall förvissa sig om att arbetstagaren har den utbildning som behövs och vet vad han har att iaktta för att undgå riskerna i arbetet. Arbetsgivaren</a:t>
            </a:r>
          </a:p>
          <a:p>
            <a:r>
              <a:rPr lang="sv-SE" sz="1200" b="0" i="0" u="none" strike="noStrike" kern="1200" baseline="0" dirty="0">
                <a:solidFill>
                  <a:schemeClr val="tx1"/>
                </a:solidFill>
                <a:latin typeface="+mn-lt"/>
                <a:ea typeface="+mn-ea"/>
                <a:cs typeface="+mn-cs"/>
              </a:rPr>
              <a:t>skall se till att endast arbetstagare som har fått tillräckliga instruktioner får tillträde till områden där det finns en påtaglig risk för ohälsa eller olycksfall. Arbetsgivaren skall genom att anpassa arbetsförhållandena eller vidta annan lämplig åtgärd ta hänsyn till arbetstagarens särskilda förutsättningar för arbetet. Vid arbetets planläggning och anordnande skall beaktas</a:t>
            </a:r>
          </a:p>
          <a:p>
            <a:r>
              <a:rPr lang="sv-SE" sz="1200" b="0" i="0" u="none" strike="noStrike" kern="1200" baseline="0" dirty="0">
                <a:solidFill>
                  <a:schemeClr val="tx1"/>
                </a:solidFill>
                <a:latin typeface="+mn-lt"/>
                <a:ea typeface="+mn-ea"/>
                <a:cs typeface="+mn-cs"/>
              </a:rPr>
              <a:t>att människors förutsättningar att utföra arbetsuppgifter är olika.</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3 a §</a:t>
            </a:r>
          </a:p>
          <a:p>
            <a:r>
              <a:rPr lang="sv-SE" sz="1200" b="0" i="0" u="none" strike="noStrike" kern="1200" baseline="0" dirty="0">
                <a:solidFill>
                  <a:schemeClr val="tx1"/>
                </a:solidFill>
                <a:latin typeface="+mn-lt"/>
                <a:ea typeface="+mn-ea"/>
                <a:cs typeface="+mn-cs"/>
              </a:rPr>
              <a:t>En arbetsgivare ska utan dröjsmål underrätta den myndighet som regeringen bestämmer om dödsfall eller svårare personskada som har inträffat i samband med arbetets utförande. En arbetsgivare ska också utan dröjsmål underrätta samma myndighet om skador i samband med arbetet som drabbat flera arbetstagare samtidigt och om tillbud som inneburit allvarlig fara för liv och hälsa.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4 §</a:t>
            </a:r>
          </a:p>
          <a:p>
            <a:r>
              <a:rPr lang="sv-SE" sz="1200" b="0" i="0" u="none" strike="noStrike" kern="1200" baseline="0" dirty="0">
                <a:solidFill>
                  <a:schemeClr val="tx1"/>
                </a:solidFill>
                <a:latin typeface="+mn-lt"/>
                <a:ea typeface="+mn-ea"/>
                <a:cs typeface="+mn-cs"/>
              </a:rPr>
              <a:t>Arbetstagaren skall medverka i arbetsmiljöarbetet och delta i genomförandet av de åtgärder som behövs för att åstadkomma en god arbetsmiljö. Han skall följa givna föreskrifter samt använda de skyddsanordningar och iaktta den försiktighet i övrigt som behövs för att förebygga ohälsa och olycksfall. Om arbetstagaren finner att arbetet innebär omedelbar och allvarlig</a:t>
            </a:r>
          </a:p>
          <a:p>
            <a:r>
              <a:rPr lang="sv-SE" sz="1200" b="0" i="0" u="none" strike="noStrike" kern="1200" baseline="0" dirty="0">
                <a:solidFill>
                  <a:schemeClr val="tx1"/>
                </a:solidFill>
                <a:latin typeface="+mn-lt"/>
                <a:ea typeface="+mn-ea"/>
                <a:cs typeface="+mn-cs"/>
              </a:rPr>
              <a:t>fara för liv eller hälsa, skall han snarast underrätta arbetsgivaren eller skyddsombud. Arbetstagaren är fri från ersättningsskyldighet för skada som uppstår till följd av att han underlåter att utföra arbetet i avvaktan på besked om det skall fortsättas.</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Läs mer i kommentareran i Arbetsmiljölagen med kommentarer på Av.se</a:t>
            </a:r>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65</a:t>
            </a:fld>
            <a:endParaRPr lang="sv-SE" dirty="0"/>
          </a:p>
        </p:txBody>
      </p:sp>
    </p:spTree>
    <p:extLst>
      <p:ext uri="{BB962C8B-B14F-4D97-AF65-F5344CB8AC3E}">
        <p14:creationId xmlns:p14="http://schemas.microsoft.com/office/powerpoint/2010/main" val="414923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Grunden i arbetsmiljöarbetet är samverkan mellan arbetstagare, arbetsgivare och skyddsombud. Om samverkan brister eller om arbetsgivaren inte bedriver ett tillfredställande arbetsmiljöarbete kan skyddsombudet lyfta problemen med arbetsgivaren.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Om inget händer eller om arbetsgivarens åtgärder inte är tillräckliga skriv en 6:6a och var konkret med åtgärdsförslagen.</a:t>
            </a:r>
          </a:p>
          <a:p>
            <a:r>
              <a:rPr lang="sv-SE" dirty="0" smtClean="0"/>
              <a:t>Peka tydligt på brister och koppla det till lagstödet.</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Ge arbetsgivaren en chans att rätta till problemen. När samverkansmöjligheterna är uttömda behöver skyddsombudet</a:t>
            </a:r>
            <a:r>
              <a:rPr lang="sv-SE" baseline="0" dirty="0" smtClean="0"/>
              <a:t> driva ärendet vidare med hjälp av Vision och arbetsmiljöverket.</a:t>
            </a:r>
            <a:endParaRPr lang="sv-SE" dirty="0" smtClean="0"/>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66</a:t>
            </a:fld>
            <a:endParaRPr lang="sv-SE"/>
          </a:p>
        </p:txBody>
      </p:sp>
    </p:spTree>
    <p:extLst>
      <p:ext uri="{BB962C8B-B14F-4D97-AF65-F5344CB8AC3E}">
        <p14:creationId xmlns:p14="http://schemas.microsoft.com/office/powerpoint/2010/main" val="167465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Utbildningens syfte handlar om ”Varför utbildningen hålls”</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7706470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Kränkning av skyddsombudets rättigheter innebär bl.a.</a:t>
            </a:r>
            <a:r>
              <a:rPr lang="sv-SE" baseline="0" dirty="0" smtClean="0"/>
              <a:t> att arbetsgivaren brister i samverkan med skyddsombud. Exempelvis kan det handla om att organisationsförändringar genomförs utan att skyddsombudet involveras i riskbedömningar, nya lokaler planeras utan att skyddsombudet involveras eller att nya arbetssätt införs.</a:t>
            </a:r>
            <a:endParaRPr lang="sv-SE" dirty="0" smtClean="0"/>
          </a:p>
          <a:p>
            <a:endParaRPr lang="sv-SE" dirty="0" smtClean="0"/>
          </a:p>
          <a:p>
            <a:endParaRPr lang="sv-SE" dirty="0" smtClean="0"/>
          </a:p>
          <a:p>
            <a:r>
              <a:rPr lang="sv-SE" dirty="0" smtClean="0"/>
              <a:t>Arbetsgivaren är skyldig enligt</a:t>
            </a:r>
            <a:r>
              <a:rPr lang="sv-SE" baseline="0" dirty="0" smtClean="0"/>
              <a:t> AML att involvera skyddsombudet.</a:t>
            </a:r>
          </a:p>
          <a:p>
            <a:r>
              <a:rPr lang="sv-SE" baseline="0" dirty="0" smtClean="0"/>
              <a:t>Om arbetsgivaren struntar i det eller missar att involvera skyddsombudet behöver detta påtalas.</a:t>
            </a:r>
          </a:p>
          <a:p>
            <a:endParaRPr lang="sv-SE" baseline="0" dirty="0" smtClean="0"/>
          </a:p>
          <a:p>
            <a:r>
              <a:rPr lang="sv-SE" baseline="0" dirty="0" smtClean="0"/>
              <a:t>Skyddsombudet kan kontakta sin lokala styrelse eller Visions Center som kan kalla till tvisteförhandling.</a:t>
            </a:r>
          </a:p>
          <a:p>
            <a:r>
              <a:rPr lang="sv-SE" baseline="0" dirty="0" smtClean="0"/>
              <a:t>Vid en tvisteförhandling kan Vision kräva skadestånd till den fackliga organisationen samt ett personligt skadestånd till skyddsombudet.</a:t>
            </a:r>
          </a:p>
          <a:p>
            <a:r>
              <a:rPr lang="sv-SE" baseline="0" dirty="0" smtClean="0"/>
              <a:t>Skadeståndsanspråket kan exempelvis ligga på mellan 10.000 – 30.000 kronor till Vision och skyddsombudet.</a:t>
            </a:r>
          </a:p>
          <a:p>
            <a:endParaRPr lang="sv-SE" baseline="0" dirty="0" smtClean="0"/>
          </a:p>
          <a:p>
            <a:r>
              <a:rPr lang="sv-SE" baseline="0" dirty="0" smtClean="0"/>
              <a:t>Arbetsmiljöverket driver inte frågan – det måste den fackliga organisationen göra som skyddsombudet tillhör. Skyddsombudet kan endast agera och påtala brister inom sitt eget skyddsområde.</a:t>
            </a:r>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67</a:t>
            </a:fld>
            <a:endParaRPr lang="sv-SE"/>
          </a:p>
        </p:txBody>
      </p:sp>
    </p:spTree>
    <p:extLst>
      <p:ext uri="{BB962C8B-B14F-4D97-AF65-F5344CB8AC3E}">
        <p14:creationId xmlns:p14="http://schemas.microsoft.com/office/powerpoint/2010/main" val="4080926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eaLnBrk="1" hangingPunct="1">
              <a:lnSpc>
                <a:spcPct val="80000"/>
              </a:lnSpc>
            </a:pPr>
            <a:endParaRPr lang="sv-SE" b="0" kern="0" baseline="0" dirty="0" smtClean="0">
              <a:latin typeface="Times New Roman" pitchFamily="18" charset="0"/>
            </a:endParaRPr>
          </a:p>
          <a:p>
            <a:pPr eaLnBrk="1" hangingPunct="1">
              <a:lnSpc>
                <a:spcPct val="80000"/>
              </a:lnSpc>
            </a:pPr>
            <a:r>
              <a:rPr lang="sv-SE" b="0" kern="0" baseline="0" dirty="0" smtClean="0">
                <a:latin typeface="Times New Roman" pitchFamily="18" charset="0"/>
              </a:rPr>
              <a:t>Gå också igenom att arbetsmiljöverket bedriver ett förebyggande arbete genom inspektioner. Inspektioner kan ske oanmälda eller anmälda.</a:t>
            </a:r>
            <a:endParaRPr lang="sv-SE" b="0" kern="0" dirty="0" smtClean="0">
              <a:latin typeface="Times New Roman" pitchFamily="18" charset="0"/>
            </a:endParaRPr>
          </a:p>
          <a:p>
            <a:pPr eaLnBrk="1" hangingPunct="1">
              <a:lnSpc>
                <a:spcPct val="80000"/>
              </a:lnSpc>
            </a:pPr>
            <a:endParaRPr lang="sv-SE" b="1" kern="0" dirty="0" smtClean="0">
              <a:latin typeface="Times New Roman" pitchFamily="18" charset="0"/>
            </a:endParaRPr>
          </a:p>
          <a:p>
            <a:pPr eaLnBrk="1" hangingPunct="1">
              <a:lnSpc>
                <a:spcPct val="80000"/>
              </a:lnSpc>
            </a:pPr>
            <a:r>
              <a:rPr lang="sv-SE" b="1" kern="0" dirty="0" smtClean="0">
                <a:latin typeface="Times New Roman" pitchFamily="18" charset="0"/>
              </a:rPr>
              <a:t>Kapitel </a:t>
            </a:r>
            <a:r>
              <a:rPr lang="sv-SE" b="1" kern="0" dirty="0">
                <a:latin typeface="Times New Roman" pitchFamily="18" charset="0"/>
              </a:rPr>
              <a:t>7 – 8 AML och §§ 15-22 AMF</a:t>
            </a:r>
          </a:p>
          <a:p>
            <a:pPr eaLnBrk="1" hangingPunct="1">
              <a:lnSpc>
                <a:spcPct val="80000"/>
              </a:lnSpc>
            </a:pPr>
            <a:endParaRPr lang="sv-SE" b="1" kern="0" dirty="0">
              <a:latin typeface="Times New Roman" pitchFamily="18" charset="0"/>
            </a:endParaRPr>
          </a:p>
          <a:p>
            <a:pPr eaLnBrk="1" hangingPunct="1">
              <a:lnSpc>
                <a:spcPct val="80000"/>
              </a:lnSpc>
            </a:pPr>
            <a:r>
              <a:rPr lang="sv-SE" b="1" kern="0" dirty="0">
                <a:latin typeface="Times New Roman" pitchFamily="18" charset="0"/>
              </a:rPr>
              <a:t>Hur går en inspektion till?</a:t>
            </a:r>
          </a:p>
          <a:p>
            <a:pPr eaLnBrk="1" hangingPunct="1">
              <a:lnSpc>
                <a:spcPct val="80000"/>
              </a:lnSpc>
            </a:pPr>
            <a:r>
              <a:rPr lang="sv-SE" kern="0" dirty="0">
                <a:latin typeface="Times New Roman" pitchFamily="18" charset="0"/>
              </a:rPr>
              <a:t>Normalt anmäls besöket i förväg, men inspektören (en eller flera) har rätt att komma oanmäld. Inspektionen omfattar till största delen kontroll. Skyddsombudet eller en personalföreträdare deltar normalt vid inspektionen. I anslutning till inspektionen redogör inspektören muntligt för hur han eller hon uppfattat arbetsmiljön och de eventuella brister som observerats. Om han eller hon hittat några brister, så kommer dessa senare att beskrivas skriftligt i ett inspektionsmeddelande.</a:t>
            </a:r>
          </a:p>
          <a:p>
            <a:pPr eaLnBrk="1" hangingPunct="1">
              <a:lnSpc>
                <a:spcPct val="80000"/>
              </a:lnSpc>
            </a:pPr>
            <a:r>
              <a:rPr lang="sv-SE" b="1" kern="0" dirty="0">
                <a:latin typeface="Times New Roman" pitchFamily="18" charset="0"/>
              </a:rPr>
              <a:t>Inspektionsmeddelande</a:t>
            </a:r>
          </a:p>
          <a:p>
            <a:pPr eaLnBrk="1" hangingPunct="1">
              <a:lnSpc>
                <a:spcPct val="80000"/>
              </a:lnSpc>
            </a:pPr>
            <a:r>
              <a:rPr lang="sv-SE" kern="0" dirty="0">
                <a:latin typeface="Times New Roman" pitchFamily="18" charset="0"/>
              </a:rPr>
              <a:t>Skrivs normalt inom tre veckor efter besöket. I det uppmanas arbetsgivaren att till en viss tidpunkt redogöra för hur de beskrivna bristerna i arbetsmiljön ska åtgärdas, samt redovisa hur kraven uppfyllts till Arbetsmiljöverket. Inspektionsmeddelandet är inget formellt (bindande) beslut, utan skall ses som en uppmaning till arbetsgivaren att vidta de åtgärder som Arbetsmiljöverket kräver utifrån arbetsmiljölagstiftningen. Av denna anledning kan inspektionsmeddelandet inte överklagas.</a:t>
            </a:r>
          </a:p>
          <a:p>
            <a:pPr eaLnBrk="1" hangingPunct="1">
              <a:lnSpc>
                <a:spcPct val="80000"/>
              </a:lnSpc>
            </a:pPr>
            <a:r>
              <a:rPr lang="sv-SE" b="1" kern="0" dirty="0">
                <a:latin typeface="Times New Roman" pitchFamily="18" charset="0"/>
              </a:rPr>
              <a:t>Om man inte åtgärdar bristerna</a:t>
            </a:r>
          </a:p>
          <a:p>
            <a:pPr eaLnBrk="1" hangingPunct="1">
              <a:lnSpc>
                <a:spcPct val="80000"/>
              </a:lnSpc>
            </a:pPr>
            <a:r>
              <a:rPr lang="sv-SE" kern="0" dirty="0">
                <a:latin typeface="Times New Roman" pitchFamily="18" charset="0"/>
              </a:rPr>
              <a:t>Arbetsmiljöverket (AV) försöker i första hand att få arbetsgivaren att rätta till eventuella brister i arbetsmiljön på frivillig väg. Om arbetsgivaren inte följer de krav som står i inspektionsmeddelandet, kan AV meddela föreläggande eller förbud, d v s förbjuda viss hantering, viss verksamhet eller förelägga arbetsgivaren att rätta till de brister i arbetsmiljön som beskrivits. Till ett sådant föreläggande eller förbud kan AV även sätta ut ett vitesbelopp. Av beslutet framgår inom vilken tid man kan överklaga och vart man ska skicka sin överklagan. Både arbetsgivaren och skyddsombud kan överklaga ett sådant beslut. </a:t>
            </a:r>
          </a:p>
          <a:p>
            <a:pPr eaLnBrk="1" hangingPunct="1">
              <a:lnSpc>
                <a:spcPct val="80000"/>
              </a:lnSpc>
            </a:pPr>
            <a:r>
              <a:rPr lang="sv-SE" b="1" kern="0" dirty="0">
                <a:latin typeface="Times New Roman" pitchFamily="18" charset="0"/>
              </a:rPr>
              <a:t>Föreläggande / Förbud </a:t>
            </a:r>
          </a:p>
          <a:p>
            <a:pPr eaLnBrk="1" hangingPunct="1">
              <a:lnSpc>
                <a:spcPct val="80000"/>
              </a:lnSpc>
            </a:pPr>
            <a:r>
              <a:rPr lang="sv-SE" kern="0" dirty="0">
                <a:latin typeface="Times New Roman" pitchFamily="18" charset="0"/>
              </a:rPr>
              <a:t>Om arbetsgivaren inte följer det som står i inspektionsmeddelandet kan Arbetsmiljöverket utfärda ett föreläggande att vidta en viss åtgärd, t ex att förbättra ventilationen. En del maskiner och annan teknisk utrustning, arbetsmetoder eller en lokal kan betyda så stora risker för de anställda att de inte ska användas. Då kan AV utfärda ett förbud till dess att angivna åtgärder vidtagits. Den som bryter mot ett föreläggande eller ett förbud kan straffas för detta. AV kan sätta ut ett vite i sina beslut som kan dömas ut om föreläggandet eller förbudet inte följs. Normalt behöver en ny inspektion göras för att kontrollera om bristerna finns kvar innan beslut fattas om föreläggare eller förbud. </a:t>
            </a:r>
          </a:p>
          <a:p>
            <a:pPr eaLnBrk="1" hangingPunct="1">
              <a:lnSpc>
                <a:spcPct val="80000"/>
              </a:lnSpc>
            </a:pPr>
            <a:r>
              <a:rPr lang="sv-SE" kern="0" dirty="0">
                <a:latin typeface="Times New Roman" pitchFamily="18" charset="0"/>
              </a:rPr>
              <a:t>Den som rättar sig efter kraven riskerar aldrig att få betala vite. </a:t>
            </a:r>
          </a:p>
          <a:p>
            <a:pPr eaLnBrk="1" hangingPunct="1">
              <a:lnSpc>
                <a:spcPct val="80000"/>
              </a:lnSpc>
            </a:pPr>
            <a:r>
              <a:rPr lang="sv-SE" b="1" kern="0" dirty="0">
                <a:latin typeface="Times New Roman" pitchFamily="18" charset="0"/>
              </a:rPr>
              <a:t>Vite</a:t>
            </a:r>
            <a:r>
              <a:rPr lang="sv-SE" kern="0" dirty="0">
                <a:latin typeface="Times New Roman" pitchFamily="18" charset="0"/>
              </a:rPr>
              <a:t/>
            </a:r>
            <a:br>
              <a:rPr lang="sv-SE" kern="0" dirty="0">
                <a:latin typeface="Times New Roman" pitchFamily="18" charset="0"/>
              </a:rPr>
            </a:br>
            <a:r>
              <a:rPr lang="sv-SE" kern="0" dirty="0">
                <a:latin typeface="Times New Roman" pitchFamily="18" charset="0"/>
              </a:rPr>
              <a:t>Ett administrativt tvångsmedel i form av en summa pengar som en myndighet eller domstol anger i ett föreläggande eller förbud. Vite kan dömas ut till betalning av förvaltningsdomstol om föreläggandet eller förbudet inte följs. Vite riktas vanligen mot juridiska personer men kan även riktas mot fysiska personer. Vitesbeloppets storlek bestäms bland annat utifrån vad de kostar att genomföra åtgärderna och vilken storlek som behövs för att förmå arbetsgivaren att vidta åtgärder.</a:t>
            </a:r>
          </a:p>
          <a:p>
            <a:pPr eaLnBrk="1" hangingPunct="1">
              <a:lnSpc>
                <a:spcPct val="80000"/>
              </a:lnSpc>
            </a:pPr>
            <a:r>
              <a:rPr lang="sv-SE" b="1" kern="0" dirty="0">
                <a:latin typeface="Times New Roman" pitchFamily="18" charset="0"/>
              </a:rPr>
              <a:t>Straff</a:t>
            </a:r>
            <a:r>
              <a:rPr lang="sv-SE" kern="0" dirty="0">
                <a:latin typeface="Times New Roman" pitchFamily="18" charset="0"/>
              </a:rPr>
              <a:t/>
            </a:r>
            <a:br>
              <a:rPr lang="sv-SE" kern="0" dirty="0">
                <a:latin typeface="Times New Roman" pitchFamily="18" charset="0"/>
              </a:rPr>
            </a:br>
            <a:r>
              <a:rPr lang="sv-SE" kern="0" dirty="0">
                <a:latin typeface="Times New Roman" pitchFamily="18" charset="0"/>
              </a:rPr>
              <a:t>Straff bestäms av domstol eller genom att den misstänkte godkänner ett strafföreläggande. Straff kan bara riktas mot fysiska personer och kan innebära böter och vid grova arbetsmiljöbrott döms till fängelse. </a:t>
            </a:r>
          </a:p>
          <a:p>
            <a:pPr eaLnBrk="1" hangingPunct="1">
              <a:lnSpc>
                <a:spcPct val="80000"/>
              </a:lnSpc>
            </a:pPr>
            <a:endParaRPr lang="sv-SE" kern="0" dirty="0">
              <a:latin typeface="Times New Roman" pitchFamily="18" charset="0"/>
            </a:endParaRPr>
          </a:p>
          <a:p>
            <a:pPr eaLnBrk="1" hangingPunct="1">
              <a:lnSpc>
                <a:spcPct val="80000"/>
              </a:lnSpc>
            </a:pPr>
            <a:r>
              <a:rPr lang="sv-SE" b="1" kern="0" dirty="0">
                <a:latin typeface="Times New Roman" pitchFamily="18" charset="0"/>
              </a:rPr>
              <a:t>Överklagande av föreläggande eller förbud </a:t>
            </a:r>
          </a:p>
          <a:p>
            <a:pPr eaLnBrk="1" hangingPunct="1">
              <a:lnSpc>
                <a:spcPct val="80000"/>
              </a:lnSpc>
            </a:pPr>
            <a:r>
              <a:rPr lang="sv-SE" kern="0" dirty="0">
                <a:latin typeface="Times New Roman" pitchFamily="18" charset="0"/>
              </a:rPr>
              <a:t>De flesta av Arbetsmiljöverkets beslut kan överklagas. Ärendet går då vidare till den rättsinstans som gör en prövning. Om den instans som prövar ärendet anser att de behöver få ett mer fylligt underlag till beslut kan de begära ett yttrande från Arbetsmiljöverket. Yttrandet skall redovisa aktuella författningstexter och innehålla AV:s samlade bedömning av frågan. Om förhållandena på arbetsstället eller i sakfrågan har ändrats efter det att det överklagade beslutet fattades ska den aktuella situationen redovisas.</a:t>
            </a:r>
          </a:p>
          <a:p>
            <a:pPr eaLnBrk="1" hangingPunct="1">
              <a:lnSpc>
                <a:spcPct val="80000"/>
              </a:lnSpc>
            </a:pPr>
            <a:endParaRPr lang="sv-SE" kern="0" dirty="0">
              <a:latin typeface="Times New Roman" pitchFamily="18" charset="0"/>
            </a:endParaRPr>
          </a:p>
          <a:p>
            <a:pPr defTabSz="990752">
              <a:defRPr/>
            </a:pPr>
            <a:r>
              <a:rPr lang="sv-SE" sz="1300" b="1" u="sng" kern="0" dirty="0">
                <a:latin typeface="Times New Roman" pitchFamily="18" charset="0"/>
              </a:rPr>
              <a:t>Sanktionsavgift  i stället för böter. </a:t>
            </a:r>
            <a:r>
              <a:rPr lang="sv-SE" sz="1300" b="1" u="sng" kern="0" dirty="0" smtClean="0">
                <a:latin typeface="Times New Roman" pitchFamily="18" charset="0"/>
              </a:rPr>
              <a:t>(Regler </a:t>
            </a:r>
            <a:r>
              <a:rPr lang="sv-SE" sz="1300" b="1" u="sng" kern="0" dirty="0" err="1">
                <a:latin typeface="Times New Roman" pitchFamily="18" charset="0"/>
              </a:rPr>
              <a:t>fr.o.m</a:t>
            </a:r>
            <a:r>
              <a:rPr lang="sv-SE" sz="1300" b="1" u="sng" kern="0" dirty="0">
                <a:latin typeface="Times New Roman" pitchFamily="18" charset="0"/>
              </a:rPr>
              <a:t> 1/7 2014)</a:t>
            </a:r>
          </a:p>
          <a:p>
            <a:r>
              <a:rPr lang="sv-SE" dirty="0"/>
              <a:t>Syftet med sanktionsavgifter är att minska antalet överträdelser av arbetsmiljöföreskrifterna, så att arbetsmiljön på Sveriges arbetsplatser blir bättre. </a:t>
            </a:r>
          </a:p>
          <a:p>
            <a:r>
              <a:rPr lang="sv-SE" dirty="0"/>
              <a:t>Tidigare var flera bestämmelser i föreskrifterna straffbelagda. Det innebar att man kunde bli dömd till böter om man bröt mot dem. En statlig utredning har konstaterat att böter inte är det mest effektiva sättet att se till att regler om arbetsmiljön följs. Riksdagen beslutade därför att göra en lagändring, och från och med den 1 juli 2014 är därför fler </a:t>
            </a:r>
            <a:r>
              <a:rPr lang="sv-SE" dirty="0">
                <a:hlinkClick r:id="rId3"/>
              </a:rPr>
              <a:t>regler kombinerade med en sanktionsavgift</a:t>
            </a:r>
            <a:r>
              <a:rPr lang="sv-SE" dirty="0"/>
              <a:t>. Även före 1/7 2014 har ett antal föreskifter varit kombinerade med sanktionsavgifter.</a:t>
            </a:r>
          </a:p>
          <a:p>
            <a:r>
              <a:rPr lang="sv-SE" b="1" dirty="0"/>
              <a:t>Sanktionsavgift och böter – vad är skillnaden?</a:t>
            </a:r>
          </a:p>
          <a:p>
            <a:r>
              <a:rPr lang="sv-SE" dirty="0"/>
              <a:t>En sanktionsavgift är en avgift, medan böter är ett straff man döms till i domstol. Att bryta mot en bestämmelse som är belagd med böter ses som en kriminell handling. Ett sådant arbetsmiljöärende hanteras därför av polis och går sedan vidare till åklagare och domstol. </a:t>
            </a:r>
            <a:endParaRPr lang="sv-SE" dirty="0" smtClean="0"/>
          </a:p>
          <a:p>
            <a:endParaRPr lang="sv-SE" dirty="0"/>
          </a:p>
          <a:p>
            <a:r>
              <a:rPr lang="sv-SE" dirty="0"/>
              <a:t>Böter kan fortfarande utdömas om oriktiga uppgifter lämnas, om man tar bort en skyddsanordning eller bryter mot skyldigheten att anmäla olycksfall och allvarliga tillbud till Arbetsmiljöverket. Böter som påföljd finns även kvar för vissa bestämmelser om minderåriga.</a:t>
            </a:r>
          </a:p>
          <a:p>
            <a:r>
              <a:rPr lang="sv-SE" dirty="0"/>
              <a:t>Inspektörer kontrollerar att gällande föreskrifter följs. Vid inspektionen får man veta hur inspektörerna har uppfattat arbetsmiljön och vilka brister som ska åtgärdas. Om någon av bristerna är att man inte har följt en bestämmelse som är belagd med sanktionsavgift, så rapporterar inspektören detta vidare inom Arbetsmiljöverket. Ärendet utreds sedan internt och beslut fattas</a:t>
            </a:r>
            <a:r>
              <a:rPr lang="sv-SE" dirty="0" smtClean="0"/>
              <a:t>.</a:t>
            </a:r>
          </a:p>
          <a:p>
            <a:endParaRPr lang="sv-SE" dirty="0"/>
          </a:p>
          <a:p>
            <a:r>
              <a:rPr lang="sv-SE" dirty="0"/>
              <a:t>Om det beslutas att det ska betalas en sanktionsavgift skickas ett så kallat avgiftsföreläggande som arbetsgivare ska godkänna och där det framgår vilken avgift som ska betalas. Efter arbetsgivarens godkännande skickar vi ärendet till länsstyrelsen, och det är till dem avgiften betalas in. </a:t>
            </a:r>
          </a:p>
          <a:p>
            <a:endParaRPr lang="sv-SE" b="1" dirty="0"/>
          </a:p>
          <a:p>
            <a:r>
              <a:rPr lang="sv-SE" dirty="0"/>
              <a:t>Det är arbetsgivaren i form av företag, organisationer, kommuner, landsting eller statens om kan bli tvungen att betala en sanktionsavgift. </a:t>
            </a:r>
          </a:p>
          <a:p>
            <a:r>
              <a:rPr lang="sv-SE" dirty="0"/>
              <a:t>De flesta sanktionsavgifterna är differentierade, vilket innebär att stora företag får betala mer än små företag. </a:t>
            </a:r>
          </a:p>
          <a:p>
            <a:r>
              <a:rPr lang="sv-SE" dirty="0"/>
              <a:t>Hur bestäms sanktionsavgiften</a:t>
            </a:r>
            <a:r>
              <a:rPr lang="sv-SE" dirty="0" smtClean="0"/>
              <a:t>?</a:t>
            </a:r>
          </a:p>
          <a:p>
            <a:endParaRPr lang="sv-SE" dirty="0"/>
          </a:p>
          <a:p>
            <a:r>
              <a:rPr lang="sv-SE" dirty="0"/>
              <a:t>Avgiften på sanktionen beräknas efter antalet sysselsatta i företaget eller organisationen. Då räknas både anställda och inhyrda, oavsett om de arbetar heltid eller deltid. </a:t>
            </a:r>
          </a:p>
          <a:p>
            <a:r>
              <a:rPr lang="sv-SE" dirty="0"/>
              <a:t>Vi räknar samtliga som är sysselsatta under samma organisationsnummer – inte bara de som arbetar på den inspekterade arbetsplatsen. Arbetsgivare med 500 eller fler sysselsatta betalar maximal avgift oavsett hur många som är sysselsatta.</a:t>
            </a:r>
          </a:p>
          <a:p>
            <a:endParaRPr lang="sv-SE" dirty="0"/>
          </a:p>
          <a:p>
            <a:r>
              <a:rPr lang="sv-SE" dirty="0"/>
              <a:t>Det är Arbetsmiljöverket som beslutar om någon ska betala en sanktionsavgift, men en arbetsgivare har rätt att få sitt ärende prövat i förvaltningsrätten. </a:t>
            </a:r>
          </a:p>
          <a:p>
            <a:r>
              <a:rPr lang="sv-SE" dirty="0"/>
              <a:t>Om förvaltningsrätten beslutar att sanktionsavgiften ska betalas finns möjlighet att överklaga deras beslut till kammarrätten. Kammarrätten gör i så fall en bedömning om prövningstillstånd eller inte. </a:t>
            </a:r>
          </a:p>
          <a:p>
            <a:endParaRPr lang="sv-SE" dirty="0"/>
          </a:p>
          <a:p>
            <a:r>
              <a:rPr lang="sv-SE" dirty="0"/>
              <a:t>På www.av.se finns information om vilka föreskrifter som kombineras med sanktionsavgift.</a:t>
            </a:r>
          </a:p>
          <a:p>
            <a:pPr eaLnBrk="1" hangingPunct="1">
              <a:lnSpc>
                <a:spcPct val="80000"/>
              </a:lnSpc>
            </a:pPr>
            <a:endParaRPr lang="sv-SE" kern="0" dirty="0">
              <a:latin typeface="Times New Roman" pitchFamily="18" charset="0"/>
            </a:endParaRPr>
          </a:p>
          <a:p>
            <a:pPr eaLnBrk="1" hangingPunct="1">
              <a:lnSpc>
                <a:spcPct val="80000"/>
              </a:lnSpc>
            </a:pPr>
            <a:endParaRPr lang="sv-SE" kern="0" dirty="0">
              <a:latin typeface="Times New Roman" pitchFamily="18" charset="0"/>
            </a:endParaRPr>
          </a:p>
          <a:p>
            <a:pPr eaLnBrk="1" hangingPunct="1">
              <a:lnSpc>
                <a:spcPct val="80000"/>
              </a:lnSpc>
            </a:pPr>
            <a:endParaRPr lang="sv-SE" kern="0" dirty="0">
              <a:latin typeface="Times New Roman" pitchFamily="18" charset="0"/>
            </a:endParaRPr>
          </a:p>
          <a:p>
            <a:pPr eaLnBrk="1" hangingPunct="1">
              <a:lnSpc>
                <a:spcPct val="80000"/>
              </a:lnSpc>
            </a:pPr>
            <a:endParaRPr lang="sv-SE" sz="1300" dirty="0"/>
          </a:p>
          <a:p>
            <a:endParaRPr lang="sv-SE" dirty="0"/>
          </a:p>
        </p:txBody>
      </p:sp>
      <p:sp>
        <p:nvSpPr>
          <p:cNvPr id="4" name="Platshållare för bildnummer 3"/>
          <p:cNvSpPr>
            <a:spLocks noGrp="1"/>
          </p:cNvSpPr>
          <p:nvPr>
            <p:ph type="sldNum" sz="quarter" idx="10"/>
          </p:nvPr>
        </p:nvSpPr>
        <p:spPr/>
        <p:txBody>
          <a:bodyPr/>
          <a:lstStyle/>
          <a:p>
            <a:fld id="{D8FD56D5-32A0-4630-92BE-EBD635F4EEA1}" type="slidenum">
              <a:rPr lang="sv-SE" smtClean="0"/>
              <a:pPr/>
              <a:t>68</a:t>
            </a:fld>
            <a:endParaRPr lang="sv-SE" dirty="0"/>
          </a:p>
        </p:txBody>
      </p:sp>
    </p:spTree>
    <p:extLst>
      <p:ext uri="{BB962C8B-B14F-4D97-AF65-F5344CB8AC3E}">
        <p14:creationId xmlns:p14="http://schemas.microsoft.com/office/powerpoint/2010/main" val="39696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Avsluta med de peppande orden av Maria Steinberg. Önska skyddsombuden Lycka till i sitt viktiga samhällsuppdrag!</a:t>
            </a:r>
          </a:p>
          <a:p>
            <a:r>
              <a:rPr lang="sv-SE" sz="1200" kern="1200" dirty="0" smtClean="0">
                <a:solidFill>
                  <a:schemeClr val="tx1"/>
                </a:solidFill>
                <a:effectLst/>
                <a:latin typeface="+mn-lt"/>
                <a:ea typeface="+mn-ea"/>
                <a:cs typeface="+mn-cs"/>
              </a:rPr>
              <a:t>Maria Steinberg som forskat vid Örebro Universitet om skyddsombudens roll i arbetsmiljöarbetet och skrivit boken Skyddsombudsrätt.</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Hon kallar skyddsombud för ”gratisarbetande folkhälsoarbetare”. Som skyddsombud gör du skillnad!</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70</a:t>
            </a:fld>
            <a:endParaRPr lang="sv-SE"/>
          </a:p>
        </p:txBody>
      </p:sp>
    </p:spTree>
    <p:extLst>
      <p:ext uri="{BB962C8B-B14F-4D97-AF65-F5344CB8AC3E}">
        <p14:creationId xmlns:p14="http://schemas.microsoft.com/office/powerpoint/2010/main" val="310585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Utbildningens mål handlar om ”Vad deltagarna skall uppnå efter utbildningen</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251166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Gruppdiskussion om tre frågor i 10 minuter</a:t>
            </a:r>
          </a:p>
          <a:p>
            <a:endParaRPr lang="sv-SE" b="1" dirty="0" smtClean="0"/>
          </a:p>
          <a:p>
            <a:r>
              <a:rPr lang="sv-SE" b="0" dirty="0" smtClean="0"/>
              <a:t>Dela in grupperna i mindre grupper om 4-5</a:t>
            </a:r>
            <a:r>
              <a:rPr lang="sv-SE" b="0" baseline="0" dirty="0" smtClean="0"/>
              <a:t> personer.</a:t>
            </a:r>
          </a:p>
          <a:p>
            <a:endParaRPr lang="sv-SE" b="0" baseline="0" dirty="0" smtClean="0"/>
          </a:p>
          <a:p>
            <a:r>
              <a:rPr lang="sv-SE" b="0" baseline="0" dirty="0" smtClean="0"/>
              <a:t>Uppmana deltagarna att diskutera dessa tre frågor:</a:t>
            </a:r>
          </a:p>
          <a:p>
            <a:r>
              <a:rPr lang="sv-SE" dirty="0" smtClean="0"/>
              <a:t>Vad är arbetsmiljö? </a:t>
            </a:r>
          </a:p>
          <a:p>
            <a:r>
              <a:rPr lang="sv-SE" dirty="0" smtClean="0"/>
              <a:t>Vad är sjyst arbetsmiljö? </a:t>
            </a:r>
          </a:p>
          <a:p>
            <a:r>
              <a:rPr lang="sv-SE" dirty="0" smtClean="0"/>
              <a:t>Den största arbetsmiljöutmaningen hos mig är…</a:t>
            </a:r>
          </a:p>
          <a:p>
            <a:endParaRPr lang="sv-SE" b="0" dirty="0" smtClean="0"/>
          </a:p>
          <a:p>
            <a:r>
              <a:rPr lang="sv-SE" b="0" dirty="0" smtClean="0"/>
              <a:t>Återsamla</a:t>
            </a:r>
            <a:r>
              <a:rPr lang="sv-SE" b="0" baseline="0" dirty="0" smtClean="0"/>
              <a:t> grupperna efter 15 minuter och be varje grupp lyfta något valfritt och dela med sig till hela gruppen.</a:t>
            </a:r>
            <a:endParaRPr lang="sv-SE" b="0"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3350124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Gå igenom vad AML säger om arbetsmiljön.  Betona att arbetsmiljölagen är en s.k. ramlag – som anger ramarna övergripande.</a:t>
            </a:r>
            <a:r>
              <a:rPr lang="sv-SE" baseline="0" dirty="0" smtClean="0"/>
              <a:t> </a:t>
            </a:r>
            <a:r>
              <a:rPr lang="sv-SE" dirty="0" smtClean="0"/>
              <a:t>Ni kommer titta senare på föreskrifter som</a:t>
            </a:r>
            <a:r>
              <a:rPr lang="sv-SE" baseline="0" dirty="0" smtClean="0"/>
              <a:t> </a:t>
            </a:r>
            <a:r>
              <a:rPr lang="sv-SE" dirty="0" smtClean="0"/>
              <a:t>mer i detalj beskriver hur arbetsmiljön skall utformas i olika situationer.</a:t>
            </a:r>
          </a:p>
          <a:p>
            <a:r>
              <a:rPr lang="sv-SE" dirty="0" smtClean="0"/>
              <a:t>Ordet </a:t>
            </a:r>
            <a:r>
              <a:rPr lang="sv-SE" i="1" dirty="0" smtClean="0"/>
              <a:t>tillfredställande</a:t>
            </a:r>
            <a:r>
              <a:rPr lang="sv-SE" dirty="0" smtClean="0"/>
              <a:t> kan tolkas på olika sätt. </a:t>
            </a:r>
          </a:p>
          <a:p>
            <a:endParaRPr lang="sv-SE" dirty="0" smtClean="0"/>
          </a:p>
          <a:p>
            <a:r>
              <a:rPr lang="sv-SE" dirty="0" smtClean="0"/>
              <a:t>Om skyddsombud och arbetsgivare har olika tolkningar av vad en tillfredställande arbetsmiljö innebär kan arbetsmiljöverket ge ett utlåtande.</a:t>
            </a:r>
          </a:p>
          <a:p>
            <a:endParaRPr lang="sv-SE" dirty="0" smtClean="0"/>
          </a:p>
          <a:p>
            <a:r>
              <a:rPr lang="sv-SE" dirty="0" smtClean="0"/>
              <a:t>Arbetsmiljön ska </a:t>
            </a:r>
            <a:r>
              <a:rPr lang="sv-SE" i="1" dirty="0" smtClean="0"/>
              <a:t>anpassas</a:t>
            </a:r>
            <a:r>
              <a:rPr lang="sv-SE" baseline="0" dirty="0" smtClean="0"/>
              <a:t> efter människors </a:t>
            </a:r>
            <a:r>
              <a:rPr lang="sv-SE" i="1" baseline="0" dirty="0" smtClean="0"/>
              <a:t>olika</a:t>
            </a:r>
            <a:r>
              <a:rPr lang="sv-SE" baseline="0" dirty="0" smtClean="0"/>
              <a:t> förutsättningar. Många säger att människor är olika.  Det innebär konkret att arbetsgivaren vid utformningen av arbetsmiljön ska ta hänsyn till människors olika förutsättningar.</a:t>
            </a:r>
          </a:p>
          <a:p>
            <a:r>
              <a:rPr lang="sv-SE" b="1" i="1" baseline="0" dirty="0" smtClean="0"/>
              <a:t>Be deltagarna slå upp AML och läsa igenom texten. AML Kap. 2 1§</a:t>
            </a:r>
          </a:p>
          <a:p>
            <a:endParaRPr lang="sv-SE" dirty="0" smtClean="0"/>
          </a:p>
          <a:p>
            <a:endParaRPr lang="sv-SE" dirty="0" smtClean="0"/>
          </a:p>
          <a:p>
            <a:r>
              <a:rPr lang="sv-SE" b="1" dirty="0" smtClean="0"/>
              <a:t>Kapitel 2 - Arbetsmiljöns beskaffenhet</a:t>
            </a:r>
          </a:p>
          <a:p>
            <a:r>
              <a:rPr lang="sv-SE" dirty="0" smtClean="0"/>
              <a:t> </a:t>
            </a:r>
          </a:p>
          <a:p>
            <a:endParaRPr lang="sv-SE" dirty="0" smtClean="0"/>
          </a:p>
          <a:p>
            <a:r>
              <a:rPr lang="sv-SE" dirty="0" smtClean="0"/>
              <a:t>1 §</a:t>
            </a:r>
          </a:p>
          <a:p>
            <a:r>
              <a:rPr lang="sv-SE" dirty="0" smtClean="0"/>
              <a:t>Arbetsmiljön ska vara tillfredsställande med hänsyn till arbetets natur och den sociala och tekniska utvecklingen i samhället. Vid fartygsarbete ska arbetsmiljön vara tillfredsställande också med hänsyn till sjösäkerhetens krav.</a:t>
            </a:r>
          </a:p>
          <a:p>
            <a:endParaRPr lang="sv-SE" dirty="0" smtClean="0"/>
          </a:p>
          <a:p>
            <a:r>
              <a:rPr lang="sv-SE" dirty="0" smtClean="0"/>
              <a:t>Arbetsförhållandena ska anpassas till människors olika förutsättningar i fysiskt och psykiskt avseende.</a:t>
            </a:r>
          </a:p>
          <a:p>
            <a:endParaRPr lang="sv-SE" dirty="0" smtClean="0"/>
          </a:p>
          <a:p>
            <a:r>
              <a:rPr lang="sv-SE" dirty="0" smtClean="0"/>
              <a:t>Arbetstagaren ska ges möjlighet att medverka i utformningen av sin egen arbetssituation samt i förändrings- och utvecklingsarbete som rör hans eget arbete.</a:t>
            </a:r>
          </a:p>
          <a:p>
            <a:endParaRPr lang="sv-SE" dirty="0" smtClean="0"/>
          </a:p>
          <a:p>
            <a:r>
              <a:rPr lang="sv-SE" dirty="0" smtClean="0"/>
              <a:t>Teknik, arbetsorganisation och arbetsinnehåll ska utformas så att arbets­tagaren inte utsätts för fysiska eller psykiska belastningar som kan medföra ohälsa eller olycksfall. Därvid ska även löneformer och förläggning av arbetstid beaktas. Starkt styrt eller bundet arbete ska undvikas eller begränsas.</a:t>
            </a:r>
          </a:p>
          <a:p>
            <a:endParaRPr lang="sv-SE" dirty="0" smtClean="0"/>
          </a:p>
          <a:p>
            <a:r>
              <a:rPr lang="sv-SE" dirty="0" smtClean="0"/>
              <a:t>Det ska eftersträvas att arbetet ger möjligheter till variation, social kontakt och samarbete samt sammanhang mellan enskilda arbetsuppgifter.</a:t>
            </a:r>
          </a:p>
          <a:p>
            <a:endParaRPr lang="sv-SE" dirty="0" smtClean="0"/>
          </a:p>
          <a:p>
            <a:r>
              <a:rPr lang="sv-SE" dirty="0" smtClean="0"/>
              <a:t>Det ska vidare eftersträvas att arbetsförhållandena ger möjligheter till personlig och yrkesmässig utveckling liksom till självbestämmande och yrkesmässigt ansvar. (Paragrafen ändrad genom 2003:365)</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785038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 Lila - 16_9">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82605" y="367201"/>
            <a:ext cx="9717083" cy="1299773"/>
          </a:xfrm>
        </p:spPr>
        <p:txBody>
          <a:bodyPr anchor="t" anchorCtr="0"/>
          <a:lstStyle>
            <a:lvl1pPr algn="l">
              <a:defRPr lang="sv-SE" sz="4400" b="1" kern="1200" smtClean="0">
                <a:solidFill>
                  <a:schemeClr val="bg1"/>
                </a:solidFill>
                <a:latin typeface="Times New Roman" panose="02020603050405020304" pitchFamily="18" charset="0"/>
                <a:ea typeface="+mj-ea"/>
                <a:cs typeface="Times New Roman" panose="02020603050405020304" pitchFamily="18" charset="0"/>
              </a:defRPr>
            </a:lvl1p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lvl1pPr>
              <a:defRPr>
                <a:solidFill>
                  <a:schemeClr val="bg1"/>
                </a:solidFill>
              </a:defRPr>
            </a:lvl1pPr>
          </a:lstStyle>
          <a:p>
            <a:fld id="{67E164E2-73E5-415B-927E-A4017D9B40BE}" type="datetime1">
              <a:rPr lang="en-GB" smtClean="0"/>
              <a:t>08/04/2021</a:t>
            </a:fld>
            <a:endParaRPr lang="sv-SE"/>
          </a:p>
        </p:txBody>
      </p:sp>
      <p:sp>
        <p:nvSpPr>
          <p:cNvPr id="7" name="Platshållare för sidfot 6"/>
          <p:cNvSpPr>
            <a:spLocks noGrp="1"/>
          </p:cNvSpPr>
          <p:nvPr>
            <p:ph type="ftr" sz="quarter" idx="11"/>
          </p:nvPr>
        </p:nvSpPr>
        <p:spPr/>
        <p:txBody>
          <a:bodyPr/>
          <a:lstStyle>
            <a:lvl1pPr>
              <a:defRPr>
                <a:solidFill>
                  <a:schemeClr val="bg1"/>
                </a:solidFill>
              </a:defRPr>
            </a:lvl1pPr>
          </a:lstStyle>
          <a:p>
            <a:r>
              <a:rPr lang="sv-SE"/>
              <a:t>Dokumentnamn</a:t>
            </a:r>
            <a:endParaRPr lang="sv-SE" dirty="0"/>
          </a:p>
        </p:txBody>
      </p:sp>
      <p:sp>
        <p:nvSpPr>
          <p:cNvPr id="8" name="Platshållare för bildnummer 7"/>
          <p:cNvSpPr>
            <a:spLocks noGrp="1"/>
          </p:cNvSpPr>
          <p:nvPr>
            <p:ph type="sldNum" sz="quarter" idx="12"/>
          </p:nvPr>
        </p:nvSpPr>
        <p:spPr/>
        <p:txBody>
          <a:bodyPr/>
          <a:lstStyle>
            <a:lvl1pPr>
              <a:defRPr>
                <a:solidFill>
                  <a:schemeClr val="bg1"/>
                </a:solidFill>
              </a:defRPr>
            </a:lvl1p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ED428175-A6C7-46A6-8CFC-655EC7A74A49}"/>
              </a:ext>
            </a:extLst>
          </p:cNvPr>
          <p:cNvPicPr>
            <a:picLocks noChangeAspect="1"/>
          </p:cNvPicPr>
          <p:nvPr userDrawn="1"/>
        </p:nvPicPr>
        <p:blipFill>
          <a:blip r:embed="rId2"/>
          <a:stretch>
            <a:fillRect/>
          </a:stretch>
        </p:blipFill>
        <p:spPr>
          <a:xfrm>
            <a:off x="10950694" y="6144717"/>
            <a:ext cx="1027457" cy="460797"/>
          </a:xfrm>
          <a:prstGeom prst="rect">
            <a:avLst/>
          </a:prstGeom>
        </p:spPr>
      </p:pic>
    </p:spTree>
    <p:extLst>
      <p:ext uri="{BB962C8B-B14F-4D97-AF65-F5344CB8AC3E}">
        <p14:creationId xmlns:p14="http://schemas.microsoft.com/office/powerpoint/2010/main" val="3125777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nnehåll - 16_9">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6F135C68-0AD8-490E-A6F8-E14CDE0E30CB}" type="datetime1">
              <a:rPr lang="en-GB" smtClean="0"/>
              <a:t>08/04/2021</a:t>
            </a:fld>
            <a:endParaRPr lang="sv-SE"/>
          </a:p>
        </p:txBody>
      </p:sp>
      <p:sp>
        <p:nvSpPr>
          <p:cNvPr id="6" name="Platshållare för sidfot 5"/>
          <p:cNvSpPr>
            <a:spLocks noGrp="1"/>
          </p:cNvSpPr>
          <p:nvPr>
            <p:ph type="ftr" sz="quarter" idx="11"/>
          </p:nvPr>
        </p:nvSpPr>
        <p:spPr/>
        <p:txBody>
          <a:bodyPr/>
          <a:lstStyle/>
          <a:p>
            <a:r>
              <a:rPr lang="sv-SE"/>
              <a:t>Dokumentnamn</a:t>
            </a:r>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a:p>
        </p:txBody>
      </p:sp>
      <p:sp>
        <p:nvSpPr>
          <p:cNvPr id="9" name="Platshållare för innehåll 8"/>
          <p:cNvSpPr>
            <a:spLocks noGrp="1"/>
          </p:cNvSpPr>
          <p:nvPr>
            <p:ph sz="quarter" idx="15"/>
          </p:nvPr>
        </p:nvSpPr>
        <p:spPr>
          <a:xfrm>
            <a:off x="492125" y="368301"/>
            <a:ext cx="5496000" cy="550862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16"/>
          </p:nvPr>
        </p:nvSpPr>
        <p:spPr>
          <a:xfrm>
            <a:off x="6215711" y="368619"/>
            <a:ext cx="5496000" cy="550862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807760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 med bild höger - 16_9">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6F135C68-0AD8-490E-A6F8-E14CDE0E30CB}" type="datetime1">
              <a:rPr lang="en-GB" smtClean="0"/>
              <a:t>08/04/2021</a:t>
            </a:fld>
            <a:endParaRPr lang="sv-SE"/>
          </a:p>
        </p:txBody>
      </p:sp>
      <p:sp>
        <p:nvSpPr>
          <p:cNvPr id="6" name="Platshållare för sidfot 5"/>
          <p:cNvSpPr>
            <a:spLocks noGrp="1"/>
          </p:cNvSpPr>
          <p:nvPr>
            <p:ph type="ftr" sz="quarter" idx="11"/>
          </p:nvPr>
        </p:nvSpPr>
        <p:spPr/>
        <p:txBody>
          <a:bodyPr/>
          <a:lstStyle/>
          <a:p>
            <a:r>
              <a:rPr lang="sv-SE"/>
              <a:t>Dokumentnamn</a:t>
            </a:r>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a:p>
        </p:txBody>
      </p:sp>
      <p:sp>
        <p:nvSpPr>
          <p:cNvPr id="9" name="Platshållare för innehåll 8"/>
          <p:cNvSpPr>
            <a:spLocks noGrp="1"/>
          </p:cNvSpPr>
          <p:nvPr>
            <p:ph sz="quarter" idx="15"/>
          </p:nvPr>
        </p:nvSpPr>
        <p:spPr>
          <a:xfrm>
            <a:off x="492125" y="368301"/>
            <a:ext cx="5496000" cy="550862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Platshållare för bild 2"/>
          <p:cNvSpPr>
            <a:spLocks noGrp="1"/>
          </p:cNvSpPr>
          <p:nvPr>
            <p:ph type="pic" sz="quarter" idx="16" hasCustomPrompt="1"/>
          </p:nvPr>
        </p:nvSpPr>
        <p:spPr>
          <a:xfrm>
            <a:off x="6215711" y="368619"/>
            <a:ext cx="5496000" cy="5508625"/>
          </a:xfrm>
          <a:solidFill>
            <a:schemeClr val="bg2"/>
          </a:solidFill>
        </p:spPr>
        <p:txBody>
          <a:bodyPr/>
          <a:lstStyle>
            <a:lvl1pPr marL="0" marR="0" indent="0" algn="l" defTabSz="685800" rtl="0" eaLnBrk="1" fontAlgn="auto" latinLnBrk="0" hangingPunct="1">
              <a:lnSpc>
                <a:spcPct val="100000"/>
              </a:lnSpc>
              <a:spcBef>
                <a:spcPts val="750"/>
              </a:spcBef>
              <a:spcAft>
                <a:spcPts val="0"/>
              </a:spcAft>
              <a:buClr>
                <a:schemeClr val="accent3"/>
              </a:buClr>
              <a:buSzPct val="90000"/>
              <a:buFontTx/>
              <a:buNone/>
              <a:tabLst/>
              <a:defRPr/>
            </a:lvl1pPr>
          </a:lstStyle>
          <a:p>
            <a:pPr marL="0" marR="0" lvl="0" indent="0" algn="l" defTabSz="685800" rtl="0" eaLnBrk="1" fontAlgn="auto" latinLnBrk="0" hangingPunct="1">
              <a:lnSpc>
                <a:spcPct val="100000"/>
              </a:lnSpc>
              <a:spcBef>
                <a:spcPts val="750"/>
              </a:spcBef>
              <a:spcAft>
                <a:spcPts val="0"/>
              </a:spcAft>
              <a:buClr>
                <a:schemeClr val="accent3"/>
              </a:buClr>
              <a:buSzPct val="90000"/>
              <a:buFontTx/>
              <a:buNone/>
              <a:tabLst/>
              <a:defRPr/>
            </a:pPr>
            <a:r>
              <a:rPr lang="sv-SE" sz="2000" dirty="0"/>
              <a:t>Infoga bild. Markera rutan du vill infoga en bild i. Välj startfliken och klicka sedan på </a:t>
            </a:r>
            <a:r>
              <a:rPr lang="sv-SE" sz="2000" dirty="0" err="1"/>
              <a:t>bildbank</a:t>
            </a:r>
            <a:r>
              <a:rPr lang="sv-SE" sz="2000" dirty="0"/>
              <a:t>. Välj bilden du önskar och den placeras i rutan.</a:t>
            </a:r>
          </a:p>
        </p:txBody>
      </p:sp>
    </p:spTree>
    <p:extLst>
      <p:ext uri="{BB962C8B-B14F-4D97-AF65-F5344CB8AC3E}">
        <p14:creationId xmlns:p14="http://schemas.microsoft.com/office/powerpoint/2010/main" val="4131803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håll med bild vänster - 16_9">
    <p:spTree>
      <p:nvGrpSpPr>
        <p:cNvPr id="1" name=""/>
        <p:cNvGrpSpPr/>
        <p:nvPr/>
      </p:nvGrpSpPr>
      <p:grpSpPr>
        <a:xfrm>
          <a:off x="0" y="0"/>
          <a:ext cx="0" cy="0"/>
          <a:chOff x="0" y="0"/>
          <a:chExt cx="0" cy="0"/>
        </a:xfrm>
      </p:grpSpPr>
      <p:sp>
        <p:nvSpPr>
          <p:cNvPr id="9" name="Platshållare för bild 8"/>
          <p:cNvSpPr>
            <a:spLocks noGrp="1"/>
          </p:cNvSpPr>
          <p:nvPr>
            <p:ph type="pic" sz="quarter" idx="13" hasCustomPrompt="1"/>
          </p:nvPr>
        </p:nvSpPr>
        <p:spPr>
          <a:xfrm>
            <a:off x="492125" y="368301"/>
            <a:ext cx="5496000" cy="5508625"/>
          </a:xfrm>
          <a:solidFill>
            <a:schemeClr val="bg2"/>
          </a:solidFill>
        </p:spPr>
        <p:txBody>
          <a:bodyPr/>
          <a:lstStyle>
            <a:lvl1pPr marL="0" marR="0" indent="0" algn="l" defTabSz="685800" rtl="0" eaLnBrk="1" fontAlgn="auto" latinLnBrk="0" hangingPunct="1">
              <a:lnSpc>
                <a:spcPts val="1900"/>
              </a:lnSpc>
              <a:spcBef>
                <a:spcPts val="750"/>
              </a:spcBef>
              <a:spcAft>
                <a:spcPts val="0"/>
              </a:spcAft>
              <a:buClr>
                <a:schemeClr val="accent3"/>
              </a:buClr>
              <a:buSzTx/>
              <a:buFontTx/>
              <a:buNone/>
              <a:tabLst/>
              <a:defRPr/>
            </a:lvl1pPr>
          </a:lstStyle>
          <a:p>
            <a:r>
              <a:rPr lang="sv-SE" sz="1600" dirty="0"/>
              <a:t>Infoga bild. Markera rutan du vill infoga en bild i. Välj startfliken och klicka sedan på bildbank. Välj bilden du önskar och den placeras i rutan.</a:t>
            </a:r>
          </a:p>
        </p:txBody>
      </p:sp>
      <p:sp>
        <p:nvSpPr>
          <p:cNvPr id="5" name="Platshållare för datum 4"/>
          <p:cNvSpPr>
            <a:spLocks noGrp="1"/>
          </p:cNvSpPr>
          <p:nvPr>
            <p:ph type="dt" sz="half" idx="10"/>
          </p:nvPr>
        </p:nvSpPr>
        <p:spPr/>
        <p:txBody>
          <a:bodyPr/>
          <a:lstStyle/>
          <a:p>
            <a:fld id="{4807F401-4ED7-4ED2-AFA0-05C55E32E53B}" type="datetime1">
              <a:rPr lang="en-GB" smtClean="0"/>
              <a:t>08/04/2021</a:t>
            </a:fld>
            <a:endParaRPr lang="sv-SE"/>
          </a:p>
        </p:txBody>
      </p:sp>
      <p:sp>
        <p:nvSpPr>
          <p:cNvPr id="6" name="Platshållare för sidfot 5"/>
          <p:cNvSpPr>
            <a:spLocks noGrp="1"/>
          </p:cNvSpPr>
          <p:nvPr>
            <p:ph type="ftr" sz="quarter" idx="11"/>
          </p:nvPr>
        </p:nvSpPr>
        <p:spPr/>
        <p:txBody>
          <a:bodyPr/>
          <a:lstStyle/>
          <a:p>
            <a:r>
              <a:rPr lang="sv-SE"/>
              <a:t>Dokumentnamn</a:t>
            </a:r>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a:p>
        </p:txBody>
      </p:sp>
      <p:sp>
        <p:nvSpPr>
          <p:cNvPr id="3" name="Platshållare för innehåll 2"/>
          <p:cNvSpPr>
            <a:spLocks noGrp="1"/>
          </p:cNvSpPr>
          <p:nvPr>
            <p:ph sz="quarter" idx="14"/>
          </p:nvPr>
        </p:nvSpPr>
        <p:spPr>
          <a:xfrm>
            <a:off x="6215711" y="368619"/>
            <a:ext cx="5496000" cy="550862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84938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text och innehåll bild höger - 16_9">
    <p:spTree>
      <p:nvGrpSpPr>
        <p:cNvPr id="1" name=""/>
        <p:cNvGrpSpPr/>
        <p:nvPr/>
      </p:nvGrpSpPr>
      <p:grpSpPr>
        <a:xfrm>
          <a:off x="0" y="0"/>
          <a:ext cx="0" cy="0"/>
          <a:chOff x="0" y="0"/>
          <a:chExt cx="0" cy="0"/>
        </a:xfrm>
      </p:grpSpPr>
      <p:sp>
        <p:nvSpPr>
          <p:cNvPr id="7" name="Platshållare för bild 6"/>
          <p:cNvSpPr>
            <a:spLocks noGrp="1"/>
          </p:cNvSpPr>
          <p:nvPr>
            <p:ph type="pic" sz="quarter" idx="16" hasCustomPrompt="1"/>
          </p:nvPr>
        </p:nvSpPr>
        <p:spPr>
          <a:xfrm>
            <a:off x="4307839" y="2519046"/>
            <a:ext cx="7401600" cy="3357879"/>
          </a:xfrm>
          <a:solidFill>
            <a:schemeClr val="bg2"/>
          </a:solidFill>
        </p:spPr>
        <p:txBody>
          <a:bodyPr/>
          <a:lstStyle>
            <a:lvl1pPr marL="0" marR="0" indent="0" algn="l" defTabSz="685800" rtl="0" eaLnBrk="1" fontAlgn="auto" latinLnBrk="0" hangingPunct="1">
              <a:lnSpc>
                <a:spcPts val="1900"/>
              </a:lnSpc>
              <a:spcBef>
                <a:spcPts val="750"/>
              </a:spcBef>
              <a:spcAft>
                <a:spcPts val="0"/>
              </a:spcAft>
              <a:buClr>
                <a:schemeClr val="accent3"/>
              </a:buClr>
              <a:buSzTx/>
              <a:buFontTx/>
              <a:buNone/>
              <a:tabLst/>
              <a:defRPr/>
            </a:lvl1pPr>
          </a:lstStyle>
          <a:p>
            <a:r>
              <a:rPr lang="sv-SE" sz="1600" dirty="0"/>
              <a:t>Infoga bild. Markera rutan du vill infoga en bild i. Välj startfliken och klicka sedan på bildbank. Välj bilden du önskar och den placeras i rutan.</a:t>
            </a:r>
          </a:p>
        </p:txBody>
      </p:sp>
      <p:sp>
        <p:nvSpPr>
          <p:cNvPr id="4" name="Platshållare för datum 3"/>
          <p:cNvSpPr>
            <a:spLocks noGrp="1"/>
          </p:cNvSpPr>
          <p:nvPr>
            <p:ph type="dt" sz="half" idx="10"/>
          </p:nvPr>
        </p:nvSpPr>
        <p:spPr/>
        <p:txBody>
          <a:bodyPr/>
          <a:lstStyle/>
          <a:p>
            <a:fld id="{92E8B83E-161B-438B-9B1A-B8877FEA763B}"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8" name="Platshållare för innehåll 7"/>
          <p:cNvSpPr>
            <a:spLocks noGrp="1"/>
          </p:cNvSpPr>
          <p:nvPr>
            <p:ph sz="quarter" idx="17"/>
          </p:nvPr>
        </p:nvSpPr>
        <p:spPr>
          <a:xfrm>
            <a:off x="489600" y="2519045"/>
            <a:ext cx="3552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34787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och innehåll bild vänster - 16_9">
    <p:spTree>
      <p:nvGrpSpPr>
        <p:cNvPr id="1" name=""/>
        <p:cNvGrpSpPr/>
        <p:nvPr/>
      </p:nvGrpSpPr>
      <p:grpSpPr>
        <a:xfrm>
          <a:off x="0" y="0"/>
          <a:ext cx="0" cy="0"/>
          <a:chOff x="0" y="0"/>
          <a:chExt cx="0" cy="0"/>
        </a:xfrm>
      </p:grpSpPr>
      <p:sp>
        <p:nvSpPr>
          <p:cNvPr id="7" name="Platshållare för bild 6"/>
          <p:cNvSpPr>
            <a:spLocks noGrp="1"/>
          </p:cNvSpPr>
          <p:nvPr>
            <p:ph type="pic" sz="quarter" idx="16" hasCustomPrompt="1"/>
          </p:nvPr>
        </p:nvSpPr>
        <p:spPr>
          <a:xfrm>
            <a:off x="489600" y="2519046"/>
            <a:ext cx="7401600" cy="3357879"/>
          </a:xfrm>
          <a:solidFill>
            <a:schemeClr val="bg2"/>
          </a:solidFill>
        </p:spPr>
        <p:txBody>
          <a:bodyPr/>
          <a:lstStyle>
            <a:lvl1pPr marL="0" marR="0" indent="0" algn="l" defTabSz="685800" rtl="0" eaLnBrk="1" fontAlgn="auto" latinLnBrk="0" hangingPunct="1">
              <a:lnSpc>
                <a:spcPts val="1900"/>
              </a:lnSpc>
              <a:spcBef>
                <a:spcPts val="750"/>
              </a:spcBef>
              <a:spcAft>
                <a:spcPts val="0"/>
              </a:spcAft>
              <a:buClr>
                <a:schemeClr val="accent3"/>
              </a:buClr>
              <a:buSzTx/>
              <a:buFontTx/>
              <a:buNone/>
              <a:tabLst/>
              <a:defRPr/>
            </a:lvl1pPr>
          </a:lstStyle>
          <a:p>
            <a:r>
              <a:rPr lang="sv-SE" sz="1600" dirty="0"/>
              <a:t>Infoga bild. Markera rutan du vill infoga en bild i. Välj startfliken och klicka sedan på bildbank. Välj bilden du önskar och den placeras i rutan.</a:t>
            </a:r>
          </a:p>
        </p:txBody>
      </p:sp>
      <p:sp>
        <p:nvSpPr>
          <p:cNvPr id="4" name="Platshållare för datum 3"/>
          <p:cNvSpPr>
            <a:spLocks noGrp="1"/>
          </p:cNvSpPr>
          <p:nvPr>
            <p:ph type="dt" sz="half" idx="10"/>
          </p:nvPr>
        </p:nvSpPr>
        <p:spPr/>
        <p:txBody>
          <a:bodyPr/>
          <a:lstStyle/>
          <a:p>
            <a:fld id="{92E8B83E-161B-438B-9B1A-B8877FEA763B}"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8" name="Platshållare för innehåll 7"/>
          <p:cNvSpPr>
            <a:spLocks noGrp="1"/>
          </p:cNvSpPr>
          <p:nvPr>
            <p:ph sz="quarter" idx="17"/>
          </p:nvPr>
        </p:nvSpPr>
        <p:spPr>
          <a:xfrm>
            <a:off x="8161331" y="2519045"/>
            <a:ext cx="3552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4078940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 och text - 16_9">
    <p:spTree>
      <p:nvGrpSpPr>
        <p:cNvPr id="1" name=""/>
        <p:cNvGrpSpPr/>
        <p:nvPr/>
      </p:nvGrpSpPr>
      <p:grpSpPr>
        <a:xfrm>
          <a:off x="0" y="0"/>
          <a:ext cx="0" cy="0"/>
          <a:chOff x="0" y="0"/>
          <a:chExt cx="0" cy="0"/>
        </a:xfrm>
      </p:grpSpPr>
      <p:sp>
        <p:nvSpPr>
          <p:cNvPr id="2" name="Rubrik 1"/>
          <p:cNvSpPr>
            <a:spLocks noGrp="1"/>
          </p:cNvSpPr>
          <p:nvPr>
            <p:ph type="title"/>
          </p:nvPr>
        </p:nvSpPr>
        <p:spPr>
          <a:xfrm>
            <a:off x="8157843" y="365126"/>
            <a:ext cx="3552000" cy="1461600"/>
          </a:xfrm>
        </p:spPr>
        <p:txBody>
          <a:bodyPr/>
          <a:lstStyle>
            <a:lvl1pPr algn="l">
              <a:lnSpc>
                <a:spcPts val="2900"/>
              </a:lnSpc>
              <a:defRPr sz="2600"/>
            </a:lvl1p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4C741692-94D9-45A1-94B8-F1A1862B9E91}"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9" name="Platshållare för text 8"/>
          <p:cNvSpPr>
            <a:spLocks noGrp="1"/>
          </p:cNvSpPr>
          <p:nvPr>
            <p:ph type="body" sz="quarter" idx="17"/>
          </p:nvPr>
        </p:nvSpPr>
        <p:spPr>
          <a:xfrm>
            <a:off x="8157843" y="1828883"/>
            <a:ext cx="3552000" cy="4048042"/>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8" name="Platshållare för innehåll 7"/>
          <p:cNvSpPr>
            <a:spLocks noGrp="1"/>
          </p:cNvSpPr>
          <p:nvPr>
            <p:ph sz="quarter" idx="18"/>
          </p:nvPr>
        </p:nvSpPr>
        <p:spPr>
          <a:xfrm>
            <a:off x="487679" y="367201"/>
            <a:ext cx="7401600" cy="5509724"/>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52718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ld helsida - 16_9">
    <p:bg bwMode="gray">
      <p:bgPr>
        <a:solidFill>
          <a:schemeClr val="bg2"/>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solidFill>
                  <a:schemeClr val="bg1"/>
                </a:solidFill>
              </a:defRPr>
            </a:lvl1pPr>
          </a:lstStyle>
          <a:p>
            <a:fld id="{E7166AB5-40BF-4C72-A67A-80A97957D587}" type="datetime1">
              <a:rPr lang="en-GB" smtClean="0"/>
              <a:t>08/04/2021</a:t>
            </a:fld>
            <a:endParaRPr lang="sv-SE"/>
          </a:p>
        </p:txBody>
      </p:sp>
      <p:sp>
        <p:nvSpPr>
          <p:cNvPr id="3" name="Platshållare för sidfot 2"/>
          <p:cNvSpPr>
            <a:spLocks noGrp="1"/>
          </p:cNvSpPr>
          <p:nvPr>
            <p:ph type="ftr" sz="quarter" idx="11"/>
          </p:nvPr>
        </p:nvSpPr>
        <p:spPr/>
        <p:txBody>
          <a:bodyPr/>
          <a:lstStyle>
            <a:lvl1pPr>
              <a:defRPr>
                <a:solidFill>
                  <a:schemeClr val="bg1"/>
                </a:solidFill>
              </a:defRPr>
            </a:lvl1pPr>
          </a:lstStyle>
          <a:p>
            <a:r>
              <a:rPr lang="sv-SE"/>
              <a:t>Dokumentnamn</a:t>
            </a:r>
            <a:endParaRPr lang="sv-SE" dirty="0"/>
          </a:p>
        </p:txBody>
      </p:sp>
      <p:sp>
        <p:nvSpPr>
          <p:cNvPr id="11" name="Platshållare för bildnummer 10"/>
          <p:cNvSpPr>
            <a:spLocks noGrp="1"/>
          </p:cNvSpPr>
          <p:nvPr>
            <p:ph type="sldNum" sz="quarter" idx="12"/>
          </p:nvPr>
        </p:nvSpPr>
        <p:spPr/>
        <p:txBody>
          <a:bodyPr/>
          <a:lstStyle>
            <a:lvl1pPr>
              <a:defRPr>
                <a:solidFill>
                  <a:schemeClr val="bg1"/>
                </a:solidFill>
              </a:defRPr>
            </a:lvl1pPr>
          </a:lstStyle>
          <a:p>
            <a:fld id="{E8645303-2AAE-45D1-913A-B06AE6474513}" type="slidenum">
              <a:rPr lang="sv-SE" smtClean="0"/>
              <a:pPr/>
              <a:t>‹#›</a:t>
            </a:fld>
            <a:endParaRPr lang="sv-SE"/>
          </a:p>
        </p:txBody>
      </p:sp>
      <p:sp>
        <p:nvSpPr>
          <p:cNvPr id="9" name="textruta 8"/>
          <p:cNvSpPr txBox="1"/>
          <p:nvPr userDrawn="1"/>
        </p:nvSpPr>
        <p:spPr>
          <a:xfrm>
            <a:off x="-2199342" y="4619619"/>
            <a:ext cx="2127617" cy="1569660"/>
          </a:xfrm>
          <a:prstGeom prst="rect">
            <a:avLst/>
          </a:prstGeom>
          <a:solidFill>
            <a:schemeClr val="bg1"/>
          </a:solidFill>
        </p:spPr>
        <p:txBody>
          <a:bodyPr wrap="square" rtlCol="0">
            <a:spAutoFit/>
          </a:bodyPr>
          <a:lstStyle/>
          <a:p>
            <a:pPr>
              <a:lnSpc>
                <a:spcPct val="100000"/>
              </a:lnSpc>
            </a:pPr>
            <a:r>
              <a:rPr lang="sv-SE" sz="1200" b="1" dirty="0">
                <a:latin typeface="Arial" panose="020B0604020202020204" pitchFamily="34" charset="0"/>
                <a:cs typeface="Arial" panose="020B0604020202020204" pitchFamily="34" charset="0"/>
              </a:rPr>
              <a:t>Denna sida är för bakgrundsbild.</a:t>
            </a:r>
          </a:p>
          <a:p>
            <a:pPr>
              <a:lnSpc>
                <a:spcPct val="100000"/>
              </a:lnSpc>
            </a:pPr>
            <a:r>
              <a:rPr lang="sv-SE" sz="1200" dirty="0">
                <a:latin typeface="Arial" panose="020B0604020202020204" pitchFamily="34" charset="0"/>
                <a:cs typeface="Arial" panose="020B0604020202020204" pitchFamily="34" charset="0"/>
              </a:rPr>
              <a:t>För att välja bild: </a:t>
            </a:r>
            <a:br>
              <a:rPr lang="sv-SE" sz="1200" dirty="0">
                <a:latin typeface="Arial" panose="020B0604020202020204" pitchFamily="34" charset="0"/>
                <a:cs typeface="Arial" panose="020B0604020202020204" pitchFamily="34" charset="0"/>
              </a:rPr>
            </a:br>
            <a:r>
              <a:rPr lang="sv-SE" sz="1200" dirty="0">
                <a:latin typeface="Arial" panose="020B0604020202020204" pitchFamily="34" charset="0"/>
                <a:cs typeface="Arial" panose="020B0604020202020204" pitchFamily="34" charset="0"/>
              </a:rPr>
              <a:t>Gå till startfliken och tryck på bildbank. Längst ner hittar du mappen bakgrund. Välj en bakgrunds-bild som passar din presentation. </a:t>
            </a:r>
          </a:p>
        </p:txBody>
      </p:sp>
      <p:pic>
        <p:nvPicPr>
          <p:cNvPr id="7" name="Bildobjekt 6">
            <a:extLst>
              <a:ext uri="{FF2B5EF4-FFF2-40B4-BE49-F238E27FC236}">
                <a16:creationId xmlns:a16="http://schemas.microsoft.com/office/drawing/2014/main" id="{90F3D597-B68D-46CE-B23E-EFB662B075C8}"/>
              </a:ext>
            </a:extLst>
          </p:cNvPr>
          <p:cNvPicPr>
            <a:picLocks noChangeAspect="1"/>
          </p:cNvPicPr>
          <p:nvPr userDrawn="1"/>
        </p:nvPicPr>
        <p:blipFill>
          <a:blip r:embed="rId2"/>
          <a:stretch>
            <a:fillRect/>
          </a:stretch>
        </p:blipFill>
        <p:spPr>
          <a:xfrm>
            <a:off x="10950694" y="6144717"/>
            <a:ext cx="1027457" cy="460797"/>
          </a:xfrm>
          <a:prstGeom prst="rect">
            <a:avLst/>
          </a:prstGeom>
        </p:spPr>
      </p:pic>
    </p:spTree>
    <p:extLst>
      <p:ext uri="{BB962C8B-B14F-4D97-AF65-F5344CB8AC3E}">
        <p14:creationId xmlns:p14="http://schemas.microsoft.com/office/powerpoint/2010/main" val="3797329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helsida med ram - 16_9">
    <p:bg>
      <p:bgPr>
        <a:solidFill>
          <a:schemeClr val="bg1"/>
        </a:solidFill>
        <a:effectLst/>
      </p:bgPr>
    </p:bg>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4FA7D033-E84D-4E84-B9C5-B8A4B4E572E0}"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8" name="Platshållare för bild 7"/>
          <p:cNvSpPr>
            <a:spLocks noGrp="1"/>
          </p:cNvSpPr>
          <p:nvPr>
            <p:ph type="pic" sz="quarter" idx="13" hasCustomPrompt="1"/>
          </p:nvPr>
        </p:nvSpPr>
        <p:spPr>
          <a:xfrm>
            <a:off x="487677" y="367200"/>
            <a:ext cx="11232000" cy="5366849"/>
          </a:xfrm>
          <a:solidFill>
            <a:schemeClr val="bg2"/>
          </a:solidFill>
        </p:spPr>
        <p:txBody>
          <a:bodyPr/>
          <a:lstStyle>
            <a:lvl1pPr marL="0" indent="0">
              <a:buNone/>
              <a:defRPr baseline="0"/>
            </a:lvl1pPr>
          </a:lstStyle>
          <a:p>
            <a:r>
              <a:rPr lang="sv-SE" sz="1600" dirty="0"/>
              <a:t>Infoga bild. Markera rutan du vill infoga en bild i. Välj startfliken och klicka sedan på bildbank. Välj bilden du önskar och den placeras i rutan.</a:t>
            </a:r>
          </a:p>
        </p:txBody>
      </p:sp>
    </p:spTree>
    <p:extLst>
      <p:ext uri="{BB962C8B-B14F-4D97-AF65-F5344CB8AC3E}">
        <p14:creationId xmlns:p14="http://schemas.microsoft.com/office/powerpoint/2010/main" val="2191282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om - 16_9">
    <p:bg>
      <p:bgPr>
        <a:solidFill>
          <a:schemeClr val="accent3"/>
        </a:solidFill>
        <a:effectLst/>
      </p:bgPr>
    </p:bg>
    <p:spTree>
      <p:nvGrpSpPr>
        <p:cNvPr id="1" name=""/>
        <p:cNvGrpSpPr/>
        <p:nvPr/>
      </p:nvGrpSpPr>
      <p:grpSpPr>
        <a:xfrm>
          <a:off x="0" y="0"/>
          <a:ext cx="0" cy="0"/>
          <a:chOff x="0" y="0"/>
          <a:chExt cx="0" cy="0"/>
        </a:xfrm>
      </p:grpSpPr>
      <p:sp>
        <p:nvSpPr>
          <p:cNvPr id="8" name="Platshållare för datum 7"/>
          <p:cNvSpPr>
            <a:spLocks noGrp="1"/>
          </p:cNvSpPr>
          <p:nvPr>
            <p:ph type="dt" sz="half" idx="10"/>
          </p:nvPr>
        </p:nvSpPr>
        <p:spPr/>
        <p:txBody>
          <a:bodyPr/>
          <a:lstStyle>
            <a:lvl1pPr>
              <a:defRPr>
                <a:solidFill>
                  <a:schemeClr val="bg1"/>
                </a:solidFill>
              </a:defRPr>
            </a:lvl1pPr>
          </a:lstStyle>
          <a:p>
            <a:fld id="{1D3A614E-C1F1-4CC0-90AC-AB1A833CDE21}" type="datetime1">
              <a:rPr lang="en-GB" smtClean="0"/>
              <a:t>08/04/2021</a:t>
            </a:fld>
            <a:endParaRPr lang="sv-SE"/>
          </a:p>
        </p:txBody>
      </p:sp>
      <p:sp>
        <p:nvSpPr>
          <p:cNvPr id="9" name="Platshållare för sidfot 8"/>
          <p:cNvSpPr>
            <a:spLocks noGrp="1"/>
          </p:cNvSpPr>
          <p:nvPr>
            <p:ph type="ftr" sz="quarter" idx="11"/>
          </p:nvPr>
        </p:nvSpPr>
        <p:spPr/>
        <p:txBody>
          <a:bodyPr/>
          <a:lstStyle>
            <a:lvl1pPr>
              <a:defRPr>
                <a:solidFill>
                  <a:schemeClr val="bg1"/>
                </a:solidFill>
              </a:defRPr>
            </a:lvl1pPr>
          </a:lstStyle>
          <a:p>
            <a:r>
              <a:rPr lang="sv-SE"/>
              <a:t>Dokumentnamn</a:t>
            </a:r>
            <a:endParaRPr lang="sv-SE" dirty="0"/>
          </a:p>
        </p:txBody>
      </p:sp>
      <p:sp>
        <p:nvSpPr>
          <p:cNvPr id="10" name="Platshållare för bildnummer 9"/>
          <p:cNvSpPr>
            <a:spLocks noGrp="1"/>
          </p:cNvSpPr>
          <p:nvPr>
            <p:ph type="sldNum" sz="quarter" idx="12"/>
          </p:nvPr>
        </p:nvSpPr>
        <p:spPr/>
        <p:txBody>
          <a:bodyPr/>
          <a:lstStyle>
            <a:lvl1pPr>
              <a:defRPr>
                <a:solidFill>
                  <a:schemeClr val="bg1"/>
                </a:solidFill>
              </a:defRPr>
            </a:lvl1pPr>
          </a:lstStyle>
          <a:p>
            <a:fld id="{E8645303-2AAE-45D1-913A-B06AE6474513}" type="slidenum">
              <a:rPr lang="sv-SE" smtClean="0"/>
              <a:pPr/>
              <a:t>‹#›</a:t>
            </a:fld>
            <a:endParaRPr lang="sv-SE"/>
          </a:p>
        </p:txBody>
      </p:sp>
      <p:pic>
        <p:nvPicPr>
          <p:cNvPr id="7" name="Bildobjekt 6">
            <a:extLst>
              <a:ext uri="{FF2B5EF4-FFF2-40B4-BE49-F238E27FC236}">
                <a16:creationId xmlns:a16="http://schemas.microsoft.com/office/drawing/2014/main" id="{5A62BC36-87A5-4563-BA53-029178606794}"/>
              </a:ext>
            </a:extLst>
          </p:cNvPr>
          <p:cNvPicPr>
            <a:picLocks noChangeAspect="1"/>
          </p:cNvPicPr>
          <p:nvPr userDrawn="1"/>
        </p:nvPicPr>
        <p:blipFill>
          <a:blip r:embed="rId2"/>
          <a:stretch>
            <a:fillRect/>
          </a:stretch>
        </p:blipFill>
        <p:spPr>
          <a:xfrm>
            <a:off x="10950694" y="6144717"/>
            <a:ext cx="1027457" cy="460797"/>
          </a:xfrm>
          <a:prstGeom prst="rect">
            <a:avLst/>
          </a:prstGeom>
        </p:spPr>
      </p:pic>
    </p:spTree>
    <p:extLst>
      <p:ext uri="{BB962C8B-B14F-4D97-AF65-F5344CB8AC3E}">
        <p14:creationId xmlns:p14="http://schemas.microsoft.com/office/powerpoint/2010/main" val="3123007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ild helsida">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344506" y="274321"/>
            <a:ext cx="11496364" cy="57450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5" name="Platshållare för datum 4"/>
          <p:cNvSpPr>
            <a:spLocks noGrp="1"/>
          </p:cNvSpPr>
          <p:nvPr>
            <p:ph type="dt" sz="half" idx="10"/>
          </p:nvPr>
        </p:nvSpPr>
        <p:spPr/>
        <p:txBody>
          <a:bodyPr/>
          <a:lstStyle/>
          <a:p>
            <a:fld id="{2A4132C6-89DE-4E57-A998-B3F30ED077F6}" type="datetime1">
              <a:rPr lang="sv-SE" smtClean="0"/>
              <a:pPr/>
              <a:t>2021-04-08</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8" name="Platshållare för bildnummer 5"/>
          <p:cNvSpPr txBox="1">
            <a:spLocks/>
          </p:cNvSpPr>
          <p:nvPr userDrawn="1"/>
        </p:nvSpPr>
        <p:spPr>
          <a:xfrm>
            <a:off x="11288685" y="8314"/>
            <a:ext cx="871913" cy="365125"/>
          </a:xfrm>
          <a:prstGeom prst="rect">
            <a:avLst/>
          </a:prstGeom>
        </p:spPr>
        <p:txBody>
          <a:bodyPr/>
          <a:lstStyle>
            <a:lvl1pPr algn="r">
              <a:defRPr sz="1200">
                <a:latin typeface="Times New Roman" pitchFamily="18" charset="0"/>
                <a:cs typeface="Times New Roman"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9AA0938-A5A2-874F-B97E-4FBB8AF2D7CB}" type="slidenum">
              <a:rPr kumimoji="0" lang="sv-SE" sz="1200" b="0" i="0" u="none" strike="noStrike" kern="1200" cap="none" spc="0" normalizeH="0" baseline="0" noProof="0" smtClean="0">
                <a:ln>
                  <a:noFill/>
                </a:ln>
                <a:solidFill>
                  <a:schemeClr val="bg1">
                    <a:lumMod val="65000"/>
                  </a:schemeClr>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chemeClr val="bg1">
                  <a:lumMod val="65000"/>
                </a:scheme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1229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 Vit - 16_9">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DB5C566A-82B4-452F-A491-F674ECDDE424}" type="datetime1">
              <a:rPr lang="en-GB" smtClean="0"/>
              <a:t>08/04/2021</a:t>
            </a:fld>
            <a:endParaRPr lang="sv-SE"/>
          </a:p>
        </p:txBody>
      </p:sp>
      <p:sp>
        <p:nvSpPr>
          <p:cNvPr id="7" name="Platshållare för sidfot 6"/>
          <p:cNvSpPr>
            <a:spLocks noGrp="1"/>
          </p:cNvSpPr>
          <p:nvPr>
            <p:ph type="ftr" sz="quarter" idx="11"/>
          </p:nvPr>
        </p:nvSpPr>
        <p:spPr/>
        <p:txBody>
          <a:bodyPr/>
          <a:lstStyle/>
          <a:p>
            <a:r>
              <a:rPr lang="sv-SE"/>
              <a:t>Dokumentnamn</a:t>
            </a:r>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pPr/>
              <a:t>‹#›</a:t>
            </a:fld>
            <a:endParaRPr lang="sv-SE"/>
          </a:p>
        </p:txBody>
      </p:sp>
      <p:sp>
        <p:nvSpPr>
          <p:cNvPr id="4" name="Rubrik 3"/>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5121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B361D88C-5FD5-4009-95CE-B1B452696D3A}"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7" name="Platshållare för innehåll 6"/>
          <p:cNvSpPr>
            <a:spLocks noGrp="1"/>
          </p:cNvSpPr>
          <p:nvPr>
            <p:ph sz="quarter" idx="13"/>
          </p:nvPr>
        </p:nvSpPr>
        <p:spPr>
          <a:xfrm>
            <a:off x="492127" y="2519045"/>
            <a:ext cx="9204325"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4025779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ubrik med två innehåll">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A2CEC977-2A0B-4053-8D31-014D1E4F8369}"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
        <p:nvSpPr>
          <p:cNvPr id="10" name="Platshållare för innehåll 9"/>
          <p:cNvSpPr>
            <a:spLocks noGrp="1"/>
          </p:cNvSpPr>
          <p:nvPr>
            <p:ph sz="quarter" idx="18"/>
          </p:nvPr>
        </p:nvSpPr>
        <p:spPr>
          <a:xfrm>
            <a:off x="492127" y="2519045"/>
            <a:ext cx="5496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3" name="Platshållare för innehåll 12"/>
          <p:cNvSpPr>
            <a:spLocks noGrp="1"/>
          </p:cNvSpPr>
          <p:nvPr>
            <p:ph sz="quarter" idx="19"/>
          </p:nvPr>
        </p:nvSpPr>
        <p:spPr>
          <a:xfrm>
            <a:off x="6215711" y="2519363"/>
            <a:ext cx="5496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036584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60400" y="2038351"/>
            <a:ext cx="8915400" cy="3686175"/>
          </a:xfrm>
        </p:spPr>
        <p:txBody>
          <a:bodyPr/>
          <a:lstStyle>
            <a:lvl1pPr marL="0" indent="0">
              <a:spcBef>
                <a:spcPts val="0"/>
              </a:spcBef>
              <a:buFontTx/>
              <a:buNone/>
              <a:defRPr sz="2000"/>
            </a:lvl1pPr>
            <a:lvl2pPr marL="180000" indent="0">
              <a:spcBef>
                <a:spcPts val="0"/>
              </a:spcBef>
              <a:buFontTx/>
              <a:buNone/>
              <a:defRPr sz="1800"/>
            </a:lvl2pPr>
            <a:lvl3pPr marL="360000" indent="0">
              <a:spcBef>
                <a:spcPts val="0"/>
              </a:spcBef>
              <a:buFontTx/>
              <a:buNone/>
              <a:defRPr sz="1600"/>
            </a:lvl3pPr>
            <a:lvl4pPr marL="540000" indent="0">
              <a:spcBef>
                <a:spcPts val="0"/>
              </a:spcBef>
              <a:buFontTx/>
              <a:buNone/>
              <a:defRPr sz="1400"/>
            </a:lvl4pPr>
            <a:lvl5pPr marL="720000" indent="0">
              <a:spcBef>
                <a:spcPts val="0"/>
              </a:spcBef>
              <a:buFontTx/>
              <a:buNone/>
              <a:defRPr sz="14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B98AB466-5A91-4EB6-B7DE-0EB330F60F84}" type="datetime1">
              <a:rPr lang="sv-SE" smtClean="0"/>
              <a:t>2021-04-08</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7" name="Platshållare för bildnummer 5"/>
          <p:cNvSpPr txBox="1">
            <a:spLocks/>
          </p:cNvSpPr>
          <p:nvPr userDrawn="1"/>
        </p:nvSpPr>
        <p:spPr>
          <a:xfrm>
            <a:off x="11288685" y="8314"/>
            <a:ext cx="871913" cy="365125"/>
          </a:xfrm>
          <a:prstGeom prst="rect">
            <a:avLst/>
          </a:prstGeom>
        </p:spPr>
        <p:txBody>
          <a:bodyPr/>
          <a:lstStyle>
            <a:lvl1pPr algn="r">
              <a:defRPr sz="1200">
                <a:latin typeface="Times New Roman" pitchFamily="18" charset="0"/>
                <a:cs typeface="Times New Roman"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9AA0938-A5A2-874F-B97E-4FBB8AF2D7CB}" type="slidenum">
              <a:rPr kumimoji="0" lang="sv-SE" sz="1200" b="0" i="0" u="none" strike="noStrike" kern="1200" cap="none" spc="0" normalizeH="0" baseline="0" noProof="0" smtClean="0">
                <a:ln>
                  <a:noFill/>
                </a:ln>
                <a:solidFill>
                  <a:schemeClr val="bg1">
                    <a:lumMod val="65000"/>
                  </a:schemeClr>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chemeClr val="bg1">
                  <a:lumMod val="65000"/>
                </a:schemeClr>
              </a:solidFill>
              <a:effectLst/>
              <a:uLnTx/>
              <a:uFillTx/>
              <a:latin typeface="Times New Roman" pitchFamily="18" charset="0"/>
              <a:ea typeface="+mn-ea"/>
              <a:cs typeface="Times New Roman" pitchFamily="18" charset="0"/>
            </a:endParaRPr>
          </a:p>
        </p:txBody>
      </p:sp>
      <p:sp>
        <p:nvSpPr>
          <p:cNvPr id="8" name="Platshållare för rubrik 1"/>
          <p:cNvSpPr>
            <a:spLocks noGrp="1"/>
          </p:cNvSpPr>
          <p:nvPr>
            <p:ph type="title"/>
          </p:nvPr>
        </p:nvSpPr>
        <p:spPr>
          <a:xfrm>
            <a:off x="660400" y="476250"/>
            <a:ext cx="6299200" cy="1428750"/>
          </a:xfrm>
          <a:prstGeom prst="rect">
            <a:avLst/>
          </a:prstGeom>
        </p:spPr>
        <p:txBody>
          <a:bodyPr vert="horz" lIns="91440" tIns="45720" rIns="91440" bIns="45720" rtlCol="0" anchor="ctr">
            <a:noAutofit/>
          </a:bodyPr>
          <a:lstStyle>
            <a:lvl1pPr>
              <a:defRPr>
                <a:solidFill>
                  <a:schemeClr val="accent1"/>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310938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accent1"/>
                </a:solidFill>
              </a:defRPr>
            </a:lvl1pP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660400" y="2066925"/>
            <a:ext cx="5384800" cy="3790950"/>
          </a:xfrm>
        </p:spPr>
        <p:txBody>
          <a:bodyPr/>
          <a:lstStyle>
            <a:lvl1pPr marL="0">
              <a:buNone/>
              <a:defRPr sz="2000"/>
            </a:lvl1pPr>
            <a:lvl2pPr marL="180000" indent="0">
              <a:defRPr sz="1800"/>
            </a:lvl2pPr>
            <a:lvl3pPr marL="360000" indent="0">
              <a:defRPr sz="1600"/>
            </a:lvl3pPr>
            <a:lvl4pPr marL="540000" indent="0">
              <a:defRPr sz="1400"/>
            </a:lvl4pPr>
            <a:lvl5pPr marL="720000" indent="0">
              <a:defRPr sz="14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innehåll 3"/>
          <p:cNvSpPr>
            <a:spLocks noGrp="1"/>
          </p:cNvSpPr>
          <p:nvPr>
            <p:ph sz="half" idx="2"/>
          </p:nvPr>
        </p:nvSpPr>
        <p:spPr>
          <a:xfrm>
            <a:off x="6197600" y="2066925"/>
            <a:ext cx="5384800" cy="3790950"/>
          </a:xfrm>
        </p:spPr>
        <p:txBody>
          <a:bodyPr/>
          <a:lstStyle>
            <a:lvl1pPr marL="0" indent="0">
              <a:buNone/>
              <a:defRPr sz="2000"/>
            </a:lvl1pPr>
            <a:lvl2pPr marL="180000" indent="0">
              <a:defRPr sz="1800"/>
            </a:lvl2pPr>
            <a:lvl3pPr marL="360000" indent="0">
              <a:defRPr sz="1600"/>
            </a:lvl3pPr>
            <a:lvl4pPr marL="540000" indent="0">
              <a:defRPr sz="1400"/>
            </a:lvl4pPr>
            <a:lvl5pPr marL="720000" indent="0">
              <a:defRPr sz="14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datum 4"/>
          <p:cNvSpPr>
            <a:spLocks noGrp="1"/>
          </p:cNvSpPr>
          <p:nvPr>
            <p:ph type="dt" sz="half" idx="10"/>
          </p:nvPr>
        </p:nvSpPr>
        <p:spPr/>
        <p:txBody>
          <a:bodyPr/>
          <a:lstStyle/>
          <a:p>
            <a:fld id="{9AD6DC9B-CB05-4700-90A2-44C8019A2C75}" type="datetime1">
              <a:rPr lang="sv-SE" smtClean="0"/>
              <a:t>2021-04-08</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8" name="Platshållare för bildnummer 5"/>
          <p:cNvSpPr>
            <a:spLocks noGrp="1"/>
          </p:cNvSpPr>
          <p:nvPr>
            <p:ph type="sldNum" sz="quarter" idx="12"/>
          </p:nvPr>
        </p:nvSpPr>
        <p:spPr>
          <a:xfrm>
            <a:off x="11288685" y="8314"/>
            <a:ext cx="871913" cy="365125"/>
          </a:xfrm>
          <a:prstGeom prst="rect">
            <a:avLst/>
          </a:prstGeom>
        </p:spPr>
        <p:txBody>
          <a:bodyPr/>
          <a:lstStyle>
            <a:lvl1pPr algn="r">
              <a:defRPr sz="1200">
                <a:solidFill>
                  <a:schemeClr val="bg1">
                    <a:lumMod val="65000"/>
                  </a:schemeClr>
                </a:solidFill>
                <a:latin typeface="Times New Roman" pitchFamily="18" charset="0"/>
                <a:cs typeface="Times New Roman" pitchFamily="18" charset="0"/>
              </a:defRPr>
            </a:lvl1pPr>
          </a:lstStyle>
          <a:p>
            <a:fld id="{D9AA0938-A5A2-874F-B97E-4FBB8AF2D7CB}" type="slidenum">
              <a:rPr lang="sv-SE" smtClean="0"/>
              <a:pPr/>
              <a:t>‹#›</a:t>
            </a:fld>
            <a:endParaRPr lang="sv-SE" dirty="0"/>
          </a:p>
        </p:txBody>
      </p:sp>
    </p:spTree>
    <p:extLst>
      <p:ext uri="{BB962C8B-B14F-4D97-AF65-F5344CB8AC3E}">
        <p14:creationId xmlns:p14="http://schemas.microsoft.com/office/powerpoint/2010/main" val="3330188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58793" y="478213"/>
            <a:ext cx="6973908" cy="1436312"/>
          </a:xfrm>
        </p:spPr>
        <p:txBody>
          <a:bodyPr>
            <a:normAutofit/>
          </a:bodyPr>
          <a:lstStyle>
            <a:lvl1pPr algn="l">
              <a:defRPr sz="4400" b="1">
                <a:solidFill>
                  <a:schemeClr val="accent1"/>
                </a:solidFill>
                <a:latin typeface="Times New Roman" pitchFamily="18" charset="0"/>
                <a:cs typeface="Times New Roman" pitchFamily="18" charset="0"/>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658793" y="2162175"/>
            <a:ext cx="6973908" cy="1876425"/>
          </a:xfrm>
        </p:spPr>
        <p:txBody>
          <a:bodyPr>
            <a:normAutofit/>
          </a:bodyPr>
          <a:lstStyle>
            <a:lvl1pPr marL="0" indent="0" algn="l">
              <a:buNone/>
              <a:defRPr sz="1600" b="0">
                <a:solidFill>
                  <a:schemeClr val="tx2"/>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lvl1pPr>
              <a:defRPr sz="1200">
                <a:solidFill>
                  <a:schemeClr val="bg1">
                    <a:lumMod val="65000"/>
                  </a:schemeClr>
                </a:solidFill>
                <a:latin typeface="Times New Roman" pitchFamily="18" charset="0"/>
                <a:cs typeface="Times New Roman" pitchFamily="18" charset="0"/>
              </a:defRPr>
            </a:lvl1pPr>
          </a:lstStyle>
          <a:p>
            <a:fld id="{565F658C-6108-4504-BD4C-70CB0174715B}" type="datetime1">
              <a:rPr lang="sv-SE" smtClean="0"/>
              <a:t>2021-04-08</a:t>
            </a:fld>
            <a:endParaRPr lang="sv-SE" dirty="0"/>
          </a:p>
        </p:txBody>
      </p:sp>
      <p:sp>
        <p:nvSpPr>
          <p:cNvPr id="5" name="Platshållare för sidfot 4"/>
          <p:cNvSpPr>
            <a:spLocks noGrp="1"/>
          </p:cNvSpPr>
          <p:nvPr>
            <p:ph type="ftr" sz="quarter" idx="11"/>
          </p:nvPr>
        </p:nvSpPr>
        <p:spPr/>
        <p:txBody>
          <a:bodyPr/>
          <a:lstStyle>
            <a:lvl1pPr>
              <a:defRPr sz="1200">
                <a:solidFill>
                  <a:schemeClr val="bg1">
                    <a:lumMod val="65000"/>
                  </a:schemeClr>
                </a:solidFill>
                <a:latin typeface="Times New Roman" pitchFamily="18" charset="0"/>
                <a:cs typeface="Times New Roman" pitchFamily="18" charset="0"/>
              </a:defRPr>
            </a:lvl1pPr>
          </a:lstStyle>
          <a:p>
            <a:endParaRPr lang="sv-SE" dirty="0"/>
          </a:p>
        </p:txBody>
      </p:sp>
      <p:sp>
        <p:nvSpPr>
          <p:cNvPr id="6" name="Platshållare för bildnummer 5"/>
          <p:cNvSpPr>
            <a:spLocks noGrp="1"/>
          </p:cNvSpPr>
          <p:nvPr>
            <p:ph type="sldNum" sz="quarter" idx="12"/>
          </p:nvPr>
        </p:nvSpPr>
        <p:spPr>
          <a:xfrm>
            <a:off x="11288685" y="8314"/>
            <a:ext cx="871913" cy="365125"/>
          </a:xfrm>
          <a:prstGeom prst="rect">
            <a:avLst/>
          </a:prstGeom>
        </p:spPr>
        <p:txBody>
          <a:bodyPr/>
          <a:lstStyle>
            <a:lvl1pPr algn="r">
              <a:defRPr sz="1200">
                <a:solidFill>
                  <a:schemeClr val="bg1">
                    <a:lumMod val="65000"/>
                  </a:schemeClr>
                </a:solidFill>
                <a:latin typeface="Times New Roman" pitchFamily="18" charset="0"/>
                <a:cs typeface="Times New Roman" pitchFamily="18" charset="0"/>
              </a:defRPr>
            </a:lvl1pPr>
          </a:lstStyle>
          <a:p>
            <a:fld id="{D9AA0938-A5A2-874F-B97E-4FBB8AF2D7CB}" type="slidenum">
              <a:rPr lang="sv-SE" smtClean="0"/>
              <a:pPr/>
              <a:t>‹#›</a:t>
            </a:fld>
            <a:endParaRPr lang="sv-SE" dirty="0"/>
          </a:p>
        </p:txBody>
      </p:sp>
    </p:spTree>
    <p:extLst>
      <p:ext uri="{BB962C8B-B14F-4D97-AF65-F5344CB8AC3E}">
        <p14:creationId xmlns:p14="http://schemas.microsoft.com/office/powerpoint/2010/main" val="3054445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Rubrikbild - Lila">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82605" y="367201"/>
            <a:ext cx="9717083" cy="1299773"/>
          </a:xfrm>
        </p:spPr>
        <p:txBody>
          <a:bodyPr anchor="t" anchorCtr="0"/>
          <a:lstStyle>
            <a:lvl1pPr algn="l">
              <a:defRPr lang="sv-SE" sz="4400" b="1" kern="1200" smtClean="0">
                <a:solidFill>
                  <a:schemeClr val="bg1"/>
                </a:solidFill>
                <a:latin typeface="Times New Roman" panose="02020603050405020304" pitchFamily="18" charset="0"/>
                <a:ea typeface="+mj-ea"/>
                <a:cs typeface="Times New Roman" panose="02020603050405020304" pitchFamily="18" charset="0"/>
              </a:defRPr>
            </a:lvl1p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lvl1pPr>
              <a:defRPr>
                <a:solidFill>
                  <a:schemeClr val="bg1"/>
                </a:solidFill>
              </a:defRPr>
            </a:lvl1pPr>
          </a:lstStyle>
          <a:p>
            <a:fld id="{67E164E2-73E5-415B-927E-A4017D9B40BE}" type="datetime1">
              <a:rPr lang="en-GB" smtClean="0"/>
              <a:t>08/04/2021</a:t>
            </a:fld>
            <a:endParaRPr lang="sv-SE"/>
          </a:p>
        </p:txBody>
      </p:sp>
      <p:sp>
        <p:nvSpPr>
          <p:cNvPr id="7" name="Platshållare för sidfot 6"/>
          <p:cNvSpPr>
            <a:spLocks noGrp="1"/>
          </p:cNvSpPr>
          <p:nvPr>
            <p:ph type="ftr" sz="quarter" idx="11"/>
          </p:nvPr>
        </p:nvSpPr>
        <p:spPr/>
        <p:txBody>
          <a:bodyPr/>
          <a:lstStyle>
            <a:lvl1pPr>
              <a:defRPr>
                <a:solidFill>
                  <a:schemeClr val="bg1"/>
                </a:solidFill>
              </a:defRPr>
            </a:lvl1pPr>
          </a:lstStyle>
          <a:p>
            <a:r>
              <a:rPr lang="sv-SE"/>
              <a:t>Dokumentnamn</a:t>
            </a:r>
            <a:endParaRPr lang="sv-SE" dirty="0"/>
          </a:p>
        </p:txBody>
      </p:sp>
      <p:sp>
        <p:nvSpPr>
          <p:cNvPr id="8" name="Platshållare för bildnummer 7"/>
          <p:cNvSpPr>
            <a:spLocks noGrp="1"/>
          </p:cNvSpPr>
          <p:nvPr>
            <p:ph type="sldNum" sz="quarter" idx="12"/>
          </p:nvPr>
        </p:nvSpPr>
        <p:spPr/>
        <p:txBody>
          <a:bodyPr/>
          <a:lstStyle>
            <a:lvl1pPr>
              <a:defRPr>
                <a:solidFill>
                  <a:schemeClr val="bg1"/>
                </a:solidFill>
              </a:defRPr>
            </a:lvl1p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ED428175-A6C7-46A6-8CFC-655EC7A74A49}"/>
              </a:ext>
            </a:extLst>
          </p:cNvPr>
          <p:cNvPicPr>
            <a:picLocks noChangeAspect="1"/>
          </p:cNvPicPr>
          <p:nvPr userDrawn="1"/>
        </p:nvPicPr>
        <p:blipFill>
          <a:blip r:embed="rId2"/>
          <a:stretch>
            <a:fillRect/>
          </a:stretch>
        </p:blipFill>
        <p:spPr>
          <a:xfrm>
            <a:off x="10950694" y="6144717"/>
            <a:ext cx="1027457" cy="460797"/>
          </a:xfrm>
          <a:prstGeom prst="rect">
            <a:avLst/>
          </a:prstGeom>
        </p:spPr>
      </p:pic>
    </p:spTree>
    <p:extLst>
      <p:ext uri="{BB962C8B-B14F-4D97-AF65-F5344CB8AC3E}">
        <p14:creationId xmlns:p14="http://schemas.microsoft.com/office/powerpoint/2010/main" val="985944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60400" y="2038351"/>
            <a:ext cx="8915400" cy="3686175"/>
          </a:xfrm>
        </p:spPr>
        <p:txBody>
          <a:bodyPr/>
          <a:lstStyle>
            <a:lvl1pPr marL="0" indent="0">
              <a:spcBef>
                <a:spcPts val="0"/>
              </a:spcBef>
              <a:buFontTx/>
              <a:buNone/>
              <a:defRPr sz="2000"/>
            </a:lvl1pPr>
            <a:lvl2pPr marL="180000" indent="0">
              <a:spcBef>
                <a:spcPts val="0"/>
              </a:spcBef>
              <a:buFontTx/>
              <a:buNone/>
              <a:defRPr sz="1800"/>
            </a:lvl2pPr>
            <a:lvl3pPr marL="360000" indent="0">
              <a:spcBef>
                <a:spcPts val="0"/>
              </a:spcBef>
              <a:buFontTx/>
              <a:buNone/>
              <a:defRPr sz="1600"/>
            </a:lvl3pPr>
            <a:lvl4pPr marL="540000" indent="0">
              <a:spcBef>
                <a:spcPts val="0"/>
              </a:spcBef>
              <a:buFontTx/>
              <a:buNone/>
              <a:defRPr sz="1400"/>
            </a:lvl4pPr>
            <a:lvl5pPr marL="720000" indent="0">
              <a:spcBef>
                <a:spcPts val="0"/>
              </a:spcBef>
              <a:buFontTx/>
              <a:buNone/>
              <a:defRPr sz="14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B98AB466-5A91-4EB6-B7DE-0EB330F60F84}" type="datetime1">
              <a:rPr lang="sv-SE" smtClean="0"/>
              <a:t>2021-04-08</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7" name="Platshållare för bildnummer 5"/>
          <p:cNvSpPr txBox="1">
            <a:spLocks/>
          </p:cNvSpPr>
          <p:nvPr userDrawn="1"/>
        </p:nvSpPr>
        <p:spPr>
          <a:xfrm>
            <a:off x="11288685" y="8314"/>
            <a:ext cx="871913" cy="365125"/>
          </a:xfrm>
          <a:prstGeom prst="rect">
            <a:avLst/>
          </a:prstGeom>
        </p:spPr>
        <p:txBody>
          <a:bodyPr/>
          <a:lstStyle>
            <a:lvl1pPr algn="r">
              <a:defRPr sz="1200">
                <a:latin typeface="Times New Roman" pitchFamily="18" charset="0"/>
                <a:cs typeface="Times New Roman"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9AA0938-A5A2-874F-B97E-4FBB8AF2D7CB}" type="slidenum">
              <a:rPr kumimoji="0" lang="sv-SE" sz="1200" b="0" i="0" u="none" strike="noStrike" kern="1200" cap="none" spc="0" normalizeH="0" baseline="0" noProof="0" smtClean="0">
                <a:ln>
                  <a:noFill/>
                </a:ln>
                <a:solidFill>
                  <a:schemeClr val="bg1">
                    <a:lumMod val="65000"/>
                  </a:schemeClr>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chemeClr val="bg1">
                  <a:lumMod val="65000"/>
                </a:schemeClr>
              </a:solidFill>
              <a:effectLst/>
              <a:uLnTx/>
              <a:uFillTx/>
              <a:latin typeface="Times New Roman" pitchFamily="18" charset="0"/>
              <a:ea typeface="+mn-ea"/>
              <a:cs typeface="Times New Roman" pitchFamily="18" charset="0"/>
            </a:endParaRPr>
          </a:p>
        </p:txBody>
      </p:sp>
      <p:sp>
        <p:nvSpPr>
          <p:cNvPr id="8" name="Platshållare för rubrik 1"/>
          <p:cNvSpPr>
            <a:spLocks noGrp="1"/>
          </p:cNvSpPr>
          <p:nvPr>
            <p:ph type="title"/>
          </p:nvPr>
        </p:nvSpPr>
        <p:spPr>
          <a:xfrm>
            <a:off x="660400" y="476250"/>
            <a:ext cx="6299200" cy="1428750"/>
          </a:xfrm>
          <a:prstGeom prst="rect">
            <a:avLst/>
          </a:prstGeom>
        </p:spPr>
        <p:txBody>
          <a:bodyPr vert="horz" lIns="91440" tIns="45720" rIns="91440" bIns="45720" rtlCol="0" anchor="ctr">
            <a:noAutofit/>
          </a:bodyPr>
          <a:lstStyle>
            <a:lvl1pPr>
              <a:defRPr>
                <a:solidFill>
                  <a:schemeClr val="accent1"/>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4209811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bild - Grön - 16_9">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82605" y="367201"/>
            <a:ext cx="9717083" cy="1299773"/>
          </a:xfrm>
        </p:spPr>
        <p:txBody>
          <a:bodyPr anchor="t" anchorCtr="0"/>
          <a:lstStyle>
            <a:lvl1pPr algn="l">
              <a:defRPr lang="sv-SE" sz="4400" b="1" kern="1200" smtClean="0">
                <a:solidFill>
                  <a:schemeClr val="bg1"/>
                </a:solidFill>
                <a:latin typeface="Times New Roman" panose="02020603050405020304" pitchFamily="18" charset="0"/>
                <a:ea typeface="+mj-ea"/>
                <a:cs typeface="Times New Roman" panose="02020603050405020304" pitchFamily="18" charset="0"/>
              </a:defRPr>
            </a:lvl1p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lvl1pPr>
              <a:defRPr>
                <a:solidFill>
                  <a:schemeClr val="bg1"/>
                </a:solidFill>
              </a:defRPr>
            </a:lvl1pPr>
          </a:lstStyle>
          <a:p>
            <a:fld id="{E7080E2E-9FE7-4C82-9A4A-29573AB0D2F6}" type="datetime1">
              <a:rPr lang="en-GB" smtClean="0"/>
              <a:t>08/04/2021</a:t>
            </a:fld>
            <a:endParaRPr lang="sv-SE"/>
          </a:p>
        </p:txBody>
      </p:sp>
      <p:sp>
        <p:nvSpPr>
          <p:cNvPr id="7" name="Platshållare för sidfot 6"/>
          <p:cNvSpPr>
            <a:spLocks noGrp="1"/>
          </p:cNvSpPr>
          <p:nvPr>
            <p:ph type="ftr" sz="quarter" idx="11"/>
          </p:nvPr>
        </p:nvSpPr>
        <p:spPr/>
        <p:txBody>
          <a:bodyPr/>
          <a:lstStyle>
            <a:lvl1pPr>
              <a:defRPr>
                <a:solidFill>
                  <a:schemeClr val="bg1"/>
                </a:solidFill>
              </a:defRPr>
            </a:lvl1pPr>
          </a:lstStyle>
          <a:p>
            <a:r>
              <a:rPr lang="sv-SE"/>
              <a:t>Dokumentnamn</a:t>
            </a:r>
            <a:endParaRPr lang="sv-SE" dirty="0"/>
          </a:p>
        </p:txBody>
      </p:sp>
      <p:sp>
        <p:nvSpPr>
          <p:cNvPr id="8" name="Platshållare för bildnummer 7"/>
          <p:cNvSpPr>
            <a:spLocks noGrp="1"/>
          </p:cNvSpPr>
          <p:nvPr>
            <p:ph type="sldNum" sz="quarter" idx="12"/>
          </p:nvPr>
        </p:nvSpPr>
        <p:spPr/>
        <p:txBody>
          <a:bodyPr/>
          <a:lstStyle>
            <a:lvl1pPr>
              <a:defRPr>
                <a:solidFill>
                  <a:schemeClr val="bg1"/>
                </a:solidFill>
              </a:defRPr>
            </a:lvl1p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C391BAF9-092D-4242-8B30-59E09B4050DE}"/>
              </a:ext>
            </a:extLst>
          </p:cNvPr>
          <p:cNvPicPr>
            <a:picLocks noChangeAspect="1"/>
          </p:cNvPicPr>
          <p:nvPr userDrawn="1"/>
        </p:nvPicPr>
        <p:blipFill>
          <a:blip r:embed="rId2"/>
          <a:stretch>
            <a:fillRect/>
          </a:stretch>
        </p:blipFill>
        <p:spPr>
          <a:xfrm>
            <a:off x="10950694" y="6144717"/>
            <a:ext cx="1027457" cy="460797"/>
          </a:xfrm>
          <a:prstGeom prst="rect">
            <a:avLst/>
          </a:prstGeom>
        </p:spPr>
      </p:pic>
    </p:spTree>
    <p:extLst>
      <p:ext uri="{BB962C8B-B14F-4D97-AF65-F5344CB8AC3E}">
        <p14:creationId xmlns:p14="http://schemas.microsoft.com/office/powerpoint/2010/main" val="94326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bild - Grå - 16_9">
    <p:bg>
      <p:bgPr>
        <a:solidFill>
          <a:schemeClr val="bg2"/>
        </a:solidFill>
        <a:effectLst/>
      </p:bgPr>
    </p:bg>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lvl1pPr>
              <a:defRPr>
                <a:solidFill>
                  <a:schemeClr val="tx1"/>
                </a:solidFill>
              </a:defRPr>
            </a:lvl1pPr>
          </a:lstStyle>
          <a:p>
            <a:fld id="{787F9C54-A53C-4692-8ED6-F0A163EC5131}" type="datetime1">
              <a:rPr lang="en-GB" smtClean="0"/>
              <a:pPr/>
              <a:t>08/04/2021</a:t>
            </a:fld>
            <a:endParaRPr lang="sv-SE"/>
          </a:p>
        </p:txBody>
      </p:sp>
      <p:sp>
        <p:nvSpPr>
          <p:cNvPr id="11" name="Platshållare för sidfot 10"/>
          <p:cNvSpPr>
            <a:spLocks noGrp="1"/>
          </p:cNvSpPr>
          <p:nvPr>
            <p:ph type="ftr" sz="quarter" idx="11"/>
          </p:nvPr>
        </p:nvSpPr>
        <p:spPr/>
        <p:txBody>
          <a:bodyPr/>
          <a:lstStyle>
            <a:lvl1pPr>
              <a:defRPr>
                <a:solidFill>
                  <a:schemeClr val="tx1"/>
                </a:solidFill>
              </a:defRPr>
            </a:lvl1pPr>
          </a:lstStyle>
          <a:p>
            <a:r>
              <a:rPr lang="sv-SE"/>
              <a:t>Dokumentnamn</a:t>
            </a:r>
            <a:endParaRPr lang="sv-SE" dirty="0"/>
          </a:p>
        </p:txBody>
      </p:sp>
      <p:sp>
        <p:nvSpPr>
          <p:cNvPr id="12" name="Platshållare för bildnummer 11"/>
          <p:cNvSpPr>
            <a:spLocks noGrp="1"/>
          </p:cNvSpPr>
          <p:nvPr>
            <p:ph type="sldNum" sz="quarter" idx="12"/>
          </p:nvPr>
        </p:nvSpPr>
        <p:spPr/>
        <p:txBody>
          <a:bodyPr/>
          <a:lstStyle>
            <a:lvl1pPr>
              <a:defRPr>
                <a:solidFill>
                  <a:schemeClr val="tx1"/>
                </a:solidFill>
              </a:defRPr>
            </a:lvl1pPr>
          </a:lstStyle>
          <a:p>
            <a:fld id="{E8645303-2AAE-45D1-913A-B06AE6474513}" type="slidenum">
              <a:rPr lang="sv-SE" smtClean="0"/>
              <a:pPr/>
              <a:t>‹#›</a:t>
            </a:fld>
            <a:endParaRPr lang="sv-SE"/>
          </a:p>
        </p:txBody>
      </p:sp>
      <p:sp>
        <p:nvSpPr>
          <p:cNvPr id="4" name="Rubrik 3"/>
          <p:cNvSpPr>
            <a:spLocks noGrp="1"/>
          </p:cNvSpPr>
          <p:nvPr>
            <p:ph type="title"/>
          </p:nvPr>
        </p:nvSpPr>
        <p:spPr/>
        <p:txBody>
          <a:bodyPr/>
          <a:lstStyle/>
          <a:p>
            <a:r>
              <a:rPr lang="sv-SE" smtClean="0"/>
              <a:t>Klicka här för att ändra format</a:t>
            </a:r>
            <a:endParaRPr lang="sv-SE"/>
          </a:p>
        </p:txBody>
      </p:sp>
      <p:pic>
        <p:nvPicPr>
          <p:cNvPr id="7" name="Bildobjekt 6">
            <a:extLst>
              <a:ext uri="{FF2B5EF4-FFF2-40B4-BE49-F238E27FC236}">
                <a16:creationId xmlns:a16="http://schemas.microsoft.com/office/drawing/2014/main" id="{88526877-F5AB-4A4C-811D-B051B13C876B}"/>
              </a:ext>
            </a:extLst>
          </p:cNvPr>
          <p:cNvPicPr>
            <a:picLocks noChangeAspect="1"/>
          </p:cNvPicPr>
          <p:nvPr userDrawn="1"/>
        </p:nvPicPr>
        <p:blipFill>
          <a:blip r:embed="rId2"/>
          <a:stretch>
            <a:fillRect/>
          </a:stretch>
        </p:blipFill>
        <p:spPr>
          <a:xfrm>
            <a:off x="10950694" y="6144717"/>
            <a:ext cx="1027457" cy="460800"/>
          </a:xfrm>
          <a:prstGeom prst="rect">
            <a:avLst/>
          </a:prstGeom>
        </p:spPr>
      </p:pic>
    </p:spTree>
    <p:extLst>
      <p:ext uri="{BB962C8B-B14F-4D97-AF65-F5344CB8AC3E}">
        <p14:creationId xmlns:p14="http://schemas.microsoft.com/office/powerpoint/2010/main" val="50784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 16_9">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B361D88C-5FD5-4009-95CE-B1B452696D3A}"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7" name="Platshållare för innehåll 6"/>
          <p:cNvSpPr>
            <a:spLocks noGrp="1"/>
          </p:cNvSpPr>
          <p:nvPr>
            <p:ph sz="quarter" idx="13"/>
          </p:nvPr>
        </p:nvSpPr>
        <p:spPr>
          <a:xfrm>
            <a:off x="492127" y="2519045"/>
            <a:ext cx="9707561"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53196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re innehåll - 16_9">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1D29B665-A36A-42B8-BFE4-06B47C7189A7}"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
        <p:nvSpPr>
          <p:cNvPr id="8" name="Platshållare för innehåll 7"/>
          <p:cNvSpPr>
            <a:spLocks noGrp="1"/>
          </p:cNvSpPr>
          <p:nvPr>
            <p:ph sz="quarter" idx="19"/>
          </p:nvPr>
        </p:nvSpPr>
        <p:spPr>
          <a:xfrm>
            <a:off x="492127" y="2519205"/>
            <a:ext cx="3580800" cy="3357721"/>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innehåll 10"/>
          <p:cNvSpPr>
            <a:spLocks noGrp="1"/>
          </p:cNvSpPr>
          <p:nvPr>
            <p:ph sz="quarter" idx="20"/>
          </p:nvPr>
        </p:nvSpPr>
        <p:spPr>
          <a:xfrm>
            <a:off x="4314720" y="2519205"/>
            <a:ext cx="3580800" cy="3357721"/>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5" name="Platshållare för innehåll 14"/>
          <p:cNvSpPr>
            <a:spLocks noGrp="1"/>
          </p:cNvSpPr>
          <p:nvPr>
            <p:ph sz="quarter" idx="21"/>
          </p:nvPr>
        </p:nvSpPr>
        <p:spPr>
          <a:xfrm>
            <a:off x="8137313" y="2519205"/>
            <a:ext cx="3580800" cy="3357721"/>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2215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med två innehåll - 16_9">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A2CEC977-2A0B-4053-8D31-014D1E4F8369}"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
        <p:nvSpPr>
          <p:cNvPr id="10" name="Platshållare för innehåll 9"/>
          <p:cNvSpPr>
            <a:spLocks noGrp="1"/>
          </p:cNvSpPr>
          <p:nvPr>
            <p:ph sz="quarter" idx="18"/>
          </p:nvPr>
        </p:nvSpPr>
        <p:spPr>
          <a:xfrm>
            <a:off x="492127" y="2519045"/>
            <a:ext cx="5496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3" name="Platshållare för innehåll 12"/>
          <p:cNvSpPr>
            <a:spLocks noGrp="1"/>
          </p:cNvSpPr>
          <p:nvPr>
            <p:ph sz="quarter" idx="19"/>
          </p:nvPr>
        </p:nvSpPr>
        <p:spPr>
          <a:xfrm>
            <a:off x="6215711" y="2519363"/>
            <a:ext cx="5496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53666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bild höger och innehåll - 16_9">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A2CEC977-2A0B-4053-8D31-014D1E4F8369}"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8" name="Platshållare för innehåll 7"/>
          <p:cNvSpPr>
            <a:spLocks noGrp="1"/>
          </p:cNvSpPr>
          <p:nvPr>
            <p:ph sz="quarter" idx="18"/>
          </p:nvPr>
        </p:nvSpPr>
        <p:spPr>
          <a:xfrm>
            <a:off x="492127" y="2519045"/>
            <a:ext cx="5496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0" name="Platshållare för bild 9"/>
          <p:cNvSpPr>
            <a:spLocks noGrp="1"/>
          </p:cNvSpPr>
          <p:nvPr>
            <p:ph type="pic" sz="quarter" idx="19" hasCustomPrompt="1"/>
          </p:nvPr>
        </p:nvSpPr>
        <p:spPr>
          <a:xfrm>
            <a:off x="6215711" y="2519363"/>
            <a:ext cx="5496000" cy="3357880"/>
          </a:xfrm>
          <a:solidFill>
            <a:schemeClr val="bg2"/>
          </a:solidFill>
        </p:spPr>
        <p:txBody>
          <a:bodyPr/>
          <a:lstStyle>
            <a:lvl1pPr marL="0" marR="0" indent="0" algn="l" defTabSz="685800" rtl="0" eaLnBrk="1" fontAlgn="auto" latinLnBrk="0" hangingPunct="1">
              <a:lnSpc>
                <a:spcPct val="100000"/>
              </a:lnSpc>
              <a:spcBef>
                <a:spcPts val="750"/>
              </a:spcBef>
              <a:spcAft>
                <a:spcPts val="0"/>
              </a:spcAft>
              <a:buClr>
                <a:schemeClr val="accent3"/>
              </a:buClr>
              <a:buSzPct val="90000"/>
              <a:buFontTx/>
              <a:buNone/>
              <a:tabLst/>
              <a:defRPr/>
            </a:lvl1pPr>
          </a:lstStyle>
          <a:p>
            <a:pPr marL="0" marR="0" lvl="0" indent="0" algn="l" defTabSz="685800" rtl="0" eaLnBrk="1" fontAlgn="auto" latinLnBrk="0" hangingPunct="1">
              <a:lnSpc>
                <a:spcPct val="100000"/>
              </a:lnSpc>
              <a:spcBef>
                <a:spcPts val="750"/>
              </a:spcBef>
              <a:spcAft>
                <a:spcPts val="0"/>
              </a:spcAft>
              <a:buClr>
                <a:schemeClr val="accent3"/>
              </a:buClr>
              <a:buSzPct val="90000"/>
              <a:buFontTx/>
              <a:buNone/>
              <a:tabLst/>
              <a:defRPr/>
            </a:pPr>
            <a:r>
              <a:rPr lang="sv-SE" sz="2000" dirty="0"/>
              <a:t>Infoga bild. Markera rutan du vill infoga en bild i. Välj startfliken och klicka sedan på </a:t>
            </a:r>
            <a:r>
              <a:rPr lang="sv-SE" sz="2000" dirty="0" err="1"/>
              <a:t>bildbank</a:t>
            </a:r>
            <a:r>
              <a:rPr lang="sv-SE" sz="2000" dirty="0"/>
              <a:t>. Välj bilden du önskar och den placeras i rutan.</a:t>
            </a:r>
          </a:p>
        </p:txBody>
      </p:sp>
      <p:sp>
        <p:nvSpPr>
          <p:cNvPr id="3" name="Rubrik 2"/>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279107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bild vänster och innehåll - 16_9">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E58E5F30-125E-4857-A9C0-7CD0A31D2BFE}" type="datetime1">
              <a:rPr lang="en-GB" smtClean="0"/>
              <a:t>08/04/2021</a:t>
            </a:fld>
            <a:endParaRPr lang="sv-SE"/>
          </a:p>
        </p:txBody>
      </p:sp>
      <p:sp>
        <p:nvSpPr>
          <p:cNvPr id="5" name="Platshållare för sidfot 4"/>
          <p:cNvSpPr>
            <a:spLocks noGrp="1"/>
          </p:cNvSpPr>
          <p:nvPr>
            <p:ph type="ftr" sz="quarter" idx="11"/>
          </p:nvPr>
        </p:nvSpPr>
        <p:spPr/>
        <p:txBody>
          <a:bodyPr/>
          <a:lstStyle/>
          <a:p>
            <a:r>
              <a:rPr lang="sv-SE"/>
              <a:t>Dokumentnamn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a:p>
        </p:txBody>
      </p:sp>
      <p:sp>
        <p:nvSpPr>
          <p:cNvPr id="7" name="Platshållare för bild 6"/>
          <p:cNvSpPr>
            <a:spLocks noGrp="1"/>
          </p:cNvSpPr>
          <p:nvPr>
            <p:ph type="pic" sz="quarter" idx="16" hasCustomPrompt="1"/>
          </p:nvPr>
        </p:nvSpPr>
        <p:spPr>
          <a:xfrm>
            <a:off x="492127" y="2519045"/>
            <a:ext cx="5496000" cy="3357880"/>
          </a:xfrm>
          <a:solidFill>
            <a:schemeClr val="bg2"/>
          </a:solidFill>
        </p:spPr>
        <p:txBody>
          <a:bodyPr/>
          <a:lstStyle>
            <a:lvl1pPr marL="0" marR="0" indent="0" algn="l" defTabSz="685800" rtl="0" eaLnBrk="1" fontAlgn="auto" latinLnBrk="0" hangingPunct="1">
              <a:lnSpc>
                <a:spcPts val="1900"/>
              </a:lnSpc>
              <a:spcBef>
                <a:spcPts val="750"/>
              </a:spcBef>
              <a:spcAft>
                <a:spcPts val="0"/>
              </a:spcAft>
              <a:buClr>
                <a:schemeClr val="accent3"/>
              </a:buClr>
              <a:buSzTx/>
              <a:buFontTx/>
              <a:buNone/>
              <a:tabLst/>
              <a:defRPr/>
            </a:lvl1pPr>
          </a:lstStyle>
          <a:p>
            <a:r>
              <a:rPr lang="sv-SE" sz="1600" dirty="0"/>
              <a:t>Infoga bild. Markera rutan du vill infoga en bild i. Välj startfliken och klicka sedan på bildbank. Välj bilden du önskar och den placeras i rutan.</a:t>
            </a:r>
          </a:p>
        </p:txBody>
      </p:sp>
      <p:sp>
        <p:nvSpPr>
          <p:cNvPr id="8" name="Platshållare för innehåll 7"/>
          <p:cNvSpPr>
            <a:spLocks noGrp="1"/>
          </p:cNvSpPr>
          <p:nvPr>
            <p:ph sz="quarter" idx="17"/>
          </p:nvPr>
        </p:nvSpPr>
        <p:spPr>
          <a:xfrm>
            <a:off x="6215711" y="2519363"/>
            <a:ext cx="5496000" cy="335788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ubrik 2"/>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2601512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82605" y="365126"/>
            <a:ext cx="9717083" cy="1299772"/>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492126" y="2519046"/>
            <a:ext cx="9707562" cy="3343873"/>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482600" y="6237031"/>
            <a:ext cx="1200000" cy="144000"/>
          </a:xfrm>
          <a:prstGeom prst="rect">
            <a:avLst/>
          </a:prstGeom>
        </p:spPr>
        <p:txBody>
          <a:bodyPr vert="horz" lIns="0" tIns="0" rIns="0" bIns="0" rtlCol="0" anchor="ctr"/>
          <a:lstStyle>
            <a:lvl1pPr algn="l">
              <a:lnSpc>
                <a:spcPct val="100000"/>
              </a:lnSpc>
              <a:defRPr sz="1000" b="1">
                <a:solidFill>
                  <a:schemeClr val="tx1"/>
                </a:solidFill>
                <a:latin typeface="Arial" panose="020B0604020202020204" pitchFamily="34" charset="0"/>
                <a:cs typeface="Arial" panose="020B0604020202020204" pitchFamily="34" charset="0"/>
              </a:defRPr>
            </a:lvl1pPr>
          </a:lstStyle>
          <a:p>
            <a:fld id="{C860D557-8C78-4396-8E76-5AC33502253C}" type="datetime1">
              <a:rPr lang="en-GB" smtClean="0"/>
              <a:pPr/>
              <a:t>08/04/2021</a:t>
            </a:fld>
            <a:endParaRPr lang="sv-SE"/>
          </a:p>
        </p:txBody>
      </p:sp>
      <p:sp>
        <p:nvSpPr>
          <p:cNvPr id="5" name="Platshållare för sidfot 4"/>
          <p:cNvSpPr>
            <a:spLocks noGrp="1"/>
          </p:cNvSpPr>
          <p:nvPr>
            <p:ph type="ftr" sz="quarter" idx="3"/>
          </p:nvPr>
        </p:nvSpPr>
        <p:spPr>
          <a:xfrm>
            <a:off x="482600" y="6072004"/>
            <a:ext cx="4114800" cy="144000"/>
          </a:xfrm>
          <a:prstGeom prst="rect">
            <a:avLst/>
          </a:prstGeom>
        </p:spPr>
        <p:txBody>
          <a:bodyPr vert="horz" lIns="0" tIns="0" rIns="0" bIns="0" rtlCol="0" anchor="ctr"/>
          <a:lstStyle>
            <a:lvl1pPr algn="l">
              <a:lnSpc>
                <a:spcPct val="100000"/>
              </a:lnSpc>
              <a:defRPr sz="1000" b="1">
                <a:solidFill>
                  <a:schemeClr val="tx1"/>
                </a:solidFill>
                <a:latin typeface="Arial" panose="020B0604020202020204" pitchFamily="34" charset="0"/>
                <a:cs typeface="Arial" panose="020B0604020202020204" pitchFamily="34" charset="0"/>
              </a:defRPr>
            </a:lvl1pPr>
          </a:lstStyle>
          <a:p>
            <a:r>
              <a:rPr lang="sv-SE" dirty="0"/>
              <a:t>Dokumentnamn</a:t>
            </a:r>
          </a:p>
        </p:txBody>
      </p:sp>
      <p:sp>
        <p:nvSpPr>
          <p:cNvPr id="6" name="Platshållare för bildnummer 5"/>
          <p:cNvSpPr>
            <a:spLocks noGrp="1"/>
          </p:cNvSpPr>
          <p:nvPr>
            <p:ph type="sldNum" sz="quarter" idx="4"/>
          </p:nvPr>
        </p:nvSpPr>
        <p:spPr>
          <a:xfrm>
            <a:off x="478367" y="6402058"/>
            <a:ext cx="720000" cy="144000"/>
          </a:xfrm>
          <a:prstGeom prst="rect">
            <a:avLst/>
          </a:prstGeom>
        </p:spPr>
        <p:txBody>
          <a:bodyPr vert="horz" lIns="0" tIns="0" rIns="0" bIns="0" rtlCol="0" anchor="ctr"/>
          <a:lstStyle>
            <a:lvl1pPr algn="l">
              <a:defRPr sz="1000" b="1">
                <a:solidFill>
                  <a:schemeClr val="tx1"/>
                </a:solidFill>
                <a:latin typeface="Arial" panose="020B0604020202020204" pitchFamily="34" charset="0"/>
                <a:cs typeface="Arial" panose="020B0604020202020204" pitchFamily="34" charset="0"/>
              </a:defRPr>
            </a:lvl1pPr>
          </a:lstStyle>
          <a:p>
            <a:fld id="{E8645303-2AAE-45D1-913A-B06AE6474513}" type="slidenum">
              <a:rPr lang="sv-SE" smtClean="0"/>
              <a:pPr/>
              <a:t>‹#›</a:t>
            </a:fld>
            <a:endParaRPr lang="sv-SE"/>
          </a:p>
        </p:txBody>
      </p:sp>
      <p:pic>
        <p:nvPicPr>
          <p:cNvPr id="9" name="Bildobjekt 8">
            <a:extLst>
              <a:ext uri="{FF2B5EF4-FFF2-40B4-BE49-F238E27FC236}">
                <a16:creationId xmlns:a16="http://schemas.microsoft.com/office/drawing/2014/main" id="{536C53BE-3354-4DED-819E-0213B22BF64A}"/>
              </a:ext>
            </a:extLst>
          </p:cNvPr>
          <p:cNvPicPr>
            <a:picLocks noChangeAspect="1"/>
          </p:cNvPicPr>
          <p:nvPr userDrawn="1"/>
        </p:nvPicPr>
        <p:blipFill>
          <a:blip r:embed="rId28"/>
          <a:stretch>
            <a:fillRect/>
          </a:stretch>
        </p:blipFill>
        <p:spPr>
          <a:xfrm>
            <a:off x="10950694" y="6144717"/>
            <a:ext cx="1027457" cy="460800"/>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63" r:id="rId3"/>
    <p:sldLayoutId id="2147483656" r:id="rId4"/>
    <p:sldLayoutId id="2147483667" r:id="rId5"/>
    <p:sldLayoutId id="2147483658" r:id="rId6"/>
    <p:sldLayoutId id="2147483659" r:id="rId7"/>
    <p:sldLayoutId id="2147483669" r:id="rId8"/>
    <p:sldLayoutId id="2147483666" r:id="rId9"/>
    <p:sldLayoutId id="2147483652" r:id="rId10"/>
    <p:sldLayoutId id="2147483671" r:id="rId11"/>
    <p:sldLayoutId id="2147483664" r:id="rId12"/>
    <p:sldLayoutId id="2147483670" r:id="rId13"/>
    <p:sldLayoutId id="2147483672" r:id="rId14"/>
    <p:sldLayoutId id="2147483661" r:id="rId15"/>
    <p:sldLayoutId id="2147483651" r:id="rId16"/>
    <p:sldLayoutId id="2147483662" r:id="rId17"/>
    <p:sldLayoutId id="2147483655" r:id="rId18"/>
    <p:sldLayoutId id="2147483673" r:id="rId19"/>
    <p:sldLayoutId id="2147483674" r:id="rId20"/>
    <p:sldLayoutId id="2147483675" r:id="rId21"/>
    <p:sldLayoutId id="2147483677" r:id="rId22"/>
    <p:sldLayoutId id="2147483680" r:id="rId23"/>
    <p:sldLayoutId id="2147483682" r:id="rId24"/>
    <p:sldLayoutId id="2147483692" r:id="rId25"/>
    <p:sldLayoutId id="2147483693" r:id="rId26"/>
  </p:sldLayoutIdLst>
  <p:hf sldNum="0" hdr="0" ftr="0" dt="0"/>
  <p:txStyles>
    <p:titleStyle>
      <a:lvl1pPr algn="l" defTabSz="685800" rtl="0" eaLnBrk="1" latinLnBrk="0" hangingPunct="1">
        <a:lnSpc>
          <a:spcPct val="100000"/>
        </a:lnSpc>
        <a:spcBef>
          <a:spcPct val="0"/>
        </a:spcBef>
        <a:buNone/>
        <a:defRPr sz="4400" b="1" kern="1200">
          <a:solidFill>
            <a:schemeClr val="accent1"/>
          </a:solidFill>
          <a:latin typeface="Times New Roman" panose="02020603050405020304" pitchFamily="18" charset="0"/>
          <a:ea typeface="+mj-ea"/>
          <a:cs typeface="Times New Roman" panose="02020603050405020304" pitchFamily="18" charset="0"/>
        </a:defRPr>
      </a:lvl1pPr>
    </p:titleStyle>
    <p:bodyStyle>
      <a:lvl1pPr marL="265113" indent="-265113" algn="l" defTabSz="685800" rtl="0" eaLnBrk="1" latinLnBrk="0" hangingPunct="1">
        <a:lnSpc>
          <a:spcPct val="100000"/>
        </a:lnSpc>
        <a:spcBef>
          <a:spcPts val="750"/>
        </a:spcBef>
        <a:buClr>
          <a:schemeClr val="accent1"/>
        </a:buClr>
        <a:buSzPct val="10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54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72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90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108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379" userDrawn="1">
          <p15:clr>
            <a:srgbClr val="F26B43"/>
          </p15:clr>
        </p15:guide>
        <p15:guide id="3" pos="3840" userDrawn="1">
          <p15:clr>
            <a:srgbClr val="F26B43"/>
          </p15:clr>
        </p15:guide>
        <p15:guide id="9" pos="301" userDrawn="1">
          <p15:clr>
            <a:srgbClr val="F26B43"/>
          </p15:clr>
        </p15:guide>
        <p15:guide id="11" pos="6425" userDrawn="1">
          <p15:clr>
            <a:srgbClr val="F26B43"/>
          </p15:clr>
        </p15:guide>
        <p15:guide id="12" orient="horz" pos="1049" userDrawn="1">
          <p15:clr>
            <a:srgbClr val="F26B43"/>
          </p15:clr>
        </p15:guide>
        <p15:guide id="14" orient="horz" pos="4315" userDrawn="1">
          <p15:clr>
            <a:srgbClr val="F26B43"/>
          </p15:clr>
        </p15:guide>
        <p15:guide id="15" orient="horz" pos="3702" userDrawn="1">
          <p15:clr>
            <a:srgbClr val="F26B43"/>
          </p15:clr>
        </p15:guide>
        <p15:guide id="16" orient="horz" pos="3612" userDrawn="1">
          <p15:clr>
            <a:srgbClr val="F26B43"/>
          </p15:clr>
        </p15:guide>
        <p15:guide id="17" userDrawn="1">
          <p15:clr>
            <a:srgbClr val="F26B43"/>
          </p15:clr>
        </p15:guide>
        <p15:guide id="18" pos="7680" userDrawn="1">
          <p15:clr>
            <a:srgbClr val="F26B43"/>
          </p15:clr>
        </p15:guide>
        <p15:guide id="19" orient="horz" pos="232" userDrawn="1">
          <p15:clr>
            <a:srgbClr val="F26B43"/>
          </p15:clr>
        </p15:guide>
        <p15:guide id="20" orient="horz" pos="413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av.se/arbetsmiljoarbete-och-inspektioner/arbetsmiljostatistik-officiell-arbetsskadestatstik/statistik-om-dodsolyckor-i-arbete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1.gif"/></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AVifg6jjL0M" TargetMode="External"/><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38.jpeg"/><Relationship Id="rId3" Type="http://schemas.openxmlformats.org/officeDocument/2006/relationships/image" Target="../media/image25.jpeg"/><Relationship Id="rId21" Type="http://schemas.openxmlformats.org/officeDocument/2006/relationships/image" Target="../media/image41.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7.gif"/><Relationship Id="rId25" Type="http://schemas.openxmlformats.org/officeDocument/2006/relationships/image" Target="../media/image45.jpeg"/><Relationship Id="rId2" Type="http://schemas.openxmlformats.org/officeDocument/2006/relationships/notesSlide" Target="../notesSlides/notesSlide42.xml"/><Relationship Id="rId16" Type="http://schemas.openxmlformats.org/officeDocument/2006/relationships/hyperlink" Target="https://www.transportstyrelsen.se/sv/vagtrafik/Vagmarken/Anvisningsmarken/Motorvag/" TargetMode="External"/><Relationship Id="rId20"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28.jpeg"/><Relationship Id="rId11" Type="http://schemas.openxmlformats.org/officeDocument/2006/relationships/image" Target="../media/image33.jpeg"/><Relationship Id="rId24" Type="http://schemas.openxmlformats.org/officeDocument/2006/relationships/image" Target="../media/image44.jpeg"/><Relationship Id="rId5" Type="http://schemas.openxmlformats.org/officeDocument/2006/relationships/image" Target="../media/image27.jpeg"/><Relationship Id="rId15" Type="http://schemas.openxmlformats.org/officeDocument/2006/relationships/image" Target="../media/image36.gif"/><Relationship Id="rId23" Type="http://schemas.openxmlformats.org/officeDocument/2006/relationships/image" Target="../media/image43.jpeg"/><Relationship Id="rId10" Type="http://schemas.openxmlformats.org/officeDocument/2006/relationships/image" Target="../media/image32.jpeg"/><Relationship Id="rId19" Type="http://schemas.openxmlformats.org/officeDocument/2006/relationships/image" Target="../media/image39.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hyperlink" Target="https://www.transportstyrelsen.se/sv/vagtrafik/Vagmarken/Varningsmarken/varning-for-olycka/" TargetMode="External"/><Relationship Id="rId22"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vision.se/utbildningskyddsombud"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hyperlink" Target="http://www.av.se/Images/AV_farg_tcm3-2583.eps"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www.av.se/Images/AV_farg_tcm3-2583.eps"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1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Distansutbildning för skyddsombud</a:t>
            </a:r>
            <a:br>
              <a:rPr lang="sv-SE" dirty="0" smtClean="0"/>
            </a:br>
            <a:endParaRPr lang="sv-SE" dirty="0"/>
          </a:p>
        </p:txBody>
      </p:sp>
    </p:spTree>
    <p:extLst>
      <p:ext uri="{BB962C8B-B14F-4D97-AF65-F5344CB8AC3E}">
        <p14:creationId xmlns:p14="http://schemas.microsoft.com/office/powerpoint/2010/main" val="1955226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Vi tar en paus!</a:t>
            </a: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21" y="1332634"/>
            <a:ext cx="10058400" cy="4762023"/>
          </a:xfrm>
          <a:prstGeom prst="rect">
            <a:avLst/>
          </a:prstGeom>
        </p:spPr>
      </p:pic>
    </p:spTree>
    <p:extLst>
      <p:ext uri="{BB962C8B-B14F-4D97-AF65-F5344CB8AC3E}">
        <p14:creationId xmlns:p14="http://schemas.microsoft.com/office/powerpoint/2010/main" val="188988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Olika arbetsmiljöområden</a:t>
            </a:r>
            <a:endParaRPr lang="sv-SE" dirty="0"/>
          </a:p>
        </p:txBody>
      </p:sp>
      <p:graphicFrame>
        <p:nvGraphicFramePr>
          <p:cNvPr id="4" name="Platshållare för innehåll 3"/>
          <p:cNvGraphicFramePr>
            <a:graphicFrameLocks noGrp="1"/>
          </p:cNvGraphicFramePr>
          <p:nvPr>
            <p:ph sz="quarter" idx="13"/>
            <p:extLst>
              <p:ext uri="{D42A27DB-BD31-4B8C-83A1-F6EECF244321}">
                <p14:modId xmlns:p14="http://schemas.microsoft.com/office/powerpoint/2010/main" val="51463694"/>
              </p:ext>
            </p:extLst>
          </p:nvPr>
        </p:nvGraphicFramePr>
        <p:xfrm>
          <a:off x="2692174" y="2504849"/>
          <a:ext cx="6902450" cy="3357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65355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a:bodyPr>
          <a:lstStyle/>
          <a:p>
            <a:r>
              <a:rPr lang="sv-SE" b="1" dirty="0"/>
              <a:t>Fysisk arbetsmiljö </a:t>
            </a:r>
            <a:r>
              <a:rPr lang="sv-SE" dirty="0"/>
              <a:t>– Arbetsmiljö vi kan ta på, arbetets utförande, </a:t>
            </a:r>
            <a:r>
              <a:rPr lang="sv-SE" dirty="0" smtClean="0"/>
              <a:t>lokaler och utrustning</a:t>
            </a:r>
            <a:r>
              <a:rPr lang="sv-SE" dirty="0"/>
              <a:t>.</a:t>
            </a:r>
          </a:p>
          <a:p>
            <a:r>
              <a:rPr lang="sv-SE" b="1" dirty="0"/>
              <a:t>Organisatorisk arbetsmiljö </a:t>
            </a:r>
            <a:r>
              <a:rPr lang="sv-SE" dirty="0"/>
              <a:t>– Hur organisationen ser ut, vem </a:t>
            </a:r>
            <a:r>
              <a:rPr lang="sv-SE" dirty="0" smtClean="0"/>
              <a:t>som fattar </a:t>
            </a:r>
            <a:r>
              <a:rPr lang="sv-SE" dirty="0"/>
              <a:t>beslut och har mandat</a:t>
            </a:r>
          </a:p>
          <a:p>
            <a:r>
              <a:rPr lang="sv-SE" b="1" dirty="0"/>
              <a:t>Social arbetsmiljö </a:t>
            </a:r>
            <a:r>
              <a:rPr lang="sv-SE" dirty="0"/>
              <a:t>– Det som sker mellan oss människor, relationer, grupper, kontakter, </a:t>
            </a:r>
            <a:r>
              <a:rPr lang="sv-SE" dirty="0" smtClean="0"/>
              <a:t>trivsel och socialt </a:t>
            </a:r>
            <a:r>
              <a:rPr lang="sv-SE" dirty="0"/>
              <a:t>klimat.</a:t>
            </a:r>
          </a:p>
          <a:p>
            <a:r>
              <a:rPr lang="sv-SE" b="1" dirty="0"/>
              <a:t>Digital arbetsmiljö </a:t>
            </a:r>
            <a:r>
              <a:rPr lang="sv-SE" dirty="0"/>
              <a:t>– IT –</a:t>
            </a:r>
            <a:r>
              <a:rPr lang="sv-SE" dirty="0" smtClean="0"/>
              <a:t>system,  IT- arbetsplats och </a:t>
            </a:r>
            <a:r>
              <a:rPr lang="sv-SE" dirty="0"/>
              <a:t>digitala redskap.</a:t>
            </a:r>
          </a:p>
          <a:p>
            <a:r>
              <a:rPr lang="sv-SE" b="1" dirty="0"/>
              <a:t>Existentiell arbetsmiljö -  </a:t>
            </a:r>
            <a:r>
              <a:rPr lang="sv-SE" dirty="0"/>
              <a:t>Arbetets syfte, meningsfullhet och </a:t>
            </a:r>
            <a:r>
              <a:rPr lang="sv-SE" dirty="0" smtClean="0"/>
              <a:t>värdet </a:t>
            </a:r>
            <a:r>
              <a:rPr lang="sv-SE" dirty="0"/>
              <a:t>för individen och organisationen.</a:t>
            </a:r>
          </a:p>
          <a:p>
            <a:endParaRPr lang="sv-SE" dirty="0"/>
          </a:p>
        </p:txBody>
      </p:sp>
      <p:sp>
        <p:nvSpPr>
          <p:cNvPr id="3" name="Rubrik 2"/>
          <p:cNvSpPr>
            <a:spLocks noGrp="1"/>
          </p:cNvSpPr>
          <p:nvPr>
            <p:ph type="title"/>
          </p:nvPr>
        </p:nvSpPr>
        <p:spPr/>
        <p:txBody>
          <a:bodyPr/>
          <a:lstStyle/>
          <a:p>
            <a:r>
              <a:rPr lang="sv-SE" dirty="0" smtClean="0"/>
              <a:t>Arbetsmiljöns olika områden</a:t>
            </a:r>
            <a:endParaRPr lang="sv-SE" dirty="0"/>
          </a:p>
        </p:txBody>
      </p:sp>
    </p:spTree>
    <p:extLst>
      <p:ext uri="{BB962C8B-B14F-4D97-AF65-F5344CB8AC3E}">
        <p14:creationId xmlns:p14="http://schemas.microsoft.com/office/powerpoint/2010/main" val="1583269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Vilket område är mest utmanade på din arbetsplats?</a:t>
            </a:r>
            <a:endParaRPr lang="sv-SE" dirty="0"/>
          </a:p>
        </p:txBody>
      </p:sp>
      <p:graphicFrame>
        <p:nvGraphicFramePr>
          <p:cNvPr id="5" name="Platshållare för innehåll 3"/>
          <p:cNvGraphicFramePr>
            <a:graphicFrameLocks/>
          </p:cNvGraphicFramePr>
          <p:nvPr>
            <p:extLst>
              <p:ext uri="{D42A27DB-BD31-4B8C-83A1-F6EECF244321}">
                <p14:modId xmlns:p14="http://schemas.microsoft.com/office/powerpoint/2010/main" val="967104538"/>
              </p:ext>
            </p:extLst>
          </p:nvPr>
        </p:nvGraphicFramePr>
        <p:xfrm>
          <a:off x="2692174" y="2504849"/>
          <a:ext cx="6902450" cy="3357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314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sz="quarter" idx="13"/>
          </p:nvPr>
        </p:nvSpPr>
        <p:spPr/>
        <p:txBody>
          <a:bodyPr/>
          <a:lstStyle/>
          <a:p>
            <a:r>
              <a:rPr lang="sv-SE" dirty="0" smtClean="0"/>
              <a:t>Uppdraget skyddsombud är över 100 år gammalt</a:t>
            </a:r>
          </a:p>
          <a:p>
            <a:r>
              <a:rPr lang="sv-SE" dirty="0" smtClean="0"/>
              <a:t>Rädda liv och förhindra olyckor</a:t>
            </a:r>
          </a:p>
          <a:p>
            <a:r>
              <a:rPr lang="sv-SE" dirty="0" smtClean="0"/>
              <a:t>Förtroendeuppdrag</a:t>
            </a:r>
          </a:p>
          <a:p>
            <a:r>
              <a:rPr lang="sv-SE" dirty="0" smtClean="0"/>
              <a:t>Arbetsgivarens medpart i arbetsmiljöfrågor</a:t>
            </a:r>
          </a:p>
          <a:p>
            <a:r>
              <a:rPr lang="sv-SE" dirty="0" smtClean="0"/>
              <a:t>Rättigheter och skyldigheter</a:t>
            </a:r>
          </a:p>
          <a:p>
            <a:endParaRPr lang="sv-SE" dirty="0"/>
          </a:p>
        </p:txBody>
      </p:sp>
      <p:sp>
        <p:nvSpPr>
          <p:cNvPr id="3" name="Rubrik 2"/>
          <p:cNvSpPr>
            <a:spLocks noGrp="1"/>
          </p:cNvSpPr>
          <p:nvPr>
            <p:ph type="title"/>
          </p:nvPr>
        </p:nvSpPr>
        <p:spPr>
          <a:xfrm>
            <a:off x="492127" y="365125"/>
            <a:ext cx="8070847" cy="1299772"/>
          </a:xfrm>
        </p:spPr>
        <p:txBody>
          <a:bodyPr/>
          <a:lstStyle/>
          <a:p>
            <a:r>
              <a:rPr lang="sv-SE" dirty="0" smtClean="0"/>
              <a:t>Skyddsombud - ett spännande och utvecklande uppdrag!</a:t>
            </a:r>
            <a:endParaRPr lang="sv-SE" dirty="0"/>
          </a:p>
        </p:txBody>
      </p:sp>
      <p:pic>
        <p:nvPicPr>
          <p:cNvPr id="5" name="Bildobjekt 4"/>
          <p:cNvPicPr>
            <a:picLocks noChangeAspect="1"/>
          </p:cNvPicPr>
          <p:nvPr/>
        </p:nvPicPr>
        <p:blipFill>
          <a:blip r:embed="rId3"/>
          <a:stretch>
            <a:fillRect/>
          </a:stretch>
        </p:blipFill>
        <p:spPr>
          <a:xfrm>
            <a:off x="4427926" y="4597288"/>
            <a:ext cx="2145978" cy="2133785"/>
          </a:xfrm>
          <a:prstGeom prst="rect">
            <a:avLst/>
          </a:prstGeom>
        </p:spPr>
      </p:pic>
      <p:pic>
        <p:nvPicPr>
          <p:cNvPr id="6" name="Platshållare för bild 2"/>
          <p:cNvPicPr>
            <a:picLocks noChangeAspect="1"/>
          </p:cNvPicPr>
          <p:nvPr/>
        </p:nvPicPr>
        <p:blipFill rotWithShape="1">
          <a:blip r:embed="rId4">
            <a:extLst>
              <a:ext uri="{28A0092B-C50C-407E-A947-70E740481C1C}">
                <a14:useLocalDpi xmlns:a14="http://schemas.microsoft.com/office/drawing/2010/main" val="0"/>
              </a:ext>
            </a:extLst>
          </a:blip>
          <a:srcRect l="28400" t="48" r="36436" b="32330"/>
          <a:stretch/>
        </p:blipFill>
        <p:spPr>
          <a:xfrm>
            <a:off x="7363326" y="1272943"/>
            <a:ext cx="4042610" cy="3888605"/>
          </a:xfrm>
          <a:prstGeom prst="rect">
            <a:avLst/>
          </a:prstGeom>
        </p:spPr>
      </p:pic>
    </p:spTree>
    <p:extLst>
      <p:ext uri="{BB962C8B-B14F-4D97-AF65-F5344CB8AC3E}">
        <p14:creationId xmlns:p14="http://schemas.microsoft.com/office/powerpoint/2010/main" val="624635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a:xfrm>
            <a:off x="750094" y="1849668"/>
            <a:ext cx="6903244" cy="3357880"/>
          </a:xfrm>
        </p:spPr>
        <p:txBody>
          <a:bodyPr>
            <a:normAutofit fontScale="25000" lnSpcReduction="20000"/>
          </a:bodyPr>
          <a:lstStyle/>
          <a:p>
            <a:pPr marL="0" indent="0">
              <a:buNone/>
            </a:pPr>
            <a:r>
              <a:rPr lang="sv-SE" sz="7200" b="1" dirty="0"/>
              <a:t>Visions syn på skyddsombudsuppdraget och arbetsmiljölagens krav</a:t>
            </a:r>
          </a:p>
          <a:p>
            <a:endParaRPr lang="sv-SE" sz="2900" dirty="0"/>
          </a:p>
          <a:p>
            <a:r>
              <a:rPr lang="sv-SE" sz="8000" dirty="0">
                <a:solidFill>
                  <a:srgbClr val="7030A0"/>
                </a:solidFill>
              </a:rPr>
              <a:t>Skyddsombudet måste dela Visions värdegrund </a:t>
            </a:r>
          </a:p>
          <a:p>
            <a:r>
              <a:rPr lang="sv-SE" sz="8000" dirty="0">
                <a:solidFill>
                  <a:srgbClr val="7030A0"/>
                </a:solidFill>
              </a:rPr>
              <a:t>Är ett förtroendeuppdrag med uppdraghandling inom </a:t>
            </a:r>
            <a:r>
              <a:rPr lang="sv-SE" sz="8000" dirty="0" smtClean="0">
                <a:solidFill>
                  <a:srgbClr val="7030A0"/>
                </a:solidFill>
              </a:rPr>
              <a:t>Vision</a:t>
            </a:r>
          </a:p>
          <a:p>
            <a:r>
              <a:rPr lang="sv-SE" sz="8000" dirty="0" smtClean="0">
                <a:solidFill>
                  <a:srgbClr val="7030A0"/>
                </a:solidFill>
              </a:rPr>
              <a:t>Skyddsombudet förutsätts vara medlem i Vision för att kunna utses av Vision.</a:t>
            </a:r>
            <a:endParaRPr lang="sv-SE" sz="8000" dirty="0">
              <a:solidFill>
                <a:srgbClr val="7030A0"/>
              </a:solidFill>
            </a:endParaRPr>
          </a:p>
          <a:p>
            <a:r>
              <a:rPr lang="sv-SE" sz="8000" dirty="0" smtClean="0"/>
              <a:t>Om fler än fem (5) arbetstagare sysselsätts på ett arbetsställe skall skyddsombud utses.</a:t>
            </a:r>
          </a:p>
          <a:p>
            <a:r>
              <a:rPr lang="sv-SE" sz="8000" dirty="0" smtClean="0"/>
              <a:t>Ordinarie skyddsombud </a:t>
            </a:r>
            <a:r>
              <a:rPr lang="sv-SE" sz="8000" u="sng" dirty="0" smtClean="0"/>
              <a:t>skall</a:t>
            </a:r>
            <a:r>
              <a:rPr lang="sv-SE" sz="8000" dirty="0" smtClean="0"/>
              <a:t> och </a:t>
            </a:r>
            <a:r>
              <a:rPr lang="sv-SE" sz="8000" dirty="0"/>
              <a:t>ersättande skyddsombud </a:t>
            </a:r>
            <a:r>
              <a:rPr lang="sv-SE" sz="8000" u="sng" dirty="0"/>
              <a:t>bör</a:t>
            </a:r>
            <a:r>
              <a:rPr lang="sv-SE" sz="8000" dirty="0"/>
              <a:t> </a:t>
            </a:r>
            <a:r>
              <a:rPr lang="sv-SE" sz="8000" dirty="0" smtClean="0"/>
              <a:t>utses. AML </a:t>
            </a:r>
            <a:r>
              <a:rPr lang="sv-SE" sz="8000" dirty="0"/>
              <a:t>6 kap. 2§</a:t>
            </a:r>
          </a:p>
          <a:p>
            <a:r>
              <a:rPr lang="sv-SE" sz="8000" u="sng" dirty="0"/>
              <a:t>Väljs </a:t>
            </a:r>
            <a:r>
              <a:rPr lang="sv-SE" sz="8000" dirty="0"/>
              <a:t>av </a:t>
            </a:r>
            <a:r>
              <a:rPr lang="sv-SE" sz="8000" dirty="0" smtClean="0"/>
              <a:t>arbetstagarna.</a:t>
            </a:r>
          </a:p>
          <a:p>
            <a:r>
              <a:rPr lang="sv-SE" sz="8000" u="sng" dirty="0"/>
              <a:t>U</a:t>
            </a:r>
            <a:r>
              <a:rPr lang="sv-SE" sz="8000" u="sng" dirty="0" smtClean="0"/>
              <a:t>tses</a:t>
            </a:r>
            <a:r>
              <a:rPr lang="sv-SE" sz="8000" dirty="0" smtClean="0"/>
              <a:t> </a:t>
            </a:r>
            <a:r>
              <a:rPr lang="sv-SE" sz="8000" dirty="0"/>
              <a:t>och bekräftas sedan av lokal facklig organisation (Vision</a:t>
            </a:r>
            <a:r>
              <a:rPr lang="sv-SE" sz="8000" dirty="0" smtClean="0"/>
              <a:t>)</a:t>
            </a:r>
          </a:p>
          <a:p>
            <a:r>
              <a:rPr lang="sv-SE" sz="8000" dirty="0" smtClean="0"/>
              <a:t>Skyddsombudets mandattid är 3 år enligt AML om inte annat beslutas.</a:t>
            </a:r>
            <a:endParaRPr lang="sv-SE" sz="8000" dirty="0"/>
          </a:p>
          <a:p>
            <a:endParaRPr lang="sv-SE" dirty="0"/>
          </a:p>
        </p:txBody>
      </p:sp>
      <p:sp>
        <p:nvSpPr>
          <p:cNvPr id="3" name="Rubrik 2"/>
          <p:cNvSpPr>
            <a:spLocks noGrp="1"/>
          </p:cNvSpPr>
          <p:nvPr>
            <p:ph type="title"/>
          </p:nvPr>
        </p:nvSpPr>
        <p:spPr/>
        <p:txBody>
          <a:bodyPr/>
          <a:lstStyle/>
          <a:p>
            <a:r>
              <a:rPr lang="sv-SE" dirty="0"/>
              <a:t>Konsten att välja skyddsombud</a:t>
            </a:r>
          </a:p>
        </p:txBody>
      </p:sp>
    </p:spTree>
    <p:extLst>
      <p:ext uri="{BB962C8B-B14F-4D97-AF65-F5344CB8AC3E}">
        <p14:creationId xmlns:p14="http://schemas.microsoft.com/office/powerpoint/2010/main" val="1638890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lstStyle/>
          <a:p>
            <a:r>
              <a:rPr lang="sv-SE" dirty="0"/>
              <a:t>Skyddsombudet skall ha ett definierat skyddsområde</a:t>
            </a:r>
          </a:p>
          <a:p>
            <a:pPr marL="0" indent="0">
              <a:buNone/>
            </a:pPr>
            <a:r>
              <a:rPr lang="sv-SE" dirty="0"/>
              <a:t>	</a:t>
            </a:r>
            <a:r>
              <a:rPr lang="sv-SE" dirty="0" smtClean="0"/>
              <a:t>- </a:t>
            </a:r>
            <a:r>
              <a:rPr lang="sv-SE" dirty="0"/>
              <a:t>Fysiskt område eller yrkesgrupp lämpligt</a:t>
            </a:r>
          </a:p>
          <a:p>
            <a:r>
              <a:rPr lang="sv-SE" dirty="0"/>
              <a:t>Valet skall dokumenteras och protokollföras</a:t>
            </a:r>
          </a:p>
          <a:p>
            <a:r>
              <a:rPr lang="sv-SE" dirty="0"/>
              <a:t>Lokal facklig organisation anmäler skyddsombudets namn och skyddsområde samt kontaktuppgifter till arbetsgivaren.</a:t>
            </a:r>
          </a:p>
          <a:p>
            <a:r>
              <a:rPr lang="sv-SE" dirty="0"/>
              <a:t>Arbetsgivaren skall annonsera vilka skyddsombud som finns på arbetsplatsen.</a:t>
            </a:r>
          </a:p>
          <a:p>
            <a:r>
              <a:rPr lang="sv-SE" dirty="0"/>
              <a:t>Finns flera skyddsombud vid ett arbetsställe skall ett av dem väljas som huvudskyddsombud. AML 6 kap. 3§</a:t>
            </a:r>
          </a:p>
          <a:p>
            <a:endParaRPr lang="sv-SE" dirty="0"/>
          </a:p>
        </p:txBody>
      </p:sp>
      <p:sp>
        <p:nvSpPr>
          <p:cNvPr id="3" name="Rubrik 2"/>
          <p:cNvSpPr>
            <a:spLocks noGrp="1"/>
          </p:cNvSpPr>
          <p:nvPr>
            <p:ph type="title"/>
          </p:nvPr>
        </p:nvSpPr>
        <p:spPr/>
        <p:txBody>
          <a:bodyPr/>
          <a:lstStyle/>
          <a:p>
            <a:r>
              <a:rPr lang="sv-SE" dirty="0" smtClean="0"/>
              <a:t>Skyddsområde och anmälan</a:t>
            </a:r>
            <a:endParaRPr lang="sv-SE" dirty="0"/>
          </a:p>
        </p:txBody>
      </p:sp>
    </p:spTree>
    <p:extLst>
      <p:ext uri="{BB962C8B-B14F-4D97-AF65-F5344CB8AC3E}">
        <p14:creationId xmlns:p14="http://schemas.microsoft.com/office/powerpoint/2010/main" val="1794207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14354" y="341063"/>
            <a:ext cx="8117029" cy="1299772"/>
          </a:xfrm>
        </p:spPr>
        <p:txBody>
          <a:bodyPr/>
          <a:lstStyle/>
          <a:p>
            <a:r>
              <a:rPr lang="sv-SE" dirty="0" smtClean="0"/>
              <a:t>Blanketter - val och anmälan</a:t>
            </a:r>
            <a:endParaRPr lang="sv-SE" dirty="0"/>
          </a:p>
        </p:txBody>
      </p:sp>
      <p:pic>
        <p:nvPicPr>
          <p:cNvPr id="5" name="Bildobjekt 4"/>
          <p:cNvPicPr>
            <a:picLocks noChangeAspect="1"/>
          </p:cNvPicPr>
          <p:nvPr/>
        </p:nvPicPr>
        <p:blipFill rotWithShape="1">
          <a:blip r:embed="rId3"/>
          <a:srcRect l="9877" t="4039" r="2553"/>
          <a:stretch/>
        </p:blipFill>
        <p:spPr>
          <a:xfrm>
            <a:off x="6067861" y="1191491"/>
            <a:ext cx="3061853" cy="4753887"/>
          </a:xfrm>
          <a:prstGeom prst="rect">
            <a:avLst/>
          </a:prstGeom>
        </p:spPr>
      </p:pic>
      <p:pic>
        <p:nvPicPr>
          <p:cNvPr id="6" name="Bildobjekt 5"/>
          <p:cNvPicPr>
            <a:picLocks noChangeAspect="1"/>
          </p:cNvPicPr>
          <p:nvPr/>
        </p:nvPicPr>
        <p:blipFill rotWithShape="1">
          <a:blip r:embed="rId4"/>
          <a:srcRect l="9560" t="3807"/>
          <a:stretch/>
        </p:blipFill>
        <p:spPr>
          <a:xfrm>
            <a:off x="1326152" y="1191491"/>
            <a:ext cx="3246716" cy="4892590"/>
          </a:xfrm>
          <a:prstGeom prst="rect">
            <a:avLst/>
          </a:prstGeom>
        </p:spPr>
      </p:pic>
    </p:spTree>
    <p:extLst>
      <p:ext uri="{BB962C8B-B14F-4D97-AF65-F5344CB8AC3E}">
        <p14:creationId xmlns:p14="http://schemas.microsoft.com/office/powerpoint/2010/main" val="1955914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58792" y="478213"/>
            <a:ext cx="10283185" cy="1436312"/>
          </a:xfrm>
        </p:spPr>
        <p:txBody>
          <a:bodyPr/>
          <a:lstStyle/>
          <a:p>
            <a:r>
              <a:rPr lang="sv-SE" dirty="0" smtClean="0"/>
              <a:t>Skyddsombud och </a:t>
            </a:r>
            <a:r>
              <a:rPr lang="sv-SE" dirty="0" err="1" smtClean="0"/>
              <a:t>Visionombud</a:t>
            </a:r>
            <a:endParaRPr lang="sv-SE" dirty="0"/>
          </a:p>
        </p:txBody>
      </p:sp>
      <p:sp>
        <p:nvSpPr>
          <p:cNvPr id="4" name="Platshållare för datum 3"/>
          <p:cNvSpPr>
            <a:spLocks noGrp="1"/>
          </p:cNvSpPr>
          <p:nvPr>
            <p:ph type="dt" sz="half" idx="10"/>
          </p:nvPr>
        </p:nvSpPr>
        <p:spPr/>
        <p:txBody>
          <a:bodyPr/>
          <a:lstStyle/>
          <a:p>
            <a:fld id="{C5EE2741-4D20-4457-91DA-D6B47A28B935}" type="datetime1">
              <a:rPr lang="sv-SE" smtClean="0">
                <a:solidFill>
                  <a:prstClr val="white">
                    <a:lumMod val="65000"/>
                  </a:prstClr>
                </a:solidFill>
              </a:rPr>
              <a:pPr/>
              <a:t>2021-04-08</a:t>
            </a:fld>
            <a:endParaRPr lang="sv-SE" dirty="0">
              <a:solidFill>
                <a:prstClr val="white">
                  <a:lumMod val="65000"/>
                </a:prstClr>
              </a:solidFill>
            </a:endParaRPr>
          </a:p>
        </p:txBody>
      </p:sp>
      <p:sp>
        <p:nvSpPr>
          <p:cNvPr id="5" name="Platshållare för bildnummer 4"/>
          <p:cNvSpPr>
            <a:spLocks noGrp="1"/>
          </p:cNvSpPr>
          <p:nvPr>
            <p:ph type="sldNum" sz="quarter" idx="12"/>
          </p:nvPr>
        </p:nvSpPr>
        <p:spPr/>
        <p:txBody>
          <a:bodyPr/>
          <a:lstStyle/>
          <a:p>
            <a:fld id="{D9AA0938-A5A2-874F-B97E-4FBB8AF2D7CB}" type="slidenum">
              <a:rPr lang="sv-SE" smtClean="0">
                <a:solidFill>
                  <a:prstClr val="white">
                    <a:lumMod val="65000"/>
                  </a:prstClr>
                </a:solidFill>
              </a:rPr>
              <a:pPr/>
              <a:t>18</a:t>
            </a:fld>
            <a:endParaRPr lang="sv-SE" dirty="0">
              <a:solidFill>
                <a:prstClr val="white">
                  <a:lumMod val="65000"/>
                </a:prstClr>
              </a:solidFill>
            </a:endParaRPr>
          </a:p>
        </p:txBody>
      </p:sp>
      <p:graphicFrame>
        <p:nvGraphicFramePr>
          <p:cNvPr id="7" name="Tabell 6"/>
          <p:cNvGraphicFramePr>
            <a:graphicFrameLocks noGrp="1"/>
          </p:cNvGraphicFramePr>
          <p:nvPr>
            <p:extLst>
              <p:ext uri="{D42A27DB-BD31-4B8C-83A1-F6EECF244321}">
                <p14:modId xmlns:p14="http://schemas.microsoft.com/office/powerpoint/2010/main" val="799132794"/>
              </p:ext>
            </p:extLst>
          </p:nvPr>
        </p:nvGraphicFramePr>
        <p:xfrm>
          <a:off x="658792" y="1493419"/>
          <a:ext cx="8620126" cy="4130488"/>
        </p:xfrm>
        <a:graphic>
          <a:graphicData uri="http://schemas.openxmlformats.org/drawingml/2006/table">
            <a:tbl>
              <a:tblPr firstRow="1" bandRow="1">
                <a:tableStyleId>{5C22544A-7EE6-4342-B048-85BDC9FD1C3A}</a:tableStyleId>
              </a:tblPr>
              <a:tblGrid>
                <a:gridCol w="4310063">
                  <a:extLst>
                    <a:ext uri="{9D8B030D-6E8A-4147-A177-3AD203B41FA5}">
                      <a16:colId xmlns:a16="http://schemas.microsoft.com/office/drawing/2014/main" val="20000"/>
                    </a:ext>
                  </a:extLst>
                </a:gridCol>
                <a:gridCol w="4310063">
                  <a:extLst>
                    <a:ext uri="{9D8B030D-6E8A-4147-A177-3AD203B41FA5}">
                      <a16:colId xmlns:a16="http://schemas.microsoft.com/office/drawing/2014/main" val="20001"/>
                    </a:ext>
                  </a:extLst>
                </a:gridCol>
              </a:tblGrid>
              <a:tr h="621142">
                <a:tc>
                  <a:txBody>
                    <a:bodyPr/>
                    <a:lstStyle/>
                    <a:p>
                      <a:r>
                        <a:rPr lang="sv-SE" sz="2400" dirty="0" smtClean="0"/>
                        <a:t>Skyddsombud</a:t>
                      </a:r>
                      <a:endParaRPr lang="sv-SE" sz="2400" dirty="0"/>
                    </a:p>
                  </a:txBody>
                  <a:tcPr/>
                </a:tc>
                <a:tc>
                  <a:txBody>
                    <a:bodyPr/>
                    <a:lstStyle/>
                    <a:p>
                      <a:r>
                        <a:rPr lang="sv-SE" sz="2400" dirty="0" err="1" smtClean="0"/>
                        <a:t>Vision</a:t>
                      </a:r>
                      <a:r>
                        <a:rPr lang="sv-SE" sz="2400" baseline="0" dirty="0" err="1" smtClean="0"/>
                        <a:t>o</a:t>
                      </a:r>
                      <a:r>
                        <a:rPr lang="sv-SE" sz="2400" dirty="0" err="1" smtClean="0"/>
                        <a:t>mbud</a:t>
                      </a:r>
                      <a:endParaRPr lang="sv-SE" sz="2400" dirty="0"/>
                    </a:p>
                  </a:txBody>
                  <a:tcPr/>
                </a:tc>
                <a:extLst>
                  <a:ext uri="{0D108BD9-81ED-4DB2-BD59-A6C34878D82A}">
                    <a16:rowId xmlns:a16="http://schemas.microsoft.com/office/drawing/2014/main" val="10000"/>
                  </a:ext>
                </a:extLst>
              </a:tr>
              <a:tr h="621142">
                <a:tc>
                  <a:txBody>
                    <a:bodyPr/>
                    <a:lstStyle/>
                    <a:p>
                      <a:r>
                        <a:rPr lang="sv-SE" sz="2400" dirty="0" smtClean="0"/>
                        <a:t>AML</a:t>
                      </a:r>
                      <a:endParaRPr lang="sv-SE" sz="2400" dirty="0"/>
                    </a:p>
                  </a:txBody>
                  <a:tcPr/>
                </a:tc>
                <a:tc>
                  <a:txBody>
                    <a:bodyPr/>
                    <a:lstStyle/>
                    <a:p>
                      <a:r>
                        <a:rPr lang="sv-SE" sz="2400" dirty="0" smtClean="0"/>
                        <a:t>MBL</a:t>
                      </a:r>
                      <a:endParaRPr lang="sv-SE" sz="2400" dirty="0"/>
                    </a:p>
                  </a:txBody>
                  <a:tcPr/>
                </a:tc>
                <a:extLst>
                  <a:ext uri="{0D108BD9-81ED-4DB2-BD59-A6C34878D82A}">
                    <a16:rowId xmlns:a16="http://schemas.microsoft.com/office/drawing/2014/main" val="10001"/>
                  </a:ext>
                </a:extLst>
              </a:tr>
              <a:tr h="621142">
                <a:tc>
                  <a:txBody>
                    <a:bodyPr/>
                    <a:lstStyle/>
                    <a:p>
                      <a:r>
                        <a:rPr lang="sv-SE" sz="2400" dirty="0" smtClean="0"/>
                        <a:t>Utses</a:t>
                      </a:r>
                      <a:r>
                        <a:rPr lang="sv-SE" sz="2400" baseline="0" dirty="0" smtClean="0"/>
                        <a:t> efter stadgar och av arbetstagarna</a:t>
                      </a:r>
                      <a:endParaRPr lang="sv-SE"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2400" dirty="0" smtClean="0"/>
                        <a:t>Utses</a:t>
                      </a:r>
                      <a:r>
                        <a:rPr lang="sv-SE" sz="2400" baseline="0" dirty="0" smtClean="0"/>
                        <a:t> efter stadgarna och av medlemmarna</a:t>
                      </a:r>
                      <a:endParaRPr lang="sv-SE" sz="2400" dirty="0" smtClean="0"/>
                    </a:p>
                  </a:txBody>
                  <a:tcPr/>
                </a:tc>
                <a:extLst>
                  <a:ext uri="{0D108BD9-81ED-4DB2-BD59-A6C34878D82A}">
                    <a16:rowId xmlns:a16="http://schemas.microsoft.com/office/drawing/2014/main" val="10002"/>
                  </a:ext>
                </a:extLst>
              </a:tr>
              <a:tr h="647142">
                <a:tc>
                  <a:txBody>
                    <a:bodyPr/>
                    <a:lstStyle/>
                    <a:p>
                      <a:r>
                        <a:rPr lang="sv-SE" sz="2400" dirty="0" smtClean="0"/>
                        <a:t>Företräder arbetstagarna inom skyddsområdet</a:t>
                      </a:r>
                      <a:endParaRPr lang="sv-SE" sz="2400" dirty="0"/>
                    </a:p>
                  </a:txBody>
                  <a:tcPr/>
                </a:tc>
                <a:tc>
                  <a:txBody>
                    <a:bodyPr/>
                    <a:lstStyle/>
                    <a:p>
                      <a:r>
                        <a:rPr lang="sv-SE" sz="2400" dirty="0" smtClean="0"/>
                        <a:t>Företräder medlemmar </a:t>
                      </a:r>
                      <a:endParaRPr lang="sv-SE" sz="2400" dirty="0"/>
                    </a:p>
                  </a:txBody>
                  <a:tcPr/>
                </a:tc>
                <a:extLst>
                  <a:ext uri="{0D108BD9-81ED-4DB2-BD59-A6C34878D82A}">
                    <a16:rowId xmlns:a16="http://schemas.microsoft.com/office/drawing/2014/main" val="10003"/>
                  </a:ext>
                </a:extLst>
              </a:tr>
              <a:tr h="621142">
                <a:tc>
                  <a:txBody>
                    <a:bodyPr/>
                    <a:lstStyle/>
                    <a:p>
                      <a:r>
                        <a:rPr lang="sv-SE" sz="2400" dirty="0" smtClean="0"/>
                        <a:t>Rätt att begära 6:6a</a:t>
                      </a:r>
                      <a:endParaRPr lang="sv-SE" sz="2400" dirty="0"/>
                    </a:p>
                  </a:txBody>
                  <a:tcPr/>
                </a:tc>
                <a:tc>
                  <a:txBody>
                    <a:bodyPr/>
                    <a:lstStyle/>
                    <a:p>
                      <a:r>
                        <a:rPr lang="sv-SE" sz="2400" dirty="0" smtClean="0"/>
                        <a:t>Förhandlingsmandat</a:t>
                      </a:r>
                      <a:endParaRPr lang="sv-SE" sz="2400" dirty="0"/>
                    </a:p>
                  </a:txBody>
                  <a:tcPr/>
                </a:tc>
                <a:extLst>
                  <a:ext uri="{0D108BD9-81ED-4DB2-BD59-A6C34878D82A}">
                    <a16:rowId xmlns:a16="http://schemas.microsoft.com/office/drawing/2014/main" val="10004"/>
                  </a:ext>
                </a:extLst>
              </a:tr>
              <a:tr h="621142">
                <a:tc>
                  <a:txBody>
                    <a:bodyPr/>
                    <a:lstStyle/>
                    <a:p>
                      <a:r>
                        <a:rPr lang="sv-SE" sz="2400" dirty="0" smtClean="0"/>
                        <a:t>Rätt</a:t>
                      </a:r>
                      <a:r>
                        <a:rPr lang="sv-SE" sz="2400" baseline="0" dirty="0" smtClean="0"/>
                        <a:t> att stoppa farligt arbete</a:t>
                      </a:r>
                      <a:endParaRPr lang="sv-SE" sz="2400" dirty="0"/>
                    </a:p>
                  </a:txBody>
                  <a:tcPr/>
                </a:tc>
                <a:tc>
                  <a:txBody>
                    <a:bodyPr/>
                    <a:lstStyle/>
                    <a:p>
                      <a:endParaRPr lang="sv-SE"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92169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a:xfrm>
            <a:off x="492127" y="1828800"/>
            <a:ext cx="9707561" cy="4672361"/>
          </a:xfrm>
        </p:spPr>
        <p:txBody>
          <a:bodyPr>
            <a:normAutofit lnSpcReduction="10000"/>
          </a:bodyPr>
          <a:lstStyle/>
          <a:p>
            <a:r>
              <a:rPr lang="sv-SE" b="1" dirty="0" smtClean="0"/>
              <a:t>Ett arbetsställe kan vara ett eller flera skyddsområden</a:t>
            </a:r>
          </a:p>
          <a:p>
            <a:pPr lvl="1"/>
            <a:r>
              <a:rPr lang="sv-SE" dirty="0" smtClean="0"/>
              <a:t>Geografiskt</a:t>
            </a:r>
            <a:endParaRPr lang="sv-SE" dirty="0"/>
          </a:p>
          <a:p>
            <a:pPr lvl="1"/>
            <a:r>
              <a:rPr lang="sv-SE" dirty="0" smtClean="0"/>
              <a:t>Yrkesgrupp</a:t>
            </a:r>
            <a:endParaRPr lang="sv-SE" dirty="0"/>
          </a:p>
          <a:p>
            <a:pPr lvl="1"/>
            <a:r>
              <a:rPr lang="sv-SE" dirty="0" smtClean="0"/>
              <a:t>Avtalsområde</a:t>
            </a:r>
          </a:p>
          <a:p>
            <a:pPr lvl="1"/>
            <a:r>
              <a:rPr lang="sv-SE" dirty="0" smtClean="0"/>
              <a:t>Arbetsgivarens organisation (organisatoriskt)</a:t>
            </a:r>
            <a:endParaRPr lang="sv-SE" dirty="0"/>
          </a:p>
          <a:p>
            <a:r>
              <a:rPr lang="sv-SE" b="1" dirty="0" smtClean="0"/>
              <a:t>Skyddsombudet ska känna till gränsen för sitt skyddsområde</a:t>
            </a:r>
          </a:p>
          <a:p>
            <a:pPr lvl="1"/>
            <a:r>
              <a:rPr lang="sv-SE" dirty="0"/>
              <a:t>Tydlig dokumentation</a:t>
            </a:r>
          </a:p>
          <a:p>
            <a:pPr lvl="1"/>
            <a:r>
              <a:rPr lang="sv-SE" dirty="0"/>
              <a:t>Förankrat hos </a:t>
            </a:r>
            <a:r>
              <a:rPr lang="sv-SE" dirty="0" smtClean="0"/>
              <a:t>arbetsgivaren</a:t>
            </a:r>
          </a:p>
          <a:p>
            <a:r>
              <a:rPr lang="sv-SE" b="1" dirty="0"/>
              <a:t>S</a:t>
            </a:r>
            <a:r>
              <a:rPr lang="sv-SE" b="1" dirty="0" smtClean="0"/>
              <a:t>kyddsombudet ska ha intresse, insikt i och god förtrogenhet om arbetsförhållandena i sitt skyddsområde </a:t>
            </a:r>
          </a:p>
          <a:p>
            <a:r>
              <a:rPr lang="sv-SE" b="1" dirty="0" smtClean="0"/>
              <a:t>Skyddsombudet företräder alla inom skyddsområdet – inte hela arbetsplatsen</a:t>
            </a:r>
          </a:p>
          <a:p>
            <a:pPr lvl="1"/>
            <a:r>
              <a:rPr lang="sv-SE" dirty="0" smtClean="0"/>
              <a:t>Anställda och inhyrda</a:t>
            </a:r>
          </a:p>
          <a:p>
            <a:pPr lvl="1"/>
            <a:r>
              <a:rPr lang="sv-SE" dirty="0" smtClean="0"/>
              <a:t>Organiserade och oorganiserade</a:t>
            </a:r>
            <a:endParaRPr lang="sv-SE" dirty="0"/>
          </a:p>
        </p:txBody>
      </p:sp>
      <p:sp>
        <p:nvSpPr>
          <p:cNvPr id="3" name="Rubrik 2"/>
          <p:cNvSpPr>
            <a:spLocks noGrp="1"/>
          </p:cNvSpPr>
          <p:nvPr>
            <p:ph type="title"/>
          </p:nvPr>
        </p:nvSpPr>
        <p:spPr/>
        <p:txBody>
          <a:bodyPr/>
          <a:lstStyle/>
          <a:p>
            <a:r>
              <a:rPr lang="sv-SE" dirty="0" smtClean="0"/>
              <a:t>Ditt skyddsområde</a:t>
            </a:r>
            <a:endParaRPr lang="sv-SE" dirty="0"/>
          </a:p>
        </p:txBody>
      </p:sp>
    </p:spTree>
    <p:extLst>
      <p:ext uri="{BB962C8B-B14F-4D97-AF65-F5344CB8AC3E}">
        <p14:creationId xmlns:p14="http://schemas.microsoft.com/office/powerpoint/2010/main" val="561942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1782380" y="350521"/>
            <a:ext cx="5494721" cy="1945004"/>
          </a:xfrm>
          <a:prstGeom prst="rect">
            <a:avLst/>
          </a:prstGeom>
        </p:spPr>
        <p:txBody>
          <a:bodyPr/>
          <a:lstStyle/>
          <a:p>
            <a:pPr defTabSz="457200">
              <a:spcBef>
                <a:spcPct val="0"/>
              </a:spcBef>
              <a:defRPr/>
            </a:pPr>
            <a:r>
              <a:rPr lang="sv-SE" sz="5400" b="1" dirty="0">
                <a:solidFill>
                  <a:schemeClr val="accent1"/>
                </a:solidFill>
                <a:latin typeface="Times New Roman" pitchFamily="18" charset="0"/>
                <a:ea typeface="+mj-ea"/>
                <a:cs typeface="Times New Roman" pitchFamily="18" charset="0"/>
              </a:rPr>
              <a:t>Utbildning för</a:t>
            </a:r>
          </a:p>
          <a:p>
            <a:pPr defTabSz="457200">
              <a:spcBef>
                <a:spcPct val="0"/>
              </a:spcBef>
              <a:defRPr/>
            </a:pPr>
            <a:r>
              <a:rPr lang="sv-SE" sz="5400" b="1" dirty="0">
                <a:solidFill>
                  <a:schemeClr val="accent1"/>
                </a:solidFill>
                <a:latin typeface="Times New Roman" pitchFamily="18" charset="0"/>
                <a:ea typeface="+mj-ea"/>
                <a:cs typeface="Times New Roman" pitchFamily="18" charset="0"/>
              </a:rPr>
              <a:t>skyddsombud</a:t>
            </a:r>
          </a:p>
        </p:txBody>
      </p:sp>
      <p:pic>
        <p:nvPicPr>
          <p:cNvPr id="3" name="Platshållare för bild 2"/>
          <p:cNvPicPr>
            <a:picLocks noGrp="1" noChangeAspect="1"/>
          </p:cNvPicPr>
          <p:nvPr>
            <p:ph type="pic" idx="1"/>
          </p:nvPr>
        </p:nvPicPr>
        <p:blipFill>
          <a:blip r:embed="rId3">
            <a:extLst>
              <a:ext uri="{28A0092B-C50C-407E-A947-70E740481C1C}">
                <a14:useLocalDpi xmlns:a14="http://schemas.microsoft.com/office/drawing/2010/main" val="0"/>
              </a:ext>
            </a:extLst>
          </a:blip>
          <a:srcRect t="48" b="48"/>
          <a:stretch>
            <a:fillRect/>
          </a:stretch>
        </p:blipFill>
        <p:spPr/>
      </p:pic>
      <p:sp>
        <p:nvSpPr>
          <p:cNvPr id="7" name="Rubrik 1"/>
          <p:cNvSpPr txBox="1">
            <a:spLocks/>
          </p:cNvSpPr>
          <p:nvPr/>
        </p:nvSpPr>
        <p:spPr>
          <a:xfrm>
            <a:off x="597967" y="3449952"/>
            <a:ext cx="5494721" cy="1945004"/>
          </a:xfrm>
          <a:prstGeom prst="rect">
            <a:avLst/>
          </a:prstGeom>
        </p:spPr>
        <p:txBody>
          <a:bodyPr/>
          <a:lstStyle/>
          <a:p>
            <a:pPr defTabSz="457200">
              <a:spcBef>
                <a:spcPct val="0"/>
              </a:spcBef>
              <a:defRPr/>
            </a:pPr>
            <a:r>
              <a:rPr lang="sv-SE" sz="5400" b="1" dirty="0" smtClean="0">
                <a:solidFill>
                  <a:schemeClr val="accent1"/>
                </a:solidFill>
                <a:latin typeface="Times New Roman" pitchFamily="18" charset="0"/>
                <a:ea typeface="+mj-ea"/>
                <a:cs typeface="Times New Roman" pitchFamily="18" charset="0"/>
              </a:rPr>
              <a:t>Distansutbildning </a:t>
            </a:r>
            <a:r>
              <a:rPr lang="sv-SE" sz="5400" b="1" dirty="0">
                <a:solidFill>
                  <a:schemeClr val="accent1"/>
                </a:solidFill>
                <a:latin typeface="Times New Roman" pitchFamily="18" charset="0"/>
                <a:ea typeface="+mj-ea"/>
                <a:cs typeface="Times New Roman" pitchFamily="18" charset="0"/>
              </a:rPr>
              <a:t>för</a:t>
            </a:r>
          </a:p>
          <a:p>
            <a:pPr defTabSz="457200">
              <a:spcBef>
                <a:spcPct val="0"/>
              </a:spcBef>
              <a:defRPr/>
            </a:pPr>
            <a:r>
              <a:rPr lang="sv-SE" sz="5400" b="1" dirty="0">
                <a:solidFill>
                  <a:schemeClr val="accent1"/>
                </a:solidFill>
                <a:latin typeface="Times New Roman" pitchFamily="18" charset="0"/>
                <a:ea typeface="+mj-ea"/>
                <a:cs typeface="Times New Roman" pitchFamily="18" charset="0"/>
              </a:rPr>
              <a:t>skyddsombud</a:t>
            </a: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745" y="274321"/>
            <a:ext cx="2143125" cy="2133600"/>
          </a:xfrm>
          <a:prstGeom prst="rect">
            <a:avLst/>
          </a:prstGeom>
        </p:spPr>
      </p:pic>
    </p:spTree>
    <p:extLst>
      <p:ext uri="{BB962C8B-B14F-4D97-AF65-F5344CB8AC3E}">
        <p14:creationId xmlns:p14="http://schemas.microsoft.com/office/powerpoint/2010/main" val="4015725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smtClean="0"/>
              <a:t>Hur blev du vald som skyddsombud?</a:t>
            </a:r>
            <a:br>
              <a:rPr lang="sv-SE" dirty="0" smtClean="0"/>
            </a:br>
            <a:r>
              <a:rPr lang="sv-SE" dirty="0" smtClean="0"/>
              <a:t>Hur ser ditt skyddsområde ut?</a:t>
            </a:r>
            <a:br>
              <a:rPr lang="sv-SE" dirty="0" smtClean="0"/>
            </a:br>
            <a:r>
              <a:rPr lang="sv-SE" dirty="0" smtClean="0"/>
              <a:t>Finns det andra skyddsombud på din arbetsplats?</a:t>
            </a:r>
            <a:br>
              <a:rPr lang="sv-SE" dirty="0" smtClean="0"/>
            </a:br>
            <a:r>
              <a:rPr lang="sv-SE" dirty="0"/>
              <a:t/>
            </a:r>
            <a:br>
              <a:rPr lang="sv-SE" dirty="0"/>
            </a:br>
            <a:r>
              <a:rPr lang="sv-SE" dirty="0" smtClean="0"/>
              <a:t/>
            </a:r>
            <a:br>
              <a:rPr lang="sv-SE" dirty="0" smtClean="0"/>
            </a:br>
            <a:r>
              <a:rPr lang="sv-SE" dirty="0" smtClean="0"/>
              <a:t>Diskutera!</a:t>
            </a:r>
            <a:endParaRPr lang="sv-SE" dirty="0"/>
          </a:p>
        </p:txBody>
      </p:sp>
    </p:spTree>
    <p:extLst>
      <p:ext uri="{BB962C8B-B14F-4D97-AF65-F5344CB8AC3E}">
        <p14:creationId xmlns:p14="http://schemas.microsoft.com/office/powerpoint/2010/main" val="2460556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sz="quarter" idx="13"/>
          </p:nvPr>
        </p:nvSpPr>
        <p:spPr/>
        <p:txBody>
          <a:bodyPr>
            <a:normAutofit/>
          </a:bodyPr>
          <a:lstStyle/>
          <a:p>
            <a:pPr marL="0" indent="0">
              <a:buNone/>
            </a:pPr>
            <a:r>
              <a:rPr lang="sv-SE" sz="2800" i="1" dirty="0" smtClean="0"/>
              <a:t>”Ingen </a:t>
            </a:r>
            <a:r>
              <a:rPr lang="sv-SE" sz="2800" i="1" dirty="0"/>
              <a:t>skall behöva dö på jobbet. Vi skall alla ha rätt att komma hem efter arbets-dagens slut; vi skall alla ha rätt till en god och trygg arbetsmiljö. Det är dags att ta ett krafttag kring arbetsmiljöfrågan och se över arbetsmiljölagen. Regeringen har en noll-vision mot dödsolyckor på arbetsplatserna och det är väldigt bra</a:t>
            </a:r>
            <a:r>
              <a:rPr lang="sv-SE" sz="2800" i="1" dirty="0" smtClean="0"/>
              <a:t>.”</a:t>
            </a:r>
          </a:p>
          <a:p>
            <a:pPr marL="0" indent="0">
              <a:buNone/>
            </a:pPr>
            <a:r>
              <a:rPr lang="sv-SE" sz="2800" dirty="0"/>
              <a:t>Motion till riksdagen 2019/20:1123 </a:t>
            </a:r>
            <a:endParaRPr lang="sv-SE" sz="2800" i="1" dirty="0"/>
          </a:p>
        </p:txBody>
      </p:sp>
      <p:sp>
        <p:nvSpPr>
          <p:cNvPr id="3" name="Rubrik 2"/>
          <p:cNvSpPr>
            <a:spLocks noGrp="1"/>
          </p:cNvSpPr>
          <p:nvPr>
            <p:ph type="title"/>
          </p:nvPr>
        </p:nvSpPr>
        <p:spPr/>
        <p:txBody>
          <a:bodyPr/>
          <a:lstStyle/>
          <a:p>
            <a:r>
              <a:rPr lang="sv-SE" dirty="0" smtClean="0"/>
              <a:t>Ingen skall behöva dö på jobbet</a:t>
            </a:r>
            <a:endParaRPr lang="sv-SE" dirty="0"/>
          </a:p>
        </p:txBody>
      </p:sp>
    </p:spTree>
    <p:extLst>
      <p:ext uri="{BB962C8B-B14F-4D97-AF65-F5344CB8AC3E}">
        <p14:creationId xmlns:p14="http://schemas.microsoft.com/office/powerpoint/2010/main" val="2871391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Statistik om dödsolyckor i arbetet</a:t>
            </a:r>
          </a:p>
        </p:txBody>
      </p:sp>
      <p:sp>
        <p:nvSpPr>
          <p:cNvPr id="6" name="Rektangel 5"/>
          <p:cNvSpPr/>
          <p:nvPr/>
        </p:nvSpPr>
        <p:spPr>
          <a:xfrm>
            <a:off x="1512234" y="4788265"/>
            <a:ext cx="7357446" cy="1477328"/>
          </a:xfrm>
          <a:prstGeom prst="rect">
            <a:avLst/>
          </a:prstGeom>
        </p:spPr>
        <p:txBody>
          <a:bodyPr wrap="square">
            <a:spAutoFit/>
          </a:bodyPr>
          <a:lstStyle/>
          <a:p>
            <a:r>
              <a:rPr lang="sv-SE" i="1" dirty="0"/>
              <a:t>Här redovisas antal arbetsolyckor som lett till dödsfall. Siffrorna uppdateras allteftersom information inkommer till Arbetsmiljöverket. Ny information gör att antalet både kan öka och minska</a:t>
            </a:r>
            <a:r>
              <a:rPr lang="sv-SE" i="1" dirty="0" smtClean="0"/>
              <a:t>. För 2020 gäller siffran t.om oktober.</a:t>
            </a:r>
          </a:p>
          <a:p>
            <a:endParaRPr lang="sv-SE" i="1" dirty="0"/>
          </a:p>
          <a:p>
            <a:r>
              <a:rPr lang="sv-SE" i="1" dirty="0" smtClean="0"/>
              <a:t>Källa: </a:t>
            </a:r>
            <a:r>
              <a:rPr lang="sv-SE" i="1" dirty="0" smtClean="0">
                <a:hlinkClick r:id="rId3"/>
              </a:rPr>
              <a:t>Arbetsmiljöverket</a:t>
            </a:r>
            <a:endParaRPr lang="sv-SE" i="1" dirty="0"/>
          </a:p>
        </p:txBody>
      </p:sp>
      <p:graphicFrame>
        <p:nvGraphicFramePr>
          <p:cNvPr id="7" name="Tabell 6"/>
          <p:cNvGraphicFramePr>
            <a:graphicFrameLocks noGrp="1"/>
          </p:cNvGraphicFramePr>
          <p:nvPr>
            <p:extLst>
              <p:ext uri="{D42A27DB-BD31-4B8C-83A1-F6EECF244321}">
                <p14:modId xmlns:p14="http://schemas.microsoft.com/office/powerpoint/2010/main" val="513726903"/>
              </p:ext>
            </p:extLst>
          </p:nvPr>
        </p:nvGraphicFramePr>
        <p:xfrm>
          <a:off x="1512234" y="1162049"/>
          <a:ext cx="7867650" cy="3454766"/>
        </p:xfrm>
        <a:graphic>
          <a:graphicData uri="http://schemas.openxmlformats.org/drawingml/2006/table">
            <a:tbl>
              <a:tblPr firstRow="1" firstCol="1" bandRow="1"/>
              <a:tblGrid>
                <a:gridCol w="1231678">
                  <a:extLst>
                    <a:ext uri="{9D8B030D-6E8A-4147-A177-3AD203B41FA5}">
                      <a16:colId xmlns:a16="http://schemas.microsoft.com/office/drawing/2014/main" val="1975049935"/>
                    </a:ext>
                  </a:extLst>
                </a:gridCol>
                <a:gridCol w="964395">
                  <a:extLst>
                    <a:ext uri="{9D8B030D-6E8A-4147-A177-3AD203B41FA5}">
                      <a16:colId xmlns:a16="http://schemas.microsoft.com/office/drawing/2014/main" val="3012376444"/>
                    </a:ext>
                  </a:extLst>
                </a:gridCol>
                <a:gridCol w="694598">
                  <a:extLst>
                    <a:ext uri="{9D8B030D-6E8A-4147-A177-3AD203B41FA5}">
                      <a16:colId xmlns:a16="http://schemas.microsoft.com/office/drawing/2014/main" val="2612763077"/>
                    </a:ext>
                  </a:extLst>
                </a:gridCol>
                <a:gridCol w="964395">
                  <a:extLst>
                    <a:ext uri="{9D8B030D-6E8A-4147-A177-3AD203B41FA5}">
                      <a16:colId xmlns:a16="http://schemas.microsoft.com/office/drawing/2014/main" val="546604138"/>
                    </a:ext>
                  </a:extLst>
                </a:gridCol>
                <a:gridCol w="694598">
                  <a:extLst>
                    <a:ext uri="{9D8B030D-6E8A-4147-A177-3AD203B41FA5}">
                      <a16:colId xmlns:a16="http://schemas.microsoft.com/office/drawing/2014/main" val="3309009572"/>
                    </a:ext>
                  </a:extLst>
                </a:gridCol>
                <a:gridCol w="964395">
                  <a:extLst>
                    <a:ext uri="{9D8B030D-6E8A-4147-A177-3AD203B41FA5}">
                      <a16:colId xmlns:a16="http://schemas.microsoft.com/office/drawing/2014/main" val="1432565389"/>
                    </a:ext>
                  </a:extLst>
                </a:gridCol>
                <a:gridCol w="694598">
                  <a:extLst>
                    <a:ext uri="{9D8B030D-6E8A-4147-A177-3AD203B41FA5}">
                      <a16:colId xmlns:a16="http://schemas.microsoft.com/office/drawing/2014/main" val="3354069256"/>
                    </a:ext>
                  </a:extLst>
                </a:gridCol>
                <a:gridCol w="964395">
                  <a:extLst>
                    <a:ext uri="{9D8B030D-6E8A-4147-A177-3AD203B41FA5}">
                      <a16:colId xmlns:a16="http://schemas.microsoft.com/office/drawing/2014/main" val="2244565952"/>
                    </a:ext>
                  </a:extLst>
                </a:gridCol>
                <a:gridCol w="694598">
                  <a:extLst>
                    <a:ext uri="{9D8B030D-6E8A-4147-A177-3AD203B41FA5}">
                      <a16:colId xmlns:a16="http://schemas.microsoft.com/office/drawing/2014/main" val="3176979522"/>
                    </a:ext>
                  </a:extLst>
                </a:gridCol>
              </a:tblGrid>
              <a:tr h="921271">
                <a:tc gridSpan="9">
                  <a:txBody>
                    <a:bodyPr/>
                    <a:lstStyle/>
                    <a:p>
                      <a:pPr algn="ctr">
                        <a:lnSpc>
                          <a:spcPts val="1500"/>
                        </a:lnSpc>
                        <a:spcAft>
                          <a:spcPts val="1500"/>
                        </a:spcAft>
                      </a:pP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Antal dödsolyckor för arbetstagare och egenföretagare</a:t>
                      </a:r>
                    </a:p>
                  </a:txBody>
                  <a:tcPr marL="95250" marR="95250" marT="95250" marB="95250" anchor="ctr">
                    <a:lnL>
                      <a:noFill/>
                    </a:lnL>
                    <a:lnR>
                      <a:noFill/>
                    </a:lnR>
                    <a:lnT>
                      <a:noFill/>
                    </a:lnT>
                    <a:lnB w="12700" cap="flat" cmpd="sng" algn="ctr">
                      <a:solidFill>
                        <a:srgbClr val="7F7C71"/>
                      </a:solidFill>
                      <a:prstDash val="solid"/>
                      <a:round/>
                      <a:headEnd type="none" w="med" len="med"/>
                      <a:tailEnd type="none" w="med" len="med"/>
                    </a:lnB>
                    <a:solidFill>
                      <a:srgbClr val="FFD94D"/>
                    </a:solidFill>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898835534"/>
                  </a:ext>
                </a:extLst>
              </a:tr>
              <a:tr h="921271">
                <a:tc>
                  <a:txBody>
                    <a:bodyPr/>
                    <a:lstStyle/>
                    <a:p>
                      <a:pPr>
                        <a:lnSpc>
                          <a:spcPts val="1500"/>
                        </a:lnSpc>
                        <a:spcAft>
                          <a:spcPts val="1500"/>
                        </a:spcAft>
                      </a:pPr>
                      <a:r>
                        <a:rPr lang="sv-SE" sz="1200">
                          <a:effectLst/>
                          <a:latin typeface="TradeGothicNext Bold"/>
                          <a:ea typeface="Times New Roman" panose="02020603050405020304" pitchFamily="18" charset="0"/>
                          <a:cs typeface="Times New Roman" panose="02020603050405020304" pitchFamily="18" charset="0"/>
                        </a:rPr>
                        <a:t> </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gridSpan="2">
                  <a:txBody>
                    <a:bodyPr/>
                    <a:lstStyle/>
                    <a:p>
                      <a:pPr>
                        <a:lnSpc>
                          <a:spcPts val="1500"/>
                        </a:lnSpc>
                        <a:spcAft>
                          <a:spcPts val="1500"/>
                        </a:spcAft>
                      </a:pPr>
                      <a:r>
                        <a:rPr lang="sv-SE" sz="1200">
                          <a:effectLst/>
                          <a:latin typeface="TradeGothicNext Bold"/>
                          <a:ea typeface="Times New Roman" panose="02020603050405020304" pitchFamily="18" charset="0"/>
                          <a:cs typeface="Times New Roman" panose="02020603050405020304" pitchFamily="18" charset="0"/>
                        </a:rPr>
                        <a:t>2017</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hMerge="1">
                  <a:txBody>
                    <a:bodyPr/>
                    <a:lstStyle/>
                    <a:p>
                      <a:endParaRPr lang="sv-SE"/>
                    </a:p>
                  </a:txBody>
                  <a:tcPr/>
                </a:tc>
                <a:tc gridSpan="2">
                  <a:txBody>
                    <a:bodyPr/>
                    <a:lstStyle/>
                    <a:p>
                      <a:pPr>
                        <a:lnSpc>
                          <a:spcPts val="1500"/>
                        </a:lnSpc>
                        <a:spcAft>
                          <a:spcPts val="1500"/>
                        </a:spcAft>
                      </a:pPr>
                      <a:r>
                        <a:rPr lang="sv-SE" sz="1200" dirty="0">
                          <a:effectLst/>
                          <a:latin typeface="TradeGothicNext Bold"/>
                          <a:ea typeface="Times New Roman" panose="02020603050405020304" pitchFamily="18" charset="0"/>
                          <a:cs typeface="Times New Roman" panose="02020603050405020304" pitchFamily="18" charset="0"/>
                        </a:rPr>
                        <a:t>2018</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hMerge="1">
                  <a:txBody>
                    <a:bodyPr/>
                    <a:lstStyle/>
                    <a:p>
                      <a:endParaRPr lang="sv-SE"/>
                    </a:p>
                  </a:txBody>
                  <a:tcPr/>
                </a:tc>
                <a:tc gridSpan="2">
                  <a:txBody>
                    <a:bodyPr/>
                    <a:lstStyle/>
                    <a:p>
                      <a:pPr>
                        <a:lnSpc>
                          <a:spcPts val="1500"/>
                        </a:lnSpc>
                        <a:spcAft>
                          <a:spcPts val="1500"/>
                        </a:spcAft>
                      </a:pPr>
                      <a:r>
                        <a:rPr lang="sv-SE" sz="1200" dirty="0">
                          <a:effectLst/>
                          <a:latin typeface="TradeGothicNext Bold"/>
                          <a:ea typeface="Times New Roman" panose="02020603050405020304" pitchFamily="18" charset="0"/>
                          <a:cs typeface="Times New Roman" panose="02020603050405020304" pitchFamily="18" charset="0"/>
                        </a:rPr>
                        <a:t>2019</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hMerge="1">
                  <a:txBody>
                    <a:bodyPr/>
                    <a:lstStyle/>
                    <a:p>
                      <a:endParaRPr lang="sv-SE"/>
                    </a:p>
                  </a:txBody>
                  <a:tcPr/>
                </a:tc>
                <a:tc gridSpan="2">
                  <a:txBody>
                    <a:bodyPr/>
                    <a:lstStyle/>
                    <a:p>
                      <a:pPr>
                        <a:lnSpc>
                          <a:spcPts val="1500"/>
                        </a:lnSpc>
                        <a:spcAft>
                          <a:spcPts val="1500"/>
                        </a:spcAft>
                      </a:pPr>
                      <a:r>
                        <a:rPr lang="sv-SE" sz="1200">
                          <a:effectLst/>
                          <a:latin typeface="TradeGothicNext Bold"/>
                          <a:ea typeface="Times New Roman" panose="02020603050405020304" pitchFamily="18" charset="0"/>
                          <a:cs typeface="Times New Roman" panose="02020603050405020304" pitchFamily="18" charset="0"/>
                        </a:rPr>
                        <a:t>2020</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hMerge="1">
                  <a:txBody>
                    <a:bodyPr/>
                    <a:lstStyle/>
                    <a:p>
                      <a:endParaRPr lang="sv-SE"/>
                    </a:p>
                  </a:txBody>
                  <a:tcPr/>
                </a:tc>
                <a:extLst>
                  <a:ext uri="{0D108BD9-81ED-4DB2-BD59-A6C34878D82A}">
                    <a16:rowId xmlns:a16="http://schemas.microsoft.com/office/drawing/2014/main" val="129658281"/>
                  </a:ext>
                </a:extLst>
              </a:tr>
              <a:tr h="921271">
                <a:tc>
                  <a:txBody>
                    <a:bodyPr/>
                    <a:lstStyle/>
                    <a:p>
                      <a:pPr>
                        <a:lnSpc>
                          <a:spcPts val="1500"/>
                        </a:lnSpc>
                      </a:pPr>
                      <a:endParaRPr lang="sv-SE" sz="1200">
                        <a:effectLst/>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pPr>
                      <a:endParaRPr lang="sv-SE" sz="1200">
                        <a:effectLst/>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spcAft>
                          <a:spcPts val="1500"/>
                        </a:spcAft>
                      </a:pPr>
                      <a:r>
                        <a:rPr lang="sv-SE" sz="1200">
                          <a:effectLst/>
                          <a:latin typeface="TradeGothicNext Bold"/>
                          <a:ea typeface="Times New Roman" panose="02020603050405020304" pitchFamily="18" charset="0"/>
                          <a:cs typeface="Times New Roman" panose="02020603050405020304" pitchFamily="18" charset="0"/>
                        </a:rPr>
                        <a:t>totalt</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pPr>
                      <a:endParaRPr lang="sv-SE" sz="1200">
                        <a:effectLst/>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spcAft>
                          <a:spcPts val="1500"/>
                        </a:spcAft>
                      </a:pPr>
                      <a:r>
                        <a:rPr lang="sv-SE" sz="1200">
                          <a:effectLst/>
                          <a:latin typeface="TradeGothicNext Bold"/>
                          <a:ea typeface="Times New Roman" panose="02020603050405020304" pitchFamily="18" charset="0"/>
                          <a:cs typeface="Times New Roman" panose="02020603050405020304" pitchFamily="18" charset="0"/>
                        </a:rPr>
                        <a:t>totalt</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pPr>
                      <a:endParaRPr lang="sv-SE" sz="1200">
                        <a:effectLst/>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spcAft>
                          <a:spcPts val="1500"/>
                        </a:spcAft>
                      </a:pPr>
                      <a:r>
                        <a:rPr lang="sv-SE" sz="1200">
                          <a:effectLst/>
                          <a:latin typeface="TradeGothicNext Bold"/>
                          <a:ea typeface="Times New Roman" panose="02020603050405020304" pitchFamily="18" charset="0"/>
                          <a:cs typeface="Times New Roman" panose="02020603050405020304" pitchFamily="18" charset="0"/>
                        </a:rPr>
                        <a:t>totalt</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pPr>
                      <a:endParaRPr lang="sv-SE" sz="1200">
                        <a:effectLst/>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tc>
                  <a:txBody>
                    <a:bodyPr/>
                    <a:lstStyle/>
                    <a:p>
                      <a:pPr>
                        <a:lnSpc>
                          <a:spcPts val="1500"/>
                        </a:lnSpc>
                        <a:spcAft>
                          <a:spcPts val="1500"/>
                        </a:spcAft>
                      </a:pPr>
                      <a:r>
                        <a:rPr lang="sv-SE" sz="1200">
                          <a:effectLst/>
                          <a:latin typeface="TradeGothicNext Bold"/>
                          <a:ea typeface="Times New Roman" panose="02020603050405020304" pitchFamily="18" charset="0"/>
                          <a:cs typeface="Times New Roman" panose="02020603050405020304" pitchFamily="18" charset="0"/>
                        </a:rPr>
                        <a:t>totalt</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solidFill>
                      <a:srgbClr val="FFD94D"/>
                    </a:solidFill>
                  </a:tcPr>
                </a:tc>
                <a:extLst>
                  <a:ext uri="{0D108BD9-81ED-4DB2-BD59-A6C34878D82A}">
                    <a16:rowId xmlns:a16="http://schemas.microsoft.com/office/drawing/2014/main" val="1364432082"/>
                  </a:ext>
                </a:extLst>
              </a:tr>
              <a:tr h="690953">
                <a:tc>
                  <a:txBody>
                    <a:bodyPr/>
                    <a:lstStyle/>
                    <a:p>
                      <a:pPr>
                        <a:lnSpc>
                          <a:spcPts val="1500"/>
                        </a:lnSpc>
                        <a:spcAft>
                          <a:spcPts val="1500"/>
                        </a:spcAft>
                      </a:pPr>
                      <a:r>
                        <a:rPr lang="sv-SE" sz="1200" b="1">
                          <a:effectLst/>
                          <a:latin typeface="Times New Roman" panose="02020603050405020304" pitchFamily="18" charset="0"/>
                          <a:ea typeface="Times New Roman" panose="02020603050405020304" pitchFamily="18" charset="0"/>
                          <a:cs typeface="Times New Roman" panose="02020603050405020304" pitchFamily="18" charset="0"/>
                        </a:rPr>
                        <a:t>Samtliga</a:t>
                      </a:r>
                      <a:endParaRPr lang="sv-S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pPr>
                      <a:endParaRPr lang="sv-SE" sz="1200">
                        <a:effectLst/>
                        <a:latin typeface="Times New Roman" panose="02020603050405020304" pitchFamily="18" charset="0"/>
                        <a:cs typeface="Times New Roman" panose="02020603050405020304" pitchFamily="18" charset="0"/>
                      </a:endParaRP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spcAft>
                          <a:spcPts val="1500"/>
                        </a:spcAft>
                      </a:pP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55</a:t>
                      </a: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spcAft>
                          <a:spcPts val="1500"/>
                        </a:spcAft>
                      </a:pP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58</a:t>
                      </a: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spcAft>
                          <a:spcPts val="1500"/>
                        </a:spcAft>
                      </a:pP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58</a:t>
                      </a: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spcAft>
                          <a:spcPts val="1500"/>
                        </a:spcAft>
                      </a:pP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46</a:t>
                      </a: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spcAft>
                          <a:spcPts val="1500"/>
                        </a:spcAft>
                      </a:pP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46</a:t>
                      </a: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spcAft>
                          <a:spcPts val="1500"/>
                        </a:spcAft>
                      </a:pP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tc>
                  <a:txBody>
                    <a:bodyPr/>
                    <a:lstStyle/>
                    <a:p>
                      <a:pPr>
                        <a:lnSpc>
                          <a:spcPts val="1500"/>
                        </a:lnSpc>
                        <a:spcAft>
                          <a:spcPts val="1500"/>
                        </a:spcAft>
                      </a:pPr>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95250" marR="95250" marT="47625" marB="47625" anchor="ctr">
                    <a:lnL w="12700" cap="flat" cmpd="sng" algn="ctr">
                      <a:solidFill>
                        <a:srgbClr val="7F7C71"/>
                      </a:solidFill>
                      <a:prstDash val="solid"/>
                      <a:round/>
                      <a:headEnd type="none" w="med" len="med"/>
                      <a:tailEnd type="none" w="med" len="med"/>
                    </a:lnL>
                    <a:lnR w="12700" cap="flat" cmpd="sng" algn="ctr">
                      <a:solidFill>
                        <a:srgbClr val="7F7C71"/>
                      </a:solidFill>
                      <a:prstDash val="solid"/>
                      <a:round/>
                      <a:headEnd type="none" w="med" len="med"/>
                      <a:tailEnd type="none" w="med" len="med"/>
                    </a:lnR>
                    <a:lnT w="12700" cap="flat" cmpd="sng" algn="ctr">
                      <a:solidFill>
                        <a:srgbClr val="7F7C71"/>
                      </a:solidFill>
                      <a:prstDash val="solid"/>
                      <a:round/>
                      <a:headEnd type="none" w="med" len="med"/>
                      <a:tailEnd type="none" w="med" len="med"/>
                    </a:lnT>
                    <a:lnB w="12700" cap="flat" cmpd="sng" algn="ctr">
                      <a:solidFill>
                        <a:srgbClr val="7F7C71"/>
                      </a:solidFill>
                      <a:prstDash val="solid"/>
                      <a:round/>
                      <a:headEnd type="none" w="med" len="med"/>
                      <a:tailEnd type="none" w="med" len="med"/>
                    </a:lnB>
                  </a:tcPr>
                </a:tc>
                <a:extLst>
                  <a:ext uri="{0D108BD9-81ED-4DB2-BD59-A6C34878D82A}">
                    <a16:rowId xmlns:a16="http://schemas.microsoft.com/office/drawing/2014/main" val="3565910964"/>
                  </a:ext>
                </a:extLst>
              </a:tr>
            </a:tbl>
          </a:graphicData>
        </a:graphic>
      </p:graphicFrame>
    </p:spTree>
    <p:extLst>
      <p:ext uri="{BB962C8B-B14F-4D97-AF65-F5344CB8AC3E}">
        <p14:creationId xmlns:p14="http://schemas.microsoft.com/office/powerpoint/2010/main" val="1287232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Vi tar en paus!</a:t>
            </a: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21" y="1332634"/>
            <a:ext cx="10058400" cy="4762023"/>
          </a:xfrm>
          <a:prstGeom prst="rect">
            <a:avLst/>
          </a:prstGeom>
        </p:spPr>
      </p:pic>
    </p:spTree>
    <p:extLst>
      <p:ext uri="{BB962C8B-B14F-4D97-AF65-F5344CB8AC3E}">
        <p14:creationId xmlns:p14="http://schemas.microsoft.com/office/powerpoint/2010/main" val="911854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1070811" y="37956"/>
            <a:ext cx="8901452" cy="6683245"/>
          </a:xfrm>
          <a:prstGeom prst="rect">
            <a:avLst/>
          </a:prstGeom>
        </p:spPr>
      </p:pic>
      <p:sp>
        <p:nvSpPr>
          <p:cNvPr id="6" name="Rubrik 2"/>
          <p:cNvSpPr>
            <a:spLocks noGrp="1"/>
          </p:cNvSpPr>
          <p:nvPr>
            <p:ph type="title"/>
          </p:nvPr>
        </p:nvSpPr>
        <p:spPr>
          <a:xfrm>
            <a:off x="1070811" y="232778"/>
            <a:ext cx="9717083" cy="1299772"/>
          </a:xfrm>
        </p:spPr>
        <p:txBody>
          <a:bodyPr/>
          <a:lstStyle/>
          <a:p>
            <a:r>
              <a:rPr lang="sv-SE" dirty="0"/>
              <a:t>R</a:t>
            </a:r>
            <a:r>
              <a:rPr lang="sv-SE" dirty="0" smtClean="0"/>
              <a:t>egelträdet</a:t>
            </a:r>
            <a:br>
              <a:rPr lang="sv-SE" dirty="0" smtClean="0"/>
            </a:br>
            <a:endParaRPr lang="sv-SE" dirty="0"/>
          </a:p>
        </p:txBody>
      </p:sp>
    </p:spTree>
    <p:extLst>
      <p:ext uri="{BB962C8B-B14F-4D97-AF65-F5344CB8AC3E}">
        <p14:creationId xmlns:p14="http://schemas.microsoft.com/office/powerpoint/2010/main" val="1835535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fontScale="25000" lnSpcReduction="20000"/>
          </a:bodyPr>
          <a:lstStyle/>
          <a:p>
            <a:pPr marL="0" indent="0">
              <a:buNone/>
            </a:pPr>
            <a:endParaRPr lang="sv-SE" sz="8800" dirty="0"/>
          </a:p>
          <a:p>
            <a:r>
              <a:rPr lang="sv-SE" sz="8800" dirty="0"/>
              <a:t>Arbetsmiljöns beskaffenhet 2 kap. 1§ </a:t>
            </a:r>
          </a:p>
          <a:p>
            <a:endParaRPr lang="sv-SE" sz="8800" dirty="0"/>
          </a:p>
          <a:p>
            <a:r>
              <a:rPr lang="sv-SE" sz="8800" dirty="0"/>
              <a:t>3 kap. 2§ Arbetsgivaren är skyldig att </a:t>
            </a:r>
            <a:r>
              <a:rPr lang="sv-SE" sz="8800" dirty="0" smtClean="0"/>
              <a:t>” </a:t>
            </a:r>
            <a:r>
              <a:rPr lang="sv-SE" sz="8800" dirty="0"/>
              <a:t>vidta alla åtgärder </a:t>
            </a:r>
            <a:r>
              <a:rPr lang="sv-SE" sz="8800" dirty="0" smtClean="0"/>
              <a:t>som</a:t>
            </a:r>
          </a:p>
          <a:p>
            <a:pPr marL="0" indent="0">
              <a:buNone/>
            </a:pPr>
            <a:r>
              <a:rPr lang="sv-SE" sz="8800" dirty="0" smtClean="0"/>
              <a:t> </a:t>
            </a:r>
            <a:r>
              <a:rPr lang="sv-SE" sz="8800" dirty="0"/>
              <a:t>behövs för att förebygga </a:t>
            </a:r>
            <a:r>
              <a:rPr lang="sv-SE" sz="8800" dirty="0" smtClean="0"/>
              <a:t>ohälsa och </a:t>
            </a:r>
            <a:r>
              <a:rPr lang="sv-SE" sz="8800" dirty="0"/>
              <a:t>olycksfall” </a:t>
            </a:r>
          </a:p>
          <a:p>
            <a:endParaRPr lang="sv-SE" sz="8800" dirty="0"/>
          </a:p>
          <a:p>
            <a:r>
              <a:rPr lang="sv-SE" sz="8800" dirty="0"/>
              <a:t>3 kap. 2a § ”Arbetsgivaren ska systematiskt planera, leda och kontrollera verksamheten…” så att krav på god arbetsmiljö uppfylls. </a:t>
            </a:r>
          </a:p>
          <a:p>
            <a:r>
              <a:rPr lang="sv-SE" sz="8800" dirty="0"/>
              <a:t>Utreda arbetsskador och risker </a:t>
            </a:r>
            <a:r>
              <a:rPr lang="sv-SE" sz="8800" dirty="0" smtClean="0"/>
              <a:t>samt  </a:t>
            </a:r>
            <a:r>
              <a:rPr lang="sv-SE" sz="8800" dirty="0"/>
              <a:t>åtgärda. </a:t>
            </a:r>
          </a:p>
          <a:p>
            <a:endParaRPr lang="sv-SE" dirty="0"/>
          </a:p>
        </p:txBody>
      </p:sp>
      <p:sp>
        <p:nvSpPr>
          <p:cNvPr id="3" name="Rubrik 2"/>
          <p:cNvSpPr>
            <a:spLocks noGrp="1"/>
          </p:cNvSpPr>
          <p:nvPr>
            <p:ph type="title"/>
          </p:nvPr>
        </p:nvSpPr>
        <p:spPr/>
        <p:txBody>
          <a:bodyPr/>
          <a:lstStyle/>
          <a:p>
            <a:r>
              <a:rPr lang="sv-SE" dirty="0" smtClean="0"/>
              <a:t>Arbetsmiljölagen – AML</a:t>
            </a:r>
            <a:br>
              <a:rPr lang="sv-SE" dirty="0" smtClean="0"/>
            </a:br>
            <a:r>
              <a:rPr lang="sv-SE" dirty="0" smtClean="0"/>
              <a:t>Ramlag</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151" y="1062990"/>
            <a:ext cx="3483292" cy="3248666"/>
          </a:xfrm>
          <a:prstGeom prst="rect">
            <a:avLst/>
          </a:prstGeom>
        </p:spPr>
      </p:pic>
    </p:spTree>
    <p:extLst>
      <p:ext uri="{BB962C8B-B14F-4D97-AF65-F5344CB8AC3E}">
        <p14:creationId xmlns:p14="http://schemas.microsoft.com/office/powerpoint/2010/main" val="1457354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a:xfrm>
            <a:off x="492127" y="2519045"/>
            <a:ext cx="11509373" cy="3357880"/>
          </a:xfrm>
        </p:spPr>
        <p:txBody>
          <a:bodyPr>
            <a:normAutofit/>
          </a:bodyPr>
          <a:lstStyle/>
          <a:p>
            <a:r>
              <a:rPr lang="sv-SE" sz="2600" dirty="0" smtClean="0"/>
              <a:t>Förordning som ger arbetsmiljöverket rätt att </a:t>
            </a:r>
            <a:r>
              <a:rPr lang="sv-SE" sz="2600" dirty="0"/>
              <a:t>utfärda föreskrifter 18 § </a:t>
            </a:r>
            <a:r>
              <a:rPr lang="sv-SE" sz="2600" dirty="0" smtClean="0"/>
              <a:t>(Bemyndiganden)</a:t>
            </a:r>
            <a:endParaRPr lang="sv-SE" sz="2600" dirty="0"/>
          </a:p>
          <a:p>
            <a:r>
              <a:rPr lang="sv-SE" sz="2600" dirty="0" smtClean="0"/>
              <a:t>Lokal skyddsverksamhet 6 </a:t>
            </a:r>
            <a:r>
              <a:rPr lang="sv-SE" sz="2600" dirty="0"/>
              <a:t>§</a:t>
            </a:r>
          </a:p>
          <a:p>
            <a:r>
              <a:rPr lang="sv-SE" sz="2600" dirty="0"/>
              <a:t>S</a:t>
            </a:r>
            <a:r>
              <a:rPr lang="sv-SE" sz="2600" dirty="0" smtClean="0"/>
              <a:t>kyddsrond 7 </a:t>
            </a:r>
            <a:r>
              <a:rPr lang="sv-SE" sz="2600" dirty="0"/>
              <a:t>§</a:t>
            </a:r>
          </a:p>
          <a:p>
            <a:r>
              <a:rPr lang="sv-SE" sz="2600" dirty="0" smtClean="0"/>
              <a:t>Skyddskommitté 8 §</a:t>
            </a:r>
            <a:endParaRPr lang="sv-SE" sz="2600" dirty="0"/>
          </a:p>
          <a:p>
            <a:r>
              <a:rPr lang="sv-SE" sz="2600" dirty="0"/>
              <a:t>Arbetsmiljöförordningen , 2§, arbetsskadeanmälan</a:t>
            </a:r>
          </a:p>
          <a:p>
            <a:endParaRPr lang="sv-SE" dirty="0"/>
          </a:p>
        </p:txBody>
      </p:sp>
      <p:sp>
        <p:nvSpPr>
          <p:cNvPr id="3" name="Rubrik 2"/>
          <p:cNvSpPr>
            <a:spLocks noGrp="1"/>
          </p:cNvSpPr>
          <p:nvPr>
            <p:ph type="title"/>
          </p:nvPr>
        </p:nvSpPr>
        <p:spPr/>
        <p:txBody>
          <a:bodyPr/>
          <a:lstStyle/>
          <a:p>
            <a:r>
              <a:rPr lang="sv-SE" dirty="0" smtClean="0"/>
              <a:t>Arbetsmiljöförordningen - </a:t>
            </a:r>
            <a:r>
              <a:rPr lang="sv-SE" dirty="0" err="1" smtClean="0"/>
              <a:t>AmF</a:t>
            </a:r>
            <a:endParaRPr lang="sv-SE" dirty="0"/>
          </a:p>
        </p:txBody>
      </p:sp>
    </p:spTree>
    <p:extLst>
      <p:ext uri="{BB962C8B-B14F-4D97-AF65-F5344CB8AC3E}">
        <p14:creationId xmlns:p14="http://schemas.microsoft.com/office/powerpoint/2010/main" val="3864011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lstStyle/>
          <a:p>
            <a:r>
              <a:rPr lang="sv-SE" dirty="0"/>
              <a:t>Arbetsmiljöverkets författningssamling (AFS) består av föreskrifter. </a:t>
            </a:r>
            <a:endParaRPr lang="sv-SE" dirty="0" smtClean="0"/>
          </a:p>
          <a:p>
            <a:r>
              <a:rPr lang="sv-SE" dirty="0" smtClean="0"/>
              <a:t>De </a:t>
            </a:r>
            <a:r>
              <a:rPr lang="sv-SE" dirty="0"/>
              <a:t>är försedda med ett årtal och ett nummer, till exempel AFS 2006:4</a:t>
            </a:r>
            <a:r>
              <a:rPr lang="sv-SE" dirty="0" smtClean="0"/>
              <a:t>.</a:t>
            </a:r>
          </a:p>
          <a:p>
            <a:r>
              <a:rPr lang="sv-SE" dirty="0" smtClean="0"/>
              <a:t>Beskriver mer i detalj hur arbetsmiljöarbetet skall ske</a:t>
            </a:r>
          </a:p>
          <a:p>
            <a:endParaRPr lang="sv-SE" dirty="0"/>
          </a:p>
        </p:txBody>
      </p:sp>
      <p:sp>
        <p:nvSpPr>
          <p:cNvPr id="3" name="Rubrik 2"/>
          <p:cNvSpPr>
            <a:spLocks noGrp="1"/>
          </p:cNvSpPr>
          <p:nvPr>
            <p:ph type="title"/>
          </p:nvPr>
        </p:nvSpPr>
        <p:spPr/>
        <p:txBody>
          <a:bodyPr/>
          <a:lstStyle/>
          <a:p>
            <a:r>
              <a:rPr lang="sv-SE" dirty="0" smtClean="0"/>
              <a:t>Arbetsmiljöverkets författningssamling</a:t>
            </a:r>
            <a:br>
              <a:rPr lang="sv-SE" dirty="0" smtClean="0"/>
            </a:br>
            <a:r>
              <a:rPr lang="sv-SE" dirty="0" smtClean="0"/>
              <a:t>AFS</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914" y="3878613"/>
            <a:ext cx="4775545" cy="2437966"/>
          </a:xfrm>
          <a:prstGeom prst="rect">
            <a:avLst/>
          </a:prstGeom>
        </p:spPr>
      </p:pic>
    </p:spTree>
    <p:extLst>
      <p:ext uri="{BB962C8B-B14F-4D97-AF65-F5344CB8AC3E}">
        <p14:creationId xmlns:p14="http://schemas.microsoft.com/office/powerpoint/2010/main" val="526160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lstStyle/>
          <a:p>
            <a:r>
              <a:rPr lang="sv-SE" dirty="0" smtClean="0"/>
              <a:t>Gå igenom arbetsmiljölagen tillsammans genom grupparbete</a:t>
            </a:r>
          </a:p>
          <a:p>
            <a:r>
              <a:rPr lang="sv-SE" dirty="0" smtClean="0"/>
              <a:t>Svara på </a:t>
            </a:r>
            <a:r>
              <a:rPr lang="sv-SE" dirty="0"/>
              <a:t>frågorna Arbetsmiljölagen </a:t>
            </a:r>
            <a:r>
              <a:rPr lang="sv-SE" dirty="0" smtClean="0"/>
              <a:t>I och II</a:t>
            </a:r>
          </a:p>
          <a:p>
            <a:r>
              <a:rPr lang="sv-SE" dirty="0" smtClean="0"/>
              <a:t>Tid för grupparbete fram till lunch</a:t>
            </a:r>
          </a:p>
          <a:p>
            <a:endParaRPr lang="sv-SE" dirty="0"/>
          </a:p>
          <a:p>
            <a:r>
              <a:rPr lang="sv-SE" dirty="0" smtClean="0"/>
              <a:t>Återsamling klockan 13.00</a:t>
            </a:r>
            <a:endParaRPr lang="sv-SE" dirty="0"/>
          </a:p>
        </p:txBody>
      </p:sp>
      <p:sp>
        <p:nvSpPr>
          <p:cNvPr id="3" name="Rubrik 2"/>
          <p:cNvSpPr>
            <a:spLocks noGrp="1"/>
          </p:cNvSpPr>
          <p:nvPr>
            <p:ph type="title"/>
          </p:nvPr>
        </p:nvSpPr>
        <p:spPr/>
        <p:txBody>
          <a:bodyPr/>
          <a:lstStyle/>
          <a:p>
            <a:r>
              <a:rPr lang="sv-SE" dirty="0" smtClean="0"/>
              <a:t>Grupparbete – Arbetsmiljölagen I och II</a:t>
            </a:r>
            <a:endParaRPr lang="sv-SE" dirty="0"/>
          </a:p>
        </p:txBody>
      </p:sp>
      <p:pic>
        <p:nvPicPr>
          <p:cNvPr id="5" name="Bildobjekt 4"/>
          <p:cNvPicPr>
            <a:picLocks noChangeAspect="1"/>
          </p:cNvPicPr>
          <p:nvPr/>
        </p:nvPicPr>
        <p:blipFill>
          <a:blip r:embed="rId3"/>
          <a:stretch>
            <a:fillRect/>
          </a:stretch>
        </p:blipFill>
        <p:spPr>
          <a:xfrm>
            <a:off x="7765775" y="1328150"/>
            <a:ext cx="1908313" cy="1898576"/>
          </a:xfrm>
          <a:prstGeom prst="rect">
            <a:avLst/>
          </a:prstGeom>
        </p:spPr>
      </p:pic>
      <p:pic>
        <p:nvPicPr>
          <p:cNvPr id="6" name="Platshållare för innehåll 5"/>
          <p:cNvPicPr>
            <a:picLocks noChangeAspect="1"/>
          </p:cNvPicPr>
          <p:nvPr/>
        </p:nvPicPr>
        <p:blipFill>
          <a:blip r:embed="rId4"/>
          <a:stretch>
            <a:fillRect/>
          </a:stretch>
        </p:blipFill>
        <p:spPr>
          <a:xfrm>
            <a:off x="7765775" y="3468821"/>
            <a:ext cx="2027583" cy="2021903"/>
          </a:xfrm>
          <a:prstGeom prst="rect">
            <a:avLst/>
          </a:prstGeom>
        </p:spPr>
      </p:pic>
    </p:spTree>
    <p:extLst>
      <p:ext uri="{BB962C8B-B14F-4D97-AF65-F5344CB8AC3E}">
        <p14:creationId xmlns:p14="http://schemas.microsoft.com/office/powerpoint/2010/main" val="7139233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Dags för lunch!</a:t>
            </a:r>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58" y="1243569"/>
            <a:ext cx="10058400" cy="4762023"/>
          </a:xfrm>
          <a:prstGeom prst="rect">
            <a:avLst/>
          </a:prstGeom>
        </p:spPr>
      </p:pic>
    </p:spTree>
    <p:extLst>
      <p:ext uri="{BB962C8B-B14F-4D97-AF65-F5344CB8AC3E}">
        <p14:creationId xmlns:p14="http://schemas.microsoft.com/office/powerpoint/2010/main" val="357970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sz="quarter" idx="13"/>
          </p:nvPr>
        </p:nvSpPr>
        <p:spPr/>
        <p:txBody>
          <a:bodyPr/>
          <a:lstStyle/>
          <a:p>
            <a:pPr marL="0" indent="0">
              <a:buNone/>
            </a:pPr>
            <a:r>
              <a:rPr lang="sv-SE" sz="2400" b="1" dirty="0"/>
              <a:t>Trygghet och spelregler för </a:t>
            </a:r>
            <a:r>
              <a:rPr lang="sv-SE" sz="2400" b="1" dirty="0" smtClean="0"/>
              <a:t>digital utbildning</a:t>
            </a:r>
            <a:endParaRPr lang="sv-SE" dirty="0" smtClean="0"/>
          </a:p>
          <a:p>
            <a:r>
              <a:rPr lang="sv-SE" dirty="0" smtClean="0"/>
              <a:t>Ingen fråga är dum</a:t>
            </a:r>
          </a:p>
          <a:p>
            <a:r>
              <a:rPr lang="sv-SE" dirty="0" smtClean="0"/>
              <a:t>Ha mikrofonen avstängd</a:t>
            </a:r>
          </a:p>
          <a:p>
            <a:r>
              <a:rPr lang="sv-SE" dirty="0" smtClean="0"/>
              <a:t>Skriv i chatten</a:t>
            </a:r>
          </a:p>
          <a:p>
            <a:r>
              <a:rPr lang="sv-SE" dirty="0" smtClean="0"/>
              <a:t>Vill du ha ordet skriver du ditt namn i chatten</a:t>
            </a:r>
          </a:p>
          <a:p>
            <a:r>
              <a:rPr lang="sv-SE" dirty="0" smtClean="0"/>
              <a:t>Sätt på mikrofonen när du vill prata</a:t>
            </a:r>
          </a:p>
          <a:p>
            <a:endParaRPr lang="sv-SE" dirty="0" smtClean="0"/>
          </a:p>
          <a:p>
            <a:endParaRPr lang="sv-SE" dirty="0"/>
          </a:p>
        </p:txBody>
      </p:sp>
      <p:sp>
        <p:nvSpPr>
          <p:cNvPr id="3" name="Rubrik 2"/>
          <p:cNvSpPr>
            <a:spLocks noGrp="1"/>
          </p:cNvSpPr>
          <p:nvPr>
            <p:ph type="title"/>
          </p:nvPr>
        </p:nvSpPr>
        <p:spPr>
          <a:xfrm>
            <a:off x="492127" y="396981"/>
            <a:ext cx="8375647" cy="1299772"/>
          </a:xfrm>
        </p:spPr>
        <p:txBody>
          <a:bodyPr/>
          <a:lstStyle/>
          <a:p>
            <a:r>
              <a:rPr lang="sv-SE" dirty="0" smtClean="0"/>
              <a:t>Välkommen till Visions digitala utbildning</a:t>
            </a:r>
            <a:endParaRPr lang="sv-SE" dirty="0"/>
          </a:p>
        </p:txBody>
      </p:sp>
      <p:pic>
        <p:nvPicPr>
          <p:cNvPr id="2" name="Bildobjekt 1"/>
          <p:cNvPicPr>
            <a:picLocks noChangeAspect="1"/>
          </p:cNvPicPr>
          <p:nvPr/>
        </p:nvPicPr>
        <p:blipFill>
          <a:blip r:embed="rId3"/>
          <a:stretch>
            <a:fillRect/>
          </a:stretch>
        </p:blipFill>
        <p:spPr>
          <a:xfrm>
            <a:off x="6934725" y="2365978"/>
            <a:ext cx="2761727" cy="3664014"/>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52" y="2519045"/>
            <a:ext cx="2260745" cy="2155465"/>
          </a:xfrm>
          <a:prstGeom prst="rect">
            <a:avLst/>
          </a:prstGeom>
        </p:spPr>
      </p:pic>
    </p:spTree>
    <p:extLst>
      <p:ext uri="{BB962C8B-B14F-4D97-AF65-F5344CB8AC3E}">
        <p14:creationId xmlns:p14="http://schemas.microsoft.com/office/powerpoint/2010/main" val="2371811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lstStyle/>
          <a:p>
            <a:r>
              <a:rPr lang="sv-SE" dirty="0" smtClean="0"/>
              <a:t>Redovisning och diskussion om uppgiften Arbetsmiljölagen I och II</a:t>
            </a:r>
          </a:p>
          <a:p>
            <a:endParaRPr lang="sv-SE" dirty="0"/>
          </a:p>
          <a:p>
            <a:endParaRPr lang="sv-SE" dirty="0" smtClean="0"/>
          </a:p>
        </p:txBody>
      </p:sp>
      <p:sp>
        <p:nvSpPr>
          <p:cNvPr id="3" name="Rubrik 2"/>
          <p:cNvSpPr>
            <a:spLocks noGrp="1"/>
          </p:cNvSpPr>
          <p:nvPr>
            <p:ph type="title"/>
          </p:nvPr>
        </p:nvSpPr>
        <p:spPr/>
        <p:txBody>
          <a:bodyPr/>
          <a:lstStyle/>
          <a:p>
            <a:r>
              <a:rPr lang="sv-SE" dirty="0" smtClean="0"/>
              <a:t>Redovisning – Arbetsmiljölagen I och II</a:t>
            </a:r>
            <a:endParaRPr lang="sv-SE" dirty="0"/>
          </a:p>
        </p:txBody>
      </p:sp>
      <p:pic>
        <p:nvPicPr>
          <p:cNvPr id="5" name="Bildobjekt 4"/>
          <p:cNvPicPr>
            <a:picLocks noChangeAspect="1"/>
          </p:cNvPicPr>
          <p:nvPr/>
        </p:nvPicPr>
        <p:blipFill>
          <a:blip r:embed="rId3"/>
          <a:stretch>
            <a:fillRect/>
          </a:stretch>
        </p:blipFill>
        <p:spPr>
          <a:xfrm>
            <a:off x="7765775" y="1328150"/>
            <a:ext cx="1908313" cy="1898576"/>
          </a:xfrm>
          <a:prstGeom prst="rect">
            <a:avLst/>
          </a:prstGeom>
        </p:spPr>
      </p:pic>
      <p:pic>
        <p:nvPicPr>
          <p:cNvPr id="6" name="Platshållare för innehåll 5"/>
          <p:cNvPicPr>
            <a:picLocks noChangeAspect="1"/>
          </p:cNvPicPr>
          <p:nvPr/>
        </p:nvPicPr>
        <p:blipFill>
          <a:blip r:embed="rId4"/>
          <a:stretch>
            <a:fillRect/>
          </a:stretch>
        </p:blipFill>
        <p:spPr>
          <a:xfrm>
            <a:off x="7765775" y="3468821"/>
            <a:ext cx="2027583" cy="2021903"/>
          </a:xfrm>
          <a:prstGeom prst="rect">
            <a:avLst/>
          </a:prstGeom>
        </p:spPr>
      </p:pic>
    </p:spTree>
    <p:extLst>
      <p:ext uri="{BB962C8B-B14F-4D97-AF65-F5344CB8AC3E}">
        <p14:creationId xmlns:p14="http://schemas.microsoft.com/office/powerpoint/2010/main" val="3582518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p:cNvSpPr>
            <a:spLocks noGrp="1"/>
          </p:cNvSpPr>
          <p:nvPr>
            <p:ph sz="quarter" idx="13"/>
          </p:nvPr>
        </p:nvSpPr>
        <p:spPr/>
        <p:txBody>
          <a:bodyPr/>
          <a:lstStyle/>
          <a:p>
            <a:r>
              <a:rPr lang="sv-SE" dirty="0" smtClean="0"/>
              <a:t>Ett verktyg för att strukturerat arbeta med arbetsmiljöarbetet</a:t>
            </a:r>
          </a:p>
          <a:p>
            <a:r>
              <a:rPr lang="sv-SE" dirty="0" smtClean="0"/>
              <a:t>Se introduktionsfilmen till SAM (Sunt arbetsliv)</a:t>
            </a:r>
          </a:p>
          <a:p>
            <a:r>
              <a:rPr lang="sv-SE" dirty="0"/>
              <a:t>https://www.youtube.com/watch?v=QXlxZK2wGNs</a:t>
            </a:r>
            <a:endParaRPr lang="sv-SE" dirty="0" smtClean="0"/>
          </a:p>
          <a:p>
            <a:pPr marL="0" indent="0">
              <a:buNone/>
            </a:pPr>
            <a:endParaRPr lang="sv-SE" dirty="0" smtClean="0"/>
          </a:p>
          <a:p>
            <a:r>
              <a:rPr lang="sv-SE" dirty="0"/>
              <a:t>https://www.youtube.com/watch?v=hiwzpQNKzWQ&amp;feature=youtu.be</a:t>
            </a:r>
          </a:p>
        </p:txBody>
      </p:sp>
      <p:sp>
        <p:nvSpPr>
          <p:cNvPr id="2" name="Rubrik 1"/>
          <p:cNvSpPr>
            <a:spLocks noGrp="1"/>
          </p:cNvSpPr>
          <p:nvPr>
            <p:ph type="title"/>
          </p:nvPr>
        </p:nvSpPr>
        <p:spPr/>
        <p:txBody>
          <a:bodyPr>
            <a:normAutofit fontScale="90000"/>
          </a:bodyPr>
          <a:lstStyle/>
          <a:p>
            <a:r>
              <a:rPr lang="sv-SE" dirty="0" smtClean="0"/>
              <a:t>Systematiskt arbetsmiljöarbete – SAM </a:t>
            </a:r>
            <a:br>
              <a:rPr lang="sv-SE" dirty="0" smtClean="0"/>
            </a:br>
            <a:r>
              <a:rPr lang="sv-SE" dirty="0" smtClean="0"/>
              <a:t>AFS 2000:1</a:t>
            </a:r>
            <a:endParaRPr lang="sv-SE" dirty="0"/>
          </a:p>
        </p:txBody>
      </p:sp>
      <p:sp>
        <p:nvSpPr>
          <p:cNvPr id="3" name="Underrubrik 2"/>
          <p:cNvSpPr>
            <a:spLocks noGrp="1"/>
          </p:cNvSpPr>
          <p:nvPr>
            <p:ph type="subTitle" idx="4294967295"/>
          </p:nvPr>
        </p:nvSpPr>
        <p:spPr>
          <a:xfrm>
            <a:off x="0" y="5410200"/>
            <a:ext cx="7440613" cy="644525"/>
          </a:xfrm>
        </p:spPr>
        <p:txBody>
          <a:bodyPr>
            <a:normAutofit/>
          </a:bodyPr>
          <a:lstStyle/>
          <a:p>
            <a:endParaRPr lang="sv-SE" dirty="0" smtClean="0"/>
          </a:p>
          <a:p>
            <a:endParaRPr lang="sv-SE" dirty="0"/>
          </a:p>
        </p:txBody>
      </p:sp>
      <p:pic>
        <p:nvPicPr>
          <p:cNvPr id="8" name="Picture 2" descr="SAM-cirkel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769" y="1664898"/>
            <a:ext cx="3254262" cy="325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4004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939697" y="478213"/>
            <a:ext cx="8050816" cy="1436312"/>
          </a:xfrm>
        </p:spPr>
        <p:txBody>
          <a:bodyPr>
            <a:normAutofit/>
          </a:bodyPr>
          <a:lstStyle/>
          <a:p>
            <a:r>
              <a:rPr lang="sv-SE" dirty="0" smtClean="0"/>
              <a:t>Systematiskt arbetsmiljöarbete - SAM</a:t>
            </a:r>
            <a:endParaRPr lang="sv-SE" dirty="0"/>
          </a:p>
        </p:txBody>
      </p:sp>
      <p:sp>
        <p:nvSpPr>
          <p:cNvPr id="3" name="Underrubrik 2"/>
          <p:cNvSpPr>
            <a:spLocks noGrp="1"/>
          </p:cNvSpPr>
          <p:nvPr>
            <p:ph type="subTitle" idx="1"/>
          </p:nvPr>
        </p:nvSpPr>
        <p:spPr>
          <a:xfrm>
            <a:off x="2133766" y="5409872"/>
            <a:ext cx="7441216" cy="644088"/>
          </a:xfrm>
        </p:spPr>
        <p:txBody>
          <a:bodyPr>
            <a:normAutofit fontScale="92500"/>
          </a:bodyPr>
          <a:lstStyle/>
          <a:p>
            <a:endParaRPr lang="sv-SE" dirty="0" smtClean="0"/>
          </a:p>
          <a:p>
            <a:r>
              <a:rPr lang="sv-SE" dirty="0" smtClean="0"/>
              <a:t>SAM hjulet – integrerad med verksamhetsårets planering, budget, och verksamhetsutvärdering.</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bildnummer 4"/>
          <p:cNvSpPr>
            <a:spLocks noGrp="1"/>
          </p:cNvSpPr>
          <p:nvPr>
            <p:ph type="sldNum" sz="quarter" idx="12"/>
          </p:nvPr>
        </p:nvSpPr>
        <p:spPr/>
        <p:txBody>
          <a:bodyPr/>
          <a:lstStyle/>
          <a:p>
            <a:fld id="{D9AA0938-A5A2-874F-B97E-4FBB8AF2D7CB}" type="slidenum">
              <a:rPr lang="sv-SE" smtClean="0"/>
              <a:pPr/>
              <a:t>32</a:t>
            </a:fld>
            <a:endParaRPr lang="sv-SE" dirty="0"/>
          </a:p>
        </p:txBody>
      </p:sp>
      <p:pic>
        <p:nvPicPr>
          <p:cNvPr id="6" name="Bildobjekt 5"/>
          <p:cNvPicPr/>
          <p:nvPr/>
        </p:nvPicPr>
        <p:blipFill>
          <a:blip r:embed="rId3">
            <a:extLst>
              <a:ext uri="{28A0092B-C50C-407E-A947-70E740481C1C}">
                <a14:useLocalDpi xmlns:a14="http://schemas.microsoft.com/office/drawing/2010/main" val="0"/>
              </a:ext>
            </a:extLst>
          </a:blip>
          <a:srcRect/>
          <a:stretch>
            <a:fillRect/>
          </a:stretch>
        </p:blipFill>
        <p:spPr bwMode="auto">
          <a:xfrm>
            <a:off x="4754181" y="1521044"/>
            <a:ext cx="5381297" cy="3888828"/>
          </a:xfrm>
          <a:prstGeom prst="rect">
            <a:avLst/>
          </a:prstGeom>
          <a:noFill/>
        </p:spPr>
      </p:pic>
      <p:pic>
        <p:nvPicPr>
          <p:cNvPr id="1026" name="Picture 2" descr="SAM-cirke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767" y="2319995"/>
            <a:ext cx="2290927" cy="229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2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a:bodyPr>
          <a:lstStyle/>
          <a:p>
            <a:r>
              <a:rPr lang="sv-SE" dirty="0" smtClean="0"/>
              <a:t>Undersökning</a:t>
            </a:r>
          </a:p>
          <a:p>
            <a:r>
              <a:rPr lang="sv-SE" dirty="0" smtClean="0"/>
              <a:t>Riskbedömning</a:t>
            </a:r>
          </a:p>
          <a:p>
            <a:r>
              <a:rPr lang="sv-SE" dirty="0" smtClean="0"/>
              <a:t>Åtgärder</a:t>
            </a:r>
          </a:p>
          <a:p>
            <a:r>
              <a:rPr lang="sv-SE" dirty="0" smtClean="0"/>
              <a:t>Kontroll</a:t>
            </a:r>
          </a:p>
          <a:p>
            <a:endParaRPr lang="sv-SE" dirty="0"/>
          </a:p>
          <a:p>
            <a:pPr marL="0" indent="0">
              <a:buNone/>
            </a:pPr>
            <a:r>
              <a:rPr lang="sv-SE" i="1" dirty="0" smtClean="0"/>
              <a:t>Kom ihåg skriftlig dokumentation!</a:t>
            </a:r>
            <a:endParaRPr lang="sv-SE" i="1" dirty="0"/>
          </a:p>
        </p:txBody>
      </p:sp>
      <p:sp>
        <p:nvSpPr>
          <p:cNvPr id="3" name="Rubrik 2"/>
          <p:cNvSpPr>
            <a:spLocks noGrp="1"/>
          </p:cNvSpPr>
          <p:nvPr>
            <p:ph type="title"/>
          </p:nvPr>
        </p:nvSpPr>
        <p:spPr/>
        <p:txBody>
          <a:bodyPr/>
          <a:lstStyle/>
          <a:p>
            <a:r>
              <a:rPr lang="sv-SE" dirty="0"/>
              <a:t>Systematiskt arbetsmiljöarbete</a:t>
            </a:r>
            <a:br>
              <a:rPr lang="sv-SE" dirty="0"/>
            </a:br>
            <a:r>
              <a:rPr lang="sv-SE" dirty="0" smtClean="0"/>
              <a:t>Riskanalys och </a:t>
            </a:r>
            <a:r>
              <a:rPr lang="sv-SE" dirty="0"/>
              <a:t>konsekvensbedömningar</a:t>
            </a: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594" y="1664898"/>
            <a:ext cx="4568190" cy="4568190"/>
          </a:xfrm>
          <a:prstGeom prst="rect">
            <a:avLst/>
          </a:prstGeom>
        </p:spPr>
      </p:pic>
    </p:spTree>
    <p:extLst>
      <p:ext uri="{BB962C8B-B14F-4D97-AF65-F5344CB8AC3E}">
        <p14:creationId xmlns:p14="http://schemas.microsoft.com/office/powerpoint/2010/main" val="3199939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a:bodyPr>
          <a:lstStyle/>
          <a:p>
            <a:r>
              <a:rPr lang="sv-SE" dirty="0" smtClean="0"/>
              <a:t>Skyddsronder</a:t>
            </a:r>
          </a:p>
          <a:p>
            <a:r>
              <a:rPr lang="sv-SE" dirty="0" smtClean="0"/>
              <a:t>APT</a:t>
            </a:r>
          </a:p>
          <a:p>
            <a:r>
              <a:rPr lang="sv-SE" dirty="0" smtClean="0"/>
              <a:t>Medarbetarsamtal</a:t>
            </a:r>
          </a:p>
          <a:p>
            <a:r>
              <a:rPr lang="sv-SE" dirty="0" smtClean="0"/>
              <a:t>Enkäter</a:t>
            </a:r>
          </a:p>
          <a:p>
            <a:r>
              <a:rPr lang="sv-SE" dirty="0" smtClean="0"/>
              <a:t>Följa upp sjuktal och analysera sjukskrivningar</a:t>
            </a:r>
          </a:p>
          <a:p>
            <a:r>
              <a:rPr lang="sv-SE" dirty="0" smtClean="0"/>
              <a:t>…</a:t>
            </a:r>
          </a:p>
          <a:p>
            <a:endParaRPr lang="sv-SE" dirty="0"/>
          </a:p>
        </p:txBody>
      </p:sp>
      <p:sp>
        <p:nvSpPr>
          <p:cNvPr id="3" name="Rubrik 2"/>
          <p:cNvSpPr>
            <a:spLocks noGrp="1"/>
          </p:cNvSpPr>
          <p:nvPr>
            <p:ph type="title"/>
          </p:nvPr>
        </p:nvSpPr>
        <p:spPr/>
        <p:txBody>
          <a:bodyPr/>
          <a:lstStyle/>
          <a:p>
            <a:r>
              <a:rPr lang="sv-SE" dirty="0"/>
              <a:t>Systematiskt arbetsmiljöarbete</a:t>
            </a:r>
            <a:br>
              <a:rPr lang="sv-SE" dirty="0"/>
            </a:br>
            <a:r>
              <a:rPr lang="sv-SE" dirty="0" smtClean="0"/>
              <a:t>Undersöka</a:t>
            </a:r>
            <a:endParaRPr lang="sv-SE" dirty="0"/>
          </a:p>
        </p:txBody>
      </p:sp>
    </p:spTree>
    <p:extLst>
      <p:ext uri="{BB962C8B-B14F-4D97-AF65-F5344CB8AC3E}">
        <p14:creationId xmlns:p14="http://schemas.microsoft.com/office/powerpoint/2010/main" val="4087498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a:bodyPr>
          <a:lstStyle/>
          <a:p>
            <a:r>
              <a:rPr lang="sv-SE" sz="2400" dirty="0"/>
              <a:t>I en regelbunden riskbedömning ska man ange vilka risker som finns och om de är allvarliga eller inte. Resultat av undersökningar av ohälsa, olycka eller tillbud ska också finnas med i riskbedömningen. (Ska vara skriftlig utom för de allra minsta arbetsplatserna</a:t>
            </a:r>
            <a:r>
              <a:rPr lang="sv-SE" sz="2400" dirty="0" smtClean="0"/>
              <a:t>).</a:t>
            </a:r>
          </a:p>
          <a:p>
            <a:r>
              <a:rPr lang="sv-SE" sz="2400" dirty="0" smtClean="0"/>
              <a:t>Riskbedöma och skapa handlingsplan</a:t>
            </a:r>
          </a:p>
          <a:p>
            <a:r>
              <a:rPr lang="sv-SE" sz="2400" dirty="0" smtClean="0"/>
              <a:t>Tidsätt åtgärder som inte genomförs direkt</a:t>
            </a:r>
          </a:p>
          <a:p>
            <a:endParaRPr lang="sv-SE" dirty="0"/>
          </a:p>
        </p:txBody>
      </p:sp>
      <p:sp>
        <p:nvSpPr>
          <p:cNvPr id="3" name="Rubrik 2"/>
          <p:cNvSpPr>
            <a:spLocks noGrp="1"/>
          </p:cNvSpPr>
          <p:nvPr>
            <p:ph type="title"/>
          </p:nvPr>
        </p:nvSpPr>
        <p:spPr/>
        <p:txBody>
          <a:bodyPr/>
          <a:lstStyle/>
          <a:p>
            <a:r>
              <a:rPr lang="sv-SE" dirty="0"/>
              <a:t>Systematiskt arbetsmiljöarbete</a:t>
            </a:r>
            <a:br>
              <a:rPr lang="sv-SE" dirty="0"/>
            </a:br>
            <a:r>
              <a:rPr lang="sv-SE" dirty="0" smtClean="0"/>
              <a:t>Riskbedöma</a:t>
            </a:r>
            <a:endParaRPr lang="sv-SE" dirty="0"/>
          </a:p>
        </p:txBody>
      </p:sp>
    </p:spTree>
    <p:extLst>
      <p:ext uri="{BB962C8B-B14F-4D97-AF65-F5344CB8AC3E}">
        <p14:creationId xmlns:p14="http://schemas.microsoft.com/office/powerpoint/2010/main" val="1064517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a:bodyPr>
          <a:lstStyle/>
          <a:p>
            <a:r>
              <a:rPr lang="sv-SE" dirty="0"/>
              <a:t> Utifrån riskbedömningen ska man ta reda på hur man kan förebygga – och se till att göra detta. Åtgärder som man inte genomför omedelbart, ska man föra in i en skriftlig handlingsplan. Där ska det framgå när åtgärderna ska vara genomförda och vem som ansvarar för att genomföra dem.</a:t>
            </a:r>
          </a:p>
        </p:txBody>
      </p:sp>
      <p:sp>
        <p:nvSpPr>
          <p:cNvPr id="3" name="Rubrik 2"/>
          <p:cNvSpPr>
            <a:spLocks noGrp="1"/>
          </p:cNvSpPr>
          <p:nvPr>
            <p:ph type="title"/>
          </p:nvPr>
        </p:nvSpPr>
        <p:spPr/>
        <p:txBody>
          <a:bodyPr/>
          <a:lstStyle/>
          <a:p>
            <a:r>
              <a:rPr lang="sv-SE" dirty="0"/>
              <a:t>Systematiskt arbetsmiljöarbete</a:t>
            </a:r>
            <a:br>
              <a:rPr lang="sv-SE" dirty="0"/>
            </a:br>
            <a:r>
              <a:rPr lang="sv-SE" dirty="0" smtClean="0"/>
              <a:t>Åtgärda och följa upp</a:t>
            </a:r>
            <a:endParaRPr lang="sv-SE" dirty="0"/>
          </a:p>
        </p:txBody>
      </p:sp>
    </p:spTree>
    <p:extLst>
      <p:ext uri="{BB962C8B-B14F-4D97-AF65-F5344CB8AC3E}">
        <p14:creationId xmlns:p14="http://schemas.microsoft.com/office/powerpoint/2010/main" val="35204623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a:bodyPr>
          <a:lstStyle/>
          <a:p>
            <a:r>
              <a:rPr lang="sv-SE" sz="2400" dirty="0" smtClean="0"/>
              <a:t>Arbetsgivaren </a:t>
            </a:r>
            <a:r>
              <a:rPr lang="sv-SE" sz="2400" dirty="0"/>
              <a:t>ska följa upp och utvärdera såväl genomförda åtgärder som hur man arbetar med SAM. Om det är något som inte har fungerat bra, ska man förbättra det.</a:t>
            </a:r>
          </a:p>
        </p:txBody>
      </p:sp>
      <p:sp>
        <p:nvSpPr>
          <p:cNvPr id="3" name="Rubrik 2"/>
          <p:cNvSpPr>
            <a:spLocks noGrp="1"/>
          </p:cNvSpPr>
          <p:nvPr>
            <p:ph type="title"/>
          </p:nvPr>
        </p:nvSpPr>
        <p:spPr/>
        <p:txBody>
          <a:bodyPr/>
          <a:lstStyle/>
          <a:p>
            <a:r>
              <a:rPr lang="sv-SE" dirty="0"/>
              <a:t>Systematiskt arbetsmiljöarbete</a:t>
            </a:r>
            <a:br>
              <a:rPr lang="sv-SE" dirty="0"/>
            </a:br>
            <a:r>
              <a:rPr lang="sv-SE" dirty="0" smtClean="0"/>
              <a:t>Kontrollera och följa upp</a:t>
            </a:r>
            <a:endParaRPr lang="sv-SE" dirty="0"/>
          </a:p>
        </p:txBody>
      </p:sp>
    </p:spTree>
    <p:extLst>
      <p:ext uri="{BB962C8B-B14F-4D97-AF65-F5344CB8AC3E}">
        <p14:creationId xmlns:p14="http://schemas.microsoft.com/office/powerpoint/2010/main" val="630758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p:cNvSpPr>
            <a:spLocks noGrp="1"/>
          </p:cNvSpPr>
          <p:nvPr>
            <p:ph sz="quarter" idx="13"/>
          </p:nvPr>
        </p:nvSpPr>
        <p:spPr>
          <a:xfrm>
            <a:off x="617857" y="1961166"/>
            <a:ext cx="9707561" cy="4421345"/>
          </a:xfrm>
        </p:spPr>
        <p:txBody>
          <a:bodyPr>
            <a:normAutofit fontScale="32500" lnSpcReduction="20000"/>
          </a:bodyPr>
          <a:lstStyle/>
          <a:p>
            <a:pPr marL="0" lvl="0" indent="0" defTabSz="914400">
              <a:lnSpc>
                <a:spcPct val="90000"/>
              </a:lnSpc>
              <a:spcBef>
                <a:spcPts val="1000"/>
              </a:spcBef>
              <a:buClrTx/>
              <a:buSzTx/>
              <a:buNone/>
            </a:pPr>
            <a:r>
              <a:rPr lang="sv-SE" sz="7400" b="1" dirty="0">
                <a:solidFill>
                  <a:prstClr val="black"/>
                </a:solidFill>
                <a:latin typeface="+mn-lt"/>
                <a:cs typeface="+mn-cs"/>
              </a:rPr>
              <a:t>MBL- förhandling</a:t>
            </a:r>
          </a:p>
          <a:p>
            <a:pPr marL="0" lvl="0" indent="0" defTabSz="914400">
              <a:lnSpc>
                <a:spcPct val="90000"/>
              </a:lnSpc>
              <a:spcBef>
                <a:spcPts val="1000"/>
              </a:spcBef>
              <a:buClrTx/>
              <a:buSzTx/>
              <a:buNone/>
            </a:pPr>
            <a:r>
              <a:rPr lang="sv-SE" sz="7400" dirty="0">
                <a:solidFill>
                  <a:prstClr val="black"/>
                </a:solidFill>
                <a:latin typeface="+mn-lt"/>
                <a:cs typeface="+mn-cs"/>
              </a:rPr>
              <a:t>Arbetsgivaren förhandlar med arbetstagarorganisationen.</a:t>
            </a:r>
          </a:p>
          <a:p>
            <a:pPr marL="0" lvl="0" indent="0" defTabSz="914400">
              <a:lnSpc>
                <a:spcPct val="90000"/>
              </a:lnSpc>
              <a:spcBef>
                <a:spcPts val="1000"/>
              </a:spcBef>
              <a:buClrTx/>
              <a:buSzTx/>
              <a:buNone/>
            </a:pPr>
            <a:r>
              <a:rPr lang="sv-SE" sz="7400" dirty="0">
                <a:solidFill>
                  <a:prstClr val="black"/>
                </a:solidFill>
                <a:latin typeface="+mn-lt"/>
                <a:cs typeface="+mn-cs"/>
              </a:rPr>
              <a:t>Förhandling ska ske inför beslut. </a:t>
            </a:r>
          </a:p>
          <a:p>
            <a:pPr marL="0" lvl="0" indent="0" defTabSz="914400">
              <a:lnSpc>
                <a:spcPct val="90000"/>
              </a:lnSpc>
              <a:spcBef>
                <a:spcPts val="1000"/>
              </a:spcBef>
              <a:buClrTx/>
              <a:buSzTx/>
              <a:buNone/>
            </a:pPr>
            <a:r>
              <a:rPr lang="sv-SE" sz="7400" dirty="0">
                <a:solidFill>
                  <a:prstClr val="black"/>
                </a:solidFill>
                <a:latin typeface="+mn-lt"/>
                <a:cs typeface="+mn-cs"/>
              </a:rPr>
              <a:t>Verksamhetsfrågor och arbetsmiljöfrågor hanteras separat via MBL respektive AML.</a:t>
            </a:r>
          </a:p>
          <a:p>
            <a:pPr marL="0" lvl="0" indent="0" defTabSz="914400">
              <a:lnSpc>
                <a:spcPct val="90000"/>
              </a:lnSpc>
              <a:spcBef>
                <a:spcPts val="1000"/>
              </a:spcBef>
              <a:buClrTx/>
              <a:buSzTx/>
              <a:buNone/>
            </a:pPr>
            <a:endParaRPr lang="sv-SE" sz="5100" dirty="0">
              <a:solidFill>
                <a:prstClr val="black"/>
              </a:solidFill>
              <a:latin typeface="+mn-lt"/>
              <a:cs typeface="+mn-cs"/>
            </a:endParaRPr>
          </a:p>
          <a:p>
            <a:pPr marL="0" lvl="0" indent="0" defTabSz="914400">
              <a:lnSpc>
                <a:spcPct val="90000"/>
              </a:lnSpc>
              <a:spcBef>
                <a:spcPts val="1000"/>
              </a:spcBef>
              <a:buClrTx/>
              <a:buSzTx/>
              <a:buNone/>
            </a:pPr>
            <a:r>
              <a:rPr lang="sv-SE" sz="7400" b="1" dirty="0">
                <a:solidFill>
                  <a:prstClr val="black"/>
                </a:solidFill>
                <a:latin typeface="+mn-lt"/>
                <a:cs typeface="+mn-cs"/>
              </a:rPr>
              <a:t>Samverkan </a:t>
            </a:r>
          </a:p>
          <a:p>
            <a:pPr marL="0" lvl="0" indent="0" defTabSz="914400">
              <a:lnSpc>
                <a:spcPct val="90000"/>
              </a:lnSpc>
              <a:spcBef>
                <a:spcPts val="1000"/>
              </a:spcBef>
              <a:buClrTx/>
              <a:buSzTx/>
              <a:buNone/>
            </a:pPr>
            <a:r>
              <a:rPr lang="sv-SE" sz="7400" dirty="0">
                <a:solidFill>
                  <a:prstClr val="black"/>
                </a:solidFill>
                <a:latin typeface="+mn-lt"/>
                <a:cs typeface="+mn-cs"/>
              </a:rPr>
              <a:t>Förutom samverkan mellan arbetsgivare  och arbetstagarorganisation förs dialog även direkt mellan chefer och  medarbetare.</a:t>
            </a:r>
          </a:p>
          <a:p>
            <a:pPr marL="0" lvl="0" indent="0" defTabSz="914400">
              <a:lnSpc>
                <a:spcPct val="90000"/>
              </a:lnSpc>
              <a:spcBef>
                <a:spcPts val="1000"/>
              </a:spcBef>
              <a:buClrTx/>
              <a:buSzTx/>
              <a:buNone/>
            </a:pPr>
            <a:r>
              <a:rPr lang="sv-SE" sz="7400" dirty="0">
                <a:solidFill>
                  <a:prstClr val="black"/>
                </a:solidFill>
                <a:latin typeface="+mn-lt"/>
                <a:cs typeface="+mn-cs"/>
              </a:rPr>
              <a:t>Det gemensamma intresset står i fokus.</a:t>
            </a:r>
          </a:p>
          <a:p>
            <a:pPr marL="0" lvl="0" indent="0" defTabSz="914400">
              <a:lnSpc>
                <a:spcPct val="90000"/>
              </a:lnSpc>
              <a:spcBef>
                <a:spcPts val="1000"/>
              </a:spcBef>
              <a:buClrTx/>
              <a:buSzTx/>
              <a:buNone/>
            </a:pPr>
            <a:r>
              <a:rPr lang="sv-SE" sz="7400" dirty="0">
                <a:solidFill>
                  <a:prstClr val="black"/>
                </a:solidFill>
                <a:latin typeface="+mn-lt"/>
                <a:cs typeface="+mn-cs"/>
              </a:rPr>
              <a:t>Möjlighet att påverka i ett tidigare skede. </a:t>
            </a:r>
          </a:p>
          <a:p>
            <a:pPr marL="0" lvl="0" indent="0" defTabSz="914400">
              <a:lnSpc>
                <a:spcPct val="90000"/>
              </a:lnSpc>
              <a:spcBef>
                <a:spcPts val="1000"/>
              </a:spcBef>
              <a:buClrTx/>
              <a:buSzTx/>
              <a:buNone/>
            </a:pPr>
            <a:r>
              <a:rPr lang="sv-SE" sz="7400" dirty="0">
                <a:solidFill>
                  <a:prstClr val="black"/>
                </a:solidFill>
                <a:latin typeface="+mn-lt"/>
                <a:cs typeface="+mn-cs"/>
              </a:rPr>
              <a:t>Tydligare koppling mellan verksamhetsfrågor och arbetsmiljöfrågor.</a:t>
            </a:r>
          </a:p>
          <a:p>
            <a:endParaRPr lang="sv-SE" dirty="0"/>
          </a:p>
        </p:txBody>
      </p:sp>
      <p:sp>
        <p:nvSpPr>
          <p:cNvPr id="2" name="Rubrik 1"/>
          <p:cNvSpPr>
            <a:spLocks noGrp="1"/>
          </p:cNvSpPr>
          <p:nvPr>
            <p:ph type="title"/>
          </p:nvPr>
        </p:nvSpPr>
        <p:spPr/>
        <p:txBody>
          <a:bodyPr>
            <a:normAutofit fontScale="90000"/>
          </a:bodyPr>
          <a:lstStyle/>
          <a:p>
            <a:r>
              <a:rPr lang="sv-SE" dirty="0" smtClean="0"/>
              <a:t>Samverkan </a:t>
            </a:r>
            <a:br>
              <a:rPr lang="sv-SE" dirty="0" smtClean="0"/>
            </a:br>
            <a:r>
              <a:rPr lang="sv-SE" dirty="0" smtClean="0"/>
              <a:t>Förhandling eller samverkan?</a:t>
            </a:r>
            <a:endParaRPr lang="sv-SE" dirty="0"/>
          </a:p>
        </p:txBody>
      </p:sp>
      <p:sp>
        <p:nvSpPr>
          <p:cNvPr id="3" name="Underrubrik 2"/>
          <p:cNvSpPr>
            <a:spLocks noGrp="1"/>
          </p:cNvSpPr>
          <p:nvPr>
            <p:ph type="subTitle" idx="4294967295"/>
          </p:nvPr>
        </p:nvSpPr>
        <p:spPr>
          <a:xfrm>
            <a:off x="0" y="5410200"/>
            <a:ext cx="7440613" cy="644525"/>
          </a:xfrm>
        </p:spPr>
        <p:txBody>
          <a:bodyPr>
            <a:normAutofit/>
          </a:bodyPr>
          <a:lstStyle/>
          <a:p>
            <a:endParaRPr lang="sv-SE" dirty="0" smtClean="0"/>
          </a:p>
          <a:p>
            <a:endParaRPr lang="sv-SE" dirty="0"/>
          </a:p>
        </p:txBody>
      </p:sp>
    </p:spTree>
    <p:extLst>
      <p:ext uri="{BB962C8B-B14F-4D97-AF65-F5344CB8AC3E}">
        <p14:creationId xmlns:p14="http://schemas.microsoft.com/office/powerpoint/2010/main" val="29593114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Vi tar en paus!</a:t>
            </a: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21" y="1332634"/>
            <a:ext cx="10058400" cy="4762023"/>
          </a:xfrm>
          <a:prstGeom prst="rect">
            <a:avLst/>
          </a:prstGeom>
        </p:spPr>
      </p:pic>
    </p:spTree>
    <p:extLst>
      <p:ext uri="{BB962C8B-B14F-4D97-AF65-F5344CB8AC3E}">
        <p14:creationId xmlns:p14="http://schemas.microsoft.com/office/powerpoint/2010/main" val="516771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8102" y="329031"/>
            <a:ext cx="8625293" cy="2064565"/>
          </a:xfrm>
        </p:spPr>
        <p:txBody>
          <a:bodyPr/>
          <a:lstStyle/>
          <a:p>
            <a:r>
              <a:rPr lang="sv-SE" dirty="0" smtClean="0"/>
              <a:t>Vilka är vi?</a:t>
            </a:r>
            <a:r>
              <a:rPr lang="sv-SE" dirty="0"/>
              <a:t/>
            </a:r>
            <a:br>
              <a:rPr lang="sv-SE" dirty="0"/>
            </a:br>
            <a:r>
              <a:rPr lang="sv-SE" dirty="0" smtClean="0"/>
              <a:t>Våra förväntningar</a:t>
            </a:r>
            <a:endParaRPr lang="sv-SE" i="1" dirty="0"/>
          </a:p>
        </p:txBody>
      </p:sp>
      <p:sp>
        <p:nvSpPr>
          <p:cNvPr id="3" name="Platshållare för innehåll 2"/>
          <p:cNvSpPr>
            <a:spLocks noGrp="1"/>
          </p:cNvSpPr>
          <p:nvPr>
            <p:ph sz="quarter" idx="18"/>
          </p:nvPr>
        </p:nvSpPr>
        <p:spPr>
          <a:xfrm>
            <a:off x="730921" y="2721560"/>
            <a:ext cx="4122000" cy="3357880"/>
          </a:xfrm>
        </p:spPr>
        <p:txBody>
          <a:bodyPr/>
          <a:lstStyle/>
          <a:p>
            <a:r>
              <a:rPr lang="sv-SE" dirty="0" smtClean="0"/>
              <a:t>Jag heter….</a:t>
            </a:r>
          </a:p>
          <a:p>
            <a:r>
              <a:rPr lang="sv-SE" dirty="0" smtClean="0"/>
              <a:t>Jag jobbar…</a:t>
            </a:r>
          </a:p>
          <a:p>
            <a:r>
              <a:rPr lang="sv-SE" dirty="0" smtClean="0"/>
              <a:t>Utanför </a:t>
            </a:r>
            <a:r>
              <a:rPr lang="sv-SE" dirty="0"/>
              <a:t>min dörr ser det ut så här</a:t>
            </a:r>
            <a:r>
              <a:rPr lang="sv-SE" dirty="0" smtClean="0"/>
              <a:t>…</a:t>
            </a:r>
          </a:p>
          <a:p>
            <a:r>
              <a:rPr lang="sv-SE" dirty="0"/>
              <a:t>Jag förväntar mig av utbildningen…</a:t>
            </a:r>
          </a:p>
          <a:p>
            <a:endParaRPr lang="sv-SE" dirty="0"/>
          </a:p>
          <a:p>
            <a:pPr marL="0" indent="0">
              <a:buNone/>
            </a:pPr>
            <a:r>
              <a:rPr lang="sv-SE" dirty="0" smtClean="0"/>
              <a:t>.</a:t>
            </a:r>
          </a:p>
          <a:p>
            <a:endParaRPr lang="sv-SE" dirty="0"/>
          </a:p>
          <a:p>
            <a:pPr marL="0" indent="0">
              <a:buNone/>
            </a:pPr>
            <a:endParaRPr lang="sv-SE" dirty="0"/>
          </a:p>
        </p:txBody>
      </p:sp>
      <p:pic>
        <p:nvPicPr>
          <p:cNvPr id="6" name="Platshållare för innehåll 4" descr="Dør - Wikipedia's Dörr as translated by GramTra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816890"/>
            <a:ext cx="4065164" cy="5414799"/>
          </a:xfrm>
          <a:prstGeom prst="rect">
            <a:avLst/>
          </a:prstGeom>
        </p:spPr>
      </p:pic>
    </p:spTree>
    <p:extLst>
      <p:ext uri="{BB962C8B-B14F-4D97-AF65-F5344CB8AC3E}">
        <p14:creationId xmlns:p14="http://schemas.microsoft.com/office/powerpoint/2010/main" val="25909752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lnSpcReduction="10000"/>
          </a:bodyPr>
          <a:lstStyle/>
          <a:p>
            <a:r>
              <a:rPr lang="sv-SE" dirty="0" smtClean="0"/>
              <a:t>Gå igenom arbetsmiljölagen tillsammans genom grupparbete</a:t>
            </a:r>
          </a:p>
          <a:p>
            <a:r>
              <a:rPr lang="sv-SE" dirty="0" smtClean="0"/>
              <a:t>Svara på </a:t>
            </a:r>
            <a:r>
              <a:rPr lang="sv-SE" dirty="0"/>
              <a:t>frågorna </a:t>
            </a:r>
            <a:r>
              <a:rPr lang="sv-SE" dirty="0" smtClean="0"/>
              <a:t>Grupparbete systematiskt arbetsmiljöarbete I,II och III</a:t>
            </a:r>
          </a:p>
          <a:p>
            <a:r>
              <a:rPr lang="sv-SE" dirty="0" smtClean="0"/>
              <a:t>Tid för grupparbete 20 minuter</a:t>
            </a:r>
          </a:p>
          <a:p>
            <a:pPr marL="0" indent="0">
              <a:buNone/>
            </a:pPr>
            <a:endParaRPr lang="sv-SE" dirty="0" smtClean="0"/>
          </a:p>
          <a:p>
            <a:pPr marL="0" indent="0">
              <a:buNone/>
            </a:pPr>
            <a:r>
              <a:rPr lang="sv-SE" dirty="0" smtClean="0"/>
              <a:t>Svara på frågorna:</a:t>
            </a:r>
          </a:p>
          <a:p>
            <a:pPr marL="0" indent="0">
              <a:buNone/>
            </a:pPr>
            <a:r>
              <a:rPr lang="sv-SE" dirty="0"/>
              <a:t>Vilka krav ställs i respektive paragraf ?</a:t>
            </a:r>
          </a:p>
          <a:p>
            <a:pPr marL="0" indent="0">
              <a:buNone/>
            </a:pPr>
            <a:r>
              <a:rPr lang="sv-SE" dirty="0"/>
              <a:t>Vad innebär reglerna för arbetsgivaren?</a:t>
            </a:r>
          </a:p>
          <a:p>
            <a:pPr marL="0" indent="0">
              <a:buNone/>
            </a:pPr>
            <a:r>
              <a:rPr lang="sv-SE" dirty="0"/>
              <a:t>Vad innebär reglerna för arbetstagarna?</a:t>
            </a:r>
          </a:p>
          <a:p>
            <a:pPr marL="0" indent="0">
              <a:buNone/>
            </a:pPr>
            <a:r>
              <a:rPr lang="sv-SE" dirty="0"/>
              <a:t>Vad innebär reglerna för skyddsombudet?</a:t>
            </a:r>
          </a:p>
        </p:txBody>
      </p:sp>
      <p:sp>
        <p:nvSpPr>
          <p:cNvPr id="3" name="Rubrik 2"/>
          <p:cNvSpPr>
            <a:spLocks noGrp="1"/>
          </p:cNvSpPr>
          <p:nvPr>
            <p:ph type="title"/>
          </p:nvPr>
        </p:nvSpPr>
        <p:spPr/>
        <p:txBody>
          <a:bodyPr/>
          <a:lstStyle/>
          <a:p>
            <a:r>
              <a:rPr lang="sv-SE" dirty="0" smtClean="0"/>
              <a:t>Grupparbete – Systematiskt arbetsmiljöarbete I, II och III</a:t>
            </a:r>
            <a:endParaRPr lang="sv-SE" dirty="0"/>
          </a:p>
        </p:txBody>
      </p:sp>
      <p:pic>
        <p:nvPicPr>
          <p:cNvPr id="5" name="Bildobjekt 4"/>
          <p:cNvPicPr>
            <a:picLocks noChangeAspect="1"/>
          </p:cNvPicPr>
          <p:nvPr/>
        </p:nvPicPr>
        <p:blipFill>
          <a:blip r:embed="rId3"/>
          <a:stretch>
            <a:fillRect/>
          </a:stretch>
        </p:blipFill>
        <p:spPr>
          <a:xfrm>
            <a:off x="8988785" y="1271000"/>
            <a:ext cx="1908313" cy="1898576"/>
          </a:xfrm>
          <a:prstGeom prst="rect">
            <a:avLst/>
          </a:prstGeom>
        </p:spPr>
      </p:pic>
      <p:pic>
        <p:nvPicPr>
          <p:cNvPr id="6" name="Platshållare för innehåll 5"/>
          <p:cNvPicPr>
            <a:picLocks noChangeAspect="1"/>
          </p:cNvPicPr>
          <p:nvPr/>
        </p:nvPicPr>
        <p:blipFill>
          <a:blip r:embed="rId4"/>
          <a:stretch>
            <a:fillRect/>
          </a:stretch>
        </p:blipFill>
        <p:spPr>
          <a:xfrm>
            <a:off x="9282984" y="3512299"/>
            <a:ext cx="2027583" cy="2021903"/>
          </a:xfrm>
          <a:prstGeom prst="rect">
            <a:avLst/>
          </a:prstGeom>
        </p:spPr>
      </p:pic>
    </p:spTree>
    <p:extLst>
      <p:ext uri="{BB962C8B-B14F-4D97-AF65-F5344CB8AC3E}">
        <p14:creationId xmlns:p14="http://schemas.microsoft.com/office/powerpoint/2010/main" val="2256900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sz="quarter" idx="13"/>
          </p:nvPr>
        </p:nvSpPr>
        <p:spPr/>
        <p:txBody>
          <a:bodyPr>
            <a:normAutofit/>
          </a:bodyPr>
          <a:lstStyle/>
          <a:p>
            <a:r>
              <a:rPr lang="sv-SE" dirty="0"/>
              <a:t>Oj – Tillbud som kunde leda till arbetsskada</a:t>
            </a:r>
          </a:p>
          <a:p>
            <a:r>
              <a:rPr lang="sv-SE" dirty="0"/>
              <a:t>Aj – </a:t>
            </a:r>
            <a:r>
              <a:rPr lang="sv-SE" dirty="0" smtClean="0"/>
              <a:t>Olycka - arbetsskada</a:t>
            </a:r>
            <a:endParaRPr lang="sv-SE" dirty="0"/>
          </a:p>
          <a:p>
            <a:endParaRPr lang="sv-SE" dirty="0"/>
          </a:p>
          <a:p>
            <a:endParaRPr lang="sv-SE" dirty="0"/>
          </a:p>
        </p:txBody>
      </p:sp>
      <p:sp>
        <p:nvSpPr>
          <p:cNvPr id="2" name="Rubrik 1"/>
          <p:cNvSpPr>
            <a:spLocks noGrp="1"/>
          </p:cNvSpPr>
          <p:nvPr>
            <p:ph type="title"/>
          </p:nvPr>
        </p:nvSpPr>
        <p:spPr/>
        <p:txBody>
          <a:bodyPr/>
          <a:lstStyle/>
          <a:p>
            <a:r>
              <a:rPr lang="sv-SE" dirty="0" smtClean="0"/>
              <a:t>Oj och aj</a:t>
            </a:r>
            <a:r>
              <a:rPr lang="sv-SE" dirty="0"/>
              <a:t>!</a:t>
            </a:r>
            <a:br>
              <a:rPr lang="sv-SE" dirty="0"/>
            </a:br>
            <a:r>
              <a:rPr lang="sv-SE" dirty="0"/>
              <a:t>Risker, tillbud och olyckor</a:t>
            </a:r>
            <a:br>
              <a:rPr lang="sv-SE" dirty="0"/>
            </a:br>
            <a:endParaRPr lang="sv-SE" dirty="0"/>
          </a:p>
        </p:txBody>
      </p:sp>
    </p:spTree>
    <p:extLst>
      <p:ext uri="{BB962C8B-B14F-4D97-AF65-F5344CB8AC3E}">
        <p14:creationId xmlns:p14="http://schemas.microsoft.com/office/powerpoint/2010/main" val="10692456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lstStyle/>
          <a:p>
            <a:r>
              <a:rPr lang="sv-SE" dirty="0"/>
              <a:t>Enl. LAF  (Lagen om allmän försäkring skall arbetsgivaren </a:t>
            </a:r>
            <a:r>
              <a:rPr lang="sv-SE" dirty="0" smtClean="0"/>
              <a:t>anmäla </a:t>
            </a:r>
            <a:r>
              <a:rPr lang="sv-SE" dirty="0"/>
              <a:t>arbetsskador till Försäkringskassan omedelbart</a:t>
            </a:r>
          </a:p>
          <a:p>
            <a:r>
              <a:rPr lang="sv-SE" dirty="0"/>
              <a:t>Gäller även mindre allvarliga skador</a:t>
            </a:r>
          </a:p>
          <a:p>
            <a:r>
              <a:rPr lang="sv-SE" dirty="0"/>
              <a:t>Särskild blankett – hämtas från www.forsakringskassan.se</a:t>
            </a:r>
          </a:p>
          <a:p>
            <a:r>
              <a:rPr lang="sv-SE" dirty="0"/>
              <a:t>Samråda med skyddsombud – kopia</a:t>
            </a:r>
          </a:p>
          <a:p>
            <a:r>
              <a:rPr lang="sv-SE" dirty="0"/>
              <a:t>Den enskilde begär själv om den yrkar ersättning från försäkringen</a:t>
            </a:r>
          </a:p>
          <a:p>
            <a:r>
              <a:rPr lang="sv-SE" dirty="0"/>
              <a:t>Försäkringskassan gör en utredning och lämnar besked om ev. ersättning och i vilken form. </a:t>
            </a:r>
          </a:p>
          <a:p>
            <a:r>
              <a:rPr lang="sv-SE" dirty="0"/>
              <a:t>Beslutet kan överklagas</a:t>
            </a:r>
          </a:p>
          <a:p>
            <a:endParaRPr lang="sv-SE" dirty="0"/>
          </a:p>
        </p:txBody>
      </p:sp>
      <p:sp>
        <p:nvSpPr>
          <p:cNvPr id="9" name="Rubrik 1"/>
          <p:cNvSpPr txBox="1">
            <a:spLocks noGrp="1"/>
          </p:cNvSpPr>
          <p:nvPr>
            <p:ph type="title"/>
          </p:nvPr>
        </p:nvSpPr>
        <p:spPr>
          <a:prstGeom prst="rect">
            <a:avLst/>
          </a:prstGeom>
        </p:spPr>
        <p:txBody>
          <a:bodyPr/>
          <a:lstStyle/>
          <a:p>
            <a:pPr defTabSz="457200" eaLnBrk="0" fontAlgn="base" hangingPunct="0">
              <a:spcAft>
                <a:spcPct val="0"/>
              </a:spcAft>
              <a:defRPr/>
            </a:pPr>
            <a:r>
              <a:rPr lang="sv-SE" dirty="0"/>
              <a:t>Arbetsskada</a:t>
            </a:r>
          </a:p>
        </p:txBody>
      </p:sp>
    </p:spTree>
    <p:extLst>
      <p:ext uri="{BB962C8B-B14F-4D97-AF65-F5344CB8AC3E}">
        <p14:creationId xmlns:p14="http://schemas.microsoft.com/office/powerpoint/2010/main" val="39351665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sz="quarter" idx="13"/>
          </p:nvPr>
        </p:nvSpPr>
        <p:spPr/>
        <p:txBody>
          <a:bodyPr>
            <a:normAutofit/>
          </a:bodyPr>
          <a:lstStyle/>
          <a:p>
            <a:pPr marL="0" indent="0">
              <a:buNone/>
            </a:pPr>
            <a:r>
              <a:rPr lang="sv-SE" b="1" dirty="0"/>
              <a:t>För </a:t>
            </a:r>
            <a:r>
              <a:rPr lang="sv-SE" b="1" dirty="0" smtClean="0"/>
              <a:t>chef, skyddsombud och arbetstagare</a:t>
            </a:r>
            <a:endParaRPr lang="sv-SE" b="1" dirty="0"/>
          </a:p>
          <a:p>
            <a:r>
              <a:rPr lang="sv-SE" dirty="0"/>
              <a:t>Eftersom det är straffbart att inte rapportera tillbud bör du som är chef eller skyddsombud känna till var i regelverket det regleras.</a:t>
            </a:r>
          </a:p>
          <a:p>
            <a:endParaRPr lang="sv-SE" dirty="0"/>
          </a:p>
          <a:p>
            <a:r>
              <a:rPr lang="sv-SE" dirty="0"/>
              <a:t>Skyldigheten att arbetsgivaren utan dröjsmål ska anmäla allvarliga tillbud till Arbetsmiljöverket: arbetsmiljölagen 3 kap. 3 a §</a:t>
            </a:r>
          </a:p>
          <a:p>
            <a:endParaRPr lang="sv-SE" dirty="0"/>
          </a:p>
          <a:p>
            <a:r>
              <a:rPr lang="sv-SE" dirty="0"/>
              <a:t>Skyldigheten att arbetstagaren snarast ska underrätta arbetsgivaren om arbetsuppgifter som innebär omedelbar fara: arbetsmiljölagen 3 kap. 4 § </a:t>
            </a:r>
          </a:p>
          <a:p>
            <a:endParaRPr lang="sv-SE" dirty="0"/>
          </a:p>
          <a:p>
            <a:endParaRPr lang="sv-SE" dirty="0"/>
          </a:p>
        </p:txBody>
      </p:sp>
      <p:sp>
        <p:nvSpPr>
          <p:cNvPr id="2" name="Rubrik 1"/>
          <p:cNvSpPr>
            <a:spLocks noGrp="1"/>
          </p:cNvSpPr>
          <p:nvPr>
            <p:ph type="title"/>
          </p:nvPr>
        </p:nvSpPr>
        <p:spPr/>
        <p:txBody>
          <a:bodyPr/>
          <a:lstStyle/>
          <a:p>
            <a:r>
              <a:rPr lang="sv-SE" dirty="0" smtClean="0"/>
              <a:t>Anmäl arbetsskada</a:t>
            </a:r>
            <a:endParaRPr lang="sv-SE" dirty="0"/>
          </a:p>
        </p:txBody>
      </p:sp>
    </p:spTree>
    <p:extLst>
      <p:ext uri="{BB962C8B-B14F-4D97-AF65-F5344CB8AC3E}">
        <p14:creationId xmlns:p14="http://schemas.microsoft.com/office/powerpoint/2010/main" val="1051323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sz="quarter" idx="13"/>
          </p:nvPr>
        </p:nvSpPr>
        <p:spPr/>
        <p:txBody>
          <a:bodyPr>
            <a:normAutofit fontScale="92500" lnSpcReduction="20000"/>
          </a:bodyPr>
          <a:lstStyle/>
          <a:p>
            <a:r>
              <a:rPr lang="sv-SE" dirty="0" smtClean="0"/>
              <a:t>SAM förklarar </a:t>
            </a:r>
            <a:r>
              <a:rPr lang="sv-SE" b="1" dirty="0" smtClean="0"/>
              <a:t>HUR</a:t>
            </a:r>
            <a:r>
              <a:rPr lang="sv-SE" dirty="0" smtClean="0"/>
              <a:t> arbetsgivaren skall organisera arbetsmiljöarbetet</a:t>
            </a:r>
          </a:p>
          <a:p>
            <a:r>
              <a:rPr lang="sv-SE" dirty="0" smtClean="0"/>
              <a:t>Andra föreskrifter beskriver </a:t>
            </a:r>
            <a:r>
              <a:rPr lang="sv-SE" b="1" dirty="0" smtClean="0"/>
              <a:t>VAD</a:t>
            </a:r>
            <a:r>
              <a:rPr lang="sv-SE" dirty="0" smtClean="0"/>
              <a:t> arbetsgivaren skall göra i vissa situationer</a:t>
            </a:r>
          </a:p>
          <a:p>
            <a:endParaRPr lang="sv-SE" dirty="0"/>
          </a:p>
          <a:p>
            <a:r>
              <a:rPr lang="sv-SE" dirty="0" smtClean="0"/>
              <a:t>Föreskrifter finns inom flera områden som t.ex.:</a:t>
            </a:r>
          </a:p>
          <a:p>
            <a:r>
              <a:rPr lang="sv-SE" dirty="0" smtClean="0"/>
              <a:t>Arbete vid bildskärm</a:t>
            </a:r>
          </a:p>
          <a:p>
            <a:r>
              <a:rPr lang="sv-SE" dirty="0" smtClean="0"/>
              <a:t>Arbetsanpassning och rehabilitering</a:t>
            </a:r>
          </a:p>
          <a:p>
            <a:r>
              <a:rPr lang="sv-SE" dirty="0" smtClean="0"/>
              <a:t>Arbetsplatsens utformning</a:t>
            </a:r>
          </a:p>
          <a:p>
            <a:r>
              <a:rPr lang="sv-SE" dirty="0" smtClean="0"/>
              <a:t>Hot och våld</a:t>
            </a:r>
          </a:p>
          <a:p>
            <a:r>
              <a:rPr lang="sv-SE" dirty="0" smtClean="0"/>
              <a:t>Ensamarbete</a:t>
            </a:r>
          </a:p>
          <a:p>
            <a:r>
              <a:rPr lang="sv-SE" dirty="0" smtClean="0"/>
              <a:t>Organisatorisk och social arbetsmiljö (OSA)</a:t>
            </a:r>
          </a:p>
          <a:p>
            <a:endParaRPr lang="sv-SE" dirty="0" smtClean="0"/>
          </a:p>
          <a:p>
            <a:endParaRPr lang="sv-SE" dirty="0" smtClean="0"/>
          </a:p>
          <a:p>
            <a:endParaRPr lang="sv-SE" dirty="0"/>
          </a:p>
          <a:p>
            <a:endParaRPr lang="sv-SE" dirty="0"/>
          </a:p>
        </p:txBody>
      </p:sp>
      <p:sp>
        <p:nvSpPr>
          <p:cNvPr id="2" name="Rubrik 1"/>
          <p:cNvSpPr>
            <a:spLocks noGrp="1"/>
          </p:cNvSpPr>
          <p:nvPr>
            <p:ph type="title"/>
          </p:nvPr>
        </p:nvSpPr>
        <p:spPr/>
        <p:txBody>
          <a:bodyPr/>
          <a:lstStyle/>
          <a:p>
            <a:r>
              <a:rPr lang="sv-SE" dirty="0" smtClean="0"/>
              <a:t>Arbetsmiljöverkets föreskrifter</a:t>
            </a:r>
            <a:br>
              <a:rPr lang="sv-SE" dirty="0" smtClean="0"/>
            </a:br>
            <a:r>
              <a:rPr lang="sv-SE" dirty="0" smtClean="0"/>
              <a:t>Organisatorisk och social arbetsmiljö -OSA</a:t>
            </a:r>
            <a:endParaRPr lang="sv-SE" dirty="0"/>
          </a:p>
        </p:txBody>
      </p:sp>
    </p:spTree>
    <p:extLst>
      <p:ext uri="{BB962C8B-B14F-4D97-AF65-F5344CB8AC3E}">
        <p14:creationId xmlns:p14="http://schemas.microsoft.com/office/powerpoint/2010/main" val="5214982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94" t="9668" r="20994" b="35775"/>
          <a:stretch/>
        </p:blipFill>
        <p:spPr bwMode="auto">
          <a:xfrm>
            <a:off x="1782380" y="581027"/>
            <a:ext cx="8620824" cy="506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tshållare för innehåll 1"/>
          <p:cNvSpPr>
            <a:spLocks noGrp="1"/>
          </p:cNvSpPr>
          <p:nvPr>
            <p:ph idx="1"/>
          </p:nvPr>
        </p:nvSpPr>
        <p:spPr>
          <a:xfrm>
            <a:off x="2019300" y="581027"/>
            <a:ext cx="8267700" cy="5143499"/>
          </a:xfrm>
        </p:spPr>
        <p:txBody>
          <a:bodyPr/>
          <a:lstStyle/>
          <a:p>
            <a:endParaRPr lang="sv-SE" dirty="0" smtClean="0">
              <a:hlinkClick r:id="rId3"/>
            </a:endParaRPr>
          </a:p>
          <a:p>
            <a:endParaRPr lang="sv-SE" dirty="0">
              <a:hlinkClick r:id="rId3"/>
            </a:endParaRPr>
          </a:p>
          <a:p>
            <a:endParaRPr lang="sv-SE" dirty="0" smtClean="0">
              <a:hlinkClick r:id="rId3"/>
            </a:endParaRPr>
          </a:p>
          <a:p>
            <a:endParaRPr lang="sv-SE" dirty="0">
              <a:hlinkClick r:id="rId3"/>
            </a:endParaRPr>
          </a:p>
          <a:p>
            <a:endParaRPr lang="sv-SE" dirty="0" smtClean="0">
              <a:hlinkClick r:id="rId3"/>
            </a:endParaRPr>
          </a:p>
          <a:p>
            <a:endParaRPr lang="sv-SE" dirty="0">
              <a:hlinkClick r:id="rId3"/>
            </a:endParaRPr>
          </a:p>
          <a:p>
            <a:endParaRPr lang="sv-SE" dirty="0" smtClean="0"/>
          </a:p>
          <a:p>
            <a:endParaRPr lang="sv-SE" dirty="0" smtClean="0"/>
          </a:p>
          <a:p>
            <a:endParaRPr lang="sv-SE" dirty="0"/>
          </a:p>
        </p:txBody>
      </p:sp>
    </p:spTree>
    <p:extLst>
      <p:ext uri="{BB962C8B-B14F-4D97-AF65-F5344CB8AC3E}">
        <p14:creationId xmlns:p14="http://schemas.microsoft.com/office/powerpoint/2010/main" val="22375538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Vi tar en paus!</a:t>
            </a: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21" y="1332634"/>
            <a:ext cx="10058400" cy="4762023"/>
          </a:xfrm>
          <a:prstGeom prst="rect">
            <a:avLst/>
          </a:prstGeom>
        </p:spPr>
      </p:pic>
    </p:spTree>
    <p:extLst>
      <p:ext uri="{BB962C8B-B14F-4D97-AF65-F5344CB8AC3E}">
        <p14:creationId xmlns:p14="http://schemas.microsoft.com/office/powerpoint/2010/main" val="11732226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https://www.transportstyrelsen.se/contentassets/476be60c2cea40c180012c3d01a12c71/a2-1.jpg"/>
          <p:cNvPicPr/>
          <p:nvPr/>
        </p:nvPicPr>
        <p:blipFill>
          <a:blip r:embed="rId3">
            <a:extLst>
              <a:ext uri="{28A0092B-C50C-407E-A947-70E740481C1C}">
                <a14:useLocalDpi xmlns:a14="http://schemas.microsoft.com/office/drawing/2010/main" val="0"/>
              </a:ext>
            </a:extLst>
          </a:blip>
          <a:srcRect/>
          <a:stretch>
            <a:fillRect/>
          </a:stretch>
        </p:blipFill>
        <p:spPr bwMode="auto">
          <a:xfrm>
            <a:off x="9455421" y="819897"/>
            <a:ext cx="1373688" cy="1178719"/>
          </a:xfrm>
          <a:prstGeom prst="rect">
            <a:avLst/>
          </a:prstGeom>
          <a:noFill/>
          <a:ln>
            <a:noFill/>
          </a:ln>
        </p:spPr>
      </p:pic>
      <p:pic>
        <p:nvPicPr>
          <p:cNvPr id="5" name="Bildobjekt 4" descr="https://www.transportstyrelsen.se/contentassets/90141824d8c64e4b9d56bc737da52f85/a1-1.jpg"/>
          <p:cNvPicPr/>
          <p:nvPr/>
        </p:nvPicPr>
        <p:blipFill>
          <a:blip r:embed="rId4">
            <a:extLst>
              <a:ext uri="{28A0092B-C50C-407E-A947-70E740481C1C}">
                <a14:useLocalDpi xmlns:a14="http://schemas.microsoft.com/office/drawing/2010/main" val="0"/>
              </a:ext>
            </a:extLst>
          </a:blip>
          <a:srcRect/>
          <a:stretch>
            <a:fillRect/>
          </a:stretch>
        </p:blipFill>
        <p:spPr bwMode="auto">
          <a:xfrm>
            <a:off x="3541231" y="466418"/>
            <a:ext cx="1449977" cy="1205049"/>
          </a:xfrm>
          <a:prstGeom prst="rect">
            <a:avLst/>
          </a:prstGeom>
          <a:noFill/>
          <a:ln>
            <a:noFill/>
          </a:ln>
        </p:spPr>
      </p:pic>
      <p:pic>
        <p:nvPicPr>
          <p:cNvPr id="6" name="Bildobjekt 5" descr="https://www.transportstyrelsen.se/contentassets/d90d69f9efc94920b731488feba6f971/a4-1.jpg"/>
          <p:cNvPicPr/>
          <p:nvPr/>
        </p:nvPicPr>
        <p:blipFill>
          <a:blip r:embed="rId5">
            <a:extLst>
              <a:ext uri="{28A0092B-C50C-407E-A947-70E740481C1C}">
                <a14:useLocalDpi xmlns:a14="http://schemas.microsoft.com/office/drawing/2010/main" val="0"/>
              </a:ext>
            </a:extLst>
          </a:blip>
          <a:srcRect/>
          <a:stretch>
            <a:fillRect/>
          </a:stretch>
        </p:blipFill>
        <p:spPr bwMode="auto">
          <a:xfrm>
            <a:off x="5088023" y="4992483"/>
            <a:ext cx="1387067" cy="1184773"/>
          </a:xfrm>
          <a:prstGeom prst="rect">
            <a:avLst/>
          </a:prstGeom>
          <a:noFill/>
          <a:ln>
            <a:noFill/>
          </a:ln>
        </p:spPr>
      </p:pic>
      <p:pic>
        <p:nvPicPr>
          <p:cNvPr id="7" name="Bildobjekt 6" descr="https://www.transportstyrelsen.se/contentassets/d63604437cd2498ea044e9a8e5732fd1/a10-1.jpg"/>
          <p:cNvPicPr/>
          <p:nvPr/>
        </p:nvPicPr>
        <p:blipFill>
          <a:blip r:embed="rId6">
            <a:extLst>
              <a:ext uri="{28A0092B-C50C-407E-A947-70E740481C1C}">
                <a14:useLocalDpi xmlns:a14="http://schemas.microsoft.com/office/drawing/2010/main" val="0"/>
              </a:ext>
            </a:extLst>
          </a:blip>
          <a:srcRect/>
          <a:stretch>
            <a:fillRect/>
          </a:stretch>
        </p:blipFill>
        <p:spPr bwMode="auto">
          <a:xfrm>
            <a:off x="9600248" y="4721678"/>
            <a:ext cx="1523885" cy="1156607"/>
          </a:xfrm>
          <a:prstGeom prst="rect">
            <a:avLst/>
          </a:prstGeom>
          <a:noFill/>
          <a:ln>
            <a:noFill/>
          </a:ln>
        </p:spPr>
      </p:pic>
      <p:pic>
        <p:nvPicPr>
          <p:cNvPr id="8" name="Bildobjekt 7" descr="https://www.transportstyrelsen.se/contentassets/65e9b5d22dd24640bbd18b5d77c2588e/a20-1.jpg"/>
          <p:cNvPicPr/>
          <p:nvPr/>
        </p:nvPicPr>
        <p:blipFill>
          <a:blip r:embed="rId7">
            <a:extLst>
              <a:ext uri="{28A0092B-C50C-407E-A947-70E740481C1C}">
                <a14:useLocalDpi xmlns:a14="http://schemas.microsoft.com/office/drawing/2010/main" val="0"/>
              </a:ext>
            </a:extLst>
          </a:blip>
          <a:srcRect/>
          <a:stretch>
            <a:fillRect/>
          </a:stretch>
        </p:blipFill>
        <p:spPr bwMode="auto">
          <a:xfrm>
            <a:off x="737156" y="4758441"/>
            <a:ext cx="1619659" cy="1351507"/>
          </a:xfrm>
          <a:prstGeom prst="rect">
            <a:avLst/>
          </a:prstGeom>
          <a:noFill/>
          <a:ln>
            <a:noFill/>
          </a:ln>
        </p:spPr>
      </p:pic>
      <p:pic>
        <p:nvPicPr>
          <p:cNvPr id="9" name="Bildobjekt 8" descr="https://www.transportstyrelsen.se/contentassets/2114ee78491a4f1dbb4a467dcbea61a9/a22-1.jpg"/>
          <p:cNvPicPr/>
          <p:nvPr/>
        </p:nvPicPr>
        <p:blipFill>
          <a:blip r:embed="rId8">
            <a:extLst>
              <a:ext uri="{28A0092B-C50C-407E-A947-70E740481C1C}">
                <a14:useLocalDpi xmlns:a14="http://schemas.microsoft.com/office/drawing/2010/main" val="0"/>
              </a:ext>
            </a:extLst>
          </a:blip>
          <a:srcRect/>
          <a:stretch>
            <a:fillRect/>
          </a:stretch>
        </p:blipFill>
        <p:spPr bwMode="auto">
          <a:xfrm>
            <a:off x="1997958" y="3696866"/>
            <a:ext cx="1485412" cy="1213328"/>
          </a:xfrm>
          <a:prstGeom prst="rect">
            <a:avLst/>
          </a:prstGeom>
          <a:noFill/>
          <a:ln>
            <a:noFill/>
          </a:ln>
        </p:spPr>
      </p:pic>
      <p:pic>
        <p:nvPicPr>
          <p:cNvPr id="10" name="Bildobjekt 9" descr="https://www.transportstyrelsen.se/contentassets/1540df51ba1949b9aa3d9c4d2301f519/a24-1.jpg"/>
          <p:cNvPicPr/>
          <p:nvPr/>
        </p:nvPicPr>
        <p:blipFill>
          <a:blip r:embed="rId9">
            <a:extLst>
              <a:ext uri="{28A0092B-C50C-407E-A947-70E740481C1C}">
                <a14:useLocalDpi xmlns:a14="http://schemas.microsoft.com/office/drawing/2010/main" val="0"/>
              </a:ext>
            </a:extLst>
          </a:blip>
          <a:srcRect/>
          <a:stretch>
            <a:fillRect/>
          </a:stretch>
        </p:blipFill>
        <p:spPr bwMode="auto">
          <a:xfrm>
            <a:off x="6839516" y="4909321"/>
            <a:ext cx="1481954" cy="1334725"/>
          </a:xfrm>
          <a:prstGeom prst="rect">
            <a:avLst/>
          </a:prstGeom>
          <a:noFill/>
          <a:ln>
            <a:noFill/>
          </a:ln>
        </p:spPr>
      </p:pic>
      <p:pic>
        <p:nvPicPr>
          <p:cNvPr id="11" name="Bildobjekt 10" descr="https://www.transportstyrelsen.se/contentassets/35c76d50112f4a919ee9de6194ccca21/a31-1.jpg"/>
          <p:cNvPicPr/>
          <p:nvPr/>
        </p:nvPicPr>
        <p:blipFill>
          <a:blip r:embed="rId10">
            <a:extLst>
              <a:ext uri="{28A0092B-C50C-407E-A947-70E740481C1C}">
                <a14:useLocalDpi xmlns:a14="http://schemas.microsoft.com/office/drawing/2010/main" val="0"/>
              </a:ext>
            </a:extLst>
          </a:blip>
          <a:srcRect/>
          <a:stretch>
            <a:fillRect/>
          </a:stretch>
        </p:blipFill>
        <p:spPr bwMode="auto">
          <a:xfrm>
            <a:off x="5310095" y="425699"/>
            <a:ext cx="1430340" cy="1286488"/>
          </a:xfrm>
          <a:prstGeom prst="rect">
            <a:avLst/>
          </a:prstGeom>
          <a:noFill/>
          <a:ln>
            <a:noFill/>
          </a:ln>
        </p:spPr>
      </p:pic>
      <p:pic>
        <p:nvPicPr>
          <p:cNvPr id="12" name="Bildobjekt 11" descr="https://www.transportstyrelsen.se/contentassets/07ed7e0a46ba404da6039a6539c07634/a30-1.jpg"/>
          <p:cNvPicPr/>
          <p:nvPr/>
        </p:nvPicPr>
        <p:blipFill>
          <a:blip r:embed="rId11">
            <a:extLst>
              <a:ext uri="{28A0092B-C50C-407E-A947-70E740481C1C}">
                <a14:useLocalDpi xmlns:a14="http://schemas.microsoft.com/office/drawing/2010/main" val="0"/>
              </a:ext>
            </a:extLst>
          </a:blip>
          <a:srcRect/>
          <a:stretch>
            <a:fillRect/>
          </a:stretch>
        </p:blipFill>
        <p:spPr bwMode="auto">
          <a:xfrm>
            <a:off x="4074845" y="3616204"/>
            <a:ext cx="1551916" cy="1245144"/>
          </a:xfrm>
          <a:prstGeom prst="rect">
            <a:avLst/>
          </a:prstGeom>
          <a:noFill/>
          <a:ln>
            <a:noFill/>
          </a:ln>
        </p:spPr>
      </p:pic>
      <p:pic>
        <p:nvPicPr>
          <p:cNvPr id="13" name="Bildobjekt 12" descr="https://www.transportstyrelsen.se/contentassets/642bb9709df04dd7ba68375bc8c17e35/a25.jpg"/>
          <p:cNvPicPr/>
          <p:nvPr/>
        </p:nvPicPr>
        <p:blipFill>
          <a:blip r:embed="rId12">
            <a:extLst>
              <a:ext uri="{28A0092B-C50C-407E-A947-70E740481C1C}">
                <a14:useLocalDpi xmlns:a14="http://schemas.microsoft.com/office/drawing/2010/main" val="0"/>
              </a:ext>
            </a:extLst>
          </a:blip>
          <a:srcRect/>
          <a:stretch>
            <a:fillRect/>
          </a:stretch>
        </p:blipFill>
        <p:spPr bwMode="auto">
          <a:xfrm>
            <a:off x="435882" y="1451882"/>
            <a:ext cx="1386429" cy="1093470"/>
          </a:xfrm>
          <a:prstGeom prst="rect">
            <a:avLst/>
          </a:prstGeom>
          <a:noFill/>
          <a:ln>
            <a:noFill/>
          </a:ln>
        </p:spPr>
      </p:pic>
      <p:pic>
        <p:nvPicPr>
          <p:cNvPr id="14" name="Bildobjekt 13" descr="https://www.transportstyrelsen.se/contentassets/9b462164b49f45a1ab671d4de7bcf03d/a36-1.jpg"/>
          <p:cNvPicPr/>
          <p:nvPr/>
        </p:nvPicPr>
        <p:blipFill>
          <a:blip r:embed="rId13">
            <a:extLst>
              <a:ext uri="{28A0092B-C50C-407E-A947-70E740481C1C}">
                <a14:useLocalDpi xmlns:a14="http://schemas.microsoft.com/office/drawing/2010/main" val="0"/>
              </a:ext>
            </a:extLst>
          </a:blip>
          <a:srcRect/>
          <a:stretch>
            <a:fillRect/>
          </a:stretch>
        </p:blipFill>
        <p:spPr bwMode="auto">
          <a:xfrm>
            <a:off x="7547087" y="472484"/>
            <a:ext cx="1430426" cy="1239703"/>
          </a:xfrm>
          <a:prstGeom prst="rect">
            <a:avLst/>
          </a:prstGeom>
          <a:noFill/>
          <a:ln>
            <a:noFill/>
          </a:ln>
        </p:spPr>
      </p:pic>
      <p:pic>
        <p:nvPicPr>
          <p:cNvPr id="15" name="Bildobjekt 14" descr="A41. Varning för olycka">
            <a:hlinkClick r:id="rId14"/>
          </p:cNvPr>
          <p:cNvPicPr/>
          <p:nvPr/>
        </p:nvPicPr>
        <p:blipFill>
          <a:blip r:embed="rId15">
            <a:extLst>
              <a:ext uri="{28A0092B-C50C-407E-A947-70E740481C1C}">
                <a14:useLocalDpi xmlns:a14="http://schemas.microsoft.com/office/drawing/2010/main" val="0"/>
              </a:ext>
            </a:extLst>
          </a:blip>
          <a:srcRect/>
          <a:stretch>
            <a:fillRect/>
          </a:stretch>
        </p:blipFill>
        <p:spPr bwMode="auto">
          <a:xfrm>
            <a:off x="9074637" y="2543142"/>
            <a:ext cx="2575106" cy="1376817"/>
          </a:xfrm>
          <a:prstGeom prst="rect">
            <a:avLst/>
          </a:prstGeom>
          <a:noFill/>
          <a:ln>
            <a:noFill/>
          </a:ln>
        </p:spPr>
      </p:pic>
      <p:pic>
        <p:nvPicPr>
          <p:cNvPr id="16" name="Bildobjekt 15" descr="E1. Motorväg">
            <a:hlinkClick r:id="rId16"/>
          </p:cNvPr>
          <p:cNvPicPr/>
          <p:nvPr/>
        </p:nvPicPr>
        <p:blipFill>
          <a:blip r:embed="rId17">
            <a:extLst>
              <a:ext uri="{28A0092B-C50C-407E-A947-70E740481C1C}">
                <a14:useLocalDpi xmlns:a14="http://schemas.microsoft.com/office/drawing/2010/main" val="0"/>
              </a:ext>
            </a:extLst>
          </a:blip>
          <a:srcRect/>
          <a:stretch>
            <a:fillRect/>
          </a:stretch>
        </p:blipFill>
        <p:spPr bwMode="auto">
          <a:xfrm>
            <a:off x="5680557" y="1768249"/>
            <a:ext cx="2823364" cy="1273563"/>
          </a:xfrm>
          <a:prstGeom prst="rect">
            <a:avLst/>
          </a:prstGeom>
          <a:noFill/>
          <a:ln>
            <a:noFill/>
          </a:ln>
        </p:spPr>
      </p:pic>
      <p:pic>
        <p:nvPicPr>
          <p:cNvPr id="17" name="Bildobjekt 16" descr="https://www.transportstyrelsen.se/Vagmarken/Anvisningsmarken/E7/E7-1/E7-1.jpg"/>
          <p:cNvPicPr/>
          <p:nvPr/>
        </p:nvPicPr>
        <p:blipFill>
          <a:blip r:embed="rId18">
            <a:extLst>
              <a:ext uri="{28A0092B-C50C-407E-A947-70E740481C1C}">
                <a14:useLocalDpi xmlns:a14="http://schemas.microsoft.com/office/drawing/2010/main" val="0"/>
              </a:ext>
            </a:extLst>
          </a:blip>
          <a:srcRect/>
          <a:stretch>
            <a:fillRect/>
          </a:stretch>
        </p:blipFill>
        <p:spPr bwMode="auto">
          <a:xfrm>
            <a:off x="4859549" y="2117375"/>
            <a:ext cx="1407341" cy="1221377"/>
          </a:xfrm>
          <a:prstGeom prst="rect">
            <a:avLst/>
          </a:prstGeom>
          <a:noFill/>
          <a:ln>
            <a:noFill/>
          </a:ln>
        </p:spPr>
      </p:pic>
      <p:pic>
        <p:nvPicPr>
          <p:cNvPr id="18" name="Bildobjekt 17" descr="https://www.transportstyrelsen.se/Vagmarken/Anvisningsmarken/E17/E17-1/E17-1.jpg"/>
          <p:cNvPicPr/>
          <p:nvPr/>
        </p:nvPicPr>
        <p:blipFill>
          <a:blip r:embed="rId19">
            <a:extLst>
              <a:ext uri="{28A0092B-C50C-407E-A947-70E740481C1C}">
                <a14:useLocalDpi xmlns:a14="http://schemas.microsoft.com/office/drawing/2010/main" val="0"/>
              </a:ext>
            </a:extLst>
          </a:blip>
          <a:srcRect/>
          <a:stretch>
            <a:fillRect/>
          </a:stretch>
        </p:blipFill>
        <p:spPr bwMode="auto">
          <a:xfrm>
            <a:off x="1839703" y="1396092"/>
            <a:ext cx="1629378" cy="1075613"/>
          </a:xfrm>
          <a:prstGeom prst="rect">
            <a:avLst/>
          </a:prstGeom>
          <a:noFill/>
          <a:ln>
            <a:noFill/>
          </a:ln>
        </p:spPr>
      </p:pic>
      <p:pic>
        <p:nvPicPr>
          <p:cNvPr id="19" name="Bildobjekt 18" descr="https://www.transportstyrelsen.se/Vagmarken/Anvisningsmarken/E18/E18-1/E18-1.jpg"/>
          <p:cNvPicPr/>
          <p:nvPr/>
        </p:nvPicPr>
        <p:blipFill>
          <a:blip r:embed="rId20">
            <a:extLst>
              <a:ext uri="{28A0092B-C50C-407E-A947-70E740481C1C}">
                <a14:useLocalDpi xmlns:a14="http://schemas.microsoft.com/office/drawing/2010/main" val="0"/>
              </a:ext>
            </a:extLst>
          </a:blip>
          <a:srcRect/>
          <a:stretch>
            <a:fillRect/>
          </a:stretch>
        </p:blipFill>
        <p:spPr bwMode="auto">
          <a:xfrm>
            <a:off x="7972350" y="4163011"/>
            <a:ext cx="1405986" cy="1117333"/>
          </a:xfrm>
          <a:prstGeom prst="rect">
            <a:avLst/>
          </a:prstGeom>
          <a:noFill/>
          <a:ln>
            <a:noFill/>
          </a:ln>
        </p:spPr>
      </p:pic>
      <p:pic>
        <p:nvPicPr>
          <p:cNvPr id="20" name="Bildobjekt 19" descr="https://www.transportstyrelsen.se/Vagmarken/Anvisningsmarken/E24/E24-1/E24-1.jpg"/>
          <p:cNvPicPr/>
          <p:nvPr/>
        </p:nvPicPr>
        <p:blipFill>
          <a:blip r:embed="rId21">
            <a:extLst>
              <a:ext uri="{28A0092B-C50C-407E-A947-70E740481C1C}">
                <a14:useLocalDpi xmlns:a14="http://schemas.microsoft.com/office/drawing/2010/main" val="0"/>
              </a:ext>
            </a:extLst>
          </a:blip>
          <a:srcRect/>
          <a:stretch>
            <a:fillRect/>
          </a:stretch>
        </p:blipFill>
        <p:spPr bwMode="auto">
          <a:xfrm>
            <a:off x="700204" y="2917746"/>
            <a:ext cx="1358129" cy="1176610"/>
          </a:xfrm>
          <a:prstGeom prst="rect">
            <a:avLst/>
          </a:prstGeom>
          <a:noFill/>
          <a:ln>
            <a:noFill/>
          </a:ln>
        </p:spPr>
      </p:pic>
      <p:pic>
        <p:nvPicPr>
          <p:cNvPr id="21" name="Bildobjekt 20" descr="https://www.transportstyrelsen.se/Vagmarken/Anvisningsmarken/E25/E25-1/E25-1.jpg"/>
          <p:cNvPicPr/>
          <p:nvPr/>
        </p:nvPicPr>
        <p:blipFill>
          <a:blip r:embed="rId22">
            <a:extLst>
              <a:ext uri="{28A0092B-C50C-407E-A947-70E740481C1C}">
                <a14:useLocalDpi xmlns:a14="http://schemas.microsoft.com/office/drawing/2010/main" val="0"/>
              </a:ext>
            </a:extLst>
          </a:blip>
          <a:srcRect/>
          <a:stretch>
            <a:fillRect/>
          </a:stretch>
        </p:blipFill>
        <p:spPr bwMode="auto">
          <a:xfrm>
            <a:off x="3102487" y="2701139"/>
            <a:ext cx="1358295" cy="1127796"/>
          </a:xfrm>
          <a:prstGeom prst="rect">
            <a:avLst/>
          </a:prstGeom>
          <a:noFill/>
          <a:ln>
            <a:noFill/>
          </a:ln>
        </p:spPr>
      </p:pic>
      <p:pic>
        <p:nvPicPr>
          <p:cNvPr id="22" name="Bildobjekt 21" descr="https://www.transportstyrelsen.se/contentassets/8024e656366945b48d7223847ee70580/c31-3.jpg"/>
          <p:cNvPicPr/>
          <p:nvPr/>
        </p:nvPicPr>
        <p:blipFill>
          <a:blip r:embed="rId23">
            <a:extLst>
              <a:ext uri="{28A0092B-C50C-407E-A947-70E740481C1C}">
                <a14:useLocalDpi xmlns:a14="http://schemas.microsoft.com/office/drawing/2010/main" val="0"/>
              </a:ext>
            </a:extLst>
          </a:blip>
          <a:srcRect/>
          <a:stretch>
            <a:fillRect/>
          </a:stretch>
        </p:blipFill>
        <p:spPr bwMode="auto">
          <a:xfrm>
            <a:off x="3071781" y="5070522"/>
            <a:ext cx="1389001" cy="1173524"/>
          </a:xfrm>
          <a:prstGeom prst="rect">
            <a:avLst/>
          </a:prstGeom>
          <a:noFill/>
          <a:ln>
            <a:noFill/>
          </a:ln>
        </p:spPr>
      </p:pic>
      <p:pic>
        <p:nvPicPr>
          <p:cNvPr id="23" name="Bildobjekt 22" descr="https://www.transportstyrelsen.se/contentassets/cec9ccdb9b6a46f89b0e0b29a5f353d5/c31-9.jpg"/>
          <p:cNvPicPr/>
          <p:nvPr/>
        </p:nvPicPr>
        <p:blipFill>
          <a:blip r:embed="rId24">
            <a:extLst>
              <a:ext uri="{28A0092B-C50C-407E-A947-70E740481C1C}">
                <a14:useLocalDpi xmlns:a14="http://schemas.microsoft.com/office/drawing/2010/main" val="0"/>
              </a:ext>
            </a:extLst>
          </a:blip>
          <a:srcRect/>
          <a:stretch>
            <a:fillRect/>
          </a:stretch>
        </p:blipFill>
        <p:spPr bwMode="auto">
          <a:xfrm>
            <a:off x="5995179" y="3487720"/>
            <a:ext cx="1354018" cy="1270721"/>
          </a:xfrm>
          <a:prstGeom prst="rect">
            <a:avLst/>
          </a:prstGeom>
          <a:noFill/>
          <a:ln>
            <a:noFill/>
          </a:ln>
        </p:spPr>
      </p:pic>
      <p:pic>
        <p:nvPicPr>
          <p:cNvPr id="24" name="Bildobjekt 23" descr="https://www.transportstyrelsen.se/contentassets/68e35546e0aa4dc9bff3354ed65e6488/c31-11.jpg"/>
          <p:cNvPicPr/>
          <p:nvPr/>
        </p:nvPicPr>
        <p:blipFill>
          <a:blip r:embed="rId25">
            <a:extLst>
              <a:ext uri="{28A0092B-C50C-407E-A947-70E740481C1C}">
                <a14:useLocalDpi xmlns:a14="http://schemas.microsoft.com/office/drawing/2010/main" val="0"/>
              </a:ext>
            </a:extLst>
          </a:blip>
          <a:srcRect/>
          <a:stretch>
            <a:fillRect/>
          </a:stretch>
        </p:blipFill>
        <p:spPr bwMode="auto">
          <a:xfrm>
            <a:off x="8149537" y="2342309"/>
            <a:ext cx="1369679" cy="1185341"/>
          </a:xfrm>
          <a:prstGeom prst="rect">
            <a:avLst/>
          </a:prstGeom>
          <a:noFill/>
          <a:ln>
            <a:noFill/>
          </a:ln>
        </p:spPr>
      </p:pic>
    </p:spTree>
    <p:extLst>
      <p:ext uri="{BB962C8B-B14F-4D97-AF65-F5344CB8AC3E}">
        <p14:creationId xmlns:p14="http://schemas.microsoft.com/office/powerpoint/2010/main" val="1779090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226111" y="0"/>
            <a:ext cx="10045649" cy="1945004"/>
          </a:xfrm>
          <a:prstGeom prst="rect">
            <a:avLst/>
          </a:prstGeom>
        </p:spPr>
        <p:txBody>
          <a:bodyPr/>
          <a:lstStyle/>
          <a:p>
            <a:pPr defTabSz="457200">
              <a:spcBef>
                <a:spcPct val="0"/>
              </a:spcBef>
              <a:defRPr/>
            </a:pPr>
            <a:r>
              <a:rPr lang="sv-SE" sz="5400" b="1" dirty="0" smtClean="0">
                <a:solidFill>
                  <a:schemeClr val="accent1"/>
                </a:solidFill>
                <a:latin typeface="Times New Roman" pitchFamily="18" charset="0"/>
                <a:ea typeface="+mj-ea"/>
                <a:cs typeface="Times New Roman" pitchFamily="18" charset="0"/>
              </a:rPr>
              <a:t>Distansutbildning för skyddsombud – kursdag 2</a:t>
            </a:r>
            <a:endParaRPr lang="sv-SE" sz="5400" b="1" dirty="0">
              <a:solidFill>
                <a:schemeClr val="accent1"/>
              </a:solidFill>
              <a:latin typeface="Times New Roman" pitchFamily="18" charset="0"/>
              <a:ea typeface="+mj-ea"/>
              <a:cs typeface="Times New Roman" pitchFamily="18" charset="0"/>
            </a:endParaRPr>
          </a:p>
        </p:txBody>
      </p:sp>
      <p:pic>
        <p:nvPicPr>
          <p:cNvPr id="4" name="Platshållare för bild 3"/>
          <p:cNvPicPr>
            <a:picLocks noGrp="1" noChangeAspect="1"/>
          </p:cNvPicPr>
          <p:nvPr>
            <p:ph type="pic" idx="1"/>
          </p:nvPr>
        </p:nvPicPr>
        <p:blipFill>
          <a:blip r:embed="rId3">
            <a:extLst>
              <a:ext uri="{28A0092B-C50C-407E-A947-70E740481C1C}">
                <a14:useLocalDpi xmlns:a14="http://schemas.microsoft.com/office/drawing/2010/main" val="0"/>
              </a:ext>
            </a:extLst>
          </a:blip>
          <a:srcRect t="385" b="385"/>
          <a:stretch>
            <a:fillRect/>
          </a:stretch>
        </p:blipFill>
        <p:spPr>
          <a:xfrm>
            <a:off x="390156" y="1945004"/>
            <a:ext cx="8784324" cy="4389740"/>
          </a:xfrm>
        </p:spPr>
      </p:pic>
    </p:spTree>
    <p:extLst>
      <p:ext uri="{BB962C8B-B14F-4D97-AF65-F5344CB8AC3E}">
        <p14:creationId xmlns:p14="http://schemas.microsoft.com/office/powerpoint/2010/main" val="22190504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p:cNvSpPr>
            <a:spLocks noGrp="1"/>
          </p:cNvSpPr>
          <p:nvPr>
            <p:ph sz="quarter" idx="18"/>
          </p:nvPr>
        </p:nvSpPr>
        <p:spPr/>
        <p:txBody>
          <a:bodyPr/>
          <a:lstStyle/>
          <a:p>
            <a:r>
              <a:rPr lang="sv-SE" dirty="0"/>
              <a:t>Kursdag </a:t>
            </a:r>
            <a:r>
              <a:rPr lang="sv-SE" dirty="0" smtClean="0"/>
              <a:t>2</a:t>
            </a:r>
          </a:p>
          <a:p>
            <a:r>
              <a:rPr lang="sv-SE" dirty="0" smtClean="0"/>
              <a:t>Reflektion</a:t>
            </a:r>
          </a:p>
          <a:p>
            <a:r>
              <a:rPr lang="sv-SE" dirty="0" smtClean="0"/>
              <a:t>Insiktsutbyte</a:t>
            </a:r>
          </a:p>
          <a:p>
            <a:endParaRPr lang="sv-SE" dirty="0"/>
          </a:p>
          <a:p>
            <a:endParaRPr lang="sv-SE" dirty="0" smtClean="0"/>
          </a:p>
          <a:p>
            <a:endParaRPr lang="sv-SE" dirty="0" smtClean="0"/>
          </a:p>
          <a:p>
            <a:endParaRPr lang="sv-SE" dirty="0"/>
          </a:p>
          <a:p>
            <a:pPr marL="0" indent="0">
              <a:buNone/>
            </a:pPr>
            <a:endParaRPr lang="sv-SE" dirty="0" smtClean="0"/>
          </a:p>
          <a:p>
            <a:endParaRPr lang="sv-SE" dirty="0"/>
          </a:p>
          <a:p>
            <a:endParaRPr lang="sv-SE" dirty="0"/>
          </a:p>
        </p:txBody>
      </p:sp>
      <p:pic>
        <p:nvPicPr>
          <p:cNvPr id="9" name="Platshållare för bild 8"/>
          <p:cNvPicPr>
            <a:picLocks noGrp="1" noChangeAspect="1"/>
          </p:cNvPicPr>
          <p:nvPr>
            <p:ph type="pic" sz="quarter" idx="19"/>
          </p:nvPr>
        </p:nvPicPr>
        <p:blipFill>
          <a:blip r:embed="rId3"/>
          <a:srcRect l="9100" r="9100"/>
          <a:stretch>
            <a:fillRect/>
          </a:stretch>
        </p:blipFill>
        <p:spPr>
          <a:prstGeom prst="rect">
            <a:avLst/>
          </a:prstGeom>
        </p:spPr>
      </p:pic>
      <p:sp>
        <p:nvSpPr>
          <p:cNvPr id="6" name="Rubrik 5"/>
          <p:cNvSpPr>
            <a:spLocks noGrp="1"/>
          </p:cNvSpPr>
          <p:nvPr>
            <p:ph type="title"/>
          </p:nvPr>
        </p:nvSpPr>
        <p:spPr>
          <a:xfrm>
            <a:off x="482605" y="365126"/>
            <a:ext cx="11229106" cy="1299772"/>
          </a:xfrm>
        </p:spPr>
        <p:txBody>
          <a:bodyPr/>
          <a:lstStyle/>
          <a:p>
            <a:r>
              <a:rPr lang="sv-SE" dirty="0" smtClean="0"/>
              <a:t>Distansutbildning för skyddsombud</a:t>
            </a:r>
            <a:br>
              <a:rPr lang="sv-SE" dirty="0" smtClean="0"/>
            </a:br>
            <a:r>
              <a:rPr lang="sv-SE" dirty="0" smtClean="0"/>
              <a:t>Välkommen tillbaka !</a:t>
            </a:r>
            <a:br>
              <a:rPr lang="sv-SE" dirty="0" smtClean="0"/>
            </a:br>
            <a:endParaRPr lang="sv-SE" dirty="0"/>
          </a:p>
        </p:txBody>
      </p:sp>
    </p:spTree>
    <p:extLst>
      <p:ext uri="{BB962C8B-B14F-4D97-AF65-F5344CB8AC3E}">
        <p14:creationId xmlns:p14="http://schemas.microsoft.com/office/powerpoint/2010/main" val="3803342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Distansutbildning</a:t>
            </a:r>
            <a:br>
              <a:rPr lang="sv-SE" dirty="0" smtClean="0"/>
            </a:br>
            <a:r>
              <a:rPr lang="sv-SE" dirty="0" smtClean="0"/>
              <a:t>Digitalt material</a:t>
            </a:r>
            <a:endParaRPr lang="sv-SE" dirty="0"/>
          </a:p>
        </p:txBody>
      </p:sp>
      <p:sp>
        <p:nvSpPr>
          <p:cNvPr id="3" name="Platshållare för innehåll 2"/>
          <p:cNvSpPr>
            <a:spLocks noGrp="1"/>
          </p:cNvSpPr>
          <p:nvPr>
            <p:ph sz="quarter" idx="18"/>
          </p:nvPr>
        </p:nvSpPr>
        <p:spPr>
          <a:xfrm>
            <a:off x="492126" y="2519045"/>
            <a:ext cx="10652123" cy="3357880"/>
          </a:xfrm>
        </p:spPr>
        <p:txBody>
          <a:bodyPr/>
          <a:lstStyle/>
          <a:p>
            <a:r>
              <a:rPr lang="sv-SE" dirty="0" smtClean="0"/>
              <a:t>Allt utbildningsmaterial och länktips hittar du digitalt </a:t>
            </a:r>
          </a:p>
          <a:p>
            <a:r>
              <a:rPr lang="sv-SE" dirty="0" smtClean="0"/>
              <a:t>Utbildningsmaterial hittar du på utbildningens hemsida:</a:t>
            </a:r>
          </a:p>
          <a:p>
            <a:pPr marL="0" indent="0">
              <a:buNone/>
            </a:pPr>
            <a:r>
              <a:rPr lang="sv-SE" dirty="0">
                <a:hlinkClick r:id="rId3"/>
              </a:rPr>
              <a:t>https://</a:t>
            </a:r>
            <a:r>
              <a:rPr lang="sv-SE" dirty="0" smtClean="0">
                <a:hlinkClick r:id="rId3"/>
              </a:rPr>
              <a:t>vision.se/utbildningskyddsombud</a:t>
            </a:r>
            <a:endParaRPr lang="sv-SE" dirty="0" smtClean="0"/>
          </a:p>
          <a:p>
            <a:pPr marL="0" indent="0">
              <a:buNone/>
            </a:pPr>
            <a:r>
              <a:rPr lang="sv-SE" dirty="0" smtClean="0"/>
              <a:t>Under rubriken utbildningsmaterial </a:t>
            </a:r>
          </a:p>
          <a:p>
            <a:pPr marL="0" indent="0">
              <a:buNone/>
            </a:pPr>
            <a:endParaRPr lang="sv-SE" dirty="0" smtClean="0">
              <a:solidFill>
                <a:srgbClr val="FF0000"/>
              </a:solidFill>
            </a:endParaRPr>
          </a:p>
          <a:p>
            <a:pPr marL="0" indent="0">
              <a:buNone/>
            </a:pPr>
            <a:endParaRPr lang="sv-SE" dirty="0"/>
          </a:p>
          <a:p>
            <a:endParaRPr lang="sv-SE" dirty="0"/>
          </a:p>
        </p:txBody>
      </p:sp>
      <p:grpSp>
        <p:nvGrpSpPr>
          <p:cNvPr id="8" name="Group 4"/>
          <p:cNvGrpSpPr>
            <a:grpSpLocks noChangeAspect="1"/>
          </p:cNvGrpSpPr>
          <p:nvPr/>
        </p:nvGrpSpPr>
        <p:grpSpPr bwMode="auto">
          <a:xfrm>
            <a:off x="7223884" y="228599"/>
            <a:ext cx="4101975" cy="5816601"/>
            <a:chOff x="-160" y="-3512"/>
            <a:chExt cx="8000" cy="11344"/>
          </a:xfrm>
        </p:grpSpPr>
        <p:sp>
          <p:nvSpPr>
            <p:cNvPr id="9" name="AutoShape 3"/>
            <p:cNvSpPr>
              <a:spLocks noChangeAspect="1" noChangeArrowheads="1" noTextEdit="1"/>
            </p:cNvSpPr>
            <p:nvPr/>
          </p:nvSpPr>
          <p:spPr bwMode="auto">
            <a:xfrm>
              <a:off x="-160" y="-3512"/>
              <a:ext cx="8000" cy="1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 y="-3512"/>
              <a:ext cx="8005" cy="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29342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8"/>
          </p:nvPr>
        </p:nvSpPr>
        <p:spPr/>
        <p:txBody>
          <a:bodyPr/>
          <a:lstStyle/>
          <a:p>
            <a:r>
              <a:rPr lang="sv-SE" dirty="0"/>
              <a:t>Vad av det vi gått igenom var nytt för mig?</a:t>
            </a:r>
          </a:p>
          <a:p>
            <a:r>
              <a:rPr lang="sv-SE" dirty="0"/>
              <a:t>Hur påverkar detta mig i mitt uppdrag som skyddsombud?</a:t>
            </a:r>
          </a:p>
          <a:p>
            <a:r>
              <a:rPr lang="sv-SE" dirty="0"/>
              <a:t>Hur ska jag använda detta när jag kommer till min arbetsplats?</a:t>
            </a:r>
          </a:p>
          <a:p>
            <a:r>
              <a:rPr lang="sv-SE" dirty="0"/>
              <a:t>Detta är det första jag gör i arbetsmiljöarbetet på min arbetsplats!</a:t>
            </a:r>
          </a:p>
          <a:p>
            <a:endParaRPr lang="sv-SE" dirty="0"/>
          </a:p>
        </p:txBody>
      </p:sp>
      <p:sp>
        <p:nvSpPr>
          <p:cNvPr id="4" name="Rubrik 3"/>
          <p:cNvSpPr>
            <a:spLocks noGrp="1"/>
          </p:cNvSpPr>
          <p:nvPr>
            <p:ph type="title"/>
          </p:nvPr>
        </p:nvSpPr>
        <p:spPr/>
        <p:txBody>
          <a:bodyPr/>
          <a:lstStyle/>
          <a:p>
            <a:r>
              <a:rPr lang="sv-SE" dirty="0" smtClean="0"/>
              <a:t>Gruppreflektion 15 minuter</a:t>
            </a:r>
            <a:endParaRPr lang="sv-SE" dirty="0"/>
          </a:p>
        </p:txBody>
      </p:sp>
      <p:pic>
        <p:nvPicPr>
          <p:cNvPr id="5" name="Platshållare för innehåll 5"/>
          <p:cNvPicPr>
            <a:picLocks noChangeAspect="1"/>
          </p:cNvPicPr>
          <p:nvPr/>
        </p:nvPicPr>
        <p:blipFill>
          <a:blip r:embed="rId2"/>
          <a:stretch>
            <a:fillRect/>
          </a:stretch>
        </p:blipFill>
        <p:spPr>
          <a:xfrm>
            <a:off x="6360914" y="1784795"/>
            <a:ext cx="2027583" cy="2021903"/>
          </a:xfrm>
          <a:prstGeom prst="rect">
            <a:avLst/>
          </a:prstGeom>
        </p:spPr>
      </p:pic>
      <p:pic>
        <p:nvPicPr>
          <p:cNvPr id="6" name="Bildobjekt 5"/>
          <p:cNvPicPr>
            <a:picLocks noChangeAspect="1"/>
          </p:cNvPicPr>
          <p:nvPr/>
        </p:nvPicPr>
        <p:blipFill>
          <a:blip r:embed="rId3"/>
          <a:stretch>
            <a:fillRect/>
          </a:stretch>
        </p:blipFill>
        <p:spPr>
          <a:xfrm>
            <a:off x="9133965" y="3978349"/>
            <a:ext cx="1908313" cy="1898576"/>
          </a:xfrm>
          <a:prstGeom prst="rect">
            <a:avLst/>
          </a:prstGeom>
        </p:spPr>
      </p:pic>
      <p:pic>
        <p:nvPicPr>
          <p:cNvPr id="7" name="Platshållare för innehåll 5"/>
          <p:cNvPicPr>
            <a:picLocks noChangeAspect="1"/>
          </p:cNvPicPr>
          <p:nvPr/>
        </p:nvPicPr>
        <p:blipFill>
          <a:blip r:embed="rId2"/>
          <a:stretch>
            <a:fillRect/>
          </a:stretch>
        </p:blipFill>
        <p:spPr>
          <a:xfrm>
            <a:off x="8544892" y="497142"/>
            <a:ext cx="2027583" cy="2021903"/>
          </a:xfrm>
          <a:prstGeom prst="rect">
            <a:avLst/>
          </a:prstGeom>
        </p:spPr>
      </p:pic>
      <p:pic>
        <p:nvPicPr>
          <p:cNvPr id="8" name="Platshållare för innehåll 5"/>
          <p:cNvPicPr>
            <a:picLocks noChangeAspect="1"/>
          </p:cNvPicPr>
          <p:nvPr/>
        </p:nvPicPr>
        <p:blipFill>
          <a:blip r:embed="rId2"/>
          <a:stretch>
            <a:fillRect/>
          </a:stretch>
        </p:blipFill>
        <p:spPr>
          <a:xfrm>
            <a:off x="6707624" y="4348925"/>
            <a:ext cx="2027583" cy="2021903"/>
          </a:xfrm>
          <a:prstGeom prst="rect">
            <a:avLst/>
          </a:prstGeom>
        </p:spPr>
      </p:pic>
    </p:spTree>
    <p:extLst>
      <p:ext uri="{BB962C8B-B14F-4D97-AF65-F5344CB8AC3E}">
        <p14:creationId xmlns:p14="http://schemas.microsoft.com/office/powerpoint/2010/main" val="18803047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sz="quarter" idx="13"/>
          </p:nvPr>
        </p:nvSpPr>
        <p:spPr/>
        <p:txBody>
          <a:bodyPr/>
          <a:lstStyle/>
          <a:p>
            <a:pPr marL="0" indent="0">
              <a:buNone/>
            </a:pPr>
            <a:r>
              <a:rPr lang="sv-SE" sz="2400" b="1" dirty="0"/>
              <a:t>Uppdraget </a:t>
            </a:r>
          </a:p>
          <a:p>
            <a:pPr lvl="0"/>
            <a:r>
              <a:rPr lang="sv-SE" dirty="0"/>
              <a:t>enligt </a:t>
            </a:r>
            <a:r>
              <a:rPr lang="sv-SE" dirty="0" err="1"/>
              <a:t>AmL</a:t>
            </a:r>
            <a:r>
              <a:rPr lang="sv-SE" dirty="0"/>
              <a:t> o </a:t>
            </a:r>
            <a:r>
              <a:rPr lang="sv-SE" dirty="0" err="1"/>
              <a:t>AmF</a:t>
            </a:r>
            <a:r>
              <a:rPr lang="sv-SE" dirty="0"/>
              <a:t>, 					</a:t>
            </a:r>
            <a:endParaRPr lang="sv-SE" dirty="0" smtClean="0"/>
          </a:p>
          <a:p>
            <a:pPr lvl="0"/>
            <a:r>
              <a:rPr lang="sv-SE" dirty="0" smtClean="0"/>
              <a:t>rätt </a:t>
            </a:r>
            <a:r>
              <a:rPr lang="sv-SE" dirty="0"/>
              <a:t>att ta del av handlingar		</a:t>
            </a:r>
          </a:p>
          <a:p>
            <a:pPr lvl="0"/>
            <a:r>
              <a:rPr lang="sv-SE" dirty="0"/>
              <a:t>rätt till ledighet				</a:t>
            </a:r>
          </a:p>
          <a:p>
            <a:pPr lvl="0"/>
            <a:r>
              <a:rPr lang="sv-SE" dirty="0"/>
              <a:t>rollen vid rehab, medlemmar / </a:t>
            </a:r>
            <a:r>
              <a:rPr lang="sv-SE" dirty="0" smtClean="0"/>
              <a:t>ickemedlemmar</a:t>
            </a:r>
            <a:endParaRPr lang="sv-SE" dirty="0"/>
          </a:p>
          <a:p>
            <a:pPr lvl="0"/>
            <a:r>
              <a:rPr lang="sv-SE" dirty="0"/>
              <a:t>rätt att begära åtgärd </a:t>
            </a:r>
            <a:endParaRPr lang="sv-SE" dirty="0" smtClean="0"/>
          </a:p>
          <a:p>
            <a:pPr lvl="0"/>
            <a:r>
              <a:rPr lang="sv-SE" dirty="0" smtClean="0"/>
              <a:t>rätt </a:t>
            </a:r>
            <a:r>
              <a:rPr lang="sv-SE" dirty="0"/>
              <a:t>att stoppa arbete </a:t>
            </a:r>
            <a:endParaRPr lang="sv-SE" dirty="0" smtClean="0"/>
          </a:p>
          <a:p>
            <a:pPr lvl="0"/>
            <a:r>
              <a:rPr lang="sv-SE" dirty="0" smtClean="0"/>
              <a:t>Skyldighet att </a:t>
            </a:r>
            <a:r>
              <a:rPr lang="sv-SE" smtClean="0"/>
              <a:t>bevara tystnadsplikten</a:t>
            </a:r>
            <a:endParaRPr lang="sv-SE" dirty="0"/>
          </a:p>
          <a:p>
            <a:endParaRPr lang="sv-SE" dirty="0"/>
          </a:p>
        </p:txBody>
      </p:sp>
      <p:sp>
        <p:nvSpPr>
          <p:cNvPr id="5" name="Rubrik 4"/>
          <p:cNvSpPr>
            <a:spLocks noGrp="1"/>
          </p:cNvSpPr>
          <p:nvPr>
            <p:ph type="title"/>
          </p:nvPr>
        </p:nvSpPr>
        <p:spPr/>
        <p:txBody>
          <a:bodyPr/>
          <a:lstStyle/>
          <a:p>
            <a:r>
              <a:rPr lang="sv-SE" dirty="0"/>
              <a:t>Skyddsombudets rättigheter och skyldigheter </a:t>
            </a:r>
          </a:p>
        </p:txBody>
      </p:sp>
    </p:spTree>
    <p:extLst>
      <p:ext uri="{BB962C8B-B14F-4D97-AF65-F5344CB8AC3E}">
        <p14:creationId xmlns:p14="http://schemas.microsoft.com/office/powerpoint/2010/main" val="33685678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normAutofit lnSpcReduction="10000"/>
          </a:bodyPr>
          <a:lstStyle/>
          <a:p>
            <a:r>
              <a:rPr lang="sv-SE" dirty="0" smtClean="0"/>
              <a:t>Vad ingår och vad ingår inte i uppdraget?</a:t>
            </a:r>
          </a:p>
          <a:p>
            <a:r>
              <a:rPr lang="sv-SE" dirty="0" smtClean="0"/>
              <a:t>Fyra frågor</a:t>
            </a:r>
          </a:p>
          <a:p>
            <a:pPr lvl="1"/>
            <a:r>
              <a:rPr lang="sv-SE" i="1" dirty="0"/>
              <a:t>Saker jag gör i dag som jag ska göra i rollen som skyddsombud</a:t>
            </a:r>
            <a:br>
              <a:rPr lang="sv-SE" i="1" dirty="0"/>
            </a:br>
            <a:r>
              <a:rPr lang="sv-SE" i="1" dirty="0"/>
              <a:t>Saker jag gör i dag som jag inte är säker på att jag borde göra i rollen som skyddsombud</a:t>
            </a:r>
            <a:br>
              <a:rPr lang="sv-SE" i="1" dirty="0"/>
            </a:br>
            <a:r>
              <a:rPr lang="sv-SE" i="1" dirty="0"/>
              <a:t>Saker jag inte gör i dag som jag tror att jag borde göra i rollen som skyddsombud</a:t>
            </a:r>
            <a:br>
              <a:rPr lang="sv-SE" i="1" dirty="0"/>
            </a:br>
            <a:r>
              <a:rPr lang="sv-SE" i="1" dirty="0"/>
              <a:t>Saker jag inte gör i dag som jag skulle vilja göra i min roll som skyddsombud</a:t>
            </a:r>
            <a:endParaRPr lang="sv-SE" dirty="0" smtClean="0"/>
          </a:p>
          <a:p>
            <a:endParaRPr lang="sv-SE" dirty="0" smtClean="0"/>
          </a:p>
          <a:p>
            <a:r>
              <a:rPr lang="sv-SE" dirty="0" smtClean="0"/>
              <a:t>Tid </a:t>
            </a:r>
            <a:r>
              <a:rPr lang="sv-SE" dirty="0"/>
              <a:t>1</a:t>
            </a:r>
            <a:r>
              <a:rPr lang="sv-SE" dirty="0" smtClean="0"/>
              <a:t>5 minuter</a:t>
            </a:r>
          </a:p>
          <a:p>
            <a:r>
              <a:rPr lang="sv-SE" dirty="0" smtClean="0"/>
              <a:t>Återsamling och redovisning</a:t>
            </a:r>
          </a:p>
          <a:p>
            <a:endParaRPr lang="sv-SE" dirty="0"/>
          </a:p>
          <a:p>
            <a:endParaRPr lang="sv-SE" dirty="0" smtClean="0"/>
          </a:p>
        </p:txBody>
      </p:sp>
      <p:sp>
        <p:nvSpPr>
          <p:cNvPr id="3" name="Rubrik 2"/>
          <p:cNvSpPr>
            <a:spLocks noGrp="1"/>
          </p:cNvSpPr>
          <p:nvPr>
            <p:ph type="title"/>
          </p:nvPr>
        </p:nvSpPr>
        <p:spPr/>
        <p:txBody>
          <a:bodyPr/>
          <a:lstStyle/>
          <a:p>
            <a:r>
              <a:rPr lang="sv-SE" dirty="0" smtClean="0"/>
              <a:t>Uppdraget skyddsombud</a:t>
            </a:r>
            <a:r>
              <a:rPr lang="sv-SE" dirty="0"/>
              <a:t/>
            </a:r>
            <a:br>
              <a:rPr lang="sv-SE" dirty="0"/>
            </a:br>
            <a:r>
              <a:rPr lang="sv-SE" dirty="0"/>
              <a:t>Grupparbete</a:t>
            </a:r>
            <a:br>
              <a:rPr lang="sv-SE" dirty="0"/>
            </a:br>
            <a:endParaRPr lang="sv-SE" dirty="0"/>
          </a:p>
        </p:txBody>
      </p:sp>
      <p:pic>
        <p:nvPicPr>
          <p:cNvPr id="5" name="Bildobjekt 4"/>
          <p:cNvPicPr>
            <a:picLocks noChangeAspect="1"/>
          </p:cNvPicPr>
          <p:nvPr/>
        </p:nvPicPr>
        <p:blipFill>
          <a:blip r:embed="rId3"/>
          <a:stretch>
            <a:fillRect/>
          </a:stretch>
        </p:blipFill>
        <p:spPr>
          <a:xfrm>
            <a:off x="9293985" y="1184044"/>
            <a:ext cx="1908313" cy="1898576"/>
          </a:xfrm>
          <a:prstGeom prst="rect">
            <a:avLst/>
          </a:prstGeom>
        </p:spPr>
      </p:pic>
      <p:pic>
        <p:nvPicPr>
          <p:cNvPr id="6" name="Platshållare för innehåll 5"/>
          <p:cNvPicPr>
            <a:picLocks noChangeAspect="1"/>
          </p:cNvPicPr>
          <p:nvPr/>
        </p:nvPicPr>
        <p:blipFill>
          <a:blip r:embed="rId4"/>
          <a:stretch>
            <a:fillRect/>
          </a:stretch>
        </p:blipFill>
        <p:spPr>
          <a:xfrm>
            <a:off x="9435584" y="3773615"/>
            <a:ext cx="2027583" cy="2021903"/>
          </a:xfrm>
          <a:prstGeom prst="rect">
            <a:avLst/>
          </a:prstGeom>
        </p:spPr>
      </p:pic>
    </p:spTree>
    <p:extLst>
      <p:ext uri="{BB962C8B-B14F-4D97-AF65-F5344CB8AC3E}">
        <p14:creationId xmlns:p14="http://schemas.microsoft.com/office/powerpoint/2010/main" val="39315840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06CF70B5-D7C7-4416-9B13-DF4965834400}" type="datetime1">
              <a:rPr lang="sv-SE" smtClean="0"/>
              <a:pPr>
                <a:defRPr/>
              </a:pPr>
              <a:t>2021-04-08</a:t>
            </a:fld>
            <a:endParaRPr lang="sv-SE"/>
          </a:p>
        </p:txBody>
      </p:sp>
      <p:sp>
        <p:nvSpPr>
          <p:cNvPr id="4" name="Rubrik 1"/>
          <p:cNvSpPr txBox="1">
            <a:spLocks/>
          </p:cNvSpPr>
          <p:nvPr/>
        </p:nvSpPr>
        <p:spPr>
          <a:xfrm>
            <a:off x="2209800" y="609600"/>
            <a:ext cx="7772400" cy="1143000"/>
          </a:xfrm>
          <a:prstGeom prst="rect">
            <a:avLst/>
          </a:prstGeom>
        </p:spPr>
        <p:txBody>
          <a:bodyPr/>
          <a:lstStyle/>
          <a:p>
            <a:pPr defTabSz="457200" eaLnBrk="0" fontAlgn="base" hangingPunct="0">
              <a:spcBef>
                <a:spcPct val="0"/>
              </a:spcBef>
              <a:spcAft>
                <a:spcPct val="0"/>
              </a:spcAft>
              <a:defRPr/>
            </a:pPr>
            <a:r>
              <a:rPr lang="sv-SE" sz="4400" b="1" dirty="0">
                <a:solidFill>
                  <a:schemeClr val="accent1"/>
                </a:solidFill>
                <a:latin typeface="Times New Roman" pitchFamily="18" charset="0"/>
                <a:ea typeface="+mj-ea"/>
                <a:cs typeface="Times New Roman" pitchFamily="18" charset="0"/>
              </a:rPr>
              <a:t>Skyddsombudets uppdrag</a:t>
            </a:r>
          </a:p>
        </p:txBody>
      </p:sp>
      <p:sp>
        <p:nvSpPr>
          <p:cNvPr id="5" name="Platshållare för innehåll 2"/>
          <p:cNvSpPr txBox="1">
            <a:spLocks/>
          </p:cNvSpPr>
          <p:nvPr/>
        </p:nvSpPr>
        <p:spPr>
          <a:xfrm>
            <a:off x="2209800" y="1981200"/>
            <a:ext cx="7772400" cy="4114800"/>
          </a:xfrm>
          <a:prstGeom prst="rect">
            <a:avLst/>
          </a:prstGeom>
        </p:spPr>
        <p:txBody>
          <a:bodyPr/>
          <a:lstStyle/>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Företräda i arbetsmiljöfrågor och verka för en tillfredsställande arbetsmiljö</a:t>
            </a:r>
          </a:p>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Vaka över skyddet mot ohälsa och olycksfall inom skyddsområdet.</a:t>
            </a:r>
          </a:p>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Vaka över att arbetsgivaren uppfyller kraven i AML och SAM.</a:t>
            </a:r>
          </a:p>
          <a:p>
            <a:pPr marL="342900" indent="-342900" defTabSz="457200" eaLnBrk="0" fontAlgn="base" hangingPunct="0">
              <a:spcBef>
                <a:spcPct val="0"/>
              </a:spcBef>
              <a:spcAft>
                <a:spcPct val="0"/>
              </a:spcAft>
              <a:buFont typeface="Arial" charset="0"/>
              <a:buChar char="•"/>
              <a:defRPr/>
            </a:pPr>
            <a:r>
              <a:rPr lang="sv-SE" sz="2000" u="sng" dirty="0">
                <a:solidFill>
                  <a:schemeClr val="tx2"/>
                </a:solidFill>
                <a:latin typeface="Times New Roman" pitchFamily="18" charset="0"/>
                <a:cs typeface="Times New Roman" pitchFamily="18" charset="0"/>
              </a:rPr>
              <a:t>Delta vid planering</a:t>
            </a:r>
          </a:p>
          <a:p>
            <a:pPr marL="342900" indent="-342900" eaLnBrk="0" hangingPunct="0">
              <a:buFont typeface="Arial" charset="0"/>
              <a:buChar char="•"/>
              <a:defRPr/>
            </a:pPr>
            <a:r>
              <a:rPr lang="sv-SE" sz="2000" dirty="0">
                <a:solidFill>
                  <a:schemeClr val="tx2"/>
                </a:solidFill>
                <a:latin typeface="Times New Roman" pitchFamily="18" charset="0"/>
                <a:cs typeface="Times New Roman" pitchFamily="18" charset="0"/>
              </a:rPr>
              <a:t>Delta vid upprättande av handlingsplaner enl. SAM.</a:t>
            </a:r>
          </a:p>
          <a:p>
            <a:pPr marL="342900" indent="-342900" eaLnBrk="0" hangingPunct="0">
              <a:buFont typeface="Arial" charset="0"/>
              <a:buChar char="•"/>
              <a:defRPr/>
            </a:pPr>
            <a:r>
              <a:rPr lang="sv-SE" sz="2000" dirty="0">
                <a:solidFill>
                  <a:schemeClr val="tx2"/>
                </a:solidFill>
                <a:latin typeface="Times New Roman" pitchFamily="18" charset="0"/>
                <a:cs typeface="Times New Roman" pitchFamily="18" charset="0"/>
              </a:rPr>
              <a:t>Medverka vid skyddsronder.</a:t>
            </a:r>
          </a:p>
          <a:p>
            <a:pPr marL="342900" indent="-342900" eaLnBrk="0" hangingPunct="0">
              <a:buFont typeface="Arial" charset="0"/>
              <a:buChar char="•"/>
              <a:defRPr/>
            </a:pPr>
            <a:endParaRPr lang="sv-SE" sz="2000" dirty="0">
              <a:solidFill>
                <a:schemeClr val="tx2"/>
              </a:solidFill>
              <a:latin typeface="Times New Roman" pitchFamily="18" charset="0"/>
              <a:cs typeface="Times New Roman" pitchFamily="18" charset="0"/>
            </a:endParaRPr>
          </a:p>
          <a:p>
            <a:pPr marL="342900" indent="-342900" eaLnBrk="0" hangingPunct="0">
              <a:buFont typeface="Arial" charset="0"/>
              <a:buChar char="•"/>
              <a:defRPr/>
            </a:pPr>
            <a:endParaRPr lang="sv-SE" sz="2000" dirty="0">
              <a:solidFill>
                <a:schemeClr val="tx2"/>
              </a:solidFill>
              <a:latin typeface="Times New Roman" pitchFamily="18" charset="0"/>
              <a:cs typeface="Times New Roman" pitchFamily="18" charset="0"/>
            </a:endParaRPr>
          </a:p>
          <a:p>
            <a:pPr marL="342900" indent="-342900" algn="ctr" eaLnBrk="0" hangingPunct="0">
              <a:defRPr/>
            </a:pPr>
            <a:endParaRPr lang="sv-SE" sz="2000" b="1" dirty="0">
              <a:solidFill>
                <a:schemeClr val="tx2"/>
              </a:solidFill>
              <a:latin typeface="Times New Roman" pitchFamily="18" charset="0"/>
              <a:cs typeface="Times New Roman" pitchFamily="18" charset="0"/>
            </a:endParaRPr>
          </a:p>
          <a:p>
            <a:pPr marL="342900" indent="-342900" algn="ctr" eaLnBrk="0" hangingPunct="0">
              <a:defRPr/>
            </a:pPr>
            <a:r>
              <a:rPr lang="sv-SE" sz="2000" b="1" dirty="0">
                <a:solidFill>
                  <a:schemeClr val="tx2"/>
                </a:solidFill>
                <a:latin typeface="Times New Roman" pitchFamily="18" charset="0"/>
                <a:cs typeface="Times New Roman" pitchFamily="18" charset="0"/>
              </a:rPr>
              <a:t>Kap 6. § 4 AML</a:t>
            </a:r>
          </a:p>
          <a:p>
            <a:pPr marL="342900" indent="-342900" defTabSz="457200" eaLnBrk="0" fontAlgn="base" hangingPunct="0">
              <a:spcBef>
                <a:spcPct val="0"/>
              </a:spcBef>
              <a:spcAft>
                <a:spcPct val="0"/>
              </a:spcAft>
              <a:buFont typeface="Arial" charset="0"/>
              <a:buChar char="•"/>
              <a:defRPr/>
            </a:pPr>
            <a:endParaRPr lang="sv-SE" sz="2000"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39899737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06CF70B5-D7C7-4416-9B13-DF4965834400}" type="datetime1">
              <a:rPr lang="sv-SE" smtClean="0"/>
              <a:pPr>
                <a:defRPr/>
              </a:pPr>
              <a:t>2021-04-08</a:t>
            </a:fld>
            <a:endParaRPr lang="sv-SE"/>
          </a:p>
        </p:txBody>
      </p:sp>
      <p:sp>
        <p:nvSpPr>
          <p:cNvPr id="3" name="Rubrik 1"/>
          <p:cNvSpPr txBox="1">
            <a:spLocks/>
          </p:cNvSpPr>
          <p:nvPr/>
        </p:nvSpPr>
        <p:spPr>
          <a:xfrm>
            <a:off x="2209800" y="609600"/>
            <a:ext cx="7772400" cy="1143000"/>
          </a:xfrm>
          <a:prstGeom prst="rect">
            <a:avLst/>
          </a:prstGeom>
        </p:spPr>
        <p:txBody>
          <a:bodyPr/>
          <a:lstStyle/>
          <a:p>
            <a:pPr defTabSz="457200" eaLnBrk="0" fontAlgn="base" hangingPunct="0">
              <a:spcBef>
                <a:spcPct val="0"/>
              </a:spcBef>
              <a:spcAft>
                <a:spcPct val="0"/>
              </a:spcAft>
              <a:defRPr/>
            </a:pPr>
            <a:r>
              <a:rPr lang="sv-SE" sz="4400" b="1" dirty="0">
                <a:solidFill>
                  <a:schemeClr val="accent1"/>
                </a:solidFill>
                <a:latin typeface="Times New Roman" pitchFamily="18" charset="0"/>
                <a:ea typeface="+mj-ea"/>
                <a:cs typeface="Times New Roman" pitchFamily="18" charset="0"/>
              </a:rPr>
              <a:t>Skyddsombudets rättigheter</a:t>
            </a:r>
          </a:p>
        </p:txBody>
      </p:sp>
      <p:sp>
        <p:nvSpPr>
          <p:cNvPr id="4" name="Platshållare för innehåll 2"/>
          <p:cNvSpPr txBox="1">
            <a:spLocks/>
          </p:cNvSpPr>
          <p:nvPr/>
        </p:nvSpPr>
        <p:spPr>
          <a:xfrm>
            <a:off x="2000250" y="1428750"/>
            <a:ext cx="7772400" cy="4114800"/>
          </a:xfrm>
          <a:prstGeom prst="rect">
            <a:avLst/>
          </a:prstGeom>
        </p:spPr>
        <p:txBody>
          <a:bodyPr/>
          <a:lstStyle/>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Den tid som krävs</a:t>
            </a:r>
          </a:p>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Lön och andra förmåner</a:t>
            </a:r>
          </a:p>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Utbildning</a:t>
            </a:r>
          </a:p>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Får inte hindras</a:t>
            </a:r>
          </a:p>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Ta del av handlingar och få upplysningar som behövs för uppdraget</a:t>
            </a:r>
            <a:r>
              <a:rPr lang="sv-SE" sz="2000" dirty="0" smtClean="0">
                <a:solidFill>
                  <a:schemeClr val="tx2"/>
                </a:solidFill>
                <a:latin typeface="Times New Roman" pitchFamily="18" charset="0"/>
                <a:cs typeface="Times New Roman" pitchFamily="18" charset="0"/>
              </a:rPr>
              <a:t>.</a:t>
            </a:r>
          </a:p>
          <a:p>
            <a:pPr marL="342900" indent="-342900" defTabSz="457200" eaLnBrk="0" fontAlgn="base" hangingPunct="0">
              <a:spcBef>
                <a:spcPct val="0"/>
              </a:spcBef>
              <a:spcAft>
                <a:spcPct val="0"/>
              </a:spcAft>
              <a:buFont typeface="Arial" charset="0"/>
              <a:buChar char="•"/>
              <a:defRPr/>
            </a:pPr>
            <a:r>
              <a:rPr lang="sv-SE" sz="2000" dirty="0" smtClean="0">
                <a:solidFill>
                  <a:schemeClr val="tx2"/>
                </a:solidFill>
                <a:latin typeface="Times New Roman" pitchFamily="18" charset="0"/>
                <a:cs typeface="Times New Roman" pitchFamily="18" charset="0"/>
              </a:rPr>
              <a:t>Omfattas av förtroendemannalagen (FML)</a:t>
            </a:r>
            <a:endParaRPr lang="sv-SE" sz="2000" dirty="0">
              <a:solidFill>
                <a:schemeClr val="tx2"/>
              </a:solidFill>
              <a:latin typeface="Times New Roman" pitchFamily="18" charset="0"/>
              <a:cs typeface="Times New Roman" pitchFamily="18" charset="0"/>
            </a:endParaRPr>
          </a:p>
          <a:p>
            <a:pPr marL="342900" indent="-342900" defTabSz="457200" eaLnBrk="0" fontAlgn="base" hangingPunct="0">
              <a:spcBef>
                <a:spcPct val="0"/>
              </a:spcBef>
              <a:spcAft>
                <a:spcPct val="0"/>
              </a:spcAft>
              <a:buFont typeface="Arial" charset="0"/>
              <a:buChar char="•"/>
              <a:defRPr/>
            </a:pPr>
            <a:r>
              <a:rPr lang="sv-SE" sz="2000" dirty="0">
                <a:solidFill>
                  <a:schemeClr val="tx2"/>
                </a:solidFill>
                <a:latin typeface="Times New Roman" pitchFamily="18" charset="0"/>
                <a:cs typeface="Times New Roman" pitchFamily="18" charset="0"/>
              </a:rPr>
              <a:t>Efterskydd</a:t>
            </a:r>
          </a:p>
          <a:p>
            <a:pPr marL="342900" indent="-342900" eaLnBrk="0" hangingPunct="0">
              <a:buFont typeface="Arial" charset="0"/>
              <a:buChar char="•"/>
              <a:defRPr/>
            </a:pPr>
            <a:r>
              <a:rPr lang="sv-SE" sz="2000" dirty="0">
                <a:solidFill>
                  <a:schemeClr val="tx2"/>
                </a:solidFill>
                <a:latin typeface="Times New Roman" pitchFamily="18" charset="0"/>
                <a:cs typeface="Times New Roman" pitchFamily="18" charset="0"/>
              </a:rPr>
              <a:t>Begära undersökning</a:t>
            </a:r>
          </a:p>
          <a:p>
            <a:pPr marL="342900" indent="-342900" eaLnBrk="0" hangingPunct="0">
              <a:buFont typeface="Arial" charset="0"/>
              <a:buChar char="•"/>
              <a:defRPr/>
            </a:pPr>
            <a:r>
              <a:rPr lang="sv-SE" sz="2000" dirty="0">
                <a:solidFill>
                  <a:schemeClr val="tx2"/>
                </a:solidFill>
                <a:latin typeface="Times New Roman" pitchFamily="18" charset="0"/>
                <a:cs typeface="Times New Roman" pitchFamily="18" charset="0"/>
              </a:rPr>
              <a:t>Begära åtgärder</a:t>
            </a:r>
          </a:p>
          <a:p>
            <a:pPr marL="342900" indent="-342900" eaLnBrk="0" hangingPunct="0">
              <a:buFont typeface="Arial" charset="0"/>
              <a:buChar char="•"/>
              <a:defRPr/>
            </a:pPr>
            <a:r>
              <a:rPr lang="sv-SE" sz="2000" dirty="0">
                <a:solidFill>
                  <a:schemeClr val="tx2"/>
                </a:solidFill>
                <a:latin typeface="Times New Roman" pitchFamily="18" charset="0"/>
                <a:cs typeface="Times New Roman" pitchFamily="18" charset="0"/>
              </a:rPr>
              <a:t>Stoppa arbetet.</a:t>
            </a:r>
          </a:p>
          <a:p>
            <a:pPr marL="342900" indent="-342900" eaLnBrk="0" hangingPunct="0">
              <a:buFont typeface="Arial" charset="0"/>
              <a:buChar char="•"/>
              <a:defRPr/>
            </a:pPr>
            <a:endParaRPr lang="sv-SE" sz="2000" dirty="0">
              <a:solidFill>
                <a:schemeClr val="tx2"/>
              </a:solidFill>
              <a:latin typeface="Times New Roman" pitchFamily="18" charset="0"/>
              <a:cs typeface="Times New Roman" pitchFamily="18" charset="0"/>
            </a:endParaRPr>
          </a:p>
          <a:p>
            <a:pPr marL="342900" indent="-342900" algn="ctr" eaLnBrk="0" hangingPunct="0">
              <a:defRPr/>
            </a:pPr>
            <a:endParaRPr lang="sv-SE" sz="2000" b="1" dirty="0">
              <a:solidFill>
                <a:schemeClr val="tx2"/>
              </a:solidFill>
              <a:latin typeface="Times New Roman" pitchFamily="18" charset="0"/>
              <a:cs typeface="Times New Roman" pitchFamily="18" charset="0"/>
            </a:endParaRPr>
          </a:p>
          <a:p>
            <a:pPr marL="342900" indent="-342900" algn="ctr" eaLnBrk="0" hangingPunct="0">
              <a:defRPr/>
            </a:pPr>
            <a:r>
              <a:rPr lang="sv-SE" sz="2000" b="1" dirty="0">
                <a:solidFill>
                  <a:schemeClr val="tx2"/>
                </a:solidFill>
                <a:latin typeface="Times New Roman" pitchFamily="18" charset="0"/>
                <a:cs typeface="Times New Roman" pitchFamily="18" charset="0"/>
              </a:rPr>
              <a:t>Kap. 6: 5 &amp; 6, &amp; 6a &amp; 7 §§  AML</a:t>
            </a:r>
          </a:p>
          <a:p>
            <a:pPr marL="342900" indent="-342900" defTabSz="457200" eaLnBrk="0" fontAlgn="base" hangingPunct="0">
              <a:spcBef>
                <a:spcPct val="0"/>
              </a:spcBef>
              <a:spcAft>
                <a:spcPct val="0"/>
              </a:spcAft>
              <a:defRPr/>
            </a:pPr>
            <a:endParaRPr lang="sv-SE" sz="2000"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1525380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Vi tar en paus!</a:t>
            </a: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21" y="1332634"/>
            <a:ext cx="10058400" cy="4762023"/>
          </a:xfrm>
          <a:prstGeom prst="rect">
            <a:avLst/>
          </a:prstGeom>
        </p:spPr>
      </p:pic>
    </p:spTree>
    <p:extLst>
      <p:ext uri="{BB962C8B-B14F-4D97-AF65-F5344CB8AC3E}">
        <p14:creationId xmlns:p14="http://schemas.microsoft.com/office/powerpoint/2010/main" val="31515003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sz="quarter" idx="18"/>
          </p:nvPr>
        </p:nvSpPr>
        <p:spPr/>
        <p:txBody>
          <a:bodyPr/>
          <a:lstStyle/>
          <a:p>
            <a:r>
              <a:rPr lang="sv-SE" dirty="0" smtClean="0"/>
              <a:t>Driva ett arbetsmiljöärende i samverkan</a:t>
            </a:r>
          </a:p>
          <a:p>
            <a:r>
              <a:rPr lang="sv-SE" dirty="0" smtClean="0"/>
              <a:t>Begäran om åtgärder</a:t>
            </a:r>
          </a:p>
          <a:p>
            <a:r>
              <a:rPr lang="sv-SE" dirty="0" smtClean="0"/>
              <a:t>Anmälan till arbetsmiljöverket</a:t>
            </a:r>
          </a:p>
          <a:p>
            <a:r>
              <a:rPr lang="sv-SE" dirty="0" smtClean="0"/>
              <a:t>Skyddsstopp</a:t>
            </a:r>
          </a:p>
          <a:p>
            <a:endParaRPr lang="sv-SE" dirty="0" smtClean="0"/>
          </a:p>
          <a:p>
            <a:endParaRPr lang="sv-SE" dirty="0" smtClean="0"/>
          </a:p>
          <a:p>
            <a:endParaRPr lang="sv-SE" dirty="0"/>
          </a:p>
        </p:txBody>
      </p:sp>
      <p:sp>
        <p:nvSpPr>
          <p:cNvPr id="4" name="Rubrik 3"/>
          <p:cNvSpPr>
            <a:spLocks noGrp="1"/>
          </p:cNvSpPr>
          <p:nvPr>
            <p:ph type="title"/>
          </p:nvPr>
        </p:nvSpPr>
        <p:spPr/>
        <p:txBody>
          <a:bodyPr/>
          <a:lstStyle/>
          <a:p>
            <a:r>
              <a:rPr lang="sv-SE" dirty="0" smtClean="0"/>
              <a:t>Att driva ett arbetsmiljöärende</a:t>
            </a:r>
            <a:endParaRPr lang="sv-SE" dirty="0"/>
          </a:p>
        </p:txBody>
      </p:sp>
      <p:pic>
        <p:nvPicPr>
          <p:cNvPr id="6" name="Picture 2"/>
          <p:cNvPicPr>
            <a:picLocks noGrp="1" noChangeAspect="1" noChangeArrowheads="1"/>
          </p:cNvPicPr>
          <p:nvPr>
            <p:ph type="pic" sz="quarter" idx="19"/>
          </p:nvPr>
        </p:nvPicPr>
        <p:blipFill rotWithShape="1">
          <a:blip r:embed="rId3" cstate="print">
            <a:extLst>
              <a:ext uri="{28A0092B-C50C-407E-A947-70E740481C1C}">
                <a14:useLocalDpi xmlns:a14="http://schemas.microsoft.com/office/drawing/2010/main" val="0"/>
              </a:ext>
            </a:extLst>
          </a:blip>
          <a:srcRect t="4192" b="4192"/>
          <a:stretch/>
        </p:blipFill>
        <p:spPr bwMode="auto">
          <a:xfrm>
            <a:off x="6197423" y="2080451"/>
            <a:ext cx="5496000" cy="335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2855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1403494" y="219913"/>
            <a:ext cx="9110887" cy="6169458"/>
          </a:xfrm>
          <a:prstGeom prst="rect">
            <a:avLst/>
          </a:prstGeom>
        </p:spPr>
      </p:pic>
    </p:spTree>
    <p:extLst>
      <p:ext uri="{BB962C8B-B14F-4D97-AF65-F5344CB8AC3E}">
        <p14:creationId xmlns:p14="http://schemas.microsoft.com/office/powerpoint/2010/main" val="10988244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p:cNvSpPr>
            <a:spLocks noGrp="1"/>
          </p:cNvSpPr>
          <p:nvPr>
            <p:ph sz="quarter" idx="18"/>
          </p:nvPr>
        </p:nvSpPr>
        <p:spPr/>
        <p:txBody>
          <a:bodyPr/>
          <a:lstStyle/>
          <a:p>
            <a:r>
              <a:rPr lang="sv-SE" dirty="0"/>
              <a:t>Tydlig rubricering</a:t>
            </a:r>
          </a:p>
          <a:p>
            <a:r>
              <a:rPr lang="sv-SE" dirty="0"/>
              <a:t>Kort bakgrundsbeskrivning</a:t>
            </a:r>
          </a:p>
          <a:p>
            <a:r>
              <a:rPr lang="sv-SE" dirty="0"/>
              <a:t>Tydlig bristbeskrivning</a:t>
            </a:r>
          </a:p>
          <a:p>
            <a:r>
              <a:rPr lang="sv-SE" dirty="0"/>
              <a:t>Beskriv riskerna (konsekvenser för arbetstagaren)</a:t>
            </a:r>
          </a:p>
          <a:p>
            <a:r>
              <a:rPr lang="sv-SE" dirty="0"/>
              <a:t>Åtgärdskrav för arbetsgivaren</a:t>
            </a:r>
          </a:p>
          <a:p>
            <a:r>
              <a:rPr lang="sv-SE" dirty="0"/>
              <a:t>Hänvisning till lagstöd, AML/AFS</a:t>
            </a:r>
          </a:p>
          <a:p>
            <a:r>
              <a:rPr lang="sv-SE" dirty="0"/>
              <a:t>Kopia till Arbetsmiljöverket/arbetsgivaren </a:t>
            </a:r>
          </a:p>
          <a:p>
            <a:endParaRPr lang="sv-SE" dirty="0"/>
          </a:p>
        </p:txBody>
      </p:sp>
      <p:sp>
        <p:nvSpPr>
          <p:cNvPr id="4" name="Rubrik 3"/>
          <p:cNvSpPr>
            <a:spLocks noGrp="1"/>
          </p:cNvSpPr>
          <p:nvPr>
            <p:ph type="title"/>
          </p:nvPr>
        </p:nvSpPr>
        <p:spPr/>
        <p:txBody>
          <a:bodyPr/>
          <a:lstStyle/>
          <a:p>
            <a:r>
              <a:rPr lang="sv-SE" dirty="0" smtClean="0"/>
              <a:t>Framställan till AV enligt </a:t>
            </a:r>
            <a:br>
              <a:rPr lang="sv-SE" dirty="0" smtClean="0"/>
            </a:br>
            <a:r>
              <a:rPr lang="sv-SE" dirty="0" smtClean="0"/>
              <a:t>6 kap. 6 § AML</a:t>
            </a:r>
            <a:endParaRPr lang="sv-SE" dirty="0"/>
          </a:p>
        </p:txBody>
      </p:sp>
      <p:pic>
        <p:nvPicPr>
          <p:cNvPr id="13" name="Platshållare för bild 12"/>
          <p:cNvPicPr>
            <a:picLocks noGrp="1"/>
          </p:cNvPicPr>
          <p:nvPr>
            <p:ph type="pic" sz="quarter" idx="19"/>
          </p:nvPr>
        </p:nvPicPr>
        <p:blipFill>
          <a:blip r:embed="rId3">
            <a:extLst>
              <a:ext uri="{28A0092B-C50C-407E-A947-70E740481C1C}">
                <a14:useLocalDpi xmlns:a14="http://schemas.microsoft.com/office/drawing/2010/main" val="0"/>
              </a:ext>
            </a:extLst>
          </a:blip>
          <a:srcRect l="9682" r="9682"/>
          <a:stretch>
            <a:fillRect/>
          </a:stretch>
        </p:blipFill>
        <p:spPr bwMode="auto">
          <a:prstGeom prst="rect">
            <a:avLst/>
          </a:prstGeom>
          <a:noFill/>
          <a:ln>
            <a:noFill/>
          </a:ln>
        </p:spPr>
      </p:pic>
    </p:spTree>
    <p:extLst>
      <p:ext uri="{BB962C8B-B14F-4D97-AF65-F5344CB8AC3E}">
        <p14:creationId xmlns:p14="http://schemas.microsoft.com/office/powerpoint/2010/main" val="1514752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endParaRPr lang="sv-SE" b="1" dirty="0"/>
          </a:p>
          <a:p>
            <a:endParaRPr lang="sv-SE" b="1" dirty="0"/>
          </a:p>
        </p:txBody>
      </p:sp>
      <p:sp>
        <p:nvSpPr>
          <p:cNvPr id="3" name="Rubrik 2"/>
          <p:cNvSpPr>
            <a:spLocks noGrp="1"/>
          </p:cNvSpPr>
          <p:nvPr>
            <p:ph type="title"/>
          </p:nvPr>
        </p:nvSpPr>
        <p:spPr>
          <a:xfrm>
            <a:off x="1593088" y="1810512"/>
            <a:ext cx="8603488" cy="2270760"/>
          </a:xfrm>
        </p:spPr>
        <p:txBody>
          <a:bodyPr/>
          <a:lstStyle/>
          <a:p>
            <a:r>
              <a:rPr lang="sv-SE" dirty="0" smtClean="0"/>
              <a:t>Vem ansvarar för arbetsmiljön?</a:t>
            </a:r>
            <a:endParaRPr lang="sv-SE" dirty="0"/>
          </a:p>
        </p:txBody>
      </p:sp>
    </p:spTree>
    <p:extLst>
      <p:ext uri="{BB962C8B-B14F-4D97-AF65-F5344CB8AC3E}">
        <p14:creationId xmlns:p14="http://schemas.microsoft.com/office/powerpoint/2010/main" val="2490589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Utbildningens syfte</a:t>
            </a:r>
            <a:br>
              <a:rPr lang="sv-SE" dirty="0" smtClean="0"/>
            </a:br>
            <a:endParaRPr lang="sv-SE" dirty="0"/>
          </a:p>
        </p:txBody>
      </p:sp>
      <p:sp>
        <p:nvSpPr>
          <p:cNvPr id="3" name="Platshållare för innehåll 2"/>
          <p:cNvSpPr>
            <a:spLocks noGrp="1"/>
          </p:cNvSpPr>
          <p:nvPr>
            <p:ph sz="quarter" idx="18"/>
          </p:nvPr>
        </p:nvSpPr>
        <p:spPr>
          <a:xfrm>
            <a:off x="492126" y="2519045"/>
            <a:ext cx="10652123" cy="3357880"/>
          </a:xfrm>
        </p:spPr>
        <p:txBody>
          <a:bodyPr/>
          <a:lstStyle/>
          <a:p>
            <a:r>
              <a:rPr lang="sv-SE" dirty="0"/>
              <a:t> </a:t>
            </a:r>
            <a:r>
              <a:rPr lang="sv-SE" dirty="0" smtClean="0"/>
              <a:t>ge grundläggande </a:t>
            </a:r>
            <a:r>
              <a:rPr lang="sv-SE" dirty="0"/>
              <a:t>kunskaper om arbetsmiljö</a:t>
            </a:r>
          </a:p>
          <a:p>
            <a:endParaRPr lang="sv-SE" dirty="0"/>
          </a:p>
          <a:p>
            <a:r>
              <a:rPr lang="sv-SE" dirty="0" smtClean="0"/>
              <a:t>ge </a:t>
            </a:r>
            <a:r>
              <a:rPr lang="sv-SE" dirty="0"/>
              <a:t>förutsättningar att arbeta aktivt med arbetsmiljöfrågor</a:t>
            </a:r>
          </a:p>
          <a:p>
            <a:endParaRPr lang="sv-SE" dirty="0"/>
          </a:p>
          <a:p>
            <a:r>
              <a:rPr lang="sv-SE" dirty="0"/>
              <a:t> aktiva skyddsombud med fokus på det förebyggande </a:t>
            </a:r>
            <a:br>
              <a:rPr lang="sv-SE" dirty="0"/>
            </a:br>
            <a:r>
              <a:rPr lang="sv-SE" dirty="0"/>
              <a:t>  arbetsmiljöarbetet</a:t>
            </a:r>
          </a:p>
          <a:p>
            <a:endParaRPr lang="sv-SE" dirty="0"/>
          </a:p>
        </p:txBody>
      </p:sp>
    </p:spTree>
    <p:extLst>
      <p:ext uri="{BB962C8B-B14F-4D97-AF65-F5344CB8AC3E}">
        <p14:creationId xmlns:p14="http://schemas.microsoft.com/office/powerpoint/2010/main" val="4126524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018094" y="478214"/>
            <a:ext cx="8430513" cy="765371"/>
          </a:xfrm>
        </p:spPr>
        <p:txBody>
          <a:bodyPr>
            <a:noAutofit/>
          </a:bodyPr>
          <a:lstStyle/>
          <a:p>
            <a:r>
              <a:rPr lang="sv-SE" sz="3200" dirty="0"/>
              <a:t>Delegerade arbetsmiljöuppgifter </a:t>
            </a:r>
            <a:br>
              <a:rPr lang="sv-SE" sz="3200" dirty="0"/>
            </a:br>
            <a:r>
              <a:rPr lang="sv-SE" sz="3200" dirty="0"/>
              <a:t>- kontra straffansvar</a:t>
            </a:r>
          </a:p>
        </p:txBody>
      </p:sp>
      <p:sp>
        <p:nvSpPr>
          <p:cNvPr id="3" name="Underrubrik 2"/>
          <p:cNvSpPr>
            <a:spLocks noGrp="1"/>
          </p:cNvSpPr>
          <p:nvPr>
            <p:ph type="subTitle" idx="1"/>
          </p:nvPr>
        </p:nvSpPr>
        <p:spPr>
          <a:xfrm>
            <a:off x="7815073" y="2767490"/>
            <a:ext cx="2633534" cy="3121247"/>
          </a:xfrm>
        </p:spPr>
        <p:txBody>
          <a:bodyPr>
            <a:normAutofit/>
          </a:bodyPr>
          <a:lstStyle/>
          <a:p>
            <a:r>
              <a:rPr lang="sv-SE" sz="1800" b="1" dirty="0"/>
              <a:t>= STRAFFANSVARET bedöms av </a:t>
            </a:r>
            <a:r>
              <a:rPr lang="sv-SE" sz="1800" dirty="0"/>
              <a:t> </a:t>
            </a:r>
            <a:r>
              <a:rPr lang="sv-SE" sz="1800" b="1" dirty="0"/>
              <a:t>domstol,</a:t>
            </a:r>
          </a:p>
          <a:p>
            <a:r>
              <a:rPr lang="sv-SE" sz="1800" b="1" dirty="0"/>
              <a:t>flyttas uppåt i linjen</a:t>
            </a:r>
            <a:endParaRPr lang="sv-SE" sz="1800" dirty="0"/>
          </a:p>
          <a:p>
            <a:r>
              <a:rPr lang="sv-SE" sz="1800" b="1" dirty="0"/>
              <a:t>om det bedöms råda bristande </a:t>
            </a:r>
            <a:r>
              <a:rPr lang="sv-SE" sz="1800" dirty="0"/>
              <a:t> </a:t>
            </a:r>
            <a:r>
              <a:rPr lang="sv-SE" sz="1800" b="1" dirty="0"/>
              <a:t>förutsättningar </a:t>
            </a:r>
            <a:endParaRPr lang="sv-SE" sz="1800" dirty="0"/>
          </a:p>
          <a:p>
            <a:r>
              <a:rPr lang="sv-SE" sz="1800" b="1" dirty="0"/>
              <a:t>- vid tillräckliga förutsättningar </a:t>
            </a:r>
            <a:endParaRPr lang="sv-SE" sz="1800" dirty="0"/>
          </a:p>
          <a:p>
            <a:r>
              <a:rPr lang="sv-SE" sz="1800" b="1" dirty="0"/>
              <a:t>ligger straffansvaret kvar hos </a:t>
            </a:r>
            <a:r>
              <a:rPr lang="sv-SE" sz="1800" dirty="0"/>
              <a:t> </a:t>
            </a:r>
            <a:r>
              <a:rPr lang="sv-SE" sz="1800" b="1" dirty="0"/>
              <a:t>aktuell chef.</a:t>
            </a:r>
            <a:endParaRPr lang="sv-SE" sz="1800" dirty="0"/>
          </a:p>
        </p:txBody>
      </p:sp>
      <p:sp>
        <p:nvSpPr>
          <p:cNvPr id="4" name="Platshållare för datum 3"/>
          <p:cNvSpPr>
            <a:spLocks noGrp="1"/>
          </p:cNvSpPr>
          <p:nvPr>
            <p:ph type="dt" sz="half" idx="10"/>
          </p:nvPr>
        </p:nvSpPr>
        <p:spPr/>
        <p:txBody>
          <a:bodyPr/>
          <a:lstStyle/>
          <a:p>
            <a:fld id="{C5EE2741-4D20-4457-91DA-D6B47A28B935}" type="datetime1">
              <a:rPr lang="sv-SE" smtClean="0"/>
              <a:pPr/>
              <a:t>2021-04-08</a:t>
            </a:fld>
            <a:endParaRPr lang="sv-SE" dirty="0"/>
          </a:p>
        </p:txBody>
      </p:sp>
      <p:sp>
        <p:nvSpPr>
          <p:cNvPr id="5" name="Platshållare för bildnummer 4"/>
          <p:cNvSpPr>
            <a:spLocks noGrp="1"/>
          </p:cNvSpPr>
          <p:nvPr>
            <p:ph type="sldNum" sz="quarter" idx="12"/>
          </p:nvPr>
        </p:nvSpPr>
        <p:spPr/>
        <p:txBody>
          <a:bodyPr/>
          <a:lstStyle/>
          <a:p>
            <a:fld id="{D9AA0938-A5A2-874F-B97E-4FBB8AF2D7CB}" type="slidenum">
              <a:rPr lang="sv-SE" smtClean="0"/>
              <a:pPr/>
              <a:t>60</a:t>
            </a:fld>
            <a:endParaRPr lang="sv-SE" dirty="0"/>
          </a:p>
        </p:txBody>
      </p:sp>
      <p:sp>
        <p:nvSpPr>
          <p:cNvPr id="6" name="Rektangel 5"/>
          <p:cNvSpPr/>
          <p:nvPr/>
        </p:nvSpPr>
        <p:spPr>
          <a:xfrm>
            <a:off x="1871474" y="2767489"/>
            <a:ext cx="2304287" cy="1754326"/>
          </a:xfrm>
          <a:prstGeom prst="rect">
            <a:avLst/>
          </a:prstGeom>
        </p:spPr>
        <p:txBody>
          <a:bodyPr wrap="square">
            <a:spAutoFit/>
          </a:bodyPr>
          <a:lstStyle/>
          <a:p>
            <a:r>
              <a:rPr lang="sv-SE" b="1" dirty="0">
                <a:solidFill>
                  <a:schemeClr val="tx2"/>
                </a:solidFill>
                <a:latin typeface="Times New Roman" panose="02020603050405020304" pitchFamily="18" charset="0"/>
                <a:cs typeface="Times New Roman" panose="02020603050405020304" pitchFamily="18" charset="0"/>
              </a:rPr>
              <a:t>= Delegering av </a:t>
            </a:r>
            <a:endParaRPr lang="sv-SE" dirty="0">
              <a:solidFill>
                <a:schemeClr val="tx2"/>
              </a:solidFill>
              <a:latin typeface="Times New Roman" panose="02020603050405020304" pitchFamily="18" charset="0"/>
              <a:cs typeface="Times New Roman" panose="02020603050405020304" pitchFamily="18" charset="0"/>
            </a:endParaRPr>
          </a:p>
          <a:p>
            <a:r>
              <a:rPr lang="sv-SE" b="1" dirty="0">
                <a:solidFill>
                  <a:schemeClr val="tx2"/>
                </a:solidFill>
                <a:latin typeface="Times New Roman" panose="02020603050405020304" pitchFamily="18" charset="0"/>
                <a:cs typeface="Times New Roman" panose="02020603050405020304" pitchFamily="18" charset="0"/>
              </a:rPr>
              <a:t>arbetsmiljöuppgifter till chefer, </a:t>
            </a:r>
            <a:r>
              <a:rPr lang="sv-SE" dirty="0">
                <a:solidFill>
                  <a:schemeClr val="tx2"/>
                </a:solidFill>
                <a:latin typeface="Times New Roman" panose="02020603050405020304" pitchFamily="18" charset="0"/>
                <a:cs typeface="Times New Roman" panose="02020603050405020304" pitchFamily="18" charset="0"/>
              </a:rPr>
              <a:t> </a:t>
            </a:r>
            <a:r>
              <a:rPr lang="sv-SE" b="1" dirty="0">
                <a:solidFill>
                  <a:schemeClr val="tx2"/>
                </a:solidFill>
                <a:latin typeface="Times New Roman" panose="02020603050405020304" pitchFamily="18" charset="0"/>
                <a:cs typeface="Times New Roman" panose="02020603050405020304" pitchFamily="18" charset="0"/>
              </a:rPr>
              <a:t>från de/den som har arbetsmiljöansvaret</a:t>
            </a:r>
            <a:endParaRPr lang="sv-SE" dirty="0">
              <a:solidFill>
                <a:schemeClr val="tx2"/>
              </a:solidFill>
              <a:latin typeface="Times New Roman" panose="02020603050405020304" pitchFamily="18" charset="0"/>
              <a:cs typeface="Times New Roman" panose="02020603050405020304" pitchFamily="18" charset="0"/>
            </a:endParaRPr>
          </a:p>
          <a:p>
            <a:r>
              <a:rPr lang="sv-SE" b="1" dirty="0">
                <a:solidFill>
                  <a:schemeClr val="tx2"/>
                </a:solidFill>
                <a:latin typeface="Times New Roman" panose="02020603050405020304" pitchFamily="18" charset="0"/>
                <a:cs typeface="Times New Roman" panose="02020603050405020304" pitchFamily="18" charset="0"/>
              </a:rPr>
              <a:t>enligt 3 kap </a:t>
            </a:r>
            <a:r>
              <a:rPr lang="sv-SE" b="1" dirty="0" err="1">
                <a:solidFill>
                  <a:schemeClr val="tx2"/>
                </a:solidFill>
                <a:latin typeface="Times New Roman" panose="02020603050405020304" pitchFamily="18" charset="0"/>
                <a:cs typeface="Times New Roman" panose="02020603050405020304" pitchFamily="18" charset="0"/>
              </a:rPr>
              <a:t>AmL</a:t>
            </a:r>
            <a:r>
              <a:rPr lang="sv-SE" b="1" dirty="0">
                <a:solidFill>
                  <a:schemeClr val="tx2"/>
                </a:solidFill>
                <a:latin typeface="Times New Roman" panose="02020603050405020304" pitchFamily="18" charset="0"/>
                <a:cs typeface="Times New Roman" panose="02020603050405020304" pitchFamily="18" charset="0"/>
              </a:rPr>
              <a:t>. </a:t>
            </a:r>
            <a:endParaRPr lang="sv-SE" dirty="0">
              <a:solidFill>
                <a:schemeClr val="tx2"/>
              </a:solidFill>
              <a:latin typeface="Times New Roman" panose="02020603050405020304" pitchFamily="18" charset="0"/>
              <a:cs typeface="Times New Roman" panose="02020603050405020304" pitchFamily="18" charset="0"/>
            </a:endParaRPr>
          </a:p>
        </p:txBody>
      </p:sp>
      <p:sp>
        <p:nvSpPr>
          <p:cNvPr id="7" name="Likbent triangel 6"/>
          <p:cNvSpPr/>
          <p:nvPr/>
        </p:nvSpPr>
        <p:spPr>
          <a:xfrm>
            <a:off x="4322065" y="2286000"/>
            <a:ext cx="2633472" cy="343614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cxnSp>
        <p:nvCxnSpPr>
          <p:cNvPr id="9" name="Rak 8"/>
          <p:cNvCxnSpPr/>
          <p:nvPr/>
        </p:nvCxnSpPr>
        <p:spPr>
          <a:xfrm>
            <a:off x="4322065" y="5266944"/>
            <a:ext cx="2633472" cy="0"/>
          </a:xfrm>
          <a:prstGeom prst="line">
            <a:avLst/>
          </a:prstGeom>
          <a:ln w="635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 name="Rak 9"/>
          <p:cNvCxnSpPr/>
          <p:nvPr/>
        </p:nvCxnSpPr>
        <p:spPr>
          <a:xfrm>
            <a:off x="4626151" y="4620768"/>
            <a:ext cx="2071399" cy="0"/>
          </a:xfrm>
          <a:prstGeom prst="line">
            <a:avLst/>
          </a:prstGeom>
          <a:ln w="635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 name="Rak 10"/>
          <p:cNvCxnSpPr/>
          <p:nvPr/>
        </p:nvCxnSpPr>
        <p:spPr>
          <a:xfrm>
            <a:off x="4879849" y="3789806"/>
            <a:ext cx="1517903" cy="0"/>
          </a:xfrm>
          <a:prstGeom prst="line">
            <a:avLst/>
          </a:prstGeom>
          <a:ln w="635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7" name="textruta 16"/>
          <p:cNvSpPr txBox="1"/>
          <p:nvPr/>
        </p:nvSpPr>
        <p:spPr>
          <a:xfrm>
            <a:off x="5008055" y="5352812"/>
            <a:ext cx="1609345" cy="369332"/>
          </a:xfrm>
          <a:prstGeom prst="rect">
            <a:avLst/>
          </a:prstGeom>
          <a:noFill/>
        </p:spPr>
        <p:txBody>
          <a:bodyPr wrap="square" rtlCol="0">
            <a:spAutoFit/>
          </a:bodyPr>
          <a:lstStyle/>
          <a:p>
            <a:r>
              <a:rPr lang="sv-SE" b="1" dirty="0">
                <a:solidFill>
                  <a:schemeClr val="bg1"/>
                </a:solidFill>
              </a:rPr>
              <a:t>Arbetsplats</a:t>
            </a:r>
          </a:p>
        </p:txBody>
      </p:sp>
      <p:sp>
        <p:nvSpPr>
          <p:cNvPr id="18" name="textruta 17"/>
          <p:cNvSpPr txBox="1"/>
          <p:nvPr/>
        </p:nvSpPr>
        <p:spPr>
          <a:xfrm>
            <a:off x="5088205" y="4798814"/>
            <a:ext cx="1609345" cy="369332"/>
          </a:xfrm>
          <a:prstGeom prst="rect">
            <a:avLst/>
          </a:prstGeom>
          <a:noFill/>
        </p:spPr>
        <p:txBody>
          <a:bodyPr wrap="square" rtlCol="0">
            <a:spAutoFit/>
          </a:bodyPr>
          <a:lstStyle/>
          <a:p>
            <a:r>
              <a:rPr lang="sv-SE" b="1" dirty="0">
                <a:solidFill>
                  <a:schemeClr val="bg1"/>
                </a:solidFill>
              </a:rPr>
              <a:t>Enhetschef</a:t>
            </a:r>
          </a:p>
        </p:txBody>
      </p:sp>
      <p:sp>
        <p:nvSpPr>
          <p:cNvPr id="19" name="textruta 18"/>
          <p:cNvSpPr txBox="1"/>
          <p:nvPr/>
        </p:nvSpPr>
        <p:spPr>
          <a:xfrm>
            <a:off x="4879849" y="4163817"/>
            <a:ext cx="1609345" cy="369332"/>
          </a:xfrm>
          <a:prstGeom prst="rect">
            <a:avLst/>
          </a:prstGeom>
          <a:noFill/>
        </p:spPr>
        <p:txBody>
          <a:bodyPr wrap="square" rtlCol="0">
            <a:spAutoFit/>
          </a:bodyPr>
          <a:lstStyle/>
          <a:p>
            <a:r>
              <a:rPr lang="sv-SE" b="1" dirty="0">
                <a:solidFill>
                  <a:schemeClr val="bg1"/>
                </a:solidFill>
              </a:rPr>
              <a:t>Mellanchef B</a:t>
            </a:r>
          </a:p>
        </p:txBody>
      </p:sp>
      <p:sp>
        <p:nvSpPr>
          <p:cNvPr id="23" name="textruta 22"/>
          <p:cNvSpPr txBox="1"/>
          <p:nvPr/>
        </p:nvSpPr>
        <p:spPr>
          <a:xfrm>
            <a:off x="4857177" y="3234958"/>
            <a:ext cx="1609345" cy="369332"/>
          </a:xfrm>
          <a:prstGeom prst="rect">
            <a:avLst/>
          </a:prstGeom>
          <a:noFill/>
        </p:spPr>
        <p:txBody>
          <a:bodyPr wrap="square" rtlCol="0">
            <a:spAutoFit/>
          </a:bodyPr>
          <a:lstStyle/>
          <a:p>
            <a:r>
              <a:rPr lang="sv-SE" b="1" dirty="0"/>
              <a:t>Mellanchef A</a:t>
            </a:r>
          </a:p>
        </p:txBody>
      </p:sp>
      <p:sp>
        <p:nvSpPr>
          <p:cNvPr id="25" name="textruta 24"/>
          <p:cNvSpPr txBox="1"/>
          <p:nvPr/>
        </p:nvSpPr>
        <p:spPr>
          <a:xfrm>
            <a:off x="5088205" y="1445277"/>
            <a:ext cx="1280161" cy="646331"/>
          </a:xfrm>
          <a:prstGeom prst="rect">
            <a:avLst/>
          </a:prstGeom>
          <a:noFill/>
        </p:spPr>
        <p:txBody>
          <a:bodyPr wrap="square" rtlCol="0">
            <a:spAutoFit/>
          </a:bodyPr>
          <a:lstStyle/>
          <a:p>
            <a:r>
              <a:rPr lang="sv-SE" b="1" dirty="0"/>
              <a:t>Nämnd/ Styrelse</a:t>
            </a:r>
          </a:p>
        </p:txBody>
      </p:sp>
      <p:sp>
        <p:nvSpPr>
          <p:cNvPr id="29" name="Högerböjd 28"/>
          <p:cNvSpPr/>
          <p:nvPr/>
        </p:nvSpPr>
        <p:spPr>
          <a:xfrm>
            <a:off x="4322066" y="1768442"/>
            <a:ext cx="603503" cy="146651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0" name="Högerböjd 29"/>
          <p:cNvSpPr/>
          <p:nvPr/>
        </p:nvSpPr>
        <p:spPr>
          <a:xfrm>
            <a:off x="4322066" y="3604291"/>
            <a:ext cx="453793" cy="74419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1" name="Högerböjd 30"/>
          <p:cNvSpPr/>
          <p:nvPr/>
        </p:nvSpPr>
        <p:spPr>
          <a:xfrm>
            <a:off x="4029457" y="4521816"/>
            <a:ext cx="292609" cy="64633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2" name="Högerböjd 31"/>
          <p:cNvSpPr/>
          <p:nvPr/>
        </p:nvSpPr>
        <p:spPr>
          <a:xfrm>
            <a:off x="2018094" y="2260955"/>
            <a:ext cx="182880" cy="48148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5" name="Högerböjd 34"/>
          <p:cNvSpPr/>
          <p:nvPr/>
        </p:nvSpPr>
        <p:spPr>
          <a:xfrm>
            <a:off x="6617400" y="3773073"/>
            <a:ext cx="382711" cy="856231"/>
          </a:xfrm>
          <a:prstGeom prst="curvedRightArrow">
            <a:avLst/>
          </a:prstGeom>
          <a:solidFill>
            <a:srgbClr val="FF0000"/>
          </a:solidFill>
          <a:scene3d>
            <a:camera prst="orthographicFront">
              <a:rot lat="0" lon="0" rev="116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6" name="Högerböjd 35"/>
          <p:cNvSpPr/>
          <p:nvPr/>
        </p:nvSpPr>
        <p:spPr>
          <a:xfrm>
            <a:off x="6955537" y="4629304"/>
            <a:ext cx="235928" cy="748743"/>
          </a:xfrm>
          <a:prstGeom prst="curvedRightArrow">
            <a:avLst/>
          </a:prstGeom>
          <a:solidFill>
            <a:srgbClr val="FF0000"/>
          </a:solidFill>
          <a:scene3d>
            <a:camera prst="orthographicFront">
              <a:rot lat="0" lon="0" rev="116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7" name="Högerböjd 36"/>
          <p:cNvSpPr/>
          <p:nvPr/>
        </p:nvSpPr>
        <p:spPr>
          <a:xfrm>
            <a:off x="6368367" y="1663368"/>
            <a:ext cx="587171" cy="1571591"/>
          </a:xfrm>
          <a:prstGeom prst="curvedRightArrow">
            <a:avLst/>
          </a:prstGeom>
          <a:solidFill>
            <a:srgbClr val="FF0000"/>
          </a:solidFill>
          <a:scene3d>
            <a:camera prst="orthographicFront">
              <a:rot lat="0" lon="0" rev="116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8" name="Högerböjd 37"/>
          <p:cNvSpPr/>
          <p:nvPr/>
        </p:nvSpPr>
        <p:spPr>
          <a:xfrm>
            <a:off x="8771667" y="1756929"/>
            <a:ext cx="382711" cy="856231"/>
          </a:xfrm>
          <a:prstGeom prst="curvedRightArrow">
            <a:avLst/>
          </a:prstGeom>
          <a:solidFill>
            <a:srgbClr val="FF0000"/>
          </a:solidFill>
          <a:scene3d>
            <a:camera prst="orthographicFront">
              <a:rot lat="0" lon="0" rev="116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17505714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Skyddsombudsstopp 6 kap 7§ AML</a:t>
            </a:r>
            <a:br>
              <a:rPr lang="sv-SE" dirty="0" smtClean="0"/>
            </a:br>
            <a:r>
              <a:rPr lang="sv-SE" dirty="0" smtClean="0"/>
              <a:t>Arbetsmiljöverket</a:t>
            </a:r>
            <a:endParaRPr lang="sv-SE" dirty="0"/>
          </a:p>
        </p:txBody>
      </p:sp>
      <p:sp>
        <p:nvSpPr>
          <p:cNvPr id="3" name="Platshållare för innehåll 2"/>
          <p:cNvSpPr>
            <a:spLocks noGrp="1"/>
          </p:cNvSpPr>
          <p:nvPr>
            <p:ph sz="quarter" idx="18"/>
          </p:nvPr>
        </p:nvSpPr>
        <p:spPr>
          <a:xfrm>
            <a:off x="6140527" y="2459800"/>
            <a:ext cx="5496000" cy="3357880"/>
          </a:xfrm>
        </p:spPr>
        <p:txBody>
          <a:bodyPr/>
          <a:lstStyle/>
          <a:p>
            <a:pPr marL="0" indent="0">
              <a:buNone/>
            </a:pPr>
            <a:r>
              <a:rPr lang="sv-SE" sz="2800" b="1" dirty="0" smtClean="0"/>
              <a:t>Skyddsstopp</a:t>
            </a:r>
          </a:p>
          <a:p>
            <a:r>
              <a:rPr lang="sv-SE" sz="2800" dirty="0" smtClean="0"/>
              <a:t>Meddela arbetsgivaren</a:t>
            </a:r>
          </a:p>
          <a:p>
            <a:r>
              <a:rPr lang="sv-SE" sz="2800" dirty="0" smtClean="0"/>
              <a:t>Arbetsmiljöverket eller skyddsombud kan häva skyddsstopp</a:t>
            </a:r>
          </a:p>
          <a:p>
            <a:r>
              <a:rPr lang="sv-SE" sz="2800" dirty="0" smtClean="0"/>
              <a:t>Arbetsmiljöverket kan kräva åtgärder för att skyddsstoppet skall hävas</a:t>
            </a:r>
          </a:p>
          <a:p>
            <a:endParaRPr lang="sv-SE" dirty="0"/>
          </a:p>
        </p:txBody>
      </p:sp>
      <p:sp>
        <p:nvSpPr>
          <p:cNvPr id="6" name="Platshållare för innehåll 5"/>
          <p:cNvSpPr>
            <a:spLocks noGrp="1"/>
          </p:cNvSpPr>
          <p:nvPr>
            <p:ph sz="quarter" idx="19"/>
          </p:nvPr>
        </p:nvSpPr>
        <p:spPr/>
        <p:txBody>
          <a:bodyPr>
            <a:normAutofit fontScale="92500" lnSpcReduction="10000"/>
          </a:bodyPr>
          <a:lstStyle/>
          <a:p>
            <a:pPr marL="0" indent="0">
              <a:buNone/>
            </a:pPr>
            <a:r>
              <a:rPr lang="sv-SE" sz="9600" dirty="0"/>
              <a:t/>
            </a:r>
            <a:br>
              <a:rPr lang="sv-SE" sz="9600" dirty="0"/>
            </a:br>
            <a:r>
              <a:rPr lang="sv-SE" sz="8000" dirty="0"/>
              <a:t/>
            </a:r>
            <a:br>
              <a:rPr lang="sv-SE" sz="8000" dirty="0"/>
            </a:br>
            <a:endParaRPr lang="sv-SE" sz="8000" dirty="0"/>
          </a:p>
          <a:p>
            <a:endParaRPr lang="sv-SE" dirty="0"/>
          </a:p>
        </p:txBody>
      </p:sp>
      <p:pic>
        <p:nvPicPr>
          <p:cNvPr id="5" name="Picture 11" descr="http://www.av.se/Images/logo_farg_b_tcm3-1735.gif">
            <a:hlinkClick r:id="rId3" tooltip="AV logotype Svartvit, eps-fil"/>
          </p:cNvPr>
          <p:cNvPicPr>
            <a:picLocks noChangeAspect="1" noChangeArrowheads="1"/>
          </p:cNvPicPr>
          <p:nvPr/>
        </p:nvPicPr>
        <p:blipFill>
          <a:blip r:embed="rId4"/>
          <a:srcRect/>
          <a:stretch>
            <a:fillRect/>
          </a:stretch>
        </p:blipFill>
        <p:spPr bwMode="auto">
          <a:xfrm>
            <a:off x="7973568" y="1146579"/>
            <a:ext cx="2643188" cy="1036637"/>
          </a:xfrm>
          <a:prstGeom prst="rect">
            <a:avLst/>
          </a:prstGeom>
          <a:noFill/>
          <a:ln w="9525">
            <a:noFill/>
            <a:miter lim="800000"/>
            <a:headEnd/>
            <a:tailEnd/>
          </a:ln>
        </p:spPr>
      </p:pic>
      <p:sp>
        <p:nvSpPr>
          <p:cNvPr id="7" name="Platshållare för innehåll 2"/>
          <p:cNvSpPr txBox="1">
            <a:spLocks/>
          </p:cNvSpPr>
          <p:nvPr/>
        </p:nvSpPr>
        <p:spPr>
          <a:xfrm>
            <a:off x="569343" y="2762885"/>
            <a:ext cx="5496000" cy="3357880"/>
          </a:xfrm>
          <a:prstGeom prst="rect">
            <a:avLst/>
          </a:prstGeom>
        </p:spPr>
        <p:txBody>
          <a:bodyPr vert="horz" lIns="0" tIns="0" rIns="0" bIns="0" rtlCol="0">
            <a:normAutofit/>
          </a:bodyPr>
          <a:lstStyle>
            <a:lvl1pPr marL="265113" indent="-265113" algn="l" defTabSz="685800" rtl="0" eaLnBrk="1" latinLnBrk="0" hangingPunct="1">
              <a:lnSpc>
                <a:spcPct val="100000"/>
              </a:lnSpc>
              <a:spcBef>
                <a:spcPts val="750"/>
              </a:spcBef>
              <a:buClr>
                <a:schemeClr val="accent1"/>
              </a:buClr>
              <a:buSzPct val="10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54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72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90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1080000" indent="-360000" algn="l" defTabSz="685800" rtl="0" eaLnBrk="1" latinLnBrk="0" hangingPunct="1">
              <a:lnSpc>
                <a:spcPct val="100000"/>
              </a:lnSpc>
              <a:spcBef>
                <a:spcPts val="375"/>
              </a:spcBef>
              <a:buClr>
                <a:schemeClr val="accent1"/>
              </a:buClr>
              <a:buSzPct val="90000"/>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sv-SE" sz="2800" i="1" dirty="0"/>
              <a:t>Om det finns en omedelbar och allvarlig fara för arbetstagares liv eller hälsa har du som skyddsombud rätt att avbryta arbetet. Det kallas för skyddsombudsstopp.</a:t>
            </a:r>
            <a:endParaRPr lang="sv-SE" i="1" dirty="0"/>
          </a:p>
        </p:txBody>
      </p:sp>
    </p:spTree>
    <p:extLst>
      <p:ext uri="{BB962C8B-B14F-4D97-AF65-F5344CB8AC3E}">
        <p14:creationId xmlns:p14="http://schemas.microsoft.com/office/powerpoint/2010/main" val="3025272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Dags för lunch!</a:t>
            </a:r>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58" y="1243569"/>
            <a:ext cx="10058400" cy="4762023"/>
          </a:xfrm>
          <a:prstGeom prst="rect">
            <a:avLst/>
          </a:prstGeom>
        </p:spPr>
      </p:pic>
    </p:spTree>
    <p:extLst>
      <p:ext uri="{BB962C8B-B14F-4D97-AF65-F5344CB8AC3E}">
        <p14:creationId xmlns:p14="http://schemas.microsoft.com/office/powerpoint/2010/main" val="15563128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lstStyle/>
          <a:p>
            <a:r>
              <a:rPr lang="sv-SE" dirty="0" smtClean="0"/>
              <a:t>Arbete med praktikfall</a:t>
            </a:r>
          </a:p>
          <a:p>
            <a:r>
              <a:rPr lang="sv-SE" dirty="0" smtClean="0"/>
              <a:t>Praktikfallen finns i utbildningsmaterialet</a:t>
            </a:r>
          </a:p>
          <a:p>
            <a:r>
              <a:rPr lang="sv-SE" dirty="0" smtClean="0"/>
              <a:t>Tid 25 minuter</a:t>
            </a:r>
          </a:p>
          <a:p>
            <a:r>
              <a:rPr lang="sv-SE" dirty="0" smtClean="0"/>
              <a:t>Återsamling och redovisning</a:t>
            </a:r>
          </a:p>
          <a:p>
            <a:r>
              <a:rPr lang="sv-SE" dirty="0" smtClean="0"/>
              <a:t>8 minuter per grupp</a:t>
            </a:r>
          </a:p>
          <a:p>
            <a:endParaRPr lang="sv-SE" dirty="0"/>
          </a:p>
          <a:p>
            <a:endParaRPr lang="sv-SE" dirty="0" smtClean="0"/>
          </a:p>
        </p:txBody>
      </p:sp>
      <p:sp>
        <p:nvSpPr>
          <p:cNvPr id="3" name="Rubrik 2"/>
          <p:cNvSpPr>
            <a:spLocks noGrp="1"/>
          </p:cNvSpPr>
          <p:nvPr>
            <p:ph type="title"/>
          </p:nvPr>
        </p:nvSpPr>
        <p:spPr/>
        <p:txBody>
          <a:bodyPr/>
          <a:lstStyle/>
          <a:p>
            <a:r>
              <a:rPr lang="sv-SE" dirty="0"/>
              <a:t>Arbetsmiljöarbete i praktiken</a:t>
            </a:r>
            <a:br>
              <a:rPr lang="sv-SE" dirty="0"/>
            </a:br>
            <a:r>
              <a:rPr lang="sv-SE" dirty="0"/>
              <a:t>Grupparbete</a:t>
            </a:r>
            <a:br>
              <a:rPr lang="sv-SE" dirty="0"/>
            </a:br>
            <a:endParaRPr lang="sv-SE" dirty="0"/>
          </a:p>
        </p:txBody>
      </p:sp>
      <p:pic>
        <p:nvPicPr>
          <p:cNvPr id="5" name="Bildobjekt 4"/>
          <p:cNvPicPr>
            <a:picLocks noChangeAspect="1"/>
          </p:cNvPicPr>
          <p:nvPr/>
        </p:nvPicPr>
        <p:blipFill>
          <a:blip r:embed="rId3"/>
          <a:stretch>
            <a:fillRect/>
          </a:stretch>
        </p:blipFill>
        <p:spPr>
          <a:xfrm>
            <a:off x="7765775" y="1328150"/>
            <a:ext cx="1908313" cy="1898576"/>
          </a:xfrm>
          <a:prstGeom prst="rect">
            <a:avLst/>
          </a:prstGeom>
        </p:spPr>
      </p:pic>
      <p:pic>
        <p:nvPicPr>
          <p:cNvPr id="6" name="Platshållare för innehåll 5"/>
          <p:cNvPicPr>
            <a:picLocks noChangeAspect="1"/>
          </p:cNvPicPr>
          <p:nvPr/>
        </p:nvPicPr>
        <p:blipFill>
          <a:blip r:embed="rId4"/>
          <a:stretch>
            <a:fillRect/>
          </a:stretch>
        </p:blipFill>
        <p:spPr>
          <a:xfrm>
            <a:off x="7765775" y="3468821"/>
            <a:ext cx="2027583" cy="2021903"/>
          </a:xfrm>
          <a:prstGeom prst="rect">
            <a:avLst/>
          </a:prstGeom>
        </p:spPr>
      </p:pic>
    </p:spTree>
    <p:extLst>
      <p:ext uri="{BB962C8B-B14F-4D97-AF65-F5344CB8AC3E}">
        <p14:creationId xmlns:p14="http://schemas.microsoft.com/office/powerpoint/2010/main" val="19646317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3"/>
          </p:nvPr>
        </p:nvSpPr>
        <p:spPr/>
        <p:txBody>
          <a:bodyPr/>
          <a:lstStyle/>
          <a:p>
            <a:r>
              <a:rPr lang="sv-SE" dirty="0"/>
              <a:t>Arbetsförhållandena ska anpassas till människors</a:t>
            </a:r>
            <a:r>
              <a:rPr lang="sv-SE" b="1" u="sng" dirty="0"/>
              <a:t> olika </a:t>
            </a:r>
            <a:r>
              <a:rPr lang="sv-SE" dirty="0"/>
              <a:t>förutsättningar i fysiskt och psykiskt avseende</a:t>
            </a:r>
            <a:r>
              <a:rPr lang="sv-SE" dirty="0" smtClean="0"/>
              <a:t>. 2 </a:t>
            </a:r>
            <a:r>
              <a:rPr lang="sv-SE" dirty="0"/>
              <a:t>kap. § 1 </a:t>
            </a:r>
            <a:r>
              <a:rPr lang="sv-SE" dirty="0" smtClean="0"/>
              <a:t>AML</a:t>
            </a:r>
          </a:p>
          <a:p>
            <a:r>
              <a:rPr lang="sv-SE" b="1" dirty="0" smtClean="0"/>
              <a:t>Ställ viktiga och utmanande frågor</a:t>
            </a:r>
          </a:p>
          <a:p>
            <a:pPr lvl="1"/>
            <a:r>
              <a:rPr lang="sv-SE" dirty="0" smtClean="0"/>
              <a:t>Hur inkluderar vi alla i arbetsmiljöarbetet?</a:t>
            </a:r>
          </a:p>
          <a:p>
            <a:pPr lvl="1"/>
            <a:r>
              <a:rPr lang="sv-SE" dirty="0"/>
              <a:t>Vem får prata/pratar mest vid möten, ex. APT?</a:t>
            </a:r>
          </a:p>
          <a:p>
            <a:pPr lvl="1"/>
            <a:r>
              <a:rPr lang="sv-SE" dirty="0"/>
              <a:t>Vem får kompetensutveckling</a:t>
            </a:r>
            <a:r>
              <a:rPr lang="sv-SE" dirty="0" smtClean="0"/>
              <a:t>?</a:t>
            </a:r>
          </a:p>
          <a:p>
            <a:pPr lvl="1"/>
            <a:r>
              <a:rPr lang="sv-SE" dirty="0"/>
              <a:t>Vad är organisation och vad är person</a:t>
            </a:r>
            <a:r>
              <a:rPr lang="sv-SE" dirty="0" smtClean="0"/>
              <a:t>?</a:t>
            </a:r>
          </a:p>
          <a:p>
            <a:pPr lvl="1"/>
            <a:r>
              <a:rPr lang="sv-SE" dirty="0"/>
              <a:t>För vem bygger vi lokalerna? </a:t>
            </a:r>
            <a:endParaRPr lang="sv-SE" dirty="0" smtClean="0"/>
          </a:p>
          <a:p>
            <a:pPr lvl="1"/>
            <a:r>
              <a:rPr lang="sv-SE" dirty="0" smtClean="0"/>
              <a:t>Har </a:t>
            </a:r>
            <a:r>
              <a:rPr lang="sv-SE" dirty="0"/>
              <a:t>alla möjlighet att arbeta på arbetsplatsen?</a:t>
            </a:r>
          </a:p>
          <a:p>
            <a:pPr lvl="1"/>
            <a:endParaRPr lang="sv-SE" dirty="0"/>
          </a:p>
          <a:p>
            <a:pPr lvl="1"/>
            <a:endParaRPr lang="sv-SE" dirty="0" smtClean="0"/>
          </a:p>
          <a:p>
            <a:pPr lvl="1"/>
            <a:endParaRPr lang="sv-SE" dirty="0"/>
          </a:p>
          <a:p>
            <a:endParaRPr lang="sv-SE" dirty="0" smtClean="0"/>
          </a:p>
          <a:p>
            <a:endParaRPr lang="sv-SE" dirty="0"/>
          </a:p>
          <a:p>
            <a:endParaRPr lang="sv-SE" dirty="0"/>
          </a:p>
        </p:txBody>
      </p:sp>
      <p:sp>
        <p:nvSpPr>
          <p:cNvPr id="3" name="Rubrik 2"/>
          <p:cNvSpPr>
            <a:spLocks noGrp="1"/>
          </p:cNvSpPr>
          <p:nvPr>
            <p:ph type="title"/>
          </p:nvPr>
        </p:nvSpPr>
        <p:spPr/>
        <p:txBody>
          <a:bodyPr/>
          <a:lstStyle/>
          <a:p>
            <a:r>
              <a:rPr lang="sv-SE" dirty="0" smtClean="0"/>
              <a:t>En arbetsmiljö för alla!</a:t>
            </a:r>
            <a:endParaRPr lang="sv-SE" dirty="0"/>
          </a:p>
        </p:txBody>
      </p:sp>
      <p:pic>
        <p:nvPicPr>
          <p:cNvPr id="4" name="Bild 2" descr="cid:image001.png@01D4F42A.7A97CEC0"/>
          <p:cNvPicPr/>
          <p:nvPr/>
        </p:nvPicPr>
        <p:blipFill>
          <a:blip r:embed="rId3">
            <a:extLst>
              <a:ext uri="{28A0092B-C50C-407E-A947-70E740481C1C}">
                <a14:useLocalDpi xmlns:a14="http://schemas.microsoft.com/office/drawing/2010/main" val="0"/>
              </a:ext>
            </a:extLst>
          </a:blip>
          <a:srcRect/>
          <a:stretch>
            <a:fillRect/>
          </a:stretch>
        </p:blipFill>
        <p:spPr bwMode="auto">
          <a:xfrm>
            <a:off x="9445752" y="155639"/>
            <a:ext cx="2590800" cy="1133475"/>
          </a:xfrm>
          <a:prstGeom prst="rect">
            <a:avLst/>
          </a:prstGeom>
          <a:noFill/>
          <a:ln>
            <a:noFill/>
          </a:ln>
        </p:spPr>
      </p:pic>
    </p:spTree>
    <p:extLst>
      <p:ext uri="{BB962C8B-B14F-4D97-AF65-F5344CB8AC3E}">
        <p14:creationId xmlns:p14="http://schemas.microsoft.com/office/powerpoint/2010/main" val="30453538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0400" y="348234"/>
            <a:ext cx="8191500" cy="1428750"/>
          </a:xfrm>
        </p:spPr>
        <p:txBody>
          <a:bodyPr/>
          <a:lstStyle/>
          <a:p>
            <a:r>
              <a:rPr lang="sv-SE" dirty="0"/>
              <a:t> Arbetsgivare och arbetstagare ska samverka…</a:t>
            </a:r>
          </a:p>
        </p:txBody>
      </p:sp>
      <p:sp>
        <p:nvSpPr>
          <p:cNvPr id="3" name="Platshållare för innehåll 2"/>
          <p:cNvSpPr>
            <a:spLocks noGrp="1"/>
          </p:cNvSpPr>
          <p:nvPr>
            <p:ph sz="half" idx="1"/>
          </p:nvPr>
        </p:nvSpPr>
        <p:spPr/>
        <p:txBody>
          <a:bodyPr>
            <a:normAutofit/>
          </a:bodyPr>
          <a:lstStyle/>
          <a:p>
            <a:pPr indent="0">
              <a:spcBef>
                <a:spcPct val="50000"/>
              </a:spcBef>
              <a:defRPr/>
            </a:pPr>
            <a:r>
              <a:rPr lang="sv-SE" sz="2200" b="1" dirty="0"/>
              <a:t>Arbetsgivaren är ansvarig för arbetsmiljön och ska:</a:t>
            </a:r>
          </a:p>
          <a:p>
            <a:pPr marL="180975" indent="-180975">
              <a:spcBef>
                <a:spcPct val="50000"/>
              </a:spcBef>
              <a:defRPr/>
            </a:pPr>
            <a:r>
              <a:rPr lang="sv-SE" sz="2200" dirty="0"/>
              <a:t>informera</a:t>
            </a:r>
          </a:p>
          <a:p>
            <a:pPr marL="180975" indent="-180975">
              <a:spcBef>
                <a:spcPct val="50000"/>
              </a:spcBef>
              <a:defRPr/>
            </a:pPr>
            <a:r>
              <a:rPr lang="sv-SE" sz="2200" dirty="0"/>
              <a:t>utreda</a:t>
            </a:r>
          </a:p>
          <a:p>
            <a:pPr marL="180975" indent="-180975">
              <a:spcBef>
                <a:spcPct val="50000"/>
              </a:spcBef>
              <a:defRPr/>
            </a:pPr>
            <a:r>
              <a:rPr lang="sv-SE" sz="2200" dirty="0"/>
              <a:t>undersöka</a:t>
            </a:r>
          </a:p>
          <a:p>
            <a:pPr marL="180975" indent="-180975">
              <a:spcBef>
                <a:spcPct val="50000"/>
              </a:spcBef>
              <a:defRPr/>
            </a:pPr>
            <a:r>
              <a:rPr lang="sv-SE" sz="2200" dirty="0"/>
              <a:t>vidta åtgärder</a:t>
            </a:r>
          </a:p>
          <a:p>
            <a:pPr marL="180975" indent="-180975">
              <a:spcBef>
                <a:spcPct val="50000"/>
              </a:spcBef>
              <a:defRPr/>
            </a:pPr>
            <a:r>
              <a:rPr lang="sv-SE" sz="2200" dirty="0"/>
              <a:t>organisera rehabilitering</a:t>
            </a:r>
          </a:p>
          <a:p>
            <a:pPr marL="180975" indent="-180975">
              <a:spcBef>
                <a:spcPct val="50000"/>
              </a:spcBef>
              <a:defRPr/>
            </a:pPr>
            <a:r>
              <a:rPr lang="sv-SE" sz="2200" dirty="0"/>
              <a:t>anmäla arbetsskada</a:t>
            </a:r>
          </a:p>
          <a:p>
            <a:endParaRPr lang="sv-SE" sz="2200" dirty="0"/>
          </a:p>
        </p:txBody>
      </p:sp>
      <p:sp>
        <p:nvSpPr>
          <p:cNvPr id="4" name="Platshållare för innehåll 3"/>
          <p:cNvSpPr>
            <a:spLocks noGrp="1"/>
          </p:cNvSpPr>
          <p:nvPr>
            <p:ph sz="half" idx="2"/>
          </p:nvPr>
        </p:nvSpPr>
        <p:spPr>
          <a:xfrm>
            <a:off x="6172200" y="2066926"/>
            <a:ext cx="4038600" cy="4124325"/>
          </a:xfrm>
        </p:spPr>
        <p:txBody>
          <a:bodyPr>
            <a:normAutofit/>
          </a:bodyPr>
          <a:lstStyle/>
          <a:p>
            <a:pPr>
              <a:spcBef>
                <a:spcPct val="50000"/>
              </a:spcBef>
              <a:defRPr/>
            </a:pPr>
            <a:r>
              <a:rPr lang="sv-SE" sz="2200" b="1" dirty="0"/>
              <a:t>Arbetstagaren ska: </a:t>
            </a:r>
          </a:p>
          <a:p>
            <a:pPr>
              <a:spcBef>
                <a:spcPct val="50000"/>
              </a:spcBef>
              <a:defRPr/>
            </a:pPr>
            <a:r>
              <a:rPr lang="sv-SE" sz="2200" dirty="0"/>
              <a:t/>
            </a:r>
            <a:br>
              <a:rPr lang="sv-SE" sz="2200" dirty="0"/>
            </a:br>
            <a:r>
              <a:rPr lang="sv-SE" sz="2200" dirty="0"/>
              <a:t>medverka</a:t>
            </a:r>
          </a:p>
          <a:p>
            <a:pPr marL="180975" indent="-180975">
              <a:spcBef>
                <a:spcPct val="50000"/>
              </a:spcBef>
              <a:defRPr/>
            </a:pPr>
            <a:r>
              <a:rPr lang="sv-SE" sz="2200" dirty="0"/>
              <a:t>följa föreskrifter</a:t>
            </a:r>
          </a:p>
          <a:p>
            <a:pPr marL="180975" indent="-180975">
              <a:spcBef>
                <a:spcPct val="50000"/>
              </a:spcBef>
              <a:defRPr/>
            </a:pPr>
            <a:r>
              <a:rPr lang="sv-SE" sz="2200" dirty="0"/>
              <a:t>delta i genomförandet</a:t>
            </a:r>
          </a:p>
          <a:p>
            <a:pPr marL="180975" indent="-180975">
              <a:spcBef>
                <a:spcPct val="50000"/>
              </a:spcBef>
              <a:defRPr/>
            </a:pPr>
            <a:r>
              <a:rPr lang="sv-SE" sz="2200" dirty="0"/>
              <a:t>använda skydd</a:t>
            </a:r>
          </a:p>
          <a:p>
            <a:pPr marL="180975" indent="-180975">
              <a:spcBef>
                <a:spcPct val="50000"/>
              </a:spcBef>
              <a:defRPr/>
            </a:pPr>
            <a:r>
              <a:rPr lang="sv-SE" sz="2200" dirty="0"/>
              <a:t>underrätta om fara</a:t>
            </a:r>
          </a:p>
          <a:p>
            <a:endParaRPr lang="sv-SE" sz="2200" dirty="0"/>
          </a:p>
        </p:txBody>
      </p:sp>
    </p:spTree>
    <p:extLst>
      <p:ext uri="{BB962C8B-B14F-4D97-AF65-F5344CB8AC3E}">
        <p14:creationId xmlns:p14="http://schemas.microsoft.com/office/powerpoint/2010/main" val="42790682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sz="quarter" idx="13"/>
          </p:nvPr>
        </p:nvSpPr>
        <p:spPr/>
        <p:txBody>
          <a:bodyPr/>
          <a:lstStyle/>
          <a:p>
            <a:r>
              <a:rPr lang="sv-SE" dirty="0" smtClean="0"/>
              <a:t>Samverka tillsammans med arbetsgivaren</a:t>
            </a:r>
          </a:p>
          <a:p>
            <a:r>
              <a:rPr lang="sv-SE" dirty="0" smtClean="0"/>
              <a:t>Skyddsombudet lyfter konkreta arbetsmiljöproblem med arbetsgivaren</a:t>
            </a:r>
          </a:p>
          <a:p>
            <a:r>
              <a:rPr lang="sv-SE" dirty="0" smtClean="0"/>
              <a:t>Rådgör med  huvudskyddsombudet, Vision och/eller Arbetsmiljöverket</a:t>
            </a:r>
          </a:p>
          <a:p>
            <a:r>
              <a:rPr lang="sv-SE" dirty="0" smtClean="0"/>
              <a:t>Skriv en framställan enligt AML 6:6a</a:t>
            </a:r>
          </a:p>
          <a:p>
            <a:r>
              <a:rPr lang="sv-SE" dirty="0" smtClean="0"/>
              <a:t>Involvera lokal styrelse/Visions center</a:t>
            </a:r>
          </a:p>
          <a:p>
            <a:r>
              <a:rPr lang="sv-SE" dirty="0" smtClean="0"/>
              <a:t>Formulera krav kopplat till lagstöd</a:t>
            </a:r>
          </a:p>
          <a:p>
            <a:r>
              <a:rPr lang="sv-SE" dirty="0" smtClean="0"/>
              <a:t>Koppla in arbetsmiljöverket</a:t>
            </a:r>
          </a:p>
          <a:p>
            <a:endParaRPr lang="sv-SE" dirty="0" smtClean="0"/>
          </a:p>
          <a:p>
            <a:endParaRPr lang="sv-SE" dirty="0"/>
          </a:p>
        </p:txBody>
      </p:sp>
      <p:sp>
        <p:nvSpPr>
          <p:cNvPr id="4" name="Rubrik 3"/>
          <p:cNvSpPr>
            <a:spLocks noGrp="1"/>
          </p:cNvSpPr>
          <p:nvPr>
            <p:ph type="title"/>
          </p:nvPr>
        </p:nvSpPr>
        <p:spPr/>
        <p:txBody>
          <a:bodyPr/>
          <a:lstStyle/>
          <a:p>
            <a:r>
              <a:rPr lang="sv-SE" dirty="0" smtClean="0"/>
              <a:t>Vad gör du om du kör fast?</a:t>
            </a:r>
            <a:endParaRPr lang="sv-SE" dirty="0"/>
          </a:p>
        </p:txBody>
      </p:sp>
    </p:spTree>
    <p:extLst>
      <p:ext uri="{BB962C8B-B14F-4D97-AF65-F5344CB8AC3E}">
        <p14:creationId xmlns:p14="http://schemas.microsoft.com/office/powerpoint/2010/main" val="28255123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sz="quarter" idx="13"/>
          </p:nvPr>
        </p:nvSpPr>
        <p:spPr/>
        <p:txBody>
          <a:bodyPr/>
          <a:lstStyle/>
          <a:p>
            <a:r>
              <a:rPr lang="sv-SE" dirty="0" smtClean="0"/>
              <a:t>Bristande samverkan</a:t>
            </a:r>
          </a:p>
          <a:p>
            <a:r>
              <a:rPr lang="sv-SE" dirty="0" smtClean="0"/>
              <a:t>Skyddsombudets lagliga rättigheter kränks</a:t>
            </a:r>
          </a:p>
          <a:p>
            <a:pPr lvl="1"/>
            <a:r>
              <a:rPr lang="sv-SE" dirty="0" smtClean="0"/>
              <a:t>Skyddsombud får inte medverka</a:t>
            </a:r>
          </a:p>
          <a:p>
            <a:pPr lvl="1"/>
            <a:r>
              <a:rPr lang="sv-SE" dirty="0" smtClean="0"/>
              <a:t>Skyddsombud undanhålls information</a:t>
            </a:r>
          </a:p>
          <a:p>
            <a:pPr lvl="1"/>
            <a:r>
              <a:rPr lang="sv-SE" dirty="0" smtClean="0"/>
              <a:t>Förändringar sker utan att skyddsombud involveras</a:t>
            </a:r>
          </a:p>
          <a:p>
            <a:pPr marL="180000" lvl="1" indent="0">
              <a:buNone/>
            </a:pPr>
            <a:endParaRPr lang="sv-SE" dirty="0" smtClean="0"/>
          </a:p>
          <a:p>
            <a:r>
              <a:rPr lang="sv-SE" dirty="0" smtClean="0"/>
              <a:t>Facklig fråga som drivs av Vision</a:t>
            </a:r>
          </a:p>
          <a:p>
            <a:r>
              <a:rPr lang="sv-SE" dirty="0" smtClean="0"/>
              <a:t>Tvisteförhandling</a:t>
            </a:r>
          </a:p>
          <a:p>
            <a:r>
              <a:rPr lang="sv-SE" dirty="0" smtClean="0"/>
              <a:t>Skadestånd</a:t>
            </a:r>
          </a:p>
          <a:p>
            <a:endParaRPr lang="sv-SE" dirty="0"/>
          </a:p>
          <a:p>
            <a:endParaRPr lang="sv-SE" dirty="0" smtClean="0"/>
          </a:p>
          <a:p>
            <a:endParaRPr lang="sv-SE" dirty="0"/>
          </a:p>
        </p:txBody>
      </p:sp>
      <p:sp>
        <p:nvSpPr>
          <p:cNvPr id="4" name="Rubrik 3"/>
          <p:cNvSpPr>
            <a:spLocks noGrp="1"/>
          </p:cNvSpPr>
          <p:nvPr>
            <p:ph type="title"/>
          </p:nvPr>
        </p:nvSpPr>
        <p:spPr/>
        <p:txBody>
          <a:bodyPr/>
          <a:lstStyle/>
          <a:p>
            <a:r>
              <a:rPr lang="sv-SE" dirty="0" smtClean="0"/>
              <a:t>Kränkning av skyddsombudets rättigheter</a:t>
            </a:r>
            <a:endParaRPr lang="sv-SE" dirty="0"/>
          </a:p>
        </p:txBody>
      </p:sp>
    </p:spTree>
    <p:extLst>
      <p:ext uri="{BB962C8B-B14F-4D97-AF65-F5344CB8AC3E}">
        <p14:creationId xmlns:p14="http://schemas.microsoft.com/office/powerpoint/2010/main" val="29791417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Arbetsmiljöverkets (AV) tillsynsansvar</a:t>
            </a:r>
            <a:endParaRPr lang="sv-SE" dirty="0"/>
          </a:p>
        </p:txBody>
      </p:sp>
      <p:sp>
        <p:nvSpPr>
          <p:cNvPr id="6" name="Platshållare för innehåll 5"/>
          <p:cNvSpPr>
            <a:spLocks noGrp="1"/>
          </p:cNvSpPr>
          <p:nvPr>
            <p:ph sz="quarter" idx="19"/>
          </p:nvPr>
        </p:nvSpPr>
        <p:spPr>
          <a:xfrm>
            <a:off x="637871" y="2069247"/>
            <a:ext cx="5496000" cy="3357880"/>
          </a:xfrm>
        </p:spPr>
        <p:txBody>
          <a:bodyPr>
            <a:normAutofit fontScale="25000" lnSpcReduction="20000"/>
          </a:bodyPr>
          <a:lstStyle/>
          <a:p>
            <a:pPr marL="0" indent="0">
              <a:buNone/>
            </a:pPr>
            <a:r>
              <a:rPr lang="sv-SE" sz="9600" b="1" dirty="0" smtClean="0"/>
              <a:t>Förebyggande arbete</a:t>
            </a:r>
          </a:p>
          <a:p>
            <a:r>
              <a:rPr lang="sv-SE" sz="9600" dirty="0" smtClean="0"/>
              <a:t>Rådgivning och utbildning</a:t>
            </a:r>
          </a:p>
          <a:p>
            <a:r>
              <a:rPr lang="sv-SE" sz="9600" dirty="0" smtClean="0"/>
              <a:t>Inspektion</a:t>
            </a:r>
          </a:p>
          <a:p>
            <a:r>
              <a:rPr lang="sv-SE" sz="9600" dirty="0" smtClean="0"/>
              <a:t>Inspektionsmeddelande</a:t>
            </a:r>
          </a:p>
          <a:p>
            <a:endParaRPr lang="sv-SE" sz="9600" dirty="0" smtClean="0"/>
          </a:p>
          <a:p>
            <a:pPr marL="0" indent="0">
              <a:buNone/>
            </a:pPr>
            <a:r>
              <a:rPr lang="sv-SE" sz="9600" b="1" dirty="0" smtClean="0"/>
              <a:t>Om  inte åtgärdar bristerna åtgärdas</a:t>
            </a:r>
          </a:p>
          <a:p>
            <a:r>
              <a:rPr lang="sv-SE" sz="9600" dirty="0" smtClean="0"/>
              <a:t>Föreläggande – förbud</a:t>
            </a:r>
          </a:p>
          <a:p>
            <a:r>
              <a:rPr lang="sv-SE" sz="9600" dirty="0" smtClean="0"/>
              <a:t>Vite</a:t>
            </a:r>
          </a:p>
          <a:p>
            <a:r>
              <a:rPr lang="sv-SE" sz="9600" dirty="0" smtClean="0"/>
              <a:t>Straff</a:t>
            </a:r>
          </a:p>
          <a:p>
            <a:r>
              <a:rPr lang="sv-SE" sz="9600" dirty="0" smtClean="0"/>
              <a:t>Överklagande</a:t>
            </a:r>
          </a:p>
          <a:p>
            <a:r>
              <a:rPr lang="sv-SE" sz="9600" dirty="0" smtClean="0"/>
              <a:t>Sanktionsavgifter </a:t>
            </a:r>
            <a:br>
              <a:rPr lang="sv-SE" sz="9600" dirty="0" smtClean="0"/>
            </a:br>
            <a:r>
              <a:rPr lang="sv-SE" sz="8000" dirty="0" smtClean="0"/>
              <a:t/>
            </a:r>
            <a:br>
              <a:rPr lang="sv-SE" sz="8000" dirty="0" smtClean="0"/>
            </a:br>
            <a:endParaRPr lang="sv-SE" sz="8000" dirty="0" smtClean="0"/>
          </a:p>
          <a:p>
            <a:endParaRPr lang="sv-SE" dirty="0"/>
          </a:p>
        </p:txBody>
      </p:sp>
      <p:pic>
        <p:nvPicPr>
          <p:cNvPr id="5" name="Picture 11" descr="http://www.av.se/Images/logo_farg_b_tcm3-1735.gif">
            <a:hlinkClick r:id="rId3" tooltip="AV logotype Svartvit, eps-fil"/>
          </p:cNvPr>
          <p:cNvPicPr>
            <a:picLocks noChangeAspect="1" noChangeArrowheads="1"/>
          </p:cNvPicPr>
          <p:nvPr/>
        </p:nvPicPr>
        <p:blipFill>
          <a:blip r:embed="rId4"/>
          <a:srcRect/>
          <a:stretch>
            <a:fillRect/>
          </a:stretch>
        </p:blipFill>
        <p:spPr bwMode="auto">
          <a:xfrm>
            <a:off x="7973568" y="1146579"/>
            <a:ext cx="2643188" cy="1036637"/>
          </a:xfrm>
          <a:prstGeom prst="rect">
            <a:avLst/>
          </a:prstGeom>
          <a:noFill/>
          <a:ln w="9525">
            <a:noFill/>
            <a:miter lim="800000"/>
            <a:headEnd/>
            <a:tailEnd/>
          </a:ln>
        </p:spPr>
      </p:pic>
    </p:spTree>
    <p:extLst>
      <p:ext uri="{BB962C8B-B14F-4D97-AF65-F5344CB8AC3E}">
        <p14:creationId xmlns:p14="http://schemas.microsoft.com/office/powerpoint/2010/main" val="41935338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4977" b="34977"/>
          <a:stretch>
            <a:fillRect/>
          </a:stretch>
        </p:blipFill>
        <p:spPr>
          <a:xfrm>
            <a:off x="754655" y="5172700"/>
            <a:ext cx="2409586" cy="1151343"/>
          </a:xfrm>
        </p:spPr>
      </p:pic>
      <p:pic>
        <p:nvPicPr>
          <p:cNvPr id="5" name="Bildobjekt 4"/>
          <p:cNvPicPr>
            <a:picLocks noChangeAspect="1"/>
          </p:cNvPicPr>
          <p:nvPr/>
        </p:nvPicPr>
        <p:blipFill rotWithShape="1">
          <a:blip r:embed="rId3" cstate="print">
            <a:extLst>
              <a:ext uri="{28A0092B-C50C-407E-A947-70E740481C1C}">
                <a14:useLocalDpi xmlns:a14="http://schemas.microsoft.com/office/drawing/2010/main" val="0"/>
              </a:ext>
            </a:extLst>
          </a:blip>
          <a:srcRect l="-1047" t="11647" b="11785"/>
          <a:stretch/>
        </p:blipFill>
        <p:spPr>
          <a:xfrm>
            <a:off x="287002" y="2169197"/>
            <a:ext cx="2242858" cy="2265976"/>
          </a:xfrm>
          <a:prstGeom prst="rect">
            <a:avLst/>
          </a:prstGeom>
        </p:spPr>
      </p:pic>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201" y="383726"/>
            <a:ext cx="4354515" cy="3265887"/>
          </a:xfrm>
          <a:prstGeom prst="rect">
            <a:avLst/>
          </a:prstGeom>
        </p:spPr>
      </p:pic>
      <p:pic>
        <p:nvPicPr>
          <p:cNvPr id="7" name="Bildobjek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57" y="347719"/>
            <a:ext cx="2264052" cy="1698039"/>
          </a:xfrm>
          <a:prstGeom prst="rect">
            <a:avLst/>
          </a:prstGeom>
        </p:spPr>
      </p:pic>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581" y="3800102"/>
            <a:ext cx="3544135" cy="2658101"/>
          </a:xfrm>
          <a:prstGeom prst="rect">
            <a:avLst/>
          </a:prstGeom>
        </p:spPr>
      </p:pic>
      <p:pic>
        <p:nvPicPr>
          <p:cNvPr id="10" name="Bildobjek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789" y="3676663"/>
            <a:ext cx="2248053" cy="2781540"/>
          </a:xfrm>
          <a:prstGeom prst="rect">
            <a:avLst/>
          </a:prstGeom>
        </p:spPr>
      </p:pic>
      <p:pic>
        <p:nvPicPr>
          <p:cNvPr id="11" name="Bildobjek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752712" y="449726"/>
            <a:ext cx="2273450" cy="2273450"/>
          </a:xfrm>
          <a:prstGeom prst="rect">
            <a:avLst/>
          </a:prstGeom>
        </p:spPr>
      </p:pic>
      <p:pic>
        <p:nvPicPr>
          <p:cNvPr id="12" name="Bildobjekt 11"/>
          <p:cNvPicPr>
            <a:picLocks noChangeAspect="1"/>
          </p:cNvPicPr>
          <p:nvPr/>
        </p:nvPicPr>
        <p:blipFill rotWithShape="1">
          <a:blip r:embed="rId9" cstate="print">
            <a:extLst>
              <a:ext uri="{28A0092B-C50C-407E-A947-70E740481C1C}">
                <a14:useLocalDpi xmlns:a14="http://schemas.microsoft.com/office/drawing/2010/main" val="0"/>
              </a:ext>
            </a:extLst>
          </a:blip>
          <a:srcRect r="4412" b="13558"/>
          <a:stretch/>
        </p:blipFill>
        <p:spPr>
          <a:xfrm>
            <a:off x="443362" y="4525278"/>
            <a:ext cx="2964549" cy="2010679"/>
          </a:xfrm>
          <a:prstGeom prst="rect">
            <a:avLst/>
          </a:prstGeom>
        </p:spPr>
      </p:pic>
      <p:pic>
        <p:nvPicPr>
          <p:cNvPr id="13" name="Bildobjekt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388226" y="3196968"/>
            <a:ext cx="2915889" cy="2186917"/>
          </a:xfrm>
          <a:prstGeom prst="rect">
            <a:avLst/>
          </a:prstGeom>
        </p:spPr>
      </p:pic>
      <p:pic>
        <p:nvPicPr>
          <p:cNvPr id="14" name="Bildobjekt 13"/>
          <p:cNvPicPr>
            <a:picLocks noChangeAspect="1"/>
          </p:cNvPicPr>
          <p:nvPr/>
        </p:nvPicPr>
        <p:blipFill rotWithShape="1">
          <a:blip r:embed="rId11" cstate="print">
            <a:extLst>
              <a:ext uri="{28A0092B-C50C-407E-A947-70E740481C1C}">
                <a14:useLocalDpi xmlns:a14="http://schemas.microsoft.com/office/drawing/2010/main" val="0"/>
              </a:ext>
            </a:extLst>
          </a:blip>
          <a:srcRect l="14213" b="7314"/>
          <a:stretch/>
        </p:blipFill>
        <p:spPr>
          <a:xfrm rot="4462358">
            <a:off x="2502309" y="2727822"/>
            <a:ext cx="2130077" cy="1726035"/>
          </a:xfrm>
          <a:prstGeom prst="rect">
            <a:avLst/>
          </a:prstGeom>
        </p:spPr>
      </p:pic>
      <p:pic>
        <p:nvPicPr>
          <p:cNvPr id="15" name="Bildobjekt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971399" y="849214"/>
            <a:ext cx="2972176" cy="2229131"/>
          </a:xfrm>
          <a:prstGeom prst="rect">
            <a:avLst/>
          </a:prstGeom>
        </p:spPr>
      </p:pic>
      <p:pic>
        <p:nvPicPr>
          <p:cNvPr id="2" name="Bildobjekt 1"/>
          <p:cNvPicPr>
            <a:picLocks noChangeAspect="1"/>
          </p:cNvPicPr>
          <p:nvPr/>
        </p:nvPicPr>
        <p:blipFill rotWithShape="1">
          <a:blip r:embed="rId13" cstate="print">
            <a:extLst>
              <a:ext uri="{28A0092B-C50C-407E-A947-70E740481C1C}">
                <a14:useLocalDpi xmlns:a14="http://schemas.microsoft.com/office/drawing/2010/main" val="0"/>
              </a:ext>
            </a:extLst>
          </a:blip>
          <a:srcRect t="9601" r="-721" b="12626"/>
          <a:stretch/>
        </p:blipFill>
        <p:spPr>
          <a:xfrm rot="839552">
            <a:off x="5961101" y="2361959"/>
            <a:ext cx="1640304" cy="2254826"/>
          </a:xfrm>
          <a:prstGeom prst="rect">
            <a:avLst/>
          </a:prstGeom>
        </p:spPr>
      </p:pic>
    </p:spTree>
    <p:extLst>
      <p:ext uri="{BB962C8B-B14F-4D97-AF65-F5344CB8AC3E}">
        <p14:creationId xmlns:p14="http://schemas.microsoft.com/office/powerpoint/2010/main" val="1946844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Utbildningens mål</a:t>
            </a:r>
            <a:endParaRPr lang="sv-SE" dirty="0"/>
          </a:p>
        </p:txBody>
      </p:sp>
      <p:sp>
        <p:nvSpPr>
          <p:cNvPr id="3" name="Platshållare för innehåll 2"/>
          <p:cNvSpPr>
            <a:spLocks noGrp="1"/>
          </p:cNvSpPr>
          <p:nvPr>
            <p:ph sz="quarter" idx="18"/>
          </p:nvPr>
        </p:nvSpPr>
        <p:spPr>
          <a:xfrm>
            <a:off x="492126" y="2519045"/>
            <a:ext cx="10652123" cy="3357880"/>
          </a:xfrm>
        </p:spPr>
        <p:txBody>
          <a:bodyPr>
            <a:normAutofit fontScale="92500" lnSpcReduction="20000"/>
          </a:bodyPr>
          <a:lstStyle/>
          <a:p>
            <a:r>
              <a:rPr lang="sv-SE" dirty="0"/>
              <a:t> känna till uppdraget som skyddsombud utifrån arbetsmiljölagen,</a:t>
            </a:r>
            <a:br>
              <a:rPr lang="sv-SE" dirty="0"/>
            </a:br>
            <a:r>
              <a:rPr lang="sv-SE" dirty="0"/>
              <a:t>  föreskrifter och </a:t>
            </a:r>
            <a:r>
              <a:rPr lang="sv-SE" dirty="0" smtClean="0"/>
              <a:t>Visions uppdragshandling</a:t>
            </a:r>
            <a:endParaRPr lang="sv-SE" dirty="0"/>
          </a:p>
          <a:p>
            <a:endParaRPr lang="sv-SE" dirty="0"/>
          </a:p>
          <a:p>
            <a:r>
              <a:rPr lang="sv-SE" dirty="0"/>
              <a:t> påverka och agera inom skyddsområdet med stöd av </a:t>
            </a:r>
            <a:br>
              <a:rPr lang="sv-SE" dirty="0"/>
            </a:br>
            <a:r>
              <a:rPr lang="sv-SE" dirty="0"/>
              <a:t>  arbetsmiljöregelverket</a:t>
            </a:r>
          </a:p>
          <a:p>
            <a:endParaRPr lang="sv-SE" dirty="0"/>
          </a:p>
          <a:p>
            <a:r>
              <a:rPr lang="sv-SE" dirty="0"/>
              <a:t> ställa krav på och vara aktiv i det systematiska arbetsmiljöarbetet</a:t>
            </a:r>
          </a:p>
          <a:p>
            <a:endParaRPr lang="sv-SE" dirty="0"/>
          </a:p>
          <a:p>
            <a:r>
              <a:rPr lang="sv-SE" dirty="0"/>
              <a:t> samverka med arbetsgivaren och driva på för en bra arbetsmiljö</a:t>
            </a:r>
            <a:br>
              <a:rPr lang="sv-SE" dirty="0"/>
            </a:br>
            <a:endParaRPr lang="sv-SE" dirty="0"/>
          </a:p>
          <a:p>
            <a:r>
              <a:rPr lang="sv-SE" dirty="0"/>
              <a:t> göra Vision synligt i arbetsmiljöfrågor</a:t>
            </a:r>
          </a:p>
          <a:p>
            <a:endParaRPr lang="sv-SE" dirty="0"/>
          </a:p>
        </p:txBody>
      </p:sp>
    </p:spTree>
    <p:extLst>
      <p:ext uri="{BB962C8B-B14F-4D97-AF65-F5344CB8AC3E}">
        <p14:creationId xmlns:p14="http://schemas.microsoft.com/office/powerpoint/2010/main" val="617478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2019300" y="1190625"/>
            <a:ext cx="7572375" cy="4457700"/>
          </a:xfrm>
        </p:spPr>
        <p:txBody>
          <a:bodyPr>
            <a:normAutofit/>
          </a:bodyPr>
          <a:lstStyle/>
          <a:p>
            <a:pPr>
              <a:lnSpc>
                <a:spcPct val="90000"/>
              </a:lnSpc>
              <a:spcBef>
                <a:spcPct val="50000"/>
              </a:spcBef>
            </a:pPr>
            <a:r>
              <a:rPr lang="sv-SE" sz="4000" i="1" dirty="0"/>
              <a:t>E</a:t>
            </a:r>
            <a:r>
              <a:rPr lang="sv-SE" i="1" dirty="0" smtClean="0"/>
              <a:t>tt enda förslag till</a:t>
            </a:r>
          </a:p>
          <a:p>
            <a:pPr>
              <a:lnSpc>
                <a:spcPct val="90000"/>
              </a:lnSpc>
              <a:spcBef>
                <a:spcPct val="50000"/>
              </a:spcBef>
            </a:pPr>
            <a:r>
              <a:rPr lang="sv-SE" i="1" dirty="0" smtClean="0"/>
              <a:t>en enda förbättring av arbetsmiljön från</a:t>
            </a:r>
          </a:p>
          <a:p>
            <a:pPr>
              <a:lnSpc>
                <a:spcPct val="90000"/>
              </a:lnSpc>
              <a:spcBef>
                <a:spcPct val="50000"/>
              </a:spcBef>
            </a:pPr>
            <a:r>
              <a:rPr lang="sv-SE" i="1" dirty="0" smtClean="0"/>
              <a:t>ett enda skyddsombud eller arbetsledare som leder till att </a:t>
            </a:r>
          </a:p>
          <a:p>
            <a:pPr>
              <a:lnSpc>
                <a:spcPct val="90000"/>
              </a:lnSpc>
              <a:spcBef>
                <a:spcPct val="50000"/>
              </a:spcBef>
            </a:pPr>
            <a:r>
              <a:rPr lang="sv-SE" i="1" dirty="0" smtClean="0"/>
              <a:t>en enda arbetstagare undgår</a:t>
            </a:r>
          </a:p>
          <a:p>
            <a:pPr>
              <a:lnSpc>
                <a:spcPct val="90000"/>
              </a:lnSpc>
              <a:spcBef>
                <a:spcPct val="50000"/>
              </a:spcBef>
            </a:pPr>
            <a:r>
              <a:rPr lang="sv-SE" i="1" dirty="0" smtClean="0"/>
              <a:t>en enda arbetsskada,</a:t>
            </a:r>
          </a:p>
          <a:p>
            <a:pPr>
              <a:lnSpc>
                <a:spcPct val="90000"/>
              </a:lnSpc>
              <a:spcBef>
                <a:spcPct val="50000"/>
              </a:spcBef>
            </a:pPr>
            <a:r>
              <a:rPr lang="sv-SE" i="1" dirty="0" smtClean="0"/>
              <a:t>är ovärderlig för individen,</a:t>
            </a:r>
          </a:p>
          <a:p>
            <a:pPr>
              <a:lnSpc>
                <a:spcPct val="90000"/>
              </a:lnSpc>
              <a:spcBef>
                <a:spcPct val="50000"/>
              </a:spcBef>
            </a:pPr>
            <a:r>
              <a:rPr lang="sv-SE" i="1" dirty="0" smtClean="0"/>
              <a:t>gynnar arbetsgivaren och är </a:t>
            </a:r>
          </a:p>
          <a:p>
            <a:pPr>
              <a:lnSpc>
                <a:spcPct val="90000"/>
              </a:lnSpc>
              <a:spcBef>
                <a:spcPct val="50000"/>
              </a:spcBef>
            </a:pPr>
            <a:r>
              <a:rPr lang="sv-SE" i="1" dirty="0" smtClean="0"/>
              <a:t>en samhällsinsats </a:t>
            </a:r>
          </a:p>
          <a:p>
            <a:pPr>
              <a:lnSpc>
                <a:spcPct val="90000"/>
              </a:lnSpc>
              <a:spcBef>
                <a:spcPct val="50000"/>
              </a:spcBef>
            </a:pPr>
            <a:endParaRPr lang="sv-SE" sz="1600" i="1" dirty="0"/>
          </a:p>
          <a:p>
            <a:pPr algn="r">
              <a:lnSpc>
                <a:spcPct val="90000"/>
              </a:lnSpc>
              <a:spcBef>
                <a:spcPct val="50000"/>
              </a:spcBef>
            </a:pPr>
            <a:r>
              <a:rPr lang="sv-SE" sz="1400" i="1" dirty="0"/>
              <a:t>Maria Steinberg, ”Skyddsombudsrätt Samverkan, ansvar och tillsyn” (1995).</a:t>
            </a:r>
          </a:p>
          <a:p>
            <a:pPr>
              <a:lnSpc>
                <a:spcPct val="90000"/>
              </a:lnSpc>
              <a:spcBef>
                <a:spcPct val="50000"/>
              </a:spcBef>
            </a:pPr>
            <a:endParaRPr lang="sv-SE" i="1" dirty="0" smtClean="0">
              <a:latin typeface="Bookman Old Style" pitchFamily="18" charset="0"/>
            </a:endParaRPr>
          </a:p>
          <a:p>
            <a:endParaRPr lang="sv-SE" dirty="0"/>
          </a:p>
        </p:txBody>
      </p:sp>
    </p:spTree>
    <p:extLst>
      <p:ext uri="{BB962C8B-B14F-4D97-AF65-F5344CB8AC3E}">
        <p14:creationId xmlns:p14="http://schemas.microsoft.com/office/powerpoint/2010/main" val="25403149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Tack för idag!</a:t>
            </a: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19" y="1283259"/>
            <a:ext cx="7341487" cy="4894325"/>
          </a:xfrm>
          <a:prstGeom prst="rect">
            <a:avLst/>
          </a:prstGeom>
        </p:spPr>
      </p:pic>
    </p:spTree>
    <p:extLst>
      <p:ext uri="{BB962C8B-B14F-4D97-AF65-F5344CB8AC3E}">
        <p14:creationId xmlns:p14="http://schemas.microsoft.com/office/powerpoint/2010/main" val="2570117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8102" y="329031"/>
            <a:ext cx="8625293" cy="2064565"/>
          </a:xfrm>
        </p:spPr>
        <p:txBody>
          <a:bodyPr/>
          <a:lstStyle/>
          <a:p>
            <a:r>
              <a:rPr lang="sv-SE" dirty="0" smtClean="0"/>
              <a:t>Digital bikupa </a:t>
            </a:r>
            <a:br>
              <a:rPr lang="sv-SE" dirty="0" smtClean="0"/>
            </a:br>
            <a:r>
              <a:rPr lang="sv-SE" dirty="0" smtClean="0"/>
              <a:t>10 minuter</a:t>
            </a:r>
            <a:endParaRPr lang="sv-SE" i="1" dirty="0"/>
          </a:p>
        </p:txBody>
      </p:sp>
      <p:sp>
        <p:nvSpPr>
          <p:cNvPr id="3" name="Platshållare för innehåll 2"/>
          <p:cNvSpPr>
            <a:spLocks noGrp="1"/>
          </p:cNvSpPr>
          <p:nvPr>
            <p:ph sz="quarter" idx="18"/>
          </p:nvPr>
        </p:nvSpPr>
        <p:spPr>
          <a:xfrm>
            <a:off x="730921" y="2721560"/>
            <a:ext cx="4122000" cy="3357880"/>
          </a:xfrm>
        </p:spPr>
        <p:txBody>
          <a:bodyPr/>
          <a:lstStyle/>
          <a:p>
            <a:r>
              <a:rPr lang="sv-SE" dirty="0"/>
              <a:t>Vad är arbetsmiljö? </a:t>
            </a:r>
            <a:endParaRPr lang="sv-SE" dirty="0" smtClean="0"/>
          </a:p>
          <a:p>
            <a:r>
              <a:rPr lang="sv-SE" dirty="0" smtClean="0"/>
              <a:t>Vad är </a:t>
            </a:r>
            <a:r>
              <a:rPr lang="sv-SE" dirty="0"/>
              <a:t>sjyst arbetsmiljö? </a:t>
            </a:r>
            <a:endParaRPr lang="sv-SE" dirty="0" smtClean="0"/>
          </a:p>
          <a:p>
            <a:r>
              <a:rPr lang="sv-SE" dirty="0" smtClean="0"/>
              <a:t>Den största arbetsmiljöutmaningen hos mig är…</a:t>
            </a:r>
          </a:p>
          <a:p>
            <a:pPr marL="0" indent="0">
              <a:buNone/>
            </a:pPr>
            <a:endParaRPr lang="sv-SE" dirty="0"/>
          </a:p>
        </p:txBody>
      </p:sp>
      <p:pic>
        <p:nvPicPr>
          <p:cNvPr id="6" name="Platshållare för bild 5" descr="_M3E9584.jpg"/>
          <p:cNvPicPr>
            <a:picLocks noChangeAspect="1"/>
          </p:cNvPicPr>
          <p:nvPr/>
        </p:nvPicPr>
        <p:blipFill>
          <a:blip r:embed="rId3"/>
          <a:srcRect l="24781" r="24781"/>
          <a:stretch>
            <a:fillRect/>
          </a:stretch>
        </p:blipFill>
        <p:spPr>
          <a:xfrm>
            <a:off x="6113749" y="334428"/>
            <a:ext cx="4346871" cy="5745012"/>
          </a:xfrm>
          <a:prstGeom prst="rect">
            <a:avLst/>
          </a:prstGeom>
        </p:spPr>
      </p:pic>
    </p:spTree>
    <p:extLst>
      <p:ext uri="{BB962C8B-B14F-4D97-AF65-F5344CB8AC3E}">
        <p14:creationId xmlns:p14="http://schemas.microsoft.com/office/powerpoint/2010/main" val="1264300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8102" y="329031"/>
            <a:ext cx="8625293" cy="2064565"/>
          </a:xfrm>
        </p:spPr>
        <p:txBody>
          <a:bodyPr/>
          <a:lstStyle/>
          <a:p>
            <a:r>
              <a:rPr lang="sv-SE" dirty="0" smtClean="0"/>
              <a:t>Arbetsmiljöns beskaffenhet</a:t>
            </a:r>
            <a:br>
              <a:rPr lang="sv-SE" dirty="0" smtClean="0"/>
            </a:br>
            <a:r>
              <a:rPr lang="sv-SE" sz="3600" dirty="0" smtClean="0"/>
              <a:t>Arbetsmiljölagen (AML) 2 </a:t>
            </a:r>
            <a:r>
              <a:rPr lang="sv-SE" sz="3600" dirty="0"/>
              <a:t>Kap 1 § </a:t>
            </a:r>
            <a:r>
              <a:rPr lang="sv-SE" dirty="0"/>
              <a:t/>
            </a:r>
            <a:br>
              <a:rPr lang="sv-SE" dirty="0"/>
            </a:br>
            <a:endParaRPr lang="sv-SE" i="1" dirty="0"/>
          </a:p>
        </p:txBody>
      </p:sp>
      <p:sp>
        <p:nvSpPr>
          <p:cNvPr id="3" name="Platshållare för innehåll 2"/>
          <p:cNvSpPr>
            <a:spLocks noGrp="1"/>
          </p:cNvSpPr>
          <p:nvPr>
            <p:ph sz="quarter" idx="18"/>
          </p:nvPr>
        </p:nvSpPr>
        <p:spPr>
          <a:xfrm>
            <a:off x="730921" y="2721560"/>
            <a:ext cx="4122000" cy="3357880"/>
          </a:xfrm>
        </p:spPr>
        <p:txBody>
          <a:bodyPr/>
          <a:lstStyle/>
          <a:p>
            <a:pPr marL="0" indent="0">
              <a:buNone/>
            </a:pPr>
            <a:r>
              <a:rPr lang="sv-SE" dirty="0" smtClean="0"/>
              <a:t>Arbetsmiljölagen säger…</a:t>
            </a:r>
          </a:p>
          <a:p>
            <a:r>
              <a:rPr lang="sv-SE" dirty="0" smtClean="0"/>
              <a:t>Arbetsmiljön ska vara </a:t>
            </a:r>
            <a:r>
              <a:rPr lang="sv-SE" i="1" dirty="0" smtClean="0"/>
              <a:t>tillfredsställande</a:t>
            </a:r>
            <a:r>
              <a:rPr lang="sv-SE" dirty="0" smtClean="0"/>
              <a:t> med hänsyn till arbetets natur och den sociala och tekniska utvecklingen i samhället… </a:t>
            </a:r>
          </a:p>
          <a:p>
            <a:r>
              <a:rPr lang="sv-SE" dirty="0" smtClean="0"/>
              <a:t>Arbetsförhållandena ska </a:t>
            </a:r>
            <a:r>
              <a:rPr lang="sv-SE" i="1" dirty="0" smtClean="0"/>
              <a:t>anpassas </a:t>
            </a:r>
            <a:r>
              <a:rPr lang="sv-SE" dirty="0" smtClean="0"/>
              <a:t>till människors </a:t>
            </a:r>
            <a:r>
              <a:rPr lang="sv-SE" i="1" dirty="0" smtClean="0"/>
              <a:t>olika</a:t>
            </a:r>
            <a:r>
              <a:rPr lang="sv-SE" dirty="0" smtClean="0"/>
              <a:t> förutsättningar i fysiskt och psykiskt avseende.</a:t>
            </a:r>
          </a:p>
          <a:p>
            <a:endParaRPr lang="sv-SE" dirty="0"/>
          </a:p>
        </p:txBody>
      </p:sp>
      <p:pic>
        <p:nvPicPr>
          <p:cNvPr id="6" name="Platshållare för innehåll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5636" y="1853341"/>
            <a:ext cx="5198225" cy="3464617"/>
          </a:xfrm>
          <a:prstGeom prst="rect">
            <a:avLst/>
          </a:prstGeom>
        </p:spPr>
      </p:pic>
    </p:spTree>
    <p:extLst>
      <p:ext uri="{BB962C8B-B14F-4D97-AF65-F5344CB8AC3E}">
        <p14:creationId xmlns:p14="http://schemas.microsoft.com/office/powerpoint/2010/main" val="2716277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Vision">
  <a:themeElements>
    <a:clrScheme name="Vision">
      <a:dk1>
        <a:sysClr val="windowText" lastClr="000000"/>
      </a:dk1>
      <a:lt1>
        <a:sysClr val="window" lastClr="FFFFFF"/>
      </a:lt1>
      <a:dk2>
        <a:srgbClr val="210061"/>
      </a:dk2>
      <a:lt2>
        <a:srgbClr val="EFE9E5"/>
      </a:lt2>
      <a:accent1>
        <a:srgbClr val="8144AE"/>
      </a:accent1>
      <a:accent2>
        <a:srgbClr val="210061"/>
      </a:accent2>
      <a:accent3>
        <a:srgbClr val="00A68A"/>
      </a:accent3>
      <a:accent4>
        <a:srgbClr val="FFDE00"/>
      </a:accent4>
      <a:accent5>
        <a:srgbClr val="65D44A"/>
      </a:accent5>
      <a:accent6>
        <a:srgbClr val="D8CFC6"/>
      </a:accent6>
      <a:hlink>
        <a:srgbClr val="0000FF"/>
      </a:hlink>
      <a:folHlink>
        <a:srgbClr val="800080"/>
      </a:folHlink>
    </a:clrScheme>
    <a:fontScheme name="Vision Fo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Vision 1">
      <a:srgbClr val="7930AE"/>
    </a:custClr>
    <a:custClr name="Vision 2">
      <a:srgbClr val="210061"/>
    </a:custClr>
    <a:custClr name="Vision 3">
      <a:srgbClr val="00A68A"/>
    </a:custClr>
    <a:custClr name="Vision 4">
      <a:srgbClr val="FFDE00"/>
    </a:custClr>
    <a:custClr name="Vision 5">
      <a:srgbClr val="65D44A"/>
    </a:custClr>
    <a:custClr name="Vision 6">
      <a:srgbClr val="D8CFC6"/>
    </a:custClr>
    <a:custClr name="Vision 7">
      <a:srgbClr val="ED2630"/>
    </a:custClr>
    <a:custClr name="Vision 8">
      <a:srgbClr val="B38FCE"/>
    </a:custClr>
    <a:custClr name="Vision 9">
      <a:srgbClr val="7A66A0"/>
    </a:custClr>
    <a:custClr name="Vision 10">
      <a:srgbClr val="66D4C1"/>
    </a:custClr>
    <a:custClr name="Vision 11">
      <a:srgbClr val="FFEB66"/>
    </a:custClr>
    <a:custClr name="Vision 12">
      <a:srgbClr val="A3E592"/>
    </a:custClr>
  </a:custClrLst>
  <a:extLst>
    <a:ext uri="{05A4C25C-085E-4340-85A3-A5531E510DB2}">
      <thm15:themeFamily xmlns:thm15="http://schemas.microsoft.com/office/thememl/2012/main" name="Vision 16_9.potx" id="{D162A143-60AB-4515-BC78-642BC2FABA21}" vid="{8AF95719-B2A8-4ACF-972C-018E53D6501B}"/>
    </a:ext>
  </a:extLst>
</a:theme>
</file>

<file path=ppt/theme/theme2.xml><?xml version="1.0" encoding="utf-8"?>
<a:theme xmlns:a="http://schemas.openxmlformats.org/drawingml/2006/main" name="Office-tema">
  <a:themeElements>
    <a:clrScheme name="Vision Colors">
      <a:dk1>
        <a:sysClr val="windowText" lastClr="000000"/>
      </a:dk1>
      <a:lt1>
        <a:sysClr val="window" lastClr="FFFFFF"/>
      </a:lt1>
      <a:dk2>
        <a:srgbClr val="44546A"/>
      </a:dk2>
      <a:lt2>
        <a:srgbClr val="E7E6E6"/>
      </a:lt2>
      <a:accent1>
        <a:srgbClr val="210061"/>
      </a:accent1>
      <a:accent2>
        <a:srgbClr val="7930AE"/>
      </a:accent2>
      <a:accent3>
        <a:srgbClr val="00A68A"/>
      </a:accent3>
      <a:accent4>
        <a:srgbClr val="ED2630"/>
      </a:accent4>
      <a:accent5>
        <a:srgbClr val="FFDE00"/>
      </a:accent5>
      <a:accent6>
        <a:srgbClr val="65D44A"/>
      </a:accent6>
      <a:hlink>
        <a:srgbClr val="0563C1"/>
      </a:hlink>
      <a:folHlink>
        <a:srgbClr val="954F72"/>
      </a:folHlink>
    </a:clrScheme>
    <a:fontScheme name="Vision Fo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Vision Colors">
      <a:dk1>
        <a:sysClr val="windowText" lastClr="000000"/>
      </a:dk1>
      <a:lt1>
        <a:sysClr val="window" lastClr="FFFFFF"/>
      </a:lt1>
      <a:dk2>
        <a:srgbClr val="44546A"/>
      </a:dk2>
      <a:lt2>
        <a:srgbClr val="E7E6E6"/>
      </a:lt2>
      <a:accent1>
        <a:srgbClr val="210061"/>
      </a:accent1>
      <a:accent2>
        <a:srgbClr val="7930AE"/>
      </a:accent2>
      <a:accent3>
        <a:srgbClr val="00A68A"/>
      </a:accent3>
      <a:accent4>
        <a:srgbClr val="ED2630"/>
      </a:accent4>
      <a:accent5>
        <a:srgbClr val="FFDE00"/>
      </a:accent5>
      <a:accent6>
        <a:srgbClr val="65D44A"/>
      </a:accent6>
      <a:hlink>
        <a:srgbClr val="0563C1"/>
      </a:hlink>
      <a:folHlink>
        <a:srgbClr val="954F72"/>
      </a:folHlink>
    </a:clrScheme>
    <a:fontScheme name="Vision Fo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Vision 16_9</Template>
  <TotalTime>5518</TotalTime>
  <Words>15269</Words>
  <Application>Microsoft Office PowerPoint</Application>
  <PresentationFormat>Bredbild</PresentationFormat>
  <Paragraphs>1340</Paragraphs>
  <Slides>71</Slides>
  <Notes>62</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71</vt:i4>
      </vt:variant>
    </vt:vector>
  </HeadingPairs>
  <TitlesOfParts>
    <vt:vector size="79" baseType="lpstr">
      <vt:lpstr>Akkurat</vt:lpstr>
      <vt:lpstr>Akkurat Bold</vt:lpstr>
      <vt:lpstr>Arial</vt:lpstr>
      <vt:lpstr>Bookman Old Style</vt:lpstr>
      <vt:lpstr>Calibri</vt:lpstr>
      <vt:lpstr>Times New Roman</vt:lpstr>
      <vt:lpstr>TradeGothicNext Bold</vt:lpstr>
      <vt:lpstr>Vision</vt:lpstr>
      <vt:lpstr>Distansutbildning för skyddsombud </vt:lpstr>
      <vt:lpstr>PowerPoint-presentation</vt:lpstr>
      <vt:lpstr>Välkommen till Visions digitala utbildning</vt:lpstr>
      <vt:lpstr>Vilka är vi? Våra förväntningar</vt:lpstr>
      <vt:lpstr>Distansutbildning Digitalt material</vt:lpstr>
      <vt:lpstr>Utbildningens syfte </vt:lpstr>
      <vt:lpstr>Utbildningens mål</vt:lpstr>
      <vt:lpstr>Digital bikupa  10 minuter</vt:lpstr>
      <vt:lpstr>Arbetsmiljöns beskaffenhet Arbetsmiljölagen (AML) 2 Kap 1 §  </vt:lpstr>
      <vt:lpstr>Vi tar en paus!</vt:lpstr>
      <vt:lpstr>Olika arbetsmiljöområden</vt:lpstr>
      <vt:lpstr>Arbetsmiljöns olika områden</vt:lpstr>
      <vt:lpstr>Vilket område är mest utmanade på din arbetsplats?</vt:lpstr>
      <vt:lpstr>Skyddsombud - ett spännande och utvecklande uppdrag!</vt:lpstr>
      <vt:lpstr>Konsten att välja skyddsombud</vt:lpstr>
      <vt:lpstr>Skyddsområde och anmälan</vt:lpstr>
      <vt:lpstr>Blanketter - val och anmälan</vt:lpstr>
      <vt:lpstr>Skyddsombud och Visionombud</vt:lpstr>
      <vt:lpstr>Ditt skyddsområde</vt:lpstr>
      <vt:lpstr>Hur blev du vald som skyddsombud? Hur ser ditt skyddsområde ut? Finns det andra skyddsombud på din arbetsplats?   Diskutera!</vt:lpstr>
      <vt:lpstr>Ingen skall behöva dö på jobbet</vt:lpstr>
      <vt:lpstr>Statistik om dödsolyckor i arbetet</vt:lpstr>
      <vt:lpstr>Vi tar en paus!</vt:lpstr>
      <vt:lpstr>Regelträdet </vt:lpstr>
      <vt:lpstr>Arbetsmiljölagen – AML Ramlag</vt:lpstr>
      <vt:lpstr>Arbetsmiljöförordningen - AmF</vt:lpstr>
      <vt:lpstr>Arbetsmiljöverkets författningssamling AFS</vt:lpstr>
      <vt:lpstr>Grupparbete – Arbetsmiljölagen I och II</vt:lpstr>
      <vt:lpstr>Dags för lunch!</vt:lpstr>
      <vt:lpstr>Redovisning – Arbetsmiljölagen I och II</vt:lpstr>
      <vt:lpstr>Systematiskt arbetsmiljöarbete – SAM  AFS 2000:1</vt:lpstr>
      <vt:lpstr>Systematiskt arbetsmiljöarbete - SAM</vt:lpstr>
      <vt:lpstr>Systematiskt arbetsmiljöarbete Riskanalys och konsekvensbedömningar</vt:lpstr>
      <vt:lpstr>Systematiskt arbetsmiljöarbete Undersöka</vt:lpstr>
      <vt:lpstr>Systematiskt arbetsmiljöarbete Riskbedöma</vt:lpstr>
      <vt:lpstr>Systematiskt arbetsmiljöarbete Åtgärda och följa upp</vt:lpstr>
      <vt:lpstr>Systematiskt arbetsmiljöarbete Kontrollera och följa upp</vt:lpstr>
      <vt:lpstr>Samverkan  Förhandling eller samverkan?</vt:lpstr>
      <vt:lpstr>Vi tar en paus!</vt:lpstr>
      <vt:lpstr>Grupparbete – Systematiskt arbetsmiljöarbete I, II och III</vt:lpstr>
      <vt:lpstr>Oj och aj! Risker, tillbud och olyckor </vt:lpstr>
      <vt:lpstr>Arbetsskada</vt:lpstr>
      <vt:lpstr>Anmäl arbetsskada</vt:lpstr>
      <vt:lpstr>Arbetsmiljöverkets föreskrifter Organisatorisk och social arbetsmiljö -OSA</vt:lpstr>
      <vt:lpstr>PowerPoint-presentation</vt:lpstr>
      <vt:lpstr>Vi tar en paus!</vt:lpstr>
      <vt:lpstr>PowerPoint-presentation</vt:lpstr>
      <vt:lpstr>PowerPoint-presentation</vt:lpstr>
      <vt:lpstr>Distansutbildning för skyddsombud Välkommen tillbaka ! </vt:lpstr>
      <vt:lpstr>Gruppreflektion 15 minuter</vt:lpstr>
      <vt:lpstr>Skyddsombudets rättigheter och skyldigheter </vt:lpstr>
      <vt:lpstr>Uppdraget skyddsombud Grupparbete </vt:lpstr>
      <vt:lpstr>PowerPoint-presentation</vt:lpstr>
      <vt:lpstr>PowerPoint-presentation</vt:lpstr>
      <vt:lpstr>Vi tar en paus!</vt:lpstr>
      <vt:lpstr>Att driva ett arbetsmiljöärende</vt:lpstr>
      <vt:lpstr>PowerPoint-presentation</vt:lpstr>
      <vt:lpstr>Framställan till AV enligt  6 kap. 6 § AML</vt:lpstr>
      <vt:lpstr>Vem ansvarar för arbetsmiljön?</vt:lpstr>
      <vt:lpstr>Delegerade arbetsmiljöuppgifter  - kontra straffansvar</vt:lpstr>
      <vt:lpstr>Skyddsombudsstopp 6 kap 7§ AML Arbetsmiljöverket</vt:lpstr>
      <vt:lpstr>Dags för lunch!</vt:lpstr>
      <vt:lpstr>Arbetsmiljöarbete i praktiken Grupparbete </vt:lpstr>
      <vt:lpstr>En arbetsmiljö för alla!</vt:lpstr>
      <vt:lpstr> Arbetsgivare och arbetstagare ska samverka…</vt:lpstr>
      <vt:lpstr>Vad gör du om du kör fast?</vt:lpstr>
      <vt:lpstr>Kränkning av skyddsombudets rättigheter</vt:lpstr>
      <vt:lpstr>Arbetsmiljöverkets (AV) tillsynsansvar</vt:lpstr>
      <vt:lpstr>PowerPoint-presentation</vt:lpstr>
      <vt:lpstr>PowerPoint-presentation</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 – radera när läst klart</dc:title>
  <dc:creator>Jonas Anundi</dc:creator>
  <cp:lastModifiedBy>Jonas Anundi</cp:lastModifiedBy>
  <cp:revision>153</cp:revision>
  <cp:lastPrinted>2020-12-04T14:22:36Z</cp:lastPrinted>
  <dcterms:created xsi:type="dcterms:W3CDTF">2020-10-29T13:43:48Z</dcterms:created>
  <dcterms:modified xsi:type="dcterms:W3CDTF">2021-04-08T10:31:29Z</dcterms:modified>
</cp:coreProperties>
</file>