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3" r:id="rId5"/>
  </p:sldMasterIdLst>
  <p:notesMasterIdLst>
    <p:notesMasterId r:id="rId9"/>
  </p:notesMasterIdLst>
  <p:handoutMasterIdLst>
    <p:handoutMasterId r:id="rId10"/>
  </p:handoutMasterIdLst>
  <p:sldIdLst>
    <p:sldId id="299" r:id="rId6"/>
    <p:sldId id="302" r:id="rId7"/>
    <p:sldId id="28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2DDCA-6B54-DDAD-C69B-1473E8AA103D}" v="4" dt="2021-03-28T15:16:16.902"/>
    <p1510:client id="{CE5C6429-5E84-08B0-F379-2CFFAC987A48}" v="10" dt="2021-03-17T08:19:41.416"/>
    <p1510:client id="{E9F63161-2978-0E40-48A2-8E4F7ECD5B2C}" v="310" dt="2021-03-17T10:19:38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95" autoAdjust="0"/>
  </p:normalViewPr>
  <p:slideViewPr>
    <p:cSldViewPr snapToGrid="0">
      <p:cViewPr varScale="1">
        <p:scale>
          <a:sx n="47" d="100"/>
          <a:sy n="47" d="100"/>
        </p:scale>
        <p:origin x="13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Tjärnberg" userId="S::anna.tjarnberg@vision.se::0b0a8f58-bd6c-450c-bd6a-72f1355b2f96" providerId="AD" clId="Web-{E9F63161-2978-0E40-48A2-8E4F7ECD5B2C}"/>
    <pc:docChg chg="addSld delSld modSld sldOrd">
      <pc:chgData name="Anna Tjärnberg" userId="S::anna.tjarnberg@vision.se::0b0a8f58-bd6c-450c-bd6a-72f1355b2f96" providerId="AD" clId="Web-{E9F63161-2978-0E40-48A2-8E4F7ECD5B2C}" dt="2021-03-17T10:19:38.981" v="984" actId="20577"/>
      <pc:docMkLst>
        <pc:docMk/>
      </pc:docMkLst>
      <pc:sldChg chg="modSp">
        <pc:chgData name="Anna Tjärnberg" userId="S::anna.tjarnberg@vision.se::0b0a8f58-bd6c-450c-bd6a-72f1355b2f96" providerId="AD" clId="Web-{E9F63161-2978-0E40-48A2-8E4F7ECD5B2C}" dt="2021-03-17T08:52:22.639" v="409" actId="20577"/>
        <pc:sldMkLst>
          <pc:docMk/>
          <pc:sldMk cId="259548180" sldId="279"/>
        </pc:sldMkLst>
        <pc:spChg chg="mod">
          <ac:chgData name="Anna Tjärnberg" userId="S::anna.tjarnberg@vision.se::0b0a8f58-bd6c-450c-bd6a-72f1355b2f96" providerId="AD" clId="Web-{E9F63161-2978-0E40-48A2-8E4F7ECD5B2C}" dt="2021-03-17T08:52:22.639" v="409" actId="20577"/>
          <ac:spMkLst>
            <pc:docMk/>
            <pc:sldMk cId="259548180" sldId="279"/>
            <ac:spMk id="2" creationId="{00000000-0000-0000-0000-000000000000}"/>
          </ac:spMkLst>
        </pc:spChg>
      </pc:sldChg>
      <pc:sldChg chg="modSp modNotes">
        <pc:chgData name="Anna Tjärnberg" userId="S::anna.tjarnberg@vision.se::0b0a8f58-bd6c-450c-bd6a-72f1355b2f96" providerId="AD" clId="Web-{E9F63161-2978-0E40-48A2-8E4F7ECD5B2C}" dt="2021-03-17T08:40:58.725" v="322"/>
        <pc:sldMkLst>
          <pc:docMk/>
          <pc:sldMk cId="2305011175" sldId="284"/>
        </pc:sldMkLst>
        <pc:spChg chg="mod">
          <ac:chgData name="Anna Tjärnberg" userId="S::anna.tjarnberg@vision.se::0b0a8f58-bd6c-450c-bd6a-72f1355b2f96" providerId="AD" clId="Web-{E9F63161-2978-0E40-48A2-8E4F7ECD5B2C}" dt="2021-03-17T08:37:50.879" v="201" actId="14100"/>
          <ac:spMkLst>
            <pc:docMk/>
            <pc:sldMk cId="2305011175" sldId="284"/>
            <ac:spMk id="2" creationId="{00000000-0000-0000-0000-000000000000}"/>
          </ac:spMkLst>
        </pc:spChg>
      </pc:sldChg>
      <pc:sldChg chg="modNotes">
        <pc:chgData name="Anna Tjärnberg" userId="S::anna.tjarnberg@vision.se::0b0a8f58-bd6c-450c-bd6a-72f1355b2f96" providerId="AD" clId="Web-{E9F63161-2978-0E40-48A2-8E4F7ECD5B2C}" dt="2021-03-17T09:15:07.155" v="917"/>
        <pc:sldMkLst>
          <pc:docMk/>
          <pc:sldMk cId="1707309495" sldId="290"/>
        </pc:sldMkLst>
      </pc:sldChg>
      <pc:sldChg chg="modNotes">
        <pc:chgData name="Anna Tjärnberg" userId="S::anna.tjarnberg@vision.se::0b0a8f58-bd6c-450c-bd6a-72f1355b2f96" providerId="AD" clId="Web-{E9F63161-2978-0E40-48A2-8E4F7ECD5B2C}" dt="2021-03-17T09:11:06.652" v="893"/>
        <pc:sldMkLst>
          <pc:docMk/>
          <pc:sldMk cId="2529029070" sldId="293"/>
        </pc:sldMkLst>
      </pc:sldChg>
      <pc:sldChg chg="modNotes">
        <pc:chgData name="Anna Tjärnberg" userId="S::anna.tjarnberg@vision.se::0b0a8f58-bd6c-450c-bd6a-72f1355b2f96" providerId="AD" clId="Web-{E9F63161-2978-0E40-48A2-8E4F7ECD5B2C}" dt="2021-03-17T09:09:37.214" v="834"/>
        <pc:sldMkLst>
          <pc:docMk/>
          <pc:sldMk cId="3402980367" sldId="294"/>
        </pc:sldMkLst>
      </pc:sldChg>
      <pc:sldChg chg="modSp modNotes">
        <pc:chgData name="Anna Tjärnberg" userId="S::anna.tjarnberg@vision.se::0b0a8f58-bd6c-450c-bd6a-72f1355b2f96" providerId="AD" clId="Web-{E9F63161-2978-0E40-48A2-8E4F7ECD5B2C}" dt="2021-03-17T08:25:45.136" v="66"/>
        <pc:sldMkLst>
          <pc:docMk/>
          <pc:sldMk cId="2948126699" sldId="300"/>
        </pc:sldMkLst>
        <pc:spChg chg="mod">
          <ac:chgData name="Anna Tjärnberg" userId="S::anna.tjarnberg@vision.se::0b0a8f58-bd6c-450c-bd6a-72f1355b2f96" providerId="AD" clId="Web-{E9F63161-2978-0E40-48A2-8E4F7ECD5B2C}" dt="2021-03-17T08:12:06.189" v="3" actId="20577"/>
          <ac:spMkLst>
            <pc:docMk/>
            <pc:sldMk cId="2948126699" sldId="300"/>
            <ac:spMk id="3" creationId="{00000000-0000-0000-0000-000000000000}"/>
          </ac:spMkLst>
        </pc:spChg>
      </pc:sldChg>
      <pc:sldChg chg="modSp modNotes">
        <pc:chgData name="Anna Tjärnberg" userId="S::anna.tjarnberg@vision.se::0b0a8f58-bd6c-450c-bd6a-72f1355b2f96" providerId="AD" clId="Web-{E9F63161-2978-0E40-48A2-8E4F7ECD5B2C}" dt="2021-03-17T08:36:17.003" v="195"/>
        <pc:sldMkLst>
          <pc:docMk/>
          <pc:sldMk cId="1297600035" sldId="302"/>
        </pc:sldMkLst>
        <pc:spChg chg="mod">
          <ac:chgData name="Anna Tjärnberg" userId="S::anna.tjarnberg@vision.se::0b0a8f58-bd6c-450c-bd6a-72f1355b2f96" providerId="AD" clId="Web-{E9F63161-2978-0E40-48A2-8E4F7ECD5B2C}" dt="2021-03-17T08:35:30.440" v="112" actId="20577"/>
          <ac:spMkLst>
            <pc:docMk/>
            <pc:sldMk cId="1297600035" sldId="302"/>
            <ac:spMk id="2" creationId="{00000000-0000-0000-0000-000000000000}"/>
          </ac:spMkLst>
        </pc:spChg>
      </pc:sldChg>
      <pc:sldChg chg="modNotes">
        <pc:chgData name="Anna Tjärnberg" userId="S::anna.tjarnberg@vision.se::0b0a8f58-bd6c-450c-bd6a-72f1355b2f96" providerId="AD" clId="Web-{E9F63161-2978-0E40-48A2-8E4F7ECD5B2C}" dt="2021-03-17T08:46:49.526" v="383"/>
        <pc:sldMkLst>
          <pc:docMk/>
          <pc:sldMk cId="1728786114" sldId="304"/>
        </pc:sldMkLst>
      </pc:sldChg>
      <pc:sldChg chg="modSp">
        <pc:chgData name="Anna Tjärnberg" userId="S::anna.tjarnberg@vision.se::0b0a8f58-bd6c-450c-bd6a-72f1355b2f96" providerId="AD" clId="Web-{E9F63161-2978-0E40-48A2-8E4F7ECD5B2C}" dt="2021-03-17T10:19:38.981" v="984" actId="20577"/>
        <pc:sldMkLst>
          <pc:docMk/>
          <pc:sldMk cId="4250691200" sldId="306"/>
        </pc:sldMkLst>
        <pc:spChg chg="mod">
          <ac:chgData name="Anna Tjärnberg" userId="S::anna.tjarnberg@vision.se::0b0a8f58-bd6c-450c-bd6a-72f1355b2f96" providerId="AD" clId="Web-{E9F63161-2978-0E40-48A2-8E4F7ECD5B2C}" dt="2021-03-17T10:19:38.981" v="984" actId="20577"/>
          <ac:spMkLst>
            <pc:docMk/>
            <pc:sldMk cId="4250691200" sldId="306"/>
            <ac:spMk id="2" creationId="{00000000-0000-0000-0000-000000000000}"/>
          </ac:spMkLst>
        </pc:spChg>
      </pc:sldChg>
      <pc:sldChg chg="modSp new ord modNotes">
        <pc:chgData name="Anna Tjärnberg" userId="S::anna.tjarnberg@vision.se::0b0a8f58-bd6c-450c-bd6a-72f1355b2f96" providerId="AD" clId="Web-{E9F63161-2978-0E40-48A2-8E4F7ECD5B2C}" dt="2021-03-17T08:53:44.437" v="448"/>
        <pc:sldMkLst>
          <pc:docMk/>
          <pc:sldMk cId="1954582958" sldId="309"/>
        </pc:sldMkLst>
        <pc:spChg chg="mod">
          <ac:chgData name="Anna Tjärnberg" userId="S::anna.tjarnberg@vision.se::0b0a8f58-bd6c-450c-bd6a-72f1355b2f96" providerId="AD" clId="Web-{E9F63161-2978-0E40-48A2-8E4F7ECD5B2C}" dt="2021-03-17T08:53:11.405" v="414" actId="20577"/>
          <ac:spMkLst>
            <pc:docMk/>
            <pc:sldMk cId="1954582958" sldId="309"/>
            <ac:spMk id="2" creationId="{60460233-1D5F-42B5-9A5E-D36AB16FE2A0}"/>
          </ac:spMkLst>
        </pc:spChg>
      </pc:sldChg>
      <pc:sldChg chg="modSp new del ord">
        <pc:chgData name="Anna Tjärnberg" userId="S::anna.tjarnberg@vision.se::0b0a8f58-bd6c-450c-bd6a-72f1355b2f96" providerId="AD" clId="Web-{E9F63161-2978-0E40-48A2-8E4F7ECD5B2C}" dt="2021-03-17T08:49:58.059" v="406"/>
        <pc:sldMkLst>
          <pc:docMk/>
          <pc:sldMk cId="2572497166" sldId="309"/>
        </pc:sldMkLst>
        <pc:spChg chg="mod">
          <ac:chgData name="Anna Tjärnberg" userId="S::anna.tjarnberg@vision.se::0b0a8f58-bd6c-450c-bd6a-72f1355b2f96" providerId="AD" clId="Web-{E9F63161-2978-0E40-48A2-8E4F7ECD5B2C}" dt="2021-03-17T08:49:56.059" v="405" actId="20577"/>
          <ac:spMkLst>
            <pc:docMk/>
            <pc:sldMk cId="2572497166" sldId="309"/>
            <ac:spMk id="2" creationId="{B9095CB7-91D5-4881-9F31-043E2DD91DC8}"/>
          </ac:spMkLst>
        </pc:spChg>
      </pc:sldChg>
    </pc:docChg>
  </pc:docChgLst>
  <pc:docChgLst>
    <pc:chgData name="Ulrica Näsström" userId="S::ulrica.nasstrom@vision.se::4f1e562f-be31-47cc-92d1-c1f5caf8b4da" providerId="AD" clId="Web-{CE5C6429-5E84-08B0-F379-2CFFAC987A48}"/>
    <pc:docChg chg="modSld">
      <pc:chgData name="Ulrica Näsström" userId="S::ulrica.nasstrom@vision.se::4f1e562f-be31-47cc-92d1-c1f5caf8b4da" providerId="AD" clId="Web-{CE5C6429-5E84-08B0-F379-2CFFAC987A48}" dt="2021-03-17T08:19:41.416" v="4" actId="20577"/>
      <pc:docMkLst>
        <pc:docMk/>
      </pc:docMkLst>
      <pc:sldChg chg="modSp">
        <pc:chgData name="Ulrica Näsström" userId="S::ulrica.nasstrom@vision.se::4f1e562f-be31-47cc-92d1-c1f5caf8b4da" providerId="AD" clId="Web-{CE5C6429-5E84-08B0-F379-2CFFAC987A48}" dt="2021-03-17T08:19:41.416" v="4" actId="20577"/>
        <pc:sldMkLst>
          <pc:docMk/>
          <pc:sldMk cId="2948126699" sldId="300"/>
        </pc:sldMkLst>
        <pc:spChg chg="mod">
          <ac:chgData name="Ulrica Näsström" userId="S::ulrica.nasstrom@vision.se::4f1e562f-be31-47cc-92d1-c1f5caf8b4da" providerId="AD" clId="Web-{CE5C6429-5E84-08B0-F379-2CFFAC987A48}" dt="2021-03-17T08:19:41.416" v="4" actId="20577"/>
          <ac:spMkLst>
            <pc:docMk/>
            <pc:sldMk cId="2948126699" sldId="300"/>
            <ac:spMk id="3" creationId="{00000000-0000-0000-0000-000000000000}"/>
          </ac:spMkLst>
        </pc:spChg>
      </pc:sldChg>
    </pc:docChg>
  </pc:docChgLst>
  <pc:docChgLst>
    <pc:chgData name="Anna Tjärnberg" userId="S::anna.tjarnberg@vision.se::0b0a8f58-bd6c-450c-bd6a-72f1355b2f96" providerId="AD" clId="Web-{C9E2DDCA-6B54-DDAD-C69B-1473E8AA103D}"/>
    <pc:docChg chg="modSld">
      <pc:chgData name="Anna Tjärnberg" userId="S::anna.tjarnberg@vision.se::0b0a8f58-bd6c-450c-bd6a-72f1355b2f96" providerId="AD" clId="Web-{C9E2DDCA-6B54-DDAD-C69B-1473E8AA103D}" dt="2021-03-28T15:16:16.902" v="1" actId="20577"/>
      <pc:docMkLst>
        <pc:docMk/>
      </pc:docMkLst>
      <pc:sldChg chg="modSp">
        <pc:chgData name="Anna Tjärnberg" userId="S::anna.tjarnberg@vision.se::0b0a8f58-bd6c-450c-bd6a-72f1355b2f96" providerId="AD" clId="Web-{C9E2DDCA-6B54-DDAD-C69B-1473E8AA103D}" dt="2021-03-28T15:16:16.902" v="1" actId="20577"/>
        <pc:sldMkLst>
          <pc:docMk/>
          <pc:sldMk cId="3402980367" sldId="294"/>
        </pc:sldMkLst>
        <pc:spChg chg="mod">
          <ac:chgData name="Anna Tjärnberg" userId="S::anna.tjarnberg@vision.se::0b0a8f58-bd6c-450c-bd6a-72f1355b2f96" providerId="AD" clId="Web-{C9E2DDCA-6B54-DDAD-C69B-1473E8AA103D}" dt="2021-03-28T15:16:16.902" v="1" actId="20577"/>
          <ac:spMkLst>
            <pc:docMk/>
            <pc:sldMk cId="3402980367" sldId="29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C0C5-EA85-49EA-B7E7-BECA62FE0754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8618F-BFFF-4A7D-B261-CA6F9714A6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379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Rätt svar:</a:t>
            </a:r>
          </a:p>
          <a:p>
            <a:endParaRPr lang="sv-SE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="1" baseline="0" dirty="0" smtClean="0"/>
              <a:t>13.200</a:t>
            </a:r>
            <a:r>
              <a:rPr lang="sv-SE" baseline="0" dirty="0" smtClean="0"/>
              <a:t> </a:t>
            </a:r>
            <a:r>
              <a:rPr lang="sv-SE" baseline="0" dirty="0"/>
              <a:t>(</a:t>
            </a:r>
            <a:r>
              <a:rPr lang="sv-SE" dirty="0"/>
              <a:t>Antalet anställda i välfärden, inklusive privata utförare, beräknas behöva öka med cirka 132 000 under perioden 2019–2029 </a:t>
            </a:r>
            <a:endParaRPr lang="sv-SE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="1" dirty="0" smtClean="0"/>
              <a:t>336</a:t>
            </a:r>
            <a:r>
              <a:rPr lang="sv-SE" b="1" baseline="0" dirty="0" smtClean="0"/>
              <a:t> </a:t>
            </a:r>
            <a:r>
              <a:rPr lang="sv-SE" b="1" baseline="0" dirty="0"/>
              <a:t>000</a:t>
            </a:r>
          </a:p>
          <a:p>
            <a:r>
              <a:rPr lang="sv-SE" baseline="0" dirty="0"/>
              <a:t>3. </a:t>
            </a:r>
            <a:r>
              <a:rPr lang="sv-SE" b="1" baseline="0" dirty="0"/>
              <a:t>67%</a:t>
            </a:r>
          </a:p>
          <a:p>
            <a:endParaRPr lang="sv-SE" dirty="0">
              <a:solidFill>
                <a:srgbClr val="333333"/>
              </a:solidFill>
              <a:latin typeface="PT Serif Web Regular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42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4. Fyra av 10. Källa: Visions kompetensundersökning från våren</a:t>
            </a:r>
            <a:r>
              <a:rPr lang="sv-SE" baseline="0" dirty="0" smtClean="0"/>
              <a:t> 2021.</a:t>
            </a:r>
          </a:p>
          <a:p>
            <a:r>
              <a:rPr lang="sv-SE" baseline="0" dirty="0" smtClean="0"/>
              <a:t>5. En tredjedel. </a:t>
            </a:r>
            <a:r>
              <a:rPr lang="sv-SE" dirty="0" smtClean="0"/>
              <a:t>Källa: Visions kompetensundersökning från våren</a:t>
            </a:r>
            <a:r>
              <a:rPr lang="sv-SE" baseline="0" dirty="0" smtClean="0"/>
              <a:t> 2021.</a:t>
            </a:r>
          </a:p>
          <a:p>
            <a:r>
              <a:rPr lang="sv-SE" baseline="0" dirty="0" smtClean="0"/>
              <a:t>6. Hälften. </a:t>
            </a:r>
            <a:r>
              <a:rPr lang="sv-SE" dirty="0" smtClean="0"/>
              <a:t>Källa: Visions kompetensundersökning från våren</a:t>
            </a:r>
            <a:r>
              <a:rPr lang="sv-SE" baseline="0" dirty="0" smtClean="0"/>
              <a:t> 2021.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71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cs typeface="Times New Roman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52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Lila - 16_9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2605" y="367201"/>
            <a:ext cx="9717083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64E2-73E5-415B-927E-A4017D9B40BE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D428175-A6C7-46A6-8CFC-655EC7A74A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7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492125" y="368301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6"/>
          </p:nvPr>
        </p:nvSpPr>
        <p:spPr>
          <a:xfrm>
            <a:off x="6215711" y="368619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höger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492125" y="368301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6" hasCustomPrompt="1"/>
          </p:nvPr>
        </p:nvSpPr>
        <p:spPr>
          <a:xfrm>
            <a:off x="6215711" y="368619"/>
            <a:ext cx="5496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/>
              <a:t>Infoga bild. Markera rutan du vill infoga en bild i. Välj startfliken och klicka sedan på </a:t>
            </a:r>
            <a:r>
              <a:rPr lang="sv-SE" sz="2000" err="1"/>
              <a:t>bildbank</a:t>
            </a:r>
            <a:r>
              <a:rPr lang="sv-SE" sz="2000"/>
              <a:t>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413180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vänster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92125" y="368301"/>
            <a:ext cx="5496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F401-4ED7-4ED2-AFA0-05C55E32E53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4"/>
          </p:nvPr>
        </p:nvSpPr>
        <p:spPr>
          <a:xfrm>
            <a:off x="6215711" y="368619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49381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höger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307839" y="2519046"/>
            <a:ext cx="7401600" cy="3357879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489600" y="2519045"/>
            <a:ext cx="3552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4787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vänster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89600" y="2519046"/>
            <a:ext cx="7401600" cy="3357879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8161331" y="2519045"/>
            <a:ext cx="3552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8940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text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7843" y="365126"/>
            <a:ext cx="3552000" cy="1461600"/>
          </a:xfrm>
        </p:spPr>
        <p:txBody>
          <a:bodyPr/>
          <a:lstStyle>
            <a:lvl1pPr algn="l">
              <a:lnSpc>
                <a:spcPts val="2900"/>
              </a:lnSpc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1692-94D9-45A1-94B8-F1A1862B9E91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>
          <a:xfrm>
            <a:off x="8157843" y="1828883"/>
            <a:ext cx="3552000" cy="404804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487679" y="367201"/>
            <a:ext cx="7401600" cy="550972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27184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- 16_9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166AB5-40BF-4C72-A67A-80A97957D587}" type="datetime1">
              <a:rPr lang="en-GB" smtClean="0"/>
              <a:t>10/05/2021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ruta 8"/>
          <p:cNvSpPr txBox="1"/>
          <p:nvPr userDrawn="1"/>
        </p:nvSpPr>
        <p:spPr>
          <a:xfrm>
            <a:off x="-2199342" y="4619619"/>
            <a:ext cx="212761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1">
                <a:latin typeface="Arial" panose="020B0604020202020204" pitchFamily="34" charset="0"/>
                <a:cs typeface="Arial" panose="020B0604020202020204" pitchFamily="34" charset="0"/>
              </a:rPr>
              <a:t>Denna sida är för bakgrundsbild.</a:t>
            </a:r>
          </a:p>
          <a:p>
            <a:pPr>
              <a:lnSpc>
                <a:spcPct val="100000"/>
              </a:lnSpc>
            </a:pP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För att välja bild: </a:t>
            </a:r>
            <a:b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Gå till startfliken och tryck på bildbank. Längst ner hittar du mappen bakgrund. Välj en bakgrunds-bild som passar din presentation.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0F3D597-B68D-46CE-B23E-EFB662B07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 med ram - 16_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D033-E84D-4E84-B9C5-B8A4B4E572E0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487677" y="367200"/>
            <a:ext cx="11232000" cy="536684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2191282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16_9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3A614E-C1F1-4CC0-90AC-AB1A833CDE21}" type="datetime1">
              <a:rPr lang="en-GB" smtClean="0"/>
              <a:t>10/05/2021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A62BC36-87A5-4563-BA53-0291786067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2605" y="367201"/>
            <a:ext cx="9717083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64E2-73E5-415B-927E-A4017D9B40BE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D428175-A6C7-46A6-8CFC-655EC7A74A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7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Vit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566A-82B4-452F-A491-F674ECDDE424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566A-82B4-452F-A491-F674ECDDE424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41143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2605" y="367201"/>
            <a:ext cx="9717083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080E2E-9FE7-4C82-9A4A-29573AB0D2F6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391BAF9-092D-4242-8B30-59E09B4050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90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å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F9C54-A53C-4692-8ED6-F0A163EC5131}" type="datetime1">
              <a:rPr lang="en-GB" smtClean="0"/>
              <a:pPr/>
              <a:t>10/05/2021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8526877-F5AB-4A4C-811D-B051B13C8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72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D88C-5FD5-4009-95CE-B1B452696D3A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492127" y="2519045"/>
            <a:ext cx="9707561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318774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B665-A36A-42B8-BFE4-06B47C7189A7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9"/>
          </p:nvPr>
        </p:nvSpPr>
        <p:spPr>
          <a:xfrm>
            <a:off x="492127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0"/>
          </p:nvPr>
        </p:nvSpPr>
        <p:spPr>
          <a:xfrm>
            <a:off x="4314720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innehåll 14"/>
          <p:cNvSpPr>
            <a:spLocks noGrp="1"/>
          </p:cNvSpPr>
          <p:nvPr>
            <p:ph sz="quarter" idx="21"/>
          </p:nvPr>
        </p:nvSpPr>
        <p:spPr>
          <a:xfrm>
            <a:off x="8137313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66074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8"/>
          </p:nvPr>
        </p:nvSpPr>
        <p:spPr>
          <a:xfrm>
            <a:off x="492127" y="2519045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9"/>
          </p:nvPr>
        </p:nvSpPr>
        <p:spPr>
          <a:xfrm>
            <a:off x="6215711" y="2519363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59349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hög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492127" y="2519045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9" hasCustomPrompt="1"/>
          </p:nvPr>
        </p:nvSpPr>
        <p:spPr>
          <a:xfrm>
            <a:off x="6215711" y="2519363"/>
            <a:ext cx="5496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/>
              <a:t>Infoga bild. Markera rutan du vill infoga en bild i. Välj startfliken och klicka sedan på </a:t>
            </a:r>
            <a:r>
              <a:rPr lang="sv-SE" sz="2000" err="1"/>
              <a:t>bildbank</a:t>
            </a:r>
            <a:r>
              <a:rPr lang="sv-SE" sz="2000"/>
              <a:t>. Välj bilden du önskar och den placeras i rutan.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6025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väns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5F30-125E-4857-A9C0-7CD0A31D2BFE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92127" y="2519045"/>
            <a:ext cx="5496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6215711" y="2519363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4616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492125" y="368301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6"/>
          </p:nvPr>
        </p:nvSpPr>
        <p:spPr>
          <a:xfrm>
            <a:off x="6215711" y="368619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06915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5C68-0AD8-490E-A6F8-E14CDE0E30C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492125" y="368301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6" hasCustomPrompt="1"/>
          </p:nvPr>
        </p:nvSpPr>
        <p:spPr>
          <a:xfrm>
            <a:off x="6215711" y="368619"/>
            <a:ext cx="5496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/>
              <a:t>Infoga bild. Markera rutan du vill infoga en bild i. Välj startfliken och klicka sedan på </a:t>
            </a:r>
            <a:r>
              <a:rPr lang="sv-SE" sz="2000" err="1"/>
              <a:t>bildbank</a:t>
            </a:r>
            <a:r>
              <a:rPr lang="sv-SE" sz="2000"/>
              <a:t>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317709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ön - 16_9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2605" y="367201"/>
            <a:ext cx="9717083" cy="1299773"/>
          </a:xfrm>
        </p:spPr>
        <p:txBody>
          <a:bodyPr anchor="t" anchorCtr="0"/>
          <a:lstStyle>
            <a:lvl1pPr algn="l">
              <a:defRPr lang="sv-SE" sz="4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080E2E-9FE7-4C82-9A4A-29573AB0D2F6}" type="datetime1">
              <a:rPr lang="en-GB" smtClean="0"/>
              <a:t>10/05/2021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391BAF9-092D-4242-8B30-59E09B4050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64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92125" y="368301"/>
            <a:ext cx="5496000" cy="5508625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F401-4ED7-4ED2-AFA0-05C55E32E53B}" type="datetime1">
              <a:rPr lang="en-GB" smtClean="0"/>
              <a:t>10/05/2021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4"/>
          </p:nvPr>
        </p:nvSpPr>
        <p:spPr>
          <a:xfrm>
            <a:off x="6215711" y="368619"/>
            <a:ext cx="5496000" cy="55086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61776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307839" y="2519046"/>
            <a:ext cx="7401600" cy="3357879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489600" y="2519045"/>
            <a:ext cx="3552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349869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ext och innehåll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89600" y="2519046"/>
            <a:ext cx="7401600" cy="3357879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B83E-161B-438B-9B1A-B8877FEA763B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8161331" y="2519045"/>
            <a:ext cx="3552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257759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7843" y="365126"/>
            <a:ext cx="3552000" cy="1461600"/>
          </a:xfrm>
        </p:spPr>
        <p:txBody>
          <a:bodyPr/>
          <a:lstStyle>
            <a:lvl1pPr algn="l">
              <a:lnSpc>
                <a:spcPts val="2900"/>
              </a:lnSpc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1692-94D9-45A1-94B8-F1A1862B9E91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>
          <a:xfrm>
            <a:off x="8157843" y="1828883"/>
            <a:ext cx="3552000" cy="404804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487679" y="367201"/>
            <a:ext cx="7401600" cy="550972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02269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166AB5-40BF-4C72-A67A-80A97957D587}" type="datetime1">
              <a:rPr lang="en-GB" smtClean="0"/>
              <a:t>10/05/2021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textruta 8"/>
          <p:cNvSpPr txBox="1"/>
          <p:nvPr userDrawn="1"/>
        </p:nvSpPr>
        <p:spPr>
          <a:xfrm>
            <a:off x="-2199342" y="4619619"/>
            <a:ext cx="212761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1">
                <a:latin typeface="Arial" panose="020B0604020202020204" pitchFamily="34" charset="0"/>
                <a:cs typeface="Arial" panose="020B0604020202020204" pitchFamily="34" charset="0"/>
              </a:rPr>
              <a:t>Denna sida är för bakgrundsbild.</a:t>
            </a:r>
          </a:p>
          <a:p>
            <a:pPr>
              <a:lnSpc>
                <a:spcPct val="100000"/>
              </a:lnSpc>
            </a:pP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För att välja bild: </a:t>
            </a:r>
            <a:b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Gå till startfliken och tryck på bildbank. Längst ner hittar du mappen bakgrund. Välj en bakgrunds-bild som passar din presentation.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0F3D597-B68D-46CE-B23E-EFB662B07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776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 med 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D033-E84D-4E84-B9C5-B8A4B4E572E0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487677" y="367200"/>
            <a:ext cx="11232000" cy="536684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</p:spTree>
    <p:extLst>
      <p:ext uri="{BB962C8B-B14F-4D97-AF65-F5344CB8AC3E}">
        <p14:creationId xmlns:p14="http://schemas.microsoft.com/office/powerpoint/2010/main" val="1684801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3A614E-C1F1-4CC0-90AC-AB1A833CDE21}" type="datetime1">
              <a:rPr lang="en-GB" smtClean="0"/>
              <a:t>10/05/2021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A62BC36-87A5-4563-BA53-0291786067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7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Grå - 16_9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F9C54-A53C-4692-8ED6-F0A163EC5131}" type="datetime1">
              <a:rPr lang="en-GB" smtClean="0"/>
              <a:pPr/>
              <a:t>10/05/2021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8526877-F5AB-4A4C-811D-B051B13C8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8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D88C-5FD5-4009-95CE-B1B452696D3A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492127" y="2519045"/>
            <a:ext cx="9707561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3196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B665-A36A-42B8-BFE4-06B47C7189A7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9"/>
          </p:nvPr>
        </p:nvSpPr>
        <p:spPr>
          <a:xfrm>
            <a:off x="492127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0"/>
          </p:nvPr>
        </p:nvSpPr>
        <p:spPr>
          <a:xfrm>
            <a:off x="4314720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innehåll 14"/>
          <p:cNvSpPr>
            <a:spLocks noGrp="1"/>
          </p:cNvSpPr>
          <p:nvPr>
            <p:ph sz="quarter" idx="21"/>
          </p:nvPr>
        </p:nvSpPr>
        <p:spPr>
          <a:xfrm>
            <a:off x="8137313" y="2519205"/>
            <a:ext cx="3580800" cy="335772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21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8"/>
          </p:nvPr>
        </p:nvSpPr>
        <p:spPr>
          <a:xfrm>
            <a:off x="492127" y="2519045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9"/>
          </p:nvPr>
        </p:nvSpPr>
        <p:spPr>
          <a:xfrm>
            <a:off x="6215711" y="2519363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666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höger och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977-2A0B-4053-8D31-014D1E4F8369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8"/>
          </p:nvPr>
        </p:nvSpPr>
        <p:spPr>
          <a:xfrm>
            <a:off x="492127" y="2519045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9" hasCustomPrompt="1"/>
          </p:nvPr>
        </p:nvSpPr>
        <p:spPr>
          <a:xfrm>
            <a:off x="6215711" y="2519363"/>
            <a:ext cx="5496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90000"/>
              <a:buFontTx/>
              <a:buNone/>
              <a:tabLst/>
              <a:defRPr/>
            </a:pPr>
            <a:r>
              <a:rPr lang="sv-SE" sz="2000"/>
              <a:t>Infoga bild. Markera rutan du vill infoga en bild i. Välj startfliken och klicka sedan på </a:t>
            </a:r>
            <a:r>
              <a:rPr lang="sv-SE" sz="2000" err="1"/>
              <a:t>bildbank</a:t>
            </a:r>
            <a:r>
              <a:rPr lang="sv-SE" sz="2000"/>
              <a:t>. Välj bilden du önskar och den placeras i rutan.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79107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bild vänster och innehåll -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5F30-125E-4857-A9C0-7CD0A31D2BFE}" type="datetime1">
              <a:rPr lang="en-GB" smtClean="0"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6" hasCustomPrompt="1"/>
          </p:nvPr>
        </p:nvSpPr>
        <p:spPr>
          <a:xfrm>
            <a:off x="492127" y="2519045"/>
            <a:ext cx="5496000" cy="3357880"/>
          </a:xfrm>
          <a:solidFill>
            <a:schemeClr val="bg2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9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lvl1pPr>
          </a:lstStyle>
          <a:p>
            <a:r>
              <a:rPr lang="sv-SE" sz="1600"/>
              <a:t>Infoga bild. Markera rutan du vill infoga en bild i. Välj startfliken och klicka sedan på bildbank. Välj bilden du önskar och den placeras i rutan.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7"/>
          </p:nvPr>
        </p:nvSpPr>
        <p:spPr>
          <a:xfrm>
            <a:off x="6215711" y="2519363"/>
            <a:ext cx="5496000" cy="335788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0151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2605" y="365126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2126" y="2519046"/>
            <a:ext cx="9707562" cy="3343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2600" y="6237031"/>
            <a:ext cx="12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60D557-8C78-4396-8E76-5AC33502253C}" type="datetime1">
              <a:rPr lang="en-GB" smtClean="0"/>
              <a:pPr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82600" y="6072004"/>
            <a:ext cx="41148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78367" y="6402058"/>
            <a:ext cx="72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36C53BE-3354-4DED-819E-0213B22BF64A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950694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63" r:id="rId3"/>
    <p:sldLayoutId id="2147483656" r:id="rId4"/>
    <p:sldLayoutId id="2147483667" r:id="rId5"/>
    <p:sldLayoutId id="2147483658" r:id="rId6"/>
    <p:sldLayoutId id="2147483659" r:id="rId7"/>
    <p:sldLayoutId id="2147483669" r:id="rId8"/>
    <p:sldLayoutId id="2147483666" r:id="rId9"/>
    <p:sldLayoutId id="2147483652" r:id="rId10"/>
    <p:sldLayoutId id="2147483671" r:id="rId11"/>
    <p:sldLayoutId id="2147483664" r:id="rId12"/>
    <p:sldLayoutId id="2147483670" r:id="rId13"/>
    <p:sldLayoutId id="2147483672" r:id="rId14"/>
    <p:sldLayoutId id="2147483661" r:id="rId15"/>
    <p:sldLayoutId id="2147483651" r:id="rId16"/>
    <p:sldLayoutId id="2147483662" r:id="rId17"/>
    <p:sldLayoutId id="2147483655" r:id="rId18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65113" indent="-265113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SzPct val="10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4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72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08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379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9" pos="301" userDrawn="1">
          <p15:clr>
            <a:srgbClr val="F26B43"/>
          </p15:clr>
        </p15:guide>
        <p15:guide id="11" pos="6425" userDrawn="1">
          <p15:clr>
            <a:srgbClr val="F26B43"/>
          </p15:clr>
        </p15:guide>
        <p15:guide id="12" orient="horz" pos="1049" userDrawn="1">
          <p15:clr>
            <a:srgbClr val="F26B43"/>
          </p15:clr>
        </p15:guide>
        <p15:guide id="14" orient="horz" pos="4315" userDrawn="1">
          <p15:clr>
            <a:srgbClr val="F26B43"/>
          </p15:clr>
        </p15:guide>
        <p15:guide id="15" orient="horz" pos="3702" userDrawn="1">
          <p15:clr>
            <a:srgbClr val="F26B43"/>
          </p15:clr>
        </p15:guide>
        <p15:guide id="16" orient="horz" pos="3612" userDrawn="1">
          <p15:clr>
            <a:srgbClr val="F26B43"/>
          </p15:clr>
        </p15:guide>
        <p15:guide id="17" userDrawn="1">
          <p15:clr>
            <a:srgbClr val="F26B43"/>
          </p15:clr>
        </p15:guide>
        <p15:guide id="18" pos="7680" userDrawn="1">
          <p15:clr>
            <a:srgbClr val="F26B43"/>
          </p15:clr>
        </p15:guide>
        <p15:guide id="19" orient="horz" pos="232" userDrawn="1">
          <p15:clr>
            <a:srgbClr val="F26B43"/>
          </p15:clr>
        </p15:guide>
        <p15:guide id="20" orient="horz" pos="413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2605" y="365126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2126" y="2519046"/>
            <a:ext cx="9707562" cy="3343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2600" y="6237031"/>
            <a:ext cx="12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60D557-8C78-4396-8E76-5AC33502253C}" type="datetime1">
              <a:rPr lang="en-GB" smtClean="0"/>
              <a:pPr/>
              <a:t>10/05/2021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82600" y="6072004"/>
            <a:ext cx="41148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78367" y="6402058"/>
            <a:ext cx="72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36C53BE-3354-4DED-819E-0213B22BF64A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950694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65113" indent="-265113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SzPct val="10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4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72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080000" indent="-36000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90000"/>
        <a:buFont typeface="Times New Roman" panose="02020603050405020304" pitchFamily="18" charset="0"/>
        <a:buChar char="►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379">
          <p15:clr>
            <a:srgbClr val="F26B43"/>
          </p15:clr>
        </p15:guide>
        <p15:guide id="3" pos="3840">
          <p15:clr>
            <a:srgbClr val="F26B43"/>
          </p15:clr>
        </p15:guide>
        <p15:guide id="9" pos="301">
          <p15:clr>
            <a:srgbClr val="F26B43"/>
          </p15:clr>
        </p15:guide>
        <p15:guide id="11" pos="6425">
          <p15:clr>
            <a:srgbClr val="F26B43"/>
          </p15:clr>
        </p15:guide>
        <p15:guide id="12" orient="horz" pos="1049">
          <p15:clr>
            <a:srgbClr val="F26B43"/>
          </p15:clr>
        </p15:guide>
        <p15:guide id="14" orient="horz" pos="4315">
          <p15:clr>
            <a:srgbClr val="F26B43"/>
          </p15:clr>
        </p15:guide>
        <p15:guide id="15" orient="horz" pos="3702">
          <p15:clr>
            <a:srgbClr val="F26B43"/>
          </p15:clr>
        </p15:guide>
        <p15:guide id="16" orient="horz" pos="3612">
          <p15:clr>
            <a:srgbClr val="F26B43"/>
          </p15:clr>
        </p15:guide>
        <p15:guide id="17">
          <p15:clr>
            <a:srgbClr val="F26B43"/>
          </p15:clr>
        </p15:guide>
        <p15:guide id="18" pos="7680">
          <p15:clr>
            <a:srgbClr val="F26B43"/>
          </p15:clr>
        </p15:guide>
        <p15:guide id="19" orient="horz" pos="232">
          <p15:clr>
            <a:srgbClr val="F26B43"/>
          </p15:clr>
        </p15:guide>
        <p15:guide id="20" orient="horz" pos="41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492127" y="1298065"/>
            <a:ext cx="9707561" cy="528177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b="1" dirty="0"/>
              <a:t>Hur många anställda måste välfärden öka med varje år fram till 2029 enligt SKR:s rekryteringsrapport?</a:t>
            </a:r>
          </a:p>
          <a:p>
            <a:pPr marL="274887" lvl="1" indent="0">
              <a:buNone/>
            </a:pPr>
            <a:r>
              <a:rPr lang="sv-SE" sz="2400" dirty="0"/>
              <a:t>	1. ca 10 300	 	X. ca 13 200		2.  ca 15 100</a:t>
            </a:r>
          </a:p>
          <a:p>
            <a:pPr marL="274887" lvl="1" indent="0">
              <a:buNone/>
            </a:pPr>
            <a:endParaRPr lang="sv-SE" sz="2400" dirty="0"/>
          </a:p>
          <a:p>
            <a:pPr marL="457200" indent="-457200">
              <a:buAutoNum type="arabicPeriod"/>
            </a:pPr>
            <a:r>
              <a:rPr lang="sv-SE" sz="2400" b="1" dirty="0"/>
              <a:t>Hur många pensionsavgångar kommer att göras inom välfärden fram till år 2029 enligt samma rapport?</a:t>
            </a:r>
          </a:p>
          <a:p>
            <a:pPr marL="0" indent="0">
              <a:buNone/>
            </a:pPr>
            <a:r>
              <a:rPr lang="sv-SE" sz="2400" dirty="0"/>
              <a:t>	1. ca 336 000		X. ca 450 000		2. ca 520 000</a:t>
            </a:r>
          </a:p>
          <a:p>
            <a:pPr marL="0" indent="0">
              <a:buNone/>
            </a:pPr>
            <a:endParaRPr lang="sv-SE" sz="2400" dirty="0"/>
          </a:p>
          <a:p>
            <a:pPr marL="457200" indent="-457200">
              <a:buFont typeface="+mj-lt"/>
              <a:buAutoNum type="arabicPeriod" startAt="3"/>
            </a:pPr>
            <a:r>
              <a:rPr lang="sv-SE" sz="2400" b="1" dirty="0"/>
              <a:t>Hur många svenskar anser att möjlighet till kompetensutveckling är viktigt i valet av arbetsplats enligt undersökning av Omställningsfonden?</a:t>
            </a:r>
          </a:p>
          <a:p>
            <a:pPr marL="0" indent="0">
              <a:buNone/>
            </a:pPr>
            <a:r>
              <a:rPr lang="sv-SE" sz="2400" dirty="0"/>
              <a:t>	1.  52%		x. 67%			2. 80%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82605" y="365126"/>
            <a:ext cx="9717083" cy="773078"/>
          </a:xfrm>
        </p:spPr>
        <p:txBody>
          <a:bodyPr/>
          <a:lstStyle/>
          <a:p>
            <a:r>
              <a:rPr lang="sv-SE" dirty="0" err="1"/>
              <a:t>Omställningsquiz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48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492127" y="1664898"/>
            <a:ext cx="9707561" cy="4212027"/>
          </a:xfrm>
        </p:spPr>
        <p:txBody>
          <a:bodyPr vert="horz" lIns="0" tIns="0" rIns="0" bIns="0" rtlCol="0" anchor="t"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sv-SE" sz="2400" b="1" dirty="0">
                <a:latin typeface="Times New Roman"/>
                <a:cs typeface="Times New Roman"/>
              </a:rPr>
              <a:t>Hur många </a:t>
            </a:r>
            <a:r>
              <a:rPr lang="sv-SE" sz="2400" b="1" dirty="0" smtClean="0">
                <a:latin typeface="Times New Roman"/>
                <a:cs typeface="Times New Roman"/>
              </a:rPr>
              <a:t>av Visions medlemmar saknar möjlighet till kompetensutveckling på jobbet?</a:t>
            </a:r>
            <a:endParaRPr lang="sv-SE" sz="2400" b="1" dirty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r>
              <a:rPr lang="sv-SE" sz="2400" dirty="0"/>
              <a:t>	1. En av tio		x. Två av tio		2. Fyra av tio</a:t>
            </a:r>
          </a:p>
          <a:p>
            <a:pPr marL="274320" lvl="1" indent="0">
              <a:buNone/>
            </a:pPr>
            <a:endParaRPr lang="sv-SE" sz="2400" dirty="0"/>
          </a:p>
          <a:p>
            <a:pPr marL="457200" indent="-457200">
              <a:buFont typeface="+mj-lt"/>
              <a:buAutoNum type="arabicPeriod" startAt="4"/>
            </a:pPr>
            <a:r>
              <a:rPr lang="sv-SE" sz="2400" b="1" dirty="0">
                <a:latin typeface="Times New Roman"/>
                <a:cs typeface="Times New Roman"/>
              </a:rPr>
              <a:t>Hur många </a:t>
            </a:r>
            <a:r>
              <a:rPr lang="sv-SE" sz="2400" b="1" dirty="0" smtClean="0">
                <a:latin typeface="Times New Roman"/>
                <a:cs typeface="Times New Roman"/>
              </a:rPr>
              <a:t>anser att </a:t>
            </a:r>
            <a:r>
              <a:rPr lang="sv-SE" sz="2400" b="1" dirty="0" err="1" smtClean="0">
                <a:latin typeface="Times New Roman"/>
                <a:cs typeface="Times New Roman"/>
              </a:rPr>
              <a:t>covid</a:t>
            </a:r>
            <a:r>
              <a:rPr lang="sv-SE" sz="2400" b="1" dirty="0" smtClean="0">
                <a:latin typeface="Times New Roman"/>
                <a:cs typeface="Times New Roman"/>
              </a:rPr>
              <a:t>–19–pandemin har krävt ett ökat behov av kompetensutveckling?</a:t>
            </a:r>
            <a:endParaRPr lang="sv-SE" sz="2400" b="1" dirty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r>
              <a:rPr lang="sv-SE" sz="2400" dirty="0"/>
              <a:t>	1. En fjärdedel		x. En tredjedel		2. Hälften</a:t>
            </a:r>
          </a:p>
          <a:p>
            <a:pPr marL="274320" lvl="1" indent="0">
              <a:buNone/>
            </a:pPr>
            <a:endParaRPr lang="sv-SE" sz="2400" dirty="0"/>
          </a:p>
          <a:p>
            <a:pPr marL="457200" indent="-457200">
              <a:buFont typeface="+mj-lt"/>
              <a:buAutoNum type="arabicPeriod" startAt="6"/>
            </a:pPr>
            <a:r>
              <a:rPr lang="sv-SE" sz="2400" b="1" dirty="0" smtClean="0"/>
              <a:t>Hur många tror att de kommer behöva vidareutveckla sig (utanför jobbet) inom de närmaste åren?</a:t>
            </a: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	</a:t>
            </a:r>
            <a:r>
              <a:rPr lang="sv-SE" sz="2400" dirty="0"/>
              <a:t>1. </a:t>
            </a:r>
            <a:r>
              <a:rPr lang="sv-SE" sz="2400" dirty="0"/>
              <a:t>H</a:t>
            </a:r>
            <a:r>
              <a:rPr lang="sv-SE" sz="2400" dirty="0" smtClean="0"/>
              <a:t>älften</a:t>
            </a:r>
            <a:r>
              <a:rPr lang="sv-SE" sz="2400" dirty="0"/>
              <a:t>	</a:t>
            </a:r>
            <a:r>
              <a:rPr lang="sv-SE" sz="2400" dirty="0" smtClean="0"/>
              <a:t>       	  	 x</a:t>
            </a:r>
            <a:r>
              <a:rPr lang="sv-SE" sz="2400" dirty="0"/>
              <a:t>. </a:t>
            </a:r>
            <a:r>
              <a:rPr lang="sv-SE" sz="2400" dirty="0" smtClean="0"/>
              <a:t>Två tredjedelar </a:t>
            </a:r>
            <a:r>
              <a:rPr lang="sv-SE" sz="2400" dirty="0"/>
              <a:t>	</a:t>
            </a:r>
            <a:r>
              <a:rPr lang="sv-SE" sz="2400" dirty="0" smtClean="0"/>
              <a:t>  2</a:t>
            </a:r>
            <a:r>
              <a:rPr lang="sv-SE" sz="2400" dirty="0"/>
              <a:t>. </a:t>
            </a:r>
            <a:r>
              <a:rPr lang="sv-SE" sz="2400" dirty="0" smtClean="0"/>
              <a:t>En tredjedel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	    </a:t>
            </a:r>
            <a:r>
              <a:rPr lang="sv-SE" sz="2400" dirty="0"/>
              <a:t>	   	    	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82605" y="365126"/>
            <a:ext cx="9717083" cy="72072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76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5112328" y="365126"/>
            <a:ext cx="5919679" cy="6320154"/>
          </a:xfrm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179705" lvl="1" indent="0">
              <a:buNone/>
            </a:pPr>
            <a:r>
              <a:rPr lang="sv-SE" dirty="0"/>
              <a:t>	</a:t>
            </a:r>
            <a:endParaRPr lang="sv-SE" dirty="0" smtClean="0">
              <a:latin typeface="Times New Roman"/>
              <a:cs typeface="Times New Roman"/>
            </a:endParaRPr>
          </a:p>
          <a:p>
            <a:pPr marL="264795" indent="-264795"/>
            <a:r>
              <a:rPr lang="sv-SE" sz="2800" dirty="0" smtClean="0">
                <a:latin typeface="Times New Roman"/>
                <a:cs typeface="Times New Roman"/>
              </a:rPr>
              <a:t>Hur tror du att ditt yrke har förändrats inom de närmaste 5 åren?</a:t>
            </a:r>
          </a:p>
          <a:p>
            <a:pPr marL="264795" indent="-264795"/>
            <a:r>
              <a:rPr lang="sv-SE" sz="2800" dirty="0" smtClean="0"/>
              <a:t> </a:t>
            </a:r>
            <a:r>
              <a:rPr lang="sv-SE" sz="2800" dirty="0"/>
              <a:t>Hur ser våra möjligheter till kompetensutveckling ut</a:t>
            </a:r>
            <a:r>
              <a:rPr lang="sv-SE" sz="2800" dirty="0" smtClean="0"/>
              <a:t>?</a:t>
            </a:r>
          </a:p>
          <a:p>
            <a:pPr marL="264795" indent="-264795"/>
            <a:r>
              <a:rPr lang="sv-SE" sz="2800" dirty="0" smtClean="0"/>
              <a:t>Är </a:t>
            </a:r>
            <a:r>
              <a:rPr lang="sv-SE" sz="2800" dirty="0"/>
              <a:t>den jämlik? D.v.s. får alla samma möjligheter</a:t>
            </a:r>
            <a:r>
              <a:rPr lang="sv-SE" sz="2800" dirty="0" smtClean="0"/>
              <a:t>?</a:t>
            </a:r>
          </a:p>
          <a:p>
            <a:pPr marL="264795" indent="-264795"/>
            <a:r>
              <a:rPr lang="sv-SE" sz="2800" dirty="0" smtClean="0"/>
              <a:t> </a:t>
            </a:r>
            <a:r>
              <a:rPr lang="sv-SE" sz="2800" dirty="0"/>
              <a:t>Är den tillräcklig för att vi ska kunna sköta våra nuvarande arbetsuppgifter väl</a:t>
            </a:r>
            <a:r>
              <a:rPr lang="sv-SE" sz="2800" dirty="0" smtClean="0"/>
              <a:t>?</a:t>
            </a:r>
          </a:p>
          <a:p>
            <a:pPr marL="264795" indent="-264795"/>
            <a:r>
              <a:rPr lang="sv-SE" sz="2800" dirty="0" smtClean="0"/>
              <a:t> </a:t>
            </a:r>
            <a:r>
              <a:rPr lang="sv-SE" sz="2800" dirty="0"/>
              <a:t>Är den tillräcklig för att vi ska kunna utvecklas i takt med att arbetslivet och våra uppgifter förändras</a:t>
            </a:r>
            <a:r>
              <a:rPr lang="sv-SE" sz="2800" dirty="0" smtClean="0"/>
              <a:t>?</a:t>
            </a:r>
          </a:p>
          <a:p>
            <a:pPr marL="264795" indent="-264795"/>
            <a:r>
              <a:rPr lang="sv-SE" sz="2800" dirty="0" smtClean="0"/>
              <a:t> </a:t>
            </a:r>
            <a:r>
              <a:rPr lang="sv-SE" sz="2800" dirty="0"/>
              <a:t>Har arbetsgivaren en kompetensförsörjningsplan (som ni känner till</a:t>
            </a:r>
            <a:r>
              <a:rPr lang="sv-SE" sz="2800" dirty="0" smtClean="0"/>
              <a:t>)</a:t>
            </a:r>
          </a:p>
          <a:p>
            <a:pPr marL="264795" indent="-264795"/>
            <a:r>
              <a:rPr lang="sv-SE" sz="2800" dirty="0" smtClean="0"/>
              <a:t> </a:t>
            </a:r>
            <a:r>
              <a:rPr lang="sv-SE" sz="2800" dirty="0"/>
              <a:t>Har ni individuella planer för kompetensutveckling?</a:t>
            </a:r>
          </a:p>
          <a:p>
            <a:pPr marL="264795" indent="-264795"/>
            <a:endParaRPr lang="sv-SE" sz="2800" dirty="0">
              <a:latin typeface="Times New Roman"/>
              <a:cs typeface="Times New Roman"/>
            </a:endParaRPr>
          </a:p>
          <a:p>
            <a:pPr marL="264795" indent="-264795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Diskutera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5" y="1946632"/>
            <a:ext cx="3683130" cy="331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on">
  <a:themeElements>
    <a:clrScheme name="Vision">
      <a:dk1>
        <a:sysClr val="windowText" lastClr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210061"/>
      </a:accent2>
      <a:accent3>
        <a:srgbClr val="00A68A"/>
      </a:accent3>
      <a:accent4>
        <a:srgbClr val="FFDE00"/>
      </a:accent4>
      <a:accent5>
        <a:srgbClr val="65D44A"/>
      </a:accent5>
      <a:accent6>
        <a:srgbClr val="D8CFC6"/>
      </a:accent6>
      <a:hlink>
        <a:srgbClr val="0000FF"/>
      </a:hlink>
      <a:folHlink>
        <a:srgbClr val="800080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ision 1">
      <a:srgbClr val="7930AE"/>
    </a:custClr>
    <a:custClr name="Vision 2">
      <a:srgbClr val="210061"/>
    </a:custClr>
    <a:custClr name="Vision 3">
      <a:srgbClr val="00A68A"/>
    </a:custClr>
    <a:custClr name="Vision 4">
      <a:srgbClr val="FFDE00"/>
    </a:custClr>
    <a:custClr name="Vision 5">
      <a:srgbClr val="65D44A"/>
    </a:custClr>
    <a:custClr name="Vision 6">
      <a:srgbClr val="D8CFC6"/>
    </a:custClr>
    <a:custClr name="Vision 7">
      <a:srgbClr val="ED2630"/>
    </a:custClr>
    <a:custClr name="Vision 8">
      <a:srgbClr val="B38FCE"/>
    </a:custClr>
    <a:custClr name="Vision 9">
      <a:srgbClr val="7A66A0"/>
    </a:custClr>
    <a:custClr name="Vision 10">
      <a:srgbClr val="66D4C1"/>
    </a:custClr>
    <a:custClr name="Vision 11">
      <a:srgbClr val="FFEB66"/>
    </a:custClr>
    <a:custClr name="Vision 12">
      <a:srgbClr val="A3E592"/>
    </a:custClr>
  </a:custClrLst>
  <a:extLst>
    <a:ext uri="{05A4C25C-085E-4340-85A3-A5531E510DB2}">
      <thm15:themeFamily xmlns:thm15="http://schemas.microsoft.com/office/thememl/2012/main" name="Vision 16_9.potx" id="{D162A143-60AB-4515-BC78-642BC2FABA21}" vid="{8AF95719-B2A8-4ACF-972C-018E53D6501B}"/>
    </a:ext>
  </a:extLst>
</a:theme>
</file>

<file path=ppt/theme/theme2.xml><?xml version="1.0" encoding="utf-8"?>
<a:theme xmlns:a="http://schemas.openxmlformats.org/drawingml/2006/main" name="1_Vision">
  <a:themeElements>
    <a:clrScheme name="Vision">
      <a:dk1>
        <a:sysClr val="windowText" lastClr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210061"/>
      </a:accent2>
      <a:accent3>
        <a:srgbClr val="00A68A"/>
      </a:accent3>
      <a:accent4>
        <a:srgbClr val="FFDE00"/>
      </a:accent4>
      <a:accent5>
        <a:srgbClr val="65D44A"/>
      </a:accent5>
      <a:accent6>
        <a:srgbClr val="D8CFC6"/>
      </a:accent6>
      <a:hlink>
        <a:srgbClr val="0000FF"/>
      </a:hlink>
      <a:folHlink>
        <a:srgbClr val="800080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ision 1">
      <a:srgbClr val="7930AE"/>
    </a:custClr>
    <a:custClr name="Vision 2">
      <a:srgbClr val="210061"/>
    </a:custClr>
    <a:custClr name="Vision 3">
      <a:srgbClr val="00A68A"/>
    </a:custClr>
    <a:custClr name="Vision 4">
      <a:srgbClr val="FFDE00"/>
    </a:custClr>
    <a:custClr name="Vision 5">
      <a:srgbClr val="65D44A"/>
    </a:custClr>
    <a:custClr name="Vision 6">
      <a:srgbClr val="D8CFC6"/>
    </a:custClr>
    <a:custClr name="Vision 7">
      <a:srgbClr val="ED2630"/>
    </a:custClr>
    <a:custClr name="Vision 8">
      <a:srgbClr val="B38FCE"/>
    </a:custClr>
    <a:custClr name="Vision 9">
      <a:srgbClr val="7A66A0"/>
    </a:custClr>
    <a:custClr name="Vision 10">
      <a:srgbClr val="66D4C1"/>
    </a:custClr>
    <a:custClr name="Vision 11">
      <a:srgbClr val="FFEB66"/>
    </a:custClr>
    <a:custClr name="Vision 12">
      <a:srgbClr val="A3E592"/>
    </a:custClr>
  </a:custClrLst>
  <a:extLst>
    <a:ext uri="{05A4C25C-085E-4340-85A3-A5531E510DB2}">
      <thm15:themeFamily xmlns:thm15="http://schemas.microsoft.com/office/thememl/2012/main" name="Vision - kopia.potx" id="{34F1837F-9FE1-4429-BDFB-2B502255F9E9}" vid="{F39904EA-257F-45DE-B44E-D3E2E0E2517A}"/>
    </a:ext>
  </a:extLst>
</a:theme>
</file>

<file path=ppt/theme/theme3.xml><?xml version="1.0" encoding="utf-8"?>
<a:theme xmlns:a="http://schemas.openxmlformats.org/drawingml/2006/main" name="Office-tema">
  <a:themeElements>
    <a:clrScheme name="Visio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0061"/>
      </a:accent1>
      <a:accent2>
        <a:srgbClr val="7930AE"/>
      </a:accent2>
      <a:accent3>
        <a:srgbClr val="00A68A"/>
      </a:accent3>
      <a:accent4>
        <a:srgbClr val="ED2630"/>
      </a:accent4>
      <a:accent5>
        <a:srgbClr val="FFDE00"/>
      </a:accent5>
      <a:accent6>
        <a:srgbClr val="65D44A"/>
      </a:accent6>
      <a:hlink>
        <a:srgbClr val="0563C1"/>
      </a:hlink>
      <a:folHlink>
        <a:srgbClr val="954F72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Visio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0061"/>
      </a:accent1>
      <a:accent2>
        <a:srgbClr val="7930AE"/>
      </a:accent2>
      <a:accent3>
        <a:srgbClr val="00A68A"/>
      </a:accent3>
      <a:accent4>
        <a:srgbClr val="ED2630"/>
      </a:accent4>
      <a:accent5>
        <a:srgbClr val="FFDE00"/>
      </a:accent5>
      <a:accent6>
        <a:srgbClr val="65D44A"/>
      </a:accent6>
      <a:hlink>
        <a:srgbClr val="0563C1"/>
      </a:hlink>
      <a:folHlink>
        <a:srgbClr val="954F72"/>
      </a:folHlink>
    </a:clrScheme>
    <a:fontScheme name="Vision Fo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2709C2A03846488D35974BF17B2D08" ma:contentTypeVersion="9" ma:contentTypeDescription="Create a new document." ma:contentTypeScope="" ma:versionID="1eb125e502d2ac4858d78b014a5e04e1">
  <xsd:schema xmlns:xsd="http://www.w3.org/2001/XMLSchema" xmlns:xs="http://www.w3.org/2001/XMLSchema" xmlns:p="http://schemas.microsoft.com/office/2006/metadata/properties" xmlns:ns3="1cd65a0d-352c-4522-8207-cb31df5f314d" xmlns:ns4="4b311f14-b501-4c1f-a6ba-8cf288635003" targetNamespace="http://schemas.microsoft.com/office/2006/metadata/properties" ma:root="true" ma:fieldsID="15734c819d22ff152a19dbaa630ba704" ns3:_="" ns4:_="">
    <xsd:import namespace="1cd65a0d-352c-4522-8207-cb31df5f314d"/>
    <xsd:import namespace="4b311f14-b501-4c1f-a6ba-8cf2886350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65a0d-352c-4522-8207-cb31df5f31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11f14-b501-4c1f-a6ba-8cf2886350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49CB60-829D-4F27-9596-903721DC6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65a0d-352c-4522-8207-cb31df5f314d"/>
    <ds:schemaRef ds:uri="4b311f14-b501-4c1f-a6ba-8cf2886350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C4E0E3-7732-49AC-B83E-91A7785B7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AB8A8-711E-4BCE-BEE7-680632A2D6F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cd65a0d-352c-4522-8207-cb31df5f314d"/>
    <ds:schemaRef ds:uri="http://schemas.microsoft.com/office/infopath/2007/PartnerControls"/>
    <ds:schemaRef ds:uri="4b311f14-b501-4c1f-a6ba-8cf2886350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Office_Vision_16_9</Template>
  <TotalTime>14229</TotalTime>
  <Words>380</Words>
  <Application>Microsoft Office PowerPoint</Application>
  <PresentationFormat>Bredbild</PresentationFormat>
  <Paragraphs>39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PT Serif Web Regular</vt:lpstr>
      <vt:lpstr>Times New Roman</vt:lpstr>
      <vt:lpstr>Vision</vt:lpstr>
      <vt:lpstr>1_Vision</vt:lpstr>
      <vt:lpstr>Omställningsquiz</vt:lpstr>
      <vt:lpstr>PowerPoint-presentation</vt:lpstr>
      <vt:lpstr>Diskutera</vt:lpstr>
    </vt:vector>
  </TitlesOfParts>
  <Company>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Instruktionssida – radera när läst klart</dc:title>
  <dc:creator>Anna Tjärnberg</dc:creator>
  <cp:lastModifiedBy>Katarina Jansson</cp:lastModifiedBy>
  <cp:revision>43</cp:revision>
  <cp:lastPrinted>2016-03-10T09:45:20Z</cp:lastPrinted>
  <dcterms:created xsi:type="dcterms:W3CDTF">2021-01-14T07:54:26Z</dcterms:created>
  <dcterms:modified xsi:type="dcterms:W3CDTF">2021-05-18T18:46:09Z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0x010100252709C2A03846488D35974BF17B2D08</vt:lpwstr>
  </property>
</Properties>
</file>