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5" r:id="rId5"/>
  </p:sldMasterIdLst>
  <p:notesMasterIdLst>
    <p:notesMasterId r:id="rId18"/>
  </p:notesMasterIdLst>
  <p:handoutMasterIdLst>
    <p:handoutMasterId r:id="rId19"/>
  </p:handoutMasterIdLst>
  <p:sldIdLst>
    <p:sldId id="274" r:id="rId6"/>
    <p:sldId id="283" r:id="rId7"/>
    <p:sldId id="296" r:id="rId8"/>
    <p:sldId id="292" r:id="rId9"/>
    <p:sldId id="284" r:id="rId10"/>
    <p:sldId id="286" r:id="rId11"/>
    <p:sldId id="287" r:id="rId12"/>
    <p:sldId id="291" r:id="rId13"/>
    <p:sldId id="289" r:id="rId14"/>
    <p:sldId id="290" r:id="rId15"/>
    <p:sldId id="294" r:id="rId16"/>
    <p:sldId id="293"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s Karlsson" initials="JK" lastIdx="1" clrIdx="0">
    <p:extLst>
      <p:ext uri="{19B8F6BF-5375-455C-9EA6-DF929625EA0E}">
        <p15:presenceInfo xmlns:p15="http://schemas.microsoft.com/office/powerpoint/2012/main" userId="S::Jonas.Karlsson@vision.se::cd211e25-c1bf-475c-9a74-c4b9d2ea06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3A46CA-AFBF-4846-9727-D374D7DD07C4}" v="12" dt="2022-03-22T06:54:57.62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81633" autoAdjust="0"/>
  </p:normalViewPr>
  <p:slideViewPr>
    <p:cSldViewPr snapToGrid="0">
      <p:cViewPr varScale="1">
        <p:scale>
          <a:sx n="70" d="100"/>
          <a:sy n="70" d="100"/>
        </p:scale>
        <p:origin x="1075"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5" d="100"/>
          <a:sy n="95" d="100"/>
        </p:scale>
        <p:origin x="348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A2C0C5-EA85-49EA-B7E7-BECA62FE0754}" type="datetimeFigureOut">
              <a:rPr lang="sv-SE" smtClean="0"/>
              <a:t>2022-03-22</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68618F-BFFF-4A7D-B261-CA6F9714A65F}" type="slidenum">
              <a:rPr lang="sv-SE" smtClean="0"/>
              <a:t>‹#›</a:t>
            </a:fld>
            <a:endParaRPr lang="sv-SE"/>
          </a:p>
        </p:txBody>
      </p:sp>
    </p:spTree>
    <p:extLst>
      <p:ext uri="{BB962C8B-B14F-4D97-AF65-F5344CB8AC3E}">
        <p14:creationId xmlns:p14="http://schemas.microsoft.com/office/powerpoint/2010/main" val="2570379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2022-03-22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Visions prioriterade teman och ställningstagande kring distansarbete. Detta vill Vision.</a:t>
            </a:r>
          </a:p>
        </p:txBody>
      </p:sp>
      <p:sp>
        <p:nvSpPr>
          <p:cNvPr id="4" name="Platshållare för bildnummer 3"/>
          <p:cNvSpPr>
            <a:spLocks noGrp="1"/>
          </p:cNvSpPr>
          <p:nvPr>
            <p:ph type="sldNum" sz="quarter" idx="5"/>
          </p:nvPr>
        </p:nvSpPr>
        <p:spPr/>
        <p:txBody>
          <a:bodyPr/>
          <a:lstStyle/>
          <a:p>
            <a:fld id="{D0B863A3-F6DA-432C-A68C-0B1EB56ED58E}" type="slidenum">
              <a:rPr lang="sv-SE" smtClean="0"/>
              <a:t>1</a:t>
            </a:fld>
            <a:endParaRPr lang="sv-SE"/>
          </a:p>
        </p:txBody>
      </p:sp>
    </p:spTree>
    <p:extLst>
      <p:ext uri="{BB962C8B-B14F-4D97-AF65-F5344CB8AC3E}">
        <p14:creationId xmlns:p14="http://schemas.microsoft.com/office/powerpoint/2010/main" val="665835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2720015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Frågor och diskussion utifrån hur ni kan jobba lokalt tillsammans med arbetsgivaren kring distansarbete:</a:t>
            </a:r>
          </a:p>
          <a:p>
            <a:r>
              <a:rPr lang="sv-SE" dirty="0"/>
              <a:t>Hur ser det ut hos er/på er arbetsplats? Hur stor andel kan/vill arbeta på distans? Och hur ser det ut idag? Vilka delar är viktigast att driva hos oss tillsammans med arbetsgivaren? Vilka utmaningar ser ni? Finns det andra områden/ställningstagande rörande distansarbete som Vision bör arbeta med?</a:t>
            </a:r>
          </a:p>
        </p:txBody>
      </p:sp>
      <p:sp>
        <p:nvSpPr>
          <p:cNvPr id="4" name="Platshållare för bildnummer 3"/>
          <p:cNvSpPr>
            <a:spLocks noGrp="1"/>
          </p:cNvSpPr>
          <p:nvPr>
            <p:ph type="sldNum" sz="quarter" idx="10"/>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4020628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Arial" panose="020B0604020202020204" pitchFamily="34" charset="0"/>
                <a:ea typeface="Times New Roman" panose="02020603050405020304" pitchFamily="18" charset="0"/>
                <a:cs typeface="Times New Roman" panose="02020603050405020304" pitchFamily="18" charset="0"/>
              </a:rPr>
              <a:t>Jobba på nya sätt – om att jobba och leda på distans samt planera återgång till arbetsplatsen</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3450291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ffectLst/>
                <a:latin typeface="Arial" panose="020B0604020202020204" pitchFamily="34" charset="0"/>
                <a:ea typeface="Times New Roman" panose="02020603050405020304" pitchFamily="18" charset="0"/>
                <a:cs typeface="Times New Roman" panose="02020603050405020304" pitchFamily="18" charset="0"/>
              </a:rPr>
              <a:t>Att arbeta på distans ska vara frivilligt och en lösning som passar både medarbetaren och arbetsgivaren. Tonvikten ska dock ligga på hur medarbetaren får bästa förutsättningar att utföra arbetet, inte graden av fysisk närvaro på arbetsplatsen. Att distansarbetet är frivilligt innebär att valet inte får leda till negativa konsekvenser för löneutveckling, karriär eller arbetsinnehåll.</a:t>
            </a:r>
          </a:p>
          <a:p>
            <a:endParaRPr lang="sv-SE" sz="12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r>
              <a:rPr lang="sv-SE" sz="12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Vid distansarbete ska utgångspunkten fortfarande vara att medarbetaren har en huvudarbetsplats på kontoret, dvs. arbetsgivarens fysiska arbetsplats. Oavsett omfattningen av distansarbete så förändras inte huvudarbetsplatsen.</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3608549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3698488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Arial" panose="020B0604020202020204" pitchFamily="34" charset="0"/>
                <a:ea typeface="Times New Roman" panose="02020603050405020304" pitchFamily="18" charset="0"/>
                <a:cs typeface="Times New Roman" panose="02020603050405020304" pitchFamily="18" charset="0"/>
              </a:rPr>
              <a:t>Att arbeta på distans ska vara frivilligt och en lösning som passar både medarbetaren och arbetsgivaren. Tonvikten ska dock ligga på hur medarbetaren får bästa förutsättningar att utföra arbetet, inte graden av fysisk närvaro på arbetsplatsen. Att distansarbetet är frivilligt innebär att valet inte får leda till negativa konsekvenser för löneutveckling, karriär eller arbetsinnehåll.</a:t>
            </a:r>
          </a:p>
          <a:p>
            <a:endParaRPr lang="sv-SE" sz="18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r>
              <a:rPr lang="sv-SE" sz="18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Vid distansarbete ska utgångspunkten fortfarande vara att medarbetaren har en huvudarbetsplats på kontoret, dvs. arbetsgivarens fysiska arbetsplats. Oavsett omfattningen av distansarbete så förändras inte huvudarbetsplatsen.</a:t>
            </a:r>
            <a:endParaRPr lang="sv-SE" dirty="0"/>
          </a:p>
          <a:p>
            <a:endParaRPr lang="sv-SE" dirty="0"/>
          </a:p>
          <a:p>
            <a:r>
              <a:rPr lang="sv-SE" dirty="0"/>
              <a:t>Här ser du några exempel på Visions ställningstaganden. Här i </a:t>
            </a:r>
            <a:r>
              <a:rPr lang="sv-SE" dirty="0" err="1"/>
              <a:t>ppt:n</a:t>
            </a:r>
            <a:r>
              <a:rPr lang="sv-SE" dirty="0"/>
              <a:t> kommer vi att punkta upp alla ställningstaganden och tillsammans med distansarbetespappret får ni också bakgrunden till ställningstagandena. Välj om ni vill använda hela presentationen </a:t>
            </a:r>
            <a:r>
              <a:rPr lang="sv-SE"/>
              <a:t>eller enstaka bilder.</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291220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000000"/>
                </a:solidFill>
                <a:effectLst/>
                <a:latin typeface="Times New Roman" panose="02020603050405020304" pitchFamily="18" charset="0"/>
              </a:rPr>
              <a:t>Att arbeta på distans ska vara frivilligt och en lösning som passar både medarbetaren och arbetsgivaren. Den ordinarie arbetsplatsen – dvs. arbetsgivarens fysiska arbetsplats – ska fortfarande betraktas som huvudarbetsplatsen, oavsett omfattningen av distansarbete.</a:t>
            </a:r>
            <a:endParaRPr lang="sv-SE" dirty="0"/>
          </a:p>
          <a:p>
            <a:pPr algn="l"/>
            <a:endParaRPr lang="sv-SE" b="0" i="0" dirty="0">
              <a:solidFill>
                <a:srgbClr val="000000"/>
              </a:solidFill>
              <a:effectLst/>
              <a:latin typeface="Times New Roman" panose="02020603050405020304" pitchFamily="18" charset="0"/>
            </a:endParaRPr>
          </a:p>
          <a:p>
            <a:pPr algn="l"/>
            <a:r>
              <a:rPr lang="sv-SE" b="0" i="0" dirty="0">
                <a:solidFill>
                  <a:srgbClr val="000000"/>
                </a:solidFill>
                <a:effectLst/>
                <a:latin typeface="Times New Roman" panose="02020603050405020304" pitchFamily="18" charset="0"/>
              </a:rPr>
              <a:t>Vision vill:</a:t>
            </a:r>
          </a:p>
          <a:p>
            <a:pPr algn="l"/>
            <a:r>
              <a:rPr lang="sv-SE" b="0" i="0" dirty="0">
                <a:solidFill>
                  <a:srgbClr val="000000"/>
                </a:solidFill>
                <a:effectLst/>
                <a:latin typeface="Times New Roman" panose="02020603050405020304" pitchFamily="18" charset="0"/>
              </a:rPr>
              <a:t>► </a:t>
            </a:r>
            <a:r>
              <a:rPr lang="sv-SE" b="1" i="0" dirty="0">
                <a:solidFill>
                  <a:srgbClr val="000000"/>
                </a:solidFill>
                <a:effectLst/>
                <a:latin typeface="Times New Roman" panose="02020603050405020304" pitchFamily="18" charset="0"/>
              </a:rPr>
              <a:t>Att distansarbetet ska bygga frivillighet och att medarbetare som önskar och kan ska få arbeta på distans</a:t>
            </a:r>
            <a:r>
              <a:rPr lang="sv-SE" b="0" i="0" dirty="0">
                <a:solidFill>
                  <a:srgbClr val="000000"/>
                </a:solidFill>
                <a:effectLst/>
                <a:latin typeface="Times New Roman" panose="02020603050405020304" pitchFamily="18" charset="0"/>
              </a:rPr>
              <a:t>. Tonvikten ska ligga på hur medarbetaren får bästa förutsättningar att utföra arbetet, inte graden av fysisk närvaro på arbetsplatsen. Att distansarbetet är frivilligt innebär också att valet inte får leda till konsekvenser för karriär, löneutveckling eller arbetsinnehåll.</a:t>
            </a:r>
          </a:p>
          <a:p>
            <a:pPr algn="l"/>
            <a:r>
              <a:rPr lang="sv-SE" b="0" i="0" dirty="0">
                <a:solidFill>
                  <a:srgbClr val="000000"/>
                </a:solidFill>
                <a:effectLst/>
                <a:latin typeface="Times New Roman" panose="02020603050405020304" pitchFamily="18" charset="0"/>
              </a:rPr>
              <a:t>► </a:t>
            </a:r>
            <a:r>
              <a:rPr lang="sv-SE" b="1" i="0" dirty="0">
                <a:solidFill>
                  <a:srgbClr val="000000"/>
                </a:solidFill>
                <a:effectLst/>
                <a:latin typeface="Times New Roman" panose="02020603050405020304" pitchFamily="18" charset="0"/>
              </a:rPr>
              <a:t>Att förutbestämda kriterier ska styra bedömningen av distansarbete. </a:t>
            </a:r>
            <a:r>
              <a:rPr lang="sv-SE" b="0" i="0" dirty="0">
                <a:solidFill>
                  <a:srgbClr val="000000"/>
                </a:solidFill>
                <a:effectLst/>
                <a:latin typeface="Times New Roman" panose="02020603050405020304" pitchFamily="18" charset="0"/>
              </a:rPr>
              <a:t>Arbetsgivares beslut om att tillåta en individ att arbeta på distans ska fattas utifrån tydliga och transparenta kriterier som tas fram partsgemensamt. Kriterierna ska kontinuerligt följas upp och utvärderas.</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5</a:t>
            </a:fld>
            <a:endParaRPr lang="sv-SE"/>
          </a:p>
        </p:txBody>
      </p:sp>
    </p:spTree>
    <p:extLst>
      <p:ext uri="{BB962C8B-B14F-4D97-AF65-F5344CB8AC3E}">
        <p14:creationId xmlns:p14="http://schemas.microsoft.com/office/powerpoint/2010/main" val="2095452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000000"/>
                </a:solidFill>
                <a:effectLst/>
                <a:latin typeface="Times New Roman" panose="02020603050405020304" pitchFamily="18" charset="0"/>
              </a:rPr>
              <a:t>Vision vill:</a:t>
            </a:r>
          </a:p>
          <a:p>
            <a:pPr algn="l"/>
            <a:r>
              <a:rPr lang="sv-SE" b="0" i="0" dirty="0">
                <a:solidFill>
                  <a:srgbClr val="000000"/>
                </a:solidFill>
                <a:effectLst/>
                <a:latin typeface="Times New Roman" panose="02020603050405020304" pitchFamily="18" charset="0"/>
              </a:rPr>
              <a:t>► </a:t>
            </a:r>
            <a:r>
              <a:rPr lang="sv-SE" b="1" i="0" dirty="0">
                <a:solidFill>
                  <a:srgbClr val="000000"/>
                </a:solidFill>
                <a:effectLst/>
                <a:latin typeface="Times New Roman" panose="02020603050405020304" pitchFamily="18" charset="0"/>
              </a:rPr>
              <a:t>Att nya föreskrifter som reglerar arbetsmiljön vid distansarbete prioriteras av Arbetsmiljöverket. </a:t>
            </a:r>
            <a:r>
              <a:rPr lang="sv-SE" b="0" i="0" dirty="0">
                <a:solidFill>
                  <a:srgbClr val="000000"/>
                </a:solidFill>
                <a:effectLst/>
                <a:latin typeface="Times New Roman" panose="02020603050405020304" pitchFamily="18" charset="0"/>
              </a:rPr>
              <a:t>Arbetsmiljöregelverket är i väsentliga delar i otakt med utvecklingen av arbetslivet och de nya föreskrifterna om arbetsplatsens utformning exkluderar distansarbete. Framtagandet av de nya föreskrifterna bör ske i nära samarbete med arbetsmarknadens parter.</a:t>
            </a:r>
          </a:p>
          <a:p>
            <a:pPr algn="l"/>
            <a:r>
              <a:rPr lang="sv-SE" b="0" i="0" dirty="0">
                <a:solidFill>
                  <a:srgbClr val="000000"/>
                </a:solidFill>
                <a:effectLst/>
                <a:latin typeface="Times New Roman" panose="02020603050405020304" pitchFamily="18" charset="0"/>
              </a:rPr>
              <a:t>► </a:t>
            </a:r>
            <a:r>
              <a:rPr lang="sv-SE" b="1" i="0" dirty="0">
                <a:solidFill>
                  <a:srgbClr val="000000"/>
                </a:solidFill>
                <a:effectLst/>
                <a:latin typeface="Times New Roman" panose="02020603050405020304" pitchFamily="18" charset="0"/>
              </a:rPr>
              <a:t>Att verksamhetsnära chefer och medarbetare ska vara delaktiga och ha inflytande över utveckling och inköp av digitala system. </a:t>
            </a:r>
            <a:r>
              <a:rPr lang="sv-SE" b="0" i="0" dirty="0">
                <a:solidFill>
                  <a:srgbClr val="000000"/>
                </a:solidFill>
                <a:effectLst/>
                <a:latin typeface="Times New Roman" panose="02020603050405020304" pitchFamily="18" charset="0"/>
              </a:rPr>
              <a:t>Cheferna och medarbetarna ska ha ett reellt inflytande över utveckling och inköp av digitala system och hårdvara som påverkar det egna arbetet och som möjliggör distansarbete – från början till slut. Förutsättningarna för inflytande ska vara likvärdiga i mans- och kvinnodominerade verksamhetsområden.</a:t>
            </a:r>
          </a:p>
          <a:p>
            <a:pPr algn="l"/>
            <a:r>
              <a:rPr lang="sv-SE" b="0" i="0" dirty="0">
                <a:solidFill>
                  <a:srgbClr val="000000"/>
                </a:solidFill>
                <a:effectLst/>
                <a:latin typeface="Times New Roman" panose="02020603050405020304" pitchFamily="18" charset="0"/>
              </a:rPr>
              <a:t>► </a:t>
            </a:r>
            <a:r>
              <a:rPr lang="sv-SE" b="1" i="0" dirty="0">
                <a:solidFill>
                  <a:srgbClr val="000000"/>
                </a:solidFill>
                <a:effectLst/>
                <a:latin typeface="Times New Roman" panose="02020603050405020304" pitchFamily="18" charset="0"/>
              </a:rPr>
              <a:t>Att datainsamling sker på ett transparent sätt och för konkreta syften samt att frågor som gäller integritet och övervakning av arbetstagare hanteras partsgemensamt</a:t>
            </a:r>
            <a:r>
              <a:rPr lang="sv-SE" b="0" i="0" dirty="0">
                <a:solidFill>
                  <a:srgbClr val="000000"/>
                </a:solidFill>
                <a:effectLst/>
                <a:latin typeface="Times New Roman" panose="02020603050405020304" pitchFamily="18" charset="0"/>
              </a:rPr>
              <a:t>. Exempel på frågor som bör regleras är vad som anses vara integritetskänslig information, vem som har tillgång till den, hur länge den sparas och i vilket syfte den får användas. Det är även viktigt att reglera hur fackliga representanter och skyddsombud ska ges möjlighet att övervaka lagringen, tillgången och användandet av denna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effectLst/>
                <a:latin typeface="Arial" panose="020B0604020202020204" pitchFamily="34" charset="0"/>
                <a:ea typeface="Times New Roman" panose="02020603050405020304" pitchFamily="18" charset="0"/>
                <a:cs typeface="Arial" panose="020B0604020202020204" pitchFamily="34" charset="0"/>
              </a:rPr>
              <a:t>     Att skyddsombuden ska få utbildning i frågor om distansarbete.</a:t>
            </a:r>
            <a:endParaRPr lang="sv-SE" b="0" i="0" dirty="0">
              <a:solidFill>
                <a:srgbClr val="000000"/>
              </a:solidFill>
              <a:effectLst/>
              <a:latin typeface="Times New Roman" panose="02020603050405020304" pitchFamily="18" charset="0"/>
            </a:endParaRPr>
          </a:p>
          <a:p>
            <a:pPr algn="l"/>
            <a:r>
              <a:rPr lang="sv-SE" b="0" i="0" dirty="0">
                <a:solidFill>
                  <a:srgbClr val="000000"/>
                </a:solidFill>
                <a:effectLst/>
                <a:latin typeface="Times New Roman" panose="02020603050405020304" pitchFamily="18" charset="0"/>
              </a:rPr>
              <a:t>► </a:t>
            </a:r>
            <a:r>
              <a:rPr lang="sv-SE" b="1" i="0" dirty="0">
                <a:solidFill>
                  <a:srgbClr val="000000"/>
                </a:solidFill>
                <a:effectLst/>
                <a:latin typeface="Times New Roman" panose="02020603050405020304" pitchFamily="18" charset="0"/>
              </a:rPr>
              <a:t>Att vägledning som tydliggör vad som förväntas när det gäller tillgänglighet tas fram partsgemensamt. </a:t>
            </a:r>
            <a:r>
              <a:rPr lang="sv-SE" b="0" i="0" dirty="0">
                <a:solidFill>
                  <a:srgbClr val="000000"/>
                </a:solidFill>
                <a:effectLst/>
                <a:latin typeface="Times New Roman" panose="02020603050405020304" pitchFamily="18" charset="0"/>
              </a:rPr>
              <a:t>Arbetstagare som utför arbete på distans omfattas av samma arbetstidsbestämmelser som övriga arbetstagare.</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3113956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000000"/>
                </a:solidFill>
                <a:effectLst/>
                <a:latin typeface="Times New Roman" panose="02020603050405020304" pitchFamily="18" charset="0"/>
              </a:rPr>
              <a:t>För arbetsgivare är distansarbete en väg till att minska sin negativa klimatpåverkan.</a:t>
            </a:r>
          </a:p>
          <a:p>
            <a:pPr algn="l"/>
            <a:r>
              <a:rPr lang="sv-SE" b="0" i="0" dirty="0">
                <a:solidFill>
                  <a:srgbClr val="000000"/>
                </a:solidFill>
                <a:effectLst/>
                <a:latin typeface="Times New Roman" panose="02020603050405020304" pitchFamily="18" charset="0"/>
              </a:rPr>
              <a:t>Vision vill:</a:t>
            </a:r>
          </a:p>
          <a:p>
            <a:pPr algn="l"/>
            <a:r>
              <a:rPr lang="sv-SE" b="0" i="0" dirty="0">
                <a:solidFill>
                  <a:srgbClr val="000000"/>
                </a:solidFill>
                <a:effectLst/>
                <a:latin typeface="Times New Roman" panose="02020603050405020304" pitchFamily="18" charset="0"/>
              </a:rPr>
              <a:t>► </a:t>
            </a:r>
            <a:r>
              <a:rPr lang="sv-SE" b="1" i="0" dirty="0">
                <a:solidFill>
                  <a:srgbClr val="000000"/>
                </a:solidFill>
                <a:effectLst/>
                <a:latin typeface="Times New Roman" panose="02020603050405020304" pitchFamily="18" charset="0"/>
              </a:rPr>
              <a:t>Att arbetsgivare inom ramen för sitt hållbarhetsarbete möjliggör </a:t>
            </a:r>
            <a:r>
              <a:rPr lang="sv-SE" b="1" i="0" dirty="0" err="1">
                <a:solidFill>
                  <a:srgbClr val="000000"/>
                </a:solidFill>
                <a:effectLst/>
                <a:latin typeface="Times New Roman" panose="02020603050405020304" pitchFamily="18" charset="0"/>
              </a:rPr>
              <a:t>resfria</a:t>
            </a:r>
            <a:r>
              <a:rPr lang="sv-SE" b="1" i="0" dirty="0">
                <a:solidFill>
                  <a:srgbClr val="000000"/>
                </a:solidFill>
                <a:effectLst/>
                <a:latin typeface="Times New Roman" panose="02020603050405020304" pitchFamily="18" charset="0"/>
              </a:rPr>
              <a:t> möten</a:t>
            </a:r>
            <a:r>
              <a:rPr lang="sv-SE" b="0" i="0" dirty="0">
                <a:solidFill>
                  <a:srgbClr val="000000"/>
                </a:solidFill>
                <a:effectLst/>
                <a:latin typeface="Times New Roman" panose="02020603050405020304" pitchFamily="18" charset="0"/>
              </a:rPr>
              <a:t>. Möjligheten att genomföra </a:t>
            </a:r>
            <a:r>
              <a:rPr lang="sv-SE" b="0" i="0" dirty="0" err="1">
                <a:solidFill>
                  <a:srgbClr val="000000"/>
                </a:solidFill>
                <a:effectLst/>
                <a:latin typeface="Times New Roman" panose="02020603050405020304" pitchFamily="18" charset="0"/>
              </a:rPr>
              <a:t>resfria</a:t>
            </a:r>
            <a:r>
              <a:rPr lang="sv-SE" b="0" i="0" dirty="0">
                <a:solidFill>
                  <a:srgbClr val="000000"/>
                </a:solidFill>
                <a:effectLst/>
                <a:latin typeface="Times New Roman" panose="02020603050405020304" pitchFamily="18" charset="0"/>
              </a:rPr>
              <a:t> möten ska alltid övervägas först.</a:t>
            </a:r>
          </a:p>
          <a:p>
            <a:pPr algn="l"/>
            <a:r>
              <a:rPr lang="sv-SE" b="0" i="0" dirty="0">
                <a:solidFill>
                  <a:srgbClr val="000000"/>
                </a:solidFill>
                <a:effectLst/>
                <a:latin typeface="Times New Roman" panose="02020603050405020304" pitchFamily="18" charset="0"/>
              </a:rPr>
              <a:t>► </a:t>
            </a:r>
            <a:r>
              <a:rPr lang="sv-SE" b="1" i="0" dirty="0">
                <a:solidFill>
                  <a:srgbClr val="000000"/>
                </a:solidFill>
                <a:effectLst/>
                <a:latin typeface="Times New Roman" panose="02020603050405020304" pitchFamily="18" charset="0"/>
              </a:rPr>
              <a:t>Att arbetsgivare med en hög andel medarbetare som pendlar undersöker möjligheterna att upprätta hybridkontor</a:t>
            </a:r>
            <a:r>
              <a:rPr lang="sv-SE" b="0" i="0" dirty="0">
                <a:solidFill>
                  <a:srgbClr val="000000"/>
                </a:solidFill>
                <a:effectLst/>
                <a:latin typeface="Times New Roman" panose="02020603050405020304" pitchFamily="18" charset="0"/>
              </a:rPr>
              <a:t>. Att utöka valmöjligheten av var arbetet ska utföras genom att tillhandahålla kontorsplatser på fler ställen än den ordinarie arbetsplatsen ökar medarbetares flexibilitet, kan underlätta kompetensförsörjning och leda till ökad klimatnytta.</a:t>
            </a:r>
          </a:p>
          <a:p>
            <a:endParaRPr lang="sv-SE" dirty="0">
              <a:latin typeface="Arial" panose="020B0604020202020204" pitchFamily="34" charset="0"/>
              <a:ea typeface="Times New Roman" panose="02020603050405020304" pitchFamily="18" charset="0"/>
            </a:endParaRPr>
          </a:p>
          <a:p>
            <a:r>
              <a:rPr lang="sv-SE" b="0" i="0" dirty="0">
                <a:solidFill>
                  <a:srgbClr val="000000"/>
                </a:solidFill>
                <a:effectLst/>
                <a:latin typeface="Times New Roman" panose="02020603050405020304" pitchFamily="18" charset="0"/>
              </a:rPr>
              <a:t>Vision har infört rollen som klimatombud. Ett klimatombud kommer bland annat ha som uppgift att tillsammans med Visions medlemmar på arbetsplatsen driva frågor om hur arbetssätt och rutiner kan anpassas för att göra arbetsplatsen mer miljövänlig.</a:t>
            </a:r>
            <a:endParaRPr lang="sv-SE" dirty="0">
              <a:latin typeface="Arial" panose="020B0604020202020204" pitchFamily="34"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2969858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000000"/>
                </a:solidFill>
                <a:effectLst/>
                <a:latin typeface="Times New Roman" panose="02020603050405020304" pitchFamily="18" charset="0"/>
              </a:rPr>
              <a:t>Vision vill:</a:t>
            </a:r>
          </a:p>
          <a:p>
            <a:pPr algn="l"/>
            <a:r>
              <a:rPr lang="sv-SE" b="0" i="0" dirty="0">
                <a:solidFill>
                  <a:srgbClr val="000000"/>
                </a:solidFill>
                <a:effectLst/>
                <a:latin typeface="Times New Roman" panose="02020603050405020304" pitchFamily="18" charset="0"/>
              </a:rPr>
              <a:t>► </a:t>
            </a:r>
            <a:r>
              <a:rPr lang="sv-SE" b="1" i="0" dirty="0">
                <a:solidFill>
                  <a:srgbClr val="000000"/>
                </a:solidFill>
                <a:effectLst/>
                <a:latin typeface="Times New Roman" panose="02020603050405020304" pitchFamily="18" charset="0"/>
              </a:rPr>
              <a:t>Att chefer ges tid att leda</a:t>
            </a:r>
            <a:r>
              <a:rPr lang="sv-SE" b="0" i="0" dirty="0">
                <a:solidFill>
                  <a:srgbClr val="000000"/>
                </a:solidFill>
                <a:effectLst/>
                <a:latin typeface="Times New Roman" panose="02020603050405020304" pitchFamily="18" charset="0"/>
              </a:rPr>
              <a:t>. Förväntningarna på chefen är också samma vad gäller arbetsgivaransvar och arbetsmiljö. Det är formerna som delvis förändras och kan ibland vara mer tidskrävande.</a:t>
            </a:r>
          </a:p>
          <a:p>
            <a:pPr algn="l"/>
            <a:r>
              <a:rPr lang="sv-SE" b="0" i="0" dirty="0">
                <a:solidFill>
                  <a:srgbClr val="000000"/>
                </a:solidFill>
                <a:effectLst/>
                <a:latin typeface="Times New Roman" panose="02020603050405020304" pitchFamily="18" charset="0"/>
              </a:rPr>
              <a:t>► </a:t>
            </a:r>
            <a:r>
              <a:rPr lang="sv-SE" b="1" i="0" dirty="0">
                <a:solidFill>
                  <a:srgbClr val="000000"/>
                </a:solidFill>
                <a:effectLst/>
                <a:latin typeface="Times New Roman" panose="02020603050405020304" pitchFamily="18" charset="0"/>
              </a:rPr>
              <a:t>Att chefer ges utrymme att prioritera såväl sin egen som medarbetarnas kompetensutveckling.</a:t>
            </a:r>
          </a:p>
          <a:p>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475716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latin typeface="Times New Roman" panose="02020603050405020304" pitchFamily="18" charset="0"/>
                <a:ea typeface="SimHei" panose="02010609060101010101" pitchFamily="49" charset="-122"/>
              </a:rPr>
              <a:t>Uppmärksamma risker för ökad ojämställdhet eller diskriminering</a:t>
            </a:r>
          </a:p>
          <a:p>
            <a:pPr algn="l"/>
            <a:endParaRPr lang="sv-SE" b="0" i="0" dirty="0">
              <a:solidFill>
                <a:srgbClr val="000000"/>
              </a:solidFill>
              <a:effectLst/>
              <a:latin typeface="Times New Roman" panose="02020603050405020304" pitchFamily="18" charset="0"/>
            </a:endParaRPr>
          </a:p>
          <a:p>
            <a:pPr algn="l"/>
            <a:r>
              <a:rPr lang="sv-SE" b="0" i="0" dirty="0">
                <a:solidFill>
                  <a:srgbClr val="000000"/>
                </a:solidFill>
                <a:effectLst/>
                <a:latin typeface="Times New Roman" panose="02020603050405020304" pitchFamily="18" charset="0"/>
              </a:rPr>
              <a:t>Vision vill:</a:t>
            </a:r>
          </a:p>
          <a:p>
            <a:pPr algn="l"/>
            <a:r>
              <a:rPr lang="sv-SE" b="0" i="0" dirty="0">
                <a:solidFill>
                  <a:srgbClr val="000000"/>
                </a:solidFill>
                <a:effectLst/>
                <a:latin typeface="Times New Roman" panose="02020603050405020304" pitchFamily="18" charset="0"/>
              </a:rPr>
              <a:t>► </a:t>
            </a:r>
            <a:r>
              <a:rPr lang="sv-SE" b="1" i="0" dirty="0">
                <a:solidFill>
                  <a:srgbClr val="000000"/>
                </a:solidFill>
                <a:effectLst/>
                <a:latin typeface="Times New Roman" panose="02020603050405020304" pitchFamily="18" charset="0"/>
              </a:rPr>
              <a:t>Att arbetsgivare noga följer utvecklingen av distansarbete och aktivt medverkar till att det inte leder till en kvinnofälla där kvinnor arbetar i högre grad hemifrån än män i syfte att få ihop livspusslet.</a:t>
            </a:r>
          </a:p>
          <a:p>
            <a:pPr algn="l"/>
            <a:r>
              <a:rPr lang="sv-SE" b="0" i="0" dirty="0">
                <a:solidFill>
                  <a:srgbClr val="000000"/>
                </a:solidFill>
                <a:effectLst/>
                <a:latin typeface="Times New Roman" panose="02020603050405020304" pitchFamily="18" charset="0"/>
              </a:rPr>
              <a:t>► </a:t>
            </a:r>
            <a:r>
              <a:rPr lang="sv-SE" b="1" i="0" dirty="0">
                <a:solidFill>
                  <a:srgbClr val="000000"/>
                </a:solidFill>
                <a:effectLst/>
                <a:latin typeface="Times New Roman" panose="02020603050405020304" pitchFamily="18" charset="0"/>
              </a:rPr>
              <a:t>Att arbetsgivare och chefer vid distansarbete tar i beaktande de anpassningar som måste göras utifrån att vi är olika. </a:t>
            </a:r>
            <a:r>
              <a:rPr lang="sv-SE" b="0" i="0" dirty="0">
                <a:solidFill>
                  <a:srgbClr val="000000"/>
                </a:solidFill>
                <a:effectLst/>
                <a:latin typeface="Times New Roman" panose="02020603050405020304" pitchFamily="18" charset="0"/>
              </a:rPr>
              <a:t>Arbetet bör ske inom ramen för arbetsgivarens obligatoriska arbete med aktiva åtgärder för att förebygga diskriminering.</a:t>
            </a:r>
          </a:p>
          <a:p>
            <a:pPr algn="l"/>
            <a:r>
              <a:rPr lang="sv-SE" b="0" i="0" dirty="0">
                <a:solidFill>
                  <a:srgbClr val="000000"/>
                </a:solidFill>
                <a:effectLst/>
                <a:latin typeface="Times New Roman" panose="02020603050405020304" pitchFamily="18" charset="0"/>
              </a:rPr>
              <a:t>► </a:t>
            </a:r>
            <a:r>
              <a:rPr lang="sv-SE" b="1" i="0" dirty="0">
                <a:solidFill>
                  <a:srgbClr val="000000"/>
                </a:solidFill>
                <a:effectLst/>
                <a:latin typeface="Times New Roman" panose="02020603050405020304" pitchFamily="18" charset="0"/>
              </a:rPr>
              <a:t>Att arbetsgivare vid distansarbete upprättar rutiner för att kunna fånga upp och följa upp eventuella risker för våld i hemmet som kan drabba de anställda.</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3147450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 blå.">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82605" y="367201"/>
            <a:ext cx="9717083" cy="1299773"/>
          </a:xfrm>
        </p:spPr>
        <p:txBody>
          <a:bodyPr anchor="t" anchorCtr="0"/>
          <a:lstStyle>
            <a:lvl1pPr algn="l">
              <a:defRPr lang="sv-SE" sz="4400" b="1" kern="1200" smtClean="0">
                <a:solidFill>
                  <a:schemeClr val="bg1"/>
                </a:solidFill>
                <a:latin typeface="Times New Roman" panose="02020603050405020304" pitchFamily="18" charset="0"/>
                <a:ea typeface="+mj-ea"/>
                <a:cs typeface="Times New Roman" panose="02020603050405020304" pitchFamily="18" charset="0"/>
              </a:defRPr>
            </a:lvl1p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lvl1pPr>
              <a:defRPr>
                <a:solidFill>
                  <a:schemeClr val="bg1"/>
                </a:solidFill>
              </a:defRPr>
            </a:lvl1pPr>
          </a:lstStyle>
          <a:p>
            <a:fld id="{67E164E2-73E5-415B-927E-A4017D9B40BE}" type="datetime1">
              <a:rPr lang="en-GB" smtClean="0"/>
              <a:t>22/03/2022</a:t>
            </a:fld>
            <a:endParaRPr lang="sv-SE"/>
          </a:p>
        </p:txBody>
      </p:sp>
      <p:sp>
        <p:nvSpPr>
          <p:cNvPr id="7" name="Platshållare för sidfot 6"/>
          <p:cNvSpPr>
            <a:spLocks noGrp="1"/>
          </p:cNvSpPr>
          <p:nvPr>
            <p:ph type="ftr" sz="quarter" idx="11"/>
          </p:nvPr>
        </p:nvSpPr>
        <p:spPr/>
        <p:txBody>
          <a:bodyPr/>
          <a:lstStyle>
            <a:lvl1pPr>
              <a:defRPr>
                <a:solidFill>
                  <a:schemeClr val="bg1"/>
                </a:solidFill>
              </a:defRPr>
            </a:lvl1pPr>
          </a:lstStyle>
          <a:p>
            <a:r>
              <a:rPr lang="sv-SE"/>
              <a:t>Dokumentnamn</a:t>
            </a:r>
            <a:endParaRPr lang="sv-SE" dirty="0"/>
          </a:p>
        </p:txBody>
      </p:sp>
      <p:sp>
        <p:nvSpPr>
          <p:cNvPr id="8" name="Platshållare för bildnummer 7"/>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10" name="Bildobjekt 9">
            <a:extLst>
              <a:ext uri="{FF2B5EF4-FFF2-40B4-BE49-F238E27FC236}">
                <a16:creationId xmlns:a16="http://schemas.microsoft.com/office/drawing/2014/main" id="{ED428175-A6C7-46A6-8CFC-655EC7A74A49}"/>
              </a:ext>
            </a:extLst>
          </p:cNvPr>
          <p:cNvPicPr>
            <a:picLocks noChangeAspect="1"/>
          </p:cNvPicPr>
          <p:nvPr userDrawn="1"/>
        </p:nvPicPr>
        <p:blipFill>
          <a:blip r:embed="rId2"/>
          <a:stretch>
            <a:fillRect/>
          </a:stretch>
        </p:blipFill>
        <p:spPr>
          <a:xfrm>
            <a:off x="10950694" y="6144717"/>
            <a:ext cx="1027457" cy="460797"/>
          </a:xfrm>
          <a:prstGeom prst="rect">
            <a:avLst/>
          </a:prstGeom>
        </p:spPr>
      </p:pic>
    </p:spTree>
    <p:extLst>
      <p:ext uri="{BB962C8B-B14F-4D97-AF65-F5344CB8AC3E}">
        <p14:creationId xmlns:p14="http://schemas.microsoft.com/office/powerpoint/2010/main" val="3125777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Innehåll.">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6F135C68-0AD8-490E-A6F8-E14CDE0E30CB}" type="datetime1">
              <a:rPr lang="en-GB" smtClean="0"/>
              <a:t>22/03/2022</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innehåll 8"/>
          <p:cNvSpPr>
            <a:spLocks noGrp="1"/>
          </p:cNvSpPr>
          <p:nvPr>
            <p:ph sz="quarter" idx="15"/>
          </p:nvPr>
        </p:nvSpPr>
        <p:spPr>
          <a:xfrm>
            <a:off x="492125" y="368301"/>
            <a:ext cx="5496000" cy="55086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quarter" idx="16"/>
          </p:nvPr>
        </p:nvSpPr>
        <p:spPr>
          <a:xfrm>
            <a:off x="6215711" y="368619"/>
            <a:ext cx="5496000" cy="55086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807760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med bild höger.">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6F135C68-0AD8-490E-A6F8-E14CDE0E30CB}" type="datetime1">
              <a:rPr lang="en-GB" smtClean="0"/>
              <a:t>22/03/2022</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innehåll 8"/>
          <p:cNvSpPr>
            <a:spLocks noGrp="1"/>
          </p:cNvSpPr>
          <p:nvPr>
            <p:ph sz="quarter" idx="15"/>
          </p:nvPr>
        </p:nvSpPr>
        <p:spPr>
          <a:xfrm>
            <a:off x="492125" y="368301"/>
            <a:ext cx="5496000" cy="55086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bild 2"/>
          <p:cNvSpPr>
            <a:spLocks noGrp="1"/>
          </p:cNvSpPr>
          <p:nvPr>
            <p:ph type="pic" sz="quarter" idx="16" hasCustomPrompt="1"/>
          </p:nvPr>
        </p:nvSpPr>
        <p:spPr>
          <a:xfrm>
            <a:off x="6215711" y="368619"/>
            <a:ext cx="5496000" cy="5508625"/>
          </a:xfrm>
          <a:solidFill>
            <a:schemeClr val="bg2"/>
          </a:solidFill>
        </p:spPr>
        <p:txBody>
          <a:bodyPr/>
          <a:lstStyle>
            <a:lvl1pPr marL="0" marR="0" indent="0" algn="l" defTabSz="685800" rtl="0" eaLnBrk="1" fontAlgn="auto" latinLnBrk="0" hangingPunct="1">
              <a:lnSpc>
                <a:spcPct val="100000"/>
              </a:lnSpc>
              <a:spcBef>
                <a:spcPts val="750"/>
              </a:spcBef>
              <a:spcAft>
                <a:spcPts val="0"/>
              </a:spcAft>
              <a:buClr>
                <a:schemeClr val="accent3"/>
              </a:buClr>
              <a:buSzPct val="90000"/>
              <a:buFontTx/>
              <a:buNone/>
              <a:tabLst/>
              <a:defRPr/>
            </a:lvl1pPr>
          </a:lstStyle>
          <a:p>
            <a:pPr marL="0" marR="0" lvl="0" indent="0" algn="l" defTabSz="685800" rtl="0" eaLnBrk="1" fontAlgn="auto" latinLnBrk="0" hangingPunct="1">
              <a:lnSpc>
                <a:spcPct val="100000"/>
              </a:lnSpc>
              <a:spcBef>
                <a:spcPts val="750"/>
              </a:spcBef>
              <a:spcAft>
                <a:spcPts val="0"/>
              </a:spcAft>
              <a:buClr>
                <a:schemeClr val="accent3"/>
              </a:buClr>
              <a:buSzPct val="90000"/>
              <a:buFontTx/>
              <a:buNone/>
              <a:tabLst/>
              <a:defRPr/>
            </a:pPr>
            <a:r>
              <a:rPr lang="sv-SE" sz="2000" dirty="0"/>
              <a:t>Infoga bild. Markera rutan du vill infoga en bild i. Välj startfliken och klicka sedan på </a:t>
            </a:r>
            <a:r>
              <a:rPr lang="sv-SE" sz="2000" dirty="0" err="1"/>
              <a:t>bildbank</a:t>
            </a:r>
            <a:r>
              <a:rPr lang="sv-SE" sz="2000" dirty="0"/>
              <a:t>. Välj bilden du önskar och den placeras i rutan.</a:t>
            </a:r>
          </a:p>
        </p:txBody>
      </p:sp>
    </p:spTree>
    <p:extLst>
      <p:ext uri="{BB962C8B-B14F-4D97-AF65-F5344CB8AC3E}">
        <p14:creationId xmlns:p14="http://schemas.microsoft.com/office/powerpoint/2010/main" val="4131803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ehåll med bild vänster.">
    <p:spTree>
      <p:nvGrpSpPr>
        <p:cNvPr id="1" name=""/>
        <p:cNvGrpSpPr/>
        <p:nvPr/>
      </p:nvGrpSpPr>
      <p:grpSpPr>
        <a:xfrm>
          <a:off x="0" y="0"/>
          <a:ext cx="0" cy="0"/>
          <a:chOff x="0" y="0"/>
          <a:chExt cx="0" cy="0"/>
        </a:xfrm>
      </p:grpSpPr>
      <p:sp>
        <p:nvSpPr>
          <p:cNvPr id="9" name="Platshållare för bild 8"/>
          <p:cNvSpPr>
            <a:spLocks noGrp="1"/>
          </p:cNvSpPr>
          <p:nvPr>
            <p:ph type="pic" sz="quarter" idx="13" hasCustomPrompt="1"/>
          </p:nvPr>
        </p:nvSpPr>
        <p:spPr>
          <a:xfrm>
            <a:off x="492125" y="368301"/>
            <a:ext cx="5496000" cy="5508625"/>
          </a:xfrm>
          <a:solidFill>
            <a:schemeClr val="bg2"/>
          </a:solidFill>
        </p:spPr>
        <p:txBody>
          <a:bodyPr/>
          <a:lstStyle>
            <a:lvl1pPr marL="0" marR="0" indent="0" algn="l" defTabSz="685800" rtl="0" eaLnBrk="1" fontAlgn="auto" latinLnBrk="0" hangingPunct="1">
              <a:lnSpc>
                <a:spcPts val="1900"/>
              </a:lnSpc>
              <a:spcBef>
                <a:spcPts val="750"/>
              </a:spcBef>
              <a:spcAft>
                <a:spcPts val="0"/>
              </a:spcAft>
              <a:buClr>
                <a:schemeClr val="accent3"/>
              </a:buClr>
              <a:buSzTx/>
              <a:buFontTx/>
              <a:buNone/>
              <a:tabLst/>
              <a:defRPr/>
            </a:lvl1pPr>
          </a:lstStyle>
          <a:p>
            <a:r>
              <a:rPr lang="sv-SE" sz="1600" dirty="0"/>
              <a:t>Infoga bild. Markera rutan du vill infoga en bild i. Välj startfliken och klicka sedan på bildbank. Välj bilden du önskar och den placeras i rutan.</a:t>
            </a:r>
          </a:p>
        </p:txBody>
      </p:sp>
      <p:sp>
        <p:nvSpPr>
          <p:cNvPr id="5" name="Platshållare för datum 4"/>
          <p:cNvSpPr>
            <a:spLocks noGrp="1"/>
          </p:cNvSpPr>
          <p:nvPr>
            <p:ph type="dt" sz="half" idx="10"/>
          </p:nvPr>
        </p:nvSpPr>
        <p:spPr/>
        <p:txBody>
          <a:bodyPr/>
          <a:lstStyle/>
          <a:p>
            <a:fld id="{4807F401-4ED7-4ED2-AFA0-05C55E32E53B}" type="datetime1">
              <a:rPr lang="en-GB" smtClean="0"/>
              <a:t>22/03/2022</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3" name="Platshållare för innehåll 2"/>
          <p:cNvSpPr>
            <a:spLocks noGrp="1"/>
          </p:cNvSpPr>
          <p:nvPr>
            <p:ph sz="quarter" idx="14"/>
          </p:nvPr>
        </p:nvSpPr>
        <p:spPr>
          <a:xfrm>
            <a:off x="6215711" y="368619"/>
            <a:ext cx="5496000" cy="55086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849381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text och innehåll bild höger.">
    <p:spTree>
      <p:nvGrpSpPr>
        <p:cNvPr id="1" name=""/>
        <p:cNvGrpSpPr/>
        <p:nvPr/>
      </p:nvGrpSpPr>
      <p:grpSpPr>
        <a:xfrm>
          <a:off x="0" y="0"/>
          <a:ext cx="0" cy="0"/>
          <a:chOff x="0" y="0"/>
          <a:chExt cx="0" cy="0"/>
        </a:xfrm>
      </p:grpSpPr>
      <p:sp>
        <p:nvSpPr>
          <p:cNvPr id="7" name="Platshållare för bild 6"/>
          <p:cNvSpPr>
            <a:spLocks noGrp="1"/>
          </p:cNvSpPr>
          <p:nvPr>
            <p:ph type="pic" sz="quarter" idx="16" hasCustomPrompt="1"/>
          </p:nvPr>
        </p:nvSpPr>
        <p:spPr>
          <a:xfrm>
            <a:off x="4307839" y="2519046"/>
            <a:ext cx="7401600" cy="3357879"/>
          </a:xfrm>
          <a:solidFill>
            <a:schemeClr val="bg2"/>
          </a:solidFill>
        </p:spPr>
        <p:txBody>
          <a:bodyPr/>
          <a:lstStyle>
            <a:lvl1pPr marL="0" marR="0" indent="0" algn="l" defTabSz="685800" rtl="0" eaLnBrk="1" fontAlgn="auto" latinLnBrk="0" hangingPunct="1">
              <a:lnSpc>
                <a:spcPts val="1900"/>
              </a:lnSpc>
              <a:spcBef>
                <a:spcPts val="750"/>
              </a:spcBef>
              <a:spcAft>
                <a:spcPts val="0"/>
              </a:spcAft>
              <a:buClr>
                <a:schemeClr val="accent3"/>
              </a:buClr>
              <a:buSzTx/>
              <a:buFontTx/>
              <a:buNone/>
              <a:tabLst/>
              <a:defRPr/>
            </a:lvl1pPr>
          </a:lstStyle>
          <a:p>
            <a:r>
              <a:rPr lang="sv-SE" sz="1600" dirty="0"/>
              <a:t>Infoga bild. Markera rutan du vill infoga en bild i. Välj startfliken och klicka sedan på bildbank. Välj bilden du önskar och den placeras i rutan.</a:t>
            </a:r>
          </a:p>
        </p:txBody>
      </p:sp>
      <p:sp>
        <p:nvSpPr>
          <p:cNvPr id="4" name="Platshållare för datum 3"/>
          <p:cNvSpPr>
            <a:spLocks noGrp="1"/>
          </p:cNvSpPr>
          <p:nvPr>
            <p:ph type="dt" sz="half" idx="10"/>
          </p:nvPr>
        </p:nvSpPr>
        <p:spPr/>
        <p:txBody>
          <a:bodyPr/>
          <a:lstStyle/>
          <a:p>
            <a:fld id="{92E8B83E-161B-438B-9B1A-B8877FEA763B}" type="datetime1">
              <a:rPr lang="en-GB" smtClean="0"/>
              <a:t>22/03/2022</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innehåll 7"/>
          <p:cNvSpPr>
            <a:spLocks noGrp="1"/>
          </p:cNvSpPr>
          <p:nvPr>
            <p:ph sz="quarter" idx="17"/>
          </p:nvPr>
        </p:nvSpPr>
        <p:spPr>
          <a:xfrm>
            <a:off x="489600" y="2519045"/>
            <a:ext cx="3552000"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47879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innehåll bild vänster.">
    <p:spTree>
      <p:nvGrpSpPr>
        <p:cNvPr id="1" name=""/>
        <p:cNvGrpSpPr/>
        <p:nvPr/>
      </p:nvGrpSpPr>
      <p:grpSpPr>
        <a:xfrm>
          <a:off x="0" y="0"/>
          <a:ext cx="0" cy="0"/>
          <a:chOff x="0" y="0"/>
          <a:chExt cx="0" cy="0"/>
        </a:xfrm>
      </p:grpSpPr>
      <p:sp>
        <p:nvSpPr>
          <p:cNvPr id="7" name="Platshållare för bild 6"/>
          <p:cNvSpPr>
            <a:spLocks noGrp="1"/>
          </p:cNvSpPr>
          <p:nvPr>
            <p:ph type="pic" sz="quarter" idx="16" hasCustomPrompt="1"/>
          </p:nvPr>
        </p:nvSpPr>
        <p:spPr>
          <a:xfrm>
            <a:off x="489600" y="2519046"/>
            <a:ext cx="7401600" cy="3357879"/>
          </a:xfrm>
          <a:solidFill>
            <a:schemeClr val="bg2"/>
          </a:solidFill>
        </p:spPr>
        <p:txBody>
          <a:bodyPr/>
          <a:lstStyle>
            <a:lvl1pPr marL="0" marR="0" indent="0" algn="l" defTabSz="685800" rtl="0" eaLnBrk="1" fontAlgn="auto" latinLnBrk="0" hangingPunct="1">
              <a:lnSpc>
                <a:spcPts val="1900"/>
              </a:lnSpc>
              <a:spcBef>
                <a:spcPts val="750"/>
              </a:spcBef>
              <a:spcAft>
                <a:spcPts val="0"/>
              </a:spcAft>
              <a:buClr>
                <a:schemeClr val="accent3"/>
              </a:buClr>
              <a:buSzTx/>
              <a:buFontTx/>
              <a:buNone/>
              <a:tabLst/>
              <a:defRPr/>
            </a:lvl1pPr>
          </a:lstStyle>
          <a:p>
            <a:r>
              <a:rPr lang="sv-SE" sz="1600" dirty="0"/>
              <a:t>Infoga bild. Markera rutan du vill infoga en bild i. Välj startfliken och klicka sedan på bildbank. Välj bilden du önskar och den placeras i rutan.</a:t>
            </a:r>
          </a:p>
        </p:txBody>
      </p:sp>
      <p:sp>
        <p:nvSpPr>
          <p:cNvPr id="4" name="Platshållare för datum 3"/>
          <p:cNvSpPr>
            <a:spLocks noGrp="1"/>
          </p:cNvSpPr>
          <p:nvPr>
            <p:ph type="dt" sz="half" idx="10"/>
          </p:nvPr>
        </p:nvSpPr>
        <p:spPr/>
        <p:txBody>
          <a:bodyPr/>
          <a:lstStyle/>
          <a:p>
            <a:fld id="{92E8B83E-161B-438B-9B1A-B8877FEA763B}" type="datetime1">
              <a:rPr lang="en-GB" smtClean="0"/>
              <a:t>22/03/2022</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innehåll 7"/>
          <p:cNvSpPr>
            <a:spLocks noGrp="1"/>
          </p:cNvSpPr>
          <p:nvPr>
            <p:ph sz="quarter" idx="17"/>
          </p:nvPr>
        </p:nvSpPr>
        <p:spPr>
          <a:xfrm>
            <a:off x="8161331" y="2519045"/>
            <a:ext cx="3552000"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4078940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ehåll och text.">
    <p:spTree>
      <p:nvGrpSpPr>
        <p:cNvPr id="1" name=""/>
        <p:cNvGrpSpPr/>
        <p:nvPr/>
      </p:nvGrpSpPr>
      <p:grpSpPr>
        <a:xfrm>
          <a:off x="0" y="0"/>
          <a:ext cx="0" cy="0"/>
          <a:chOff x="0" y="0"/>
          <a:chExt cx="0" cy="0"/>
        </a:xfrm>
      </p:grpSpPr>
      <p:sp>
        <p:nvSpPr>
          <p:cNvPr id="2" name="Rubrik 1"/>
          <p:cNvSpPr>
            <a:spLocks noGrp="1"/>
          </p:cNvSpPr>
          <p:nvPr>
            <p:ph type="title"/>
          </p:nvPr>
        </p:nvSpPr>
        <p:spPr>
          <a:xfrm>
            <a:off x="8157843" y="365126"/>
            <a:ext cx="3552000" cy="1461600"/>
          </a:xfrm>
        </p:spPr>
        <p:txBody>
          <a:bodyPr/>
          <a:lstStyle>
            <a:lvl1pPr algn="l">
              <a:lnSpc>
                <a:spcPts val="2900"/>
              </a:lnSpc>
              <a:defRPr sz="2600"/>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4C741692-94D9-45A1-94B8-F1A1862B9E91}" type="datetime1">
              <a:rPr lang="en-GB" smtClean="0"/>
              <a:t>22/03/2022</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text 8"/>
          <p:cNvSpPr>
            <a:spLocks noGrp="1"/>
          </p:cNvSpPr>
          <p:nvPr>
            <p:ph type="body" sz="quarter" idx="17"/>
          </p:nvPr>
        </p:nvSpPr>
        <p:spPr>
          <a:xfrm>
            <a:off x="8157843" y="1828883"/>
            <a:ext cx="3552000" cy="404804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7"/>
          <p:cNvSpPr>
            <a:spLocks noGrp="1"/>
          </p:cNvSpPr>
          <p:nvPr>
            <p:ph sz="quarter" idx="18"/>
          </p:nvPr>
        </p:nvSpPr>
        <p:spPr>
          <a:xfrm>
            <a:off x="487679" y="367201"/>
            <a:ext cx="7401600" cy="550972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27184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ild helsida.">
    <p:bg bwMode="gray">
      <p:bgPr>
        <a:solidFill>
          <a:schemeClr val="bg2"/>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solidFill>
                  <a:schemeClr val="bg1"/>
                </a:solidFill>
              </a:defRPr>
            </a:lvl1pPr>
          </a:lstStyle>
          <a:p>
            <a:fld id="{E7166AB5-40BF-4C72-A67A-80A97957D587}" type="datetime1">
              <a:rPr lang="en-GB" smtClean="0"/>
              <a:t>22/03/2022</a:t>
            </a:fld>
            <a:endParaRPr lang="sv-SE"/>
          </a:p>
        </p:txBody>
      </p:sp>
      <p:sp>
        <p:nvSpPr>
          <p:cNvPr id="3" name="Platshållare för sidfot 2"/>
          <p:cNvSpPr>
            <a:spLocks noGrp="1"/>
          </p:cNvSpPr>
          <p:nvPr>
            <p:ph type="ftr" sz="quarter" idx="11"/>
          </p:nvPr>
        </p:nvSpPr>
        <p:spPr/>
        <p:txBody>
          <a:bodyPr/>
          <a:lstStyle>
            <a:lvl1pPr>
              <a:defRPr>
                <a:solidFill>
                  <a:schemeClr val="bg1"/>
                </a:solidFill>
              </a:defRPr>
            </a:lvl1pPr>
          </a:lstStyle>
          <a:p>
            <a:r>
              <a:rPr lang="sv-SE"/>
              <a:t>Dokumentnamn</a:t>
            </a:r>
            <a:endParaRPr lang="sv-SE" dirty="0"/>
          </a:p>
        </p:txBody>
      </p:sp>
      <p:sp>
        <p:nvSpPr>
          <p:cNvPr id="11" name="Platshållare för bildnummer 10"/>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sp>
        <p:nvSpPr>
          <p:cNvPr id="9" name="textruta 8"/>
          <p:cNvSpPr txBox="1"/>
          <p:nvPr userDrawn="1"/>
        </p:nvSpPr>
        <p:spPr>
          <a:xfrm>
            <a:off x="-2199342" y="4619619"/>
            <a:ext cx="2127617" cy="1569660"/>
          </a:xfrm>
          <a:prstGeom prst="rect">
            <a:avLst/>
          </a:prstGeom>
          <a:solidFill>
            <a:schemeClr val="bg1"/>
          </a:solidFill>
        </p:spPr>
        <p:txBody>
          <a:bodyPr wrap="square" rtlCol="0">
            <a:spAutoFit/>
          </a:bodyPr>
          <a:lstStyle/>
          <a:p>
            <a:pPr>
              <a:lnSpc>
                <a:spcPct val="100000"/>
              </a:lnSpc>
            </a:pPr>
            <a:r>
              <a:rPr lang="sv-SE" sz="1200" b="1" dirty="0">
                <a:latin typeface="Arial" panose="020B0604020202020204" pitchFamily="34" charset="0"/>
                <a:cs typeface="Arial" panose="020B0604020202020204" pitchFamily="34" charset="0"/>
              </a:rPr>
              <a:t>Denna sida är för bakgrundsbild.</a:t>
            </a:r>
          </a:p>
          <a:p>
            <a:pPr>
              <a:lnSpc>
                <a:spcPct val="100000"/>
              </a:lnSpc>
            </a:pPr>
            <a:r>
              <a:rPr lang="sv-SE" sz="1200" dirty="0">
                <a:latin typeface="Arial" panose="020B0604020202020204" pitchFamily="34" charset="0"/>
                <a:cs typeface="Arial" panose="020B0604020202020204" pitchFamily="34" charset="0"/>
              </a:rPr>
              <a:t>För att välja bild: </a:t>
            </a:r>
            <a:br>
              <a:rPr lang="sv-SE" sz="1200" dirty="0">
                <a:latin typeface="Arial" panose="020B0604020202020204" pitchFamily="34" charset="0"/>
                <a:cs typeface="Arial" panose="020B0604020202020204" pitchFamily="34" charset="0"/>
              </a:rPr>
            </a:br>
            <a:r>
              <a:rPr lang="sv-SE" sz="1200" dirty="0">
                <a:latin typeface="Arial" panose="020B0604020202020204" pitchFamily="34" charset="0"/>
                <a:cs typeface="Arial" panose="020B0604020202020204" pitchFamily="34" charset="0"/>
              </a:rPr>
              <a:t>Gå till startfliken och tryck på bildbank. Längst ner hittar du mappen bakgrund. Välj en bakgrunds-bild som passar din presentation. </a:t>
            </a:r>
          </a:p>
        </p:txBody>
      </p:sp>
      <p:pic>
        <p:nvPicPr>
          <p:cNvPr id="7" name="Bildobjekt 6">
            <a:extLst>
              <a:ext uri="{FF2B5EF4-FFF2-40B4-BE49-F238E27FC236}">
                <a16:creationId xmlns:a16="http://schemas.microsoft.com/office/drawing/2014/main" id="{90F3D597-B68D-46CE-B23E-EFB662B075C8}"/>
              </a:ext>
            </a:extLst>
          </p:cNvPr>
          <p:cNvPicPr>
            <a:picLocks noChangeAspect="1"/>
          </p:cNvPicPr>
          <p:nvPr userDrawn="1"/>
        </p:nvPicPr>
        <p:blipFill>
          <a:blip r:embed="rId2"/>
          <a:stretch>
            <a:fillRect/>
          </a:stretch>
        </p:blipFill>
        <p:spPr>
          <a:xfrm>
            <a:off x="10950694" y="6144717"/>
            <a:ext cx="1027457" cy="460797"/>
          </a:xfrm>
          <a:prstGeom prst="rect">
            <a:avLst/>
          </a:prstGeom>
        </p:spPr>
      </p:pic>
    </p:spTree>
    <p:extLst>
      <p:ext uri="{BB962C8B-B14F-4D97-AF65-F5344CB8AC3E}">
        <p14:creationId xmlns:p14="http://schemas.microsoft.com/office/powerpoint/2010/main" val="3797329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 helsida med ram.">
    <p:bg>
      <p:bgPr>
        <a:solidFill>
          <a:schemeClr val="bg1"/>
        </a:solid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4FA7D033-E84D-4E84-B9C5-B8A4B4E572E0}" type="datetime1">
              <a:rPr lang="en-GB" smtClean="0"/>
              <a:t>22/03/2022</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bild 7"/>
          <p:cNvSpPr>
            <a:spLocks noGrp="1"/>
          </p:cNvSpPr>
          <p:nvPr>
            <p:ph type="pic" sz="quarter" idx="13" hasCustomPrompt="1"/>
          </p:nvPr>
        </p:nvSpPr>
        <p:spPr>
          <a:xfrm>
            <a:off x="487677" y="367200"/>
            <a:ext cx="11232000" cy="5366849"/>
          </a:xfrm>
          <a:solidFill>
            <a:schemeClr val="bg2"/>
          </a:solidFill>
        </p:spPr>
        <p:txBody>
          <a:bodyPr/>
          <a:lstStyle>
            <a:lvl1pPr marL="0" indent="0">
              <a:buNone/>
              <a:defRPr baseline="0"/>
            </a:lvl1pPr>
          </a:lstStyle>
          <a:p>
            <a:r>
              <a:rPr lang="sv-SE" sz="1600" dirty="0"/>
              <a:t>Infoga bild. Markera rutan du vill infoga en bild i. Välj startfliken och klicka sedan på bildbank. Välj bilden du önskar och den placeras i rutan.</a:t>
            </a:r>
          </a:p>
        </p:txBody>
      </p:sp>
    </p:spTree>
    <p:extLst>
      <p:ext uri="{BB962C8B-B14F-4D97-AF65-F5344CB8AC3E}">
        <p14:creationId xmlns:p14="http://schemas.microsoft.com/office/powerpoint/2010/main" val="2191282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accent1"/>
        </a:solidFill>
        <a:effectLst/>
      </p:bgPr>
    </p:bg>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lvl1pPr>
              <a:defRPr>
                <a:solidFill>
                  <a:schemeClr val="bg1"/>
                </a:solidFill>
              </a:defRPr>
            </a:lvl1pPr>
          </a:lstStyle>
          <a:p>
            <a:fld id="{1D3A614E-C1F1-4CC0-90AC-AB1A833CDE21}" type="datetime1">
              <a:rPr lang="en-GB" smtClean="0"/>
              <a:t>22/03/2022</a:t>
            </a:fld>
            <a:endParaRPr lang="sv-SE"/>
          </a:p>
        </p:txBody>
      </p:sp>
      <p:sp>
        <p:nvSpPr>
          <p:cNvPr id="9" name="Platshållare för sidfot 8"/>
          <p:cNvSpPr>
            <a:spLocks noGrp="1"/>
          </p:cNvSpPr>
          <p:nvPr>
            <p:ph type="ftr" sz="quarter" idx="11"/>
          </p:nvPr>
        </p:nvSpPr>
        <p:spPr/>
        <p:txBody>
          <a:bodyPr/>
          <a:lstStyle>
            <a:lvl1pPr>
              <a:defRPr>
                <a:solidFill>
                  <a:schemeClr val="bg1"/>
                </a:solidFill>
              </a:defRPr>
            </a:lvl1pPr>
          </a:lstStyle>
          <a:p>
            <a:r>
              <a:rPr lang="sv-SE"/>
              <a:t>Dokumentnamn</a:t>
            </a:r>
            <a:endParaRPr lang="sv-SE" dirty="0"/>
          </a:p>
        </p:txBody>
      </p:sp>
      <p:sp>
        <p:nvSpPr>
          <p:cNvPr id="10" name="Platshållare för bildnummer 9"/>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6" name="Bildobjekt 5">
            <a:extLst>
              <a:ext uri="{FF2B5EF4-FFF2-40B4-BE49-F238E27FC236}">
                <a16:creationId xmlns:a16="http://schemas.microsoft.com/office/drawing/2014/main" id="{E5D7473B-1A76-4508-B871-2212916F4FEB}"/>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50694" y="6144717"/>
            <a:ext cx="1027457" cy="460797"/>
          </a:xfrm>
          <a:prstGeom prst="rect">
            <a:avLst/>
          </a:prstGeom>
          <a:noFill/>
          <a:ln>
            <a:noFill/>
          </a:ln>
        </p:spPr>
      </p:pic>
    </p:spTree>
    <p:extLst>
      <p:ext uri="{BB962C8B-B14F-4D97-AF65-F5344CB8AC3E}">
        <p14:creationId xmlns:p14="http://schemas.microsoft.com/office/powerpoint/2010/main" val="3123007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ubrik med två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t>22/03/2022</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3" name="Rubrik 2"/>
          <p:cNvSpPr>
            <a:spLocks noGrp="1"/>
          </p:cNvSpPr>
          <p:nvPr>
            <p:ph type="title"/>
          </p:nvPr>
        </p:nvSpPr>
        <p:spPr/>
        <p:txBody>
          <a:bodyPr/>
          <a:lstStyle/>
          <a:p>
            <a:r>
              <a:rPr lang="sv-SE"/>
              <a:t>Klicka här för att ändra format</a:t>
            </a:r>
          </a:p>
        </p:txBody>
      </p:sp>
      <p:sp>
        <p:nvSpPr>
          <p:cNvPr id="10" name="Platshållare för innehåll 9"/>
          <p:cNvSpPr>
            <a:spLocks noGrp="1"/>
          </p:cNvSpPr>
          <p:nvPr>
            <p:ph sz="quarter" idx="18"/>
          </p:nvPr>
        </p:nvSpPr>
        <p:spPr>
          <a:xfrm>
            <a:off x="492127" y="2519045"/>
            <a:ext cx="5496000" cy="33578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12"/>
          <p:cNvSpPr>
            <a:spLocks noGrp="1"/>
          </p:cNvSpPr>
          <p:nvPr>
            <p:ph sz="quarter" idx="19"/>
          </p:nvPr>
        </p:nvSpPr>
        <p:spPr>
          <a:xfrm>
            <a:off x="6215711" y="2519363"/>
            <a:ext cx="5496000" cy="33578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412593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 Vit.">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DB5C566A-82B4-452F-A491-F674ECDDE424}" type="datetime1">
              <a:rPr lang="en-GB" smtClean="0"/>
              <a:t>22/03/2022</a:t>
            </a:fld>
            <a:endParaRPr lang="sv-SE"/>
          </a:p>
        </p:txBody>
      </p:sp>
      <p:sp>
        <p:nvSpPr>
          <p:cNvPr id="7" name="Platshållare för sidfot 6"/>
          <p:cNvSpPr>
            <a:spLocks noGrp="1"/>
          </p:cNvSpPr>
          <p:nvPr>
            <p:ph type="ftr" sz="quarter" idx="11"/>
          </p:nvPr>
        </p:nvSpPr>
        <p:spPr/>
        <p:txBody>
          <a:bodyPr/>
          <a:lstStyle/>
          <a:p>
            <a:r>
              <a:rPr lang="sv-SE"/>
              <a:t>Dokumentnamn</a:t>
            </a:r>
            <a:endParaRPr lang="sv-SE" dirty="0"/>
          </a:p>
        </p:txBody>
      </p:sp>
      <p:sp>
        <p:nvSpPr>
          <p:cNvPr id="9" name="Platshållare för bildnummer 8"/>
          <p:cNvSpPr>
            <a:spLocks noGrp="1"/>
          </p:cNvSpPr>
          <p:nvPr>
            <p:ph type="sldNum" sz="quarter" idx="12"/>
          </p:nvPr>
        </p:nvSpPr>
        <p:spPr/>
        <p:txBody>
          <a:bodyPr/>
          <a:lstStyle/>
          <a:p>
            <a:fld id="{E8645303-2AAE-45D1-913A-B06AE6474513}" type="slidenum">
              <a:rPr lang="sv-SE" smtClean="0"/>
              <a:pPr/>
              <a:t>‹#›</a:t>
            </a:fld>
            <a:endParaRPr lang="sv-SE"/>
          </a:p>
        </p:txBody>
      </p:sp>
      <p:sp>
        <p:nvSpPr>
          <p:cNvPr id="4" name="Rubrik 3"/>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5121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bild - Vit - 16_9">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DB5C566A-82B4-452F-A491-F674ECDDE424}" type="datetime1">
              <a:rPr lang="en-GB" smtClean="0"/>
              <a:t>22/03/2022</a:t>
            </a:fld>
            <a:endParaRPr lang="sv-SE"/>
          </a:p>
        </p:txBody>
      </p:sp>
      <p:sp>
        <p:nvSpPr>
          <p:cNvPr id="7" name="Platshållare för sidfot 6"/>
          <p:cNvSpPr>
            <a:spLocks noGrp="1"/>
          </p:cNvSpPr>
          <p:nvPr>
            <p:ph type="ftr" sz="quarter" idx="11"/>
          </p:nvPr>
        </p:nvSpPr>
        <p:spPr/>
        <p:txBody>
          <a:bodyPr/>
          <a:lstStyle/>
          <a:p>
            <a:r>
              <a:rPr lang="sv-SE"/>
              <a:t>Dokumentnamn</a:t>
            </a:r>
            <a:endParaRPr lang="sv-SE" dirty="0"/>
          </a:p>
        </p:txBody>
      </p:sp>
      <p:sp>
        <p:nvSpPr>
          <p:cNvPr id="9" name="Platshållare för bildnummer 8"/>
          <p:cNvSpPr>
            <a:spLocks noGrp="1"/>
          </p:cNvSpPr>
          <p:nvPr>
            <p:ph type="sldNum" sz="quarter" idx="12"/>
          </p:nvPr>
        </p:nvSpPr>
        <p:spPr/>
        <p:txBody>
          <a:bodyPr/>
          <a:lstStyle/>
          <a:p>
            <a:fld id="{E8645303-2AAE-45D1-913A-B06AE6474513}" type="slidenum">
              <a:rPr lang="sv-SE" smtClean="0"/>
              <a:pPr/>
              <a:t>‹#›</a:t>
            </a:fld>
            <a:endParaRPr lang="sv-SE"/>
          </a:p>
        </p:txBody>
      </p:sp>
      <p:sp>
        <p:nvSpPr>
          <p:cNvPr id="4" name="Rubrik 3"/>
          <p:cNvSpPr>
            <a:spLocks noGrp="1"/>
          </p:cNvSpPr>
          <p:nvPr>
            <p:ph type="title"/>
          </p:nvPr>
        </p:nvSpPr>
        <p:spPr/>
        <p:txBody>
          <a:bodyPr/>
          <a:lstStyle/>
          <a:p>
            <a:r>
              <a:rPr lang="sv-SE"/>
              <a:t>Klicka här för att ändra format</a:t>
            </a:r>
            <a:endParaRPr lang="sv-SE" dirty="0"/>
          </a:p>
        </p:txBody>
      </p:sp>
    </p:spTree>
    <p:extLst>
      <p:ext uri="{BB962C8B-B14F-4D97-AF65-F5344CB8AC3E}">
        <p14:creationId xmlns:p14="http://schemas.microsoft.com/office/powerpoint/2010/main" val="51211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 Lil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82605" y="367201"/>
            <a:ext cx="9717083" cy="1299773"/>
          </a:xfrm>
        </p:spPr>
        <p:txBody>
          <a:bodyPr anchor="t" anchorCtr="0"/>
          <a:lstStyle>
            <a:lvl1pPr algn="l">
              <a:defRPr lang="sv-SE" sz="4400" b="1" kern="1200" smtClean="0">
                <a:solidFill>
                  <a:schemeClr val="bg1"/>
                </a:solidFill>
                <a:latin typeface="Times New Roman" panose="02020603050405020304" pitchFamily="18" charset="0"/>
                <a:ea typeface="+mj-ea"/>
                <a:cs typeface="Times New Roman" panose="02020603050405020304" pitchFamily="18" charset="0"/>
              </a:defRPr>
            </a:lvl1p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lvl1pPr>
              <a:defRPr>
                <a:solidFill>
                  <a:schemeClr val="bg1"/>
                </a:solidFill>
              </a:defRPr>
            </a:lvl1pPr>
          </a:lstStyle>
          <a:p>
            <a:fld id="{E7080E2E-9FE7-4C82-9A4A-29573AB0D2F6}" type="datetime1">
              <a:rPr lang="en-GB" smtClean="0"/>
              <a:t>22/03/2022</a:t>
            </a:fld>
            <a:endParaRPr lang="sv-SE"/>
          </a:p>
        </p:txBody>
      </p:sp>
      <p:sp>
        <p:nvSpPr>
          <p:cNvPr id="7" name="Platshållare för sidfot 6"/>
          <p:cNvSpPr>
            <a:spLocks noGrp="1"/>
          </p:cNvSpPr>
          <p:nvPr>
            <p:ph type="ftr" sz="quarter" idx="11"/>
          </p:nvPr>
        </p:nvSpPr>
        <p:spPr/>
        <p:txBody>
          <a:bodyPr/>
          <a:lstStyle>
            <a:lvl1pPr>
              <a:defRPr>
                <a:solidFill>
                  <a:schemeClr val="bg1"/>
                </a:solidFill>
              </a:defRPr>
            </a:lvl1pPr>
          </a:lstStyle>
          <a:p>
            <a:r>
              <a:rPr lang="sv-SE"/>
              <a:t>Dokumentnamn</a:t>
            </a:r>
            <a:endParaRPr lang="sv-SE" dirty="0"/>
          </a:p>
        </p:txBody>
      </p:sp>
      <p:sp>
        <p:nvSpPr>
          <p:cNvPr id="8" name="Platshållare för bildnummer 7"/>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9" name="Bildobjekt 8">
            <a:extLst>
              <a:ext uri="{FF2B5EF4-FFF2-40B4-BE49-F238E27FC236}">
                <a16:creationId xmlns:a16="http://schemas.microsoft.com/office/drawing/2014/main" id="{D60DE454-0696-4909-B2A2-FC9093596CE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50694" y="6144717"/>
            <a:ext cx="1027457" cy="460797"/>
          </a:xfrm>
          <a:prstGeom prst="rect">
            <a:avLst/>
          </a:prstGeom>
          <a:noFill/>
          <a:ln>
            <a:noFill/>
          </a:ln>
        </p:spPr>
      </p:pic>
    </p:spTree>
    <p:extLst>
      <p:ext uri="{BB962C8B-B14F-4D97-AF65-F5344CB8AC3E}">
        <p14:creationId xmlns:p14="http://schemas.microsoft.com/office/powerpoint/2010/main" val="943264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 Grå.">
    <p:bg>
      <p:bgPr>
        <a:solidFill>
          <a:schemeClr val="bg2"/>
        </a:solidFill>
        <a:effectLst/>
      </p:bgPr>
    </p:bg>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lvl1pPr>
              <a:defRPr>
                <a:solidFill>
                  <a:schemeClr val="tx1"/>
                </a:solidFill>
              </a:defRPr>
            </a:lvl1pPr>
          </a:lstStyle>
          <a:p>
            <a:fld id="{787F9C54-A53C-4692-8ED6-F0A163EC5131}" type="datetime1">
              <a:rPr lang="en-GB" smtClean="0"/>
              <a:pPr/>
              <a:t>22/03/2022</a:t>
            </a:fld>
            <a:endParaRPr lang="sv-SE"/>
          </a:p>
        </p:txBody>
      </p:sp>
      <p:sp>
        <p:nvSpPr>
          <p:cNvPr id="11" name="Platshållare för sidfot 10"/>
          <p:cNvSpPr>
            <a:spLocks noGrp="1"/>
          </p:cNvSpPr>
          <p:nvPr>
            <p:ph type="ftr" sz="quarter" idx="11"/>
          </p:nvPr>
        </p:nvSpPr>
        <p:spPr/>
        <p:txBody>
          <a:bodyPr/>
          <a:lstStyle>
            <a:lvl1pPr>
              <a:defRPr>
                <a:solidFill>
                  <a:schemeClr val="tx1"/>
                </a:solidFill>
              </a:defRPr>
            </a:lvl1pPr>
          </a:lstStyle>
          <a:p>
            <a:r>
              <a:rPr lang="sv-SE"/>
              <a:t>Dokumentnamn</a:t>
            </a:r>
            <a:endParaRPr lang="sv-SE" dirty="0"/>
          </a:p>
        </p:txBody>
      </p:sp>
      <p:sp>
        <p:nvSpPr>
          <p:cNvPr id="12" name="Platshållare för bildnummer 11"/>
          <p:cNvSpPr>
            <a:spLocks noGrp="1"/>
          </p:cNvSpPr>
          <p:nvPr>
            <p:ph type="sldNum" sz="quarter" idx="12"/>
          </p:nvPr>
        </p:nvSpPr>
        <p:spPr/>
        <p:txBody>
          <a:bodyPr/>
          <a:lstStyle>
            <a:lvl1pPr>
              <a:defRPr>
                <a:solidFill>
                  <a:schemeClr val="tx1"/>
                </a:solidFill>
              </a:defRPr>
            </a:lvl1pPr>
          </a:lstStyle>
          <a:p>
            <a:fld id="{E8645303-2AAE-45D1-913A-B06AE6474513}" type="slidenum">
              <a:rPr lang="sv-SE" smtClean="0"/>
              <a:pPr/>
              <a:t>‹#›</a:t>
            </a:fld>
            <a:endParaRPr lang="sv-SE"/>
          </a:p>
        </p:txBody>
      </p:sp>
      <p:sp>
        <p:nvSpPr>
          <p:cNvPr id="4" name="Rubrik 3"/>
          <p:cNvSpPr>
            <a:spLocks noGrp="1"/>
          </p:cNvSpPr>
          <p:nvPr>
            <p:ph type="title"/>
          </p:nvPr>
        </p:nvSpPr>
        <p:spPr/>
        <p:txBody>
          <a:bodyPr/>
          <a:lstStyle/>
          <a:p>
            <a:r>
              <a:rPr lang="sv-SE"/>
              <a:t>Klicka här för att ändra mall för rubrikformat</a:t>
            </a:r>
          </a:p>
        </p:txBody>
      </p:sp>
      <p:pic>
        <p:nvPicPr>
          <p:cNvPr id="7" name="Bildobjekt 6">
            <a:extLst>
              <a:ext uri="{FF2B5EF4-FFF2-40B4-BE49-F238E27FC236}">
                <a16:creationId xmlns:a16="http://schemas.microsoft.com/office/drawing/2014/main" id="{88526877-F5AB-4A4C-811D-B051B13C876B}"/>
              </a:ext>
            </a:extLst>
          </p:cNvPr>
          <p:cNvPicPr>
            <a:picLocks noChangeAspect="1"/>
          </p:cNvPicPr>
          <p:nvPr userDrawn="1"/>
        </p:nvPicPr>
        <p:blipFill>
          <a:blip r:embed="rId2"/>
          <a:stretch>
            <a:fillRect/>
          </a:stretch>
        </p:blipFill>
        <p:spPr>
          <a:xfrm>
            <a:off x="10950694" y="6144717"/>
            <a:ext cx="1027457" cy="460800"/>
          </a:xfrm>
          <a:prstGeom prst="rect">
            <a:avLst/>
          </a:prstGeom>
        </p:spPr>
      </p:pic>
    </p:spTree>
    <p:extLst>
      <p:ext uri="{BB962C8B-B14F-4D97-AF65-F5344CB8AC3E}">
        <p14:creationId xmlns:p14="http://schemas.microsoft.com/office/powerpoint/2010/main" val="507845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61D88C-5FD5-4009-95CE-B1B452696D3A}" type="datetime1">
              <a:rPr lang="en-GB" smtClean="0"/>
              <a:t>22/03/2022</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innehåll 6"/>
          <p:cNvSpPr>
            <a:spLocks noGrp="1"/>
          </p:cNvSpPr>
          <p:nvPr>
            <p:ph sz="quarter" idx="13"/>
          </p:nvPr>
        </p:nvSpPr>
        <p:spPr>
          <a:xfrm>
            <a:off x="492127" y="2519045"/>
            <a:ext cx="9707561"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531968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re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1D29B665-A36A-42B8-BFE4-06B47C7189A7}" type="datetime1">
              <a:rPr lang="en-GB" smtClean="0"/>
              <a:t>22/03/2022</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3" name="Rubrik 2"/>
          <p:cNvSpPr>
            <a:spLocks noGrp="1"/>
          </p:cNvSpPr>
          <p:nvPr>
            <p:ph type="title"/>
          </p:nvPr>
        </p:nvSpPr>
        <p:spPr/>
        <p:txBody>
          <a:bodyPr/>
          <a:lstStyle/>
          <a:p>
            <a:r>
              <a:rPr lang="sv-SE"/>
              <a:t>Klicka här för att ändra mall för rubrikformat</a:t>
            </a:r>
          </a:p>
        </p:txBody>
      </p:sp>
      <p:sp>
        <p:nvSpPr>
          <p:cNvPr id="8" name="Platshållare för innehåll 7"/>
          <p:cNvSpPr>
            <a:spLocks noGrp="1"/>
          </p:cNvSpPr>
          <p:nvPr>
            <p:ph sz="quarter" idx="19"/>
          </p:nvPr>
        </p:nvSpPr>
        <p:spPr>
          <a:xfrm>
            <a:off x="492127" y="2519205"/>
            <a:ext cx="3580800" cy="335772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innehåll 10"/>
          <p:cNvSpPr>
            <a:spLocks noGrp="1"/>
          </p:cNvSpPr>
          <p:nvPr>
            <p:ph sz="quarter" idx="20"/>
          </p:nvPr>
        </p:nvSpPr>
        <p:spPr>
          <a:xfrm>
            <a:off x="4314720" y="2519205"/>
            <a:ext cx="3580800" cy="335772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innehåll 14"/>
          <p:cNvSpPr>
            <a:spLocks noGrp="1"/>
          </p:cNvSpPr>
          <p:nvPr>
            <p:ph sz="quarter" idx="21"/>
          </p:nvPr>
        </p:nvSpPr>
        <p:spPr>
          <a:xfrm>
            <a:off x="8137313" y="2519205"/>
            <a:ext cx="3580800" cy="335772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2158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med två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t>22/03/2022</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3" name="Rubrik 2"/>
          <p:cNvSpPr>
            <a:spLocks noGrp="1"/>
          </p:cNvSpPr>
          <p:nvPr>
            <p:ph type="title"/>
          </p:nvPr>
        </p:nvSpPr>
        <p:spPr/>
        <p:txBody>
          <a:bodyPr/>
          <a:lstStyle/>
          <a:p>
            <a:r>
              <a:rPr lang="sv-SE"/>
              <a:t>Klicka här för att ändra mall för rubrikformat</a:t>
            </a:r>
          </a:p>
        </p:txBody>
      </p:sp>
      <p:sp>
        <p:nvSpPr>
          <p:cNvPr id="10" name="Platshållare för innehåll 9"/>
          <p:cNvSpPr>
            <a:spLocks noGrp="1"/>
          </p:cNvSpPr>
          <p:nvPr>
            <p:ph sz="quarter" idx="18"/>
          </p:nvPr>
        </p:nvSpPr>
        <p:spPr>
          <a:xfrm>
            <a:off x="492127" y="2519045"/>
            <a:ext cx="5496000"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3" name="Platshållare för innehåll 12"/>
          <p:cNvSpPr>
            <a:spLocks noGrp="1"/>
          </p:cNvSpPr>
          <p:nvPr>
            <p:ph sz="quarter" idx="19"/>
          </p:nvPr>
        </p:nvSpPr>
        <p:spPr>
          <a:xfrm>
            <a:off x="6215711" y="2519363"/>
            <a:ext cx="5496000"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3666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bild höger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t>22/03/2022</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innehåll 7"/>
          <p:cNvSpPr>
            <a:spLocks noGrp="1"/>
          </p:cNvSpPr>
          <p:nvPr>
            <p:ph sz="quarter" idx="18"/>
          </p:nvPr>
        </p:nvSpPr>
        <p:spPr>
          <a:xfrm>
            <a:off x="492127" y="2519045"/>
            <a:ext cx="5496000"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p:cNvSpPr>
            <a:spLocks noGrp="1"/>
          </p:cNvSpPr>
          <p:nvPr>
            <p:ph type="pic" sz="quarter" idx="19" hasCustomPrompt="1"/>
          </p:nvPr>
        </p:nvSpPr>
        <p:spPr>
          <a:xfrm>
            <a:off x="6215711" y="2519363"/>
            <a:ext cx="5496000" cy="3357880"/>
          </a:xfrm>
          <a:solidFill>
            <a:schemeClr val="bg2"/>
          </a:solidFill>
        </p:spPr>
        <p:txBody>
          <a:bodyPr/>
          <a:lstStyle>
            <a:lvl1pPr marL="0" marR="0" indent="0" algn="l" defTabSz="685800" rtl="0" eaLnBrk="1" fontAlgn="auto" latinLnBrk="0" hangingPunct="1">
              <a:lnSpc>
                <a:spcPct val="100000"/>
              </a:lnSpc>
              <a:spcBef>
                <a:spcPts val="750"/>
              </a:spcBef>
              <a:spcAft>
                <a:spcPts val="0"/>
              </a:spcAft>
              <a:buClr>
                <a:schemeClr val="accent3"/>
              </a:buClr>
              <a:buSzPct val="90000"/>
              <a:buFontTx/>
              <a:buNone/>
              <a:tabLst/>
              <a:defRPr/>
            </a:lvl1pPr>
          </a:lstStyle>
          <a:p>
            <a:pPr marL="0" marR="0" lvl="0" indent="0" algn="l" defTabSz="685800" rtl="0" eaLnBrk="1" fontAlgn="auto" latinLnBrk="0" hangingPunct="1">
              <a:lnSpc>
                <a:spcPct val="100000"/>
              </a:lnSpc>
              <a:spcBef>
                <a:spcPts val="750"/>
              </a:spcBef>
              <a:spcAft>
                <a:spcPts val="0"/>
              </a:spcAft>
              <a:buClr>
                <a:schemeClr val="accent3"/>
              </a:buClr>
              <a:buSzPct val="90000"/>
              <a:buFontTx/>
              <a:buNone/>
              <a:tabLst/>
              <a:defRPr/>
            </a:pPr>
            <a:r>
              <a:rPr lang="sv-SE" sz="2000" dirty="0"/>
              <a:t>Infoga bild. Markera rutan du vill infoga en bild i. Välj startfliken och klicka sedan på </a:t>
            </a:r>
            <a:r>
              <a:rPr lang="sv-SE" sz="2000" dirty="0" err="1"/>
              <a:t>bildbank</a:t>
            </a:r>
            <a:r>
              <a:rPr lang="sv-SE" sz="2000" dirty="0"/>
              <a:t>. Välj bilden du önskar och den placeras i rutan.</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79107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vänster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58E5F30-125E-4857-A9C0-7CD0A31D2BFE}" type="datetime1">
              <a:rPr lang="en-GB" smtClean="0"/>
              <a:t>22/03/2022</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bild 6"/>
          <p:cNvSpPr>
            <a:spLocks noGrp="1"/>
          </p:cNvSpPr>
          <p:nvPr>
            <p:ph type="pic" sz="quarter" idx="16" hasCustomPrompt="1"/>
          </p:nvPr>
        </p:nvSpPr>
        <p:spPr>
          <a:xfrm>
            <a:off x="492127" y="2519045"/>
            <a:ext cx="5496000" cy="3357880"/>
          </a:xfrm>
          <a:solidFill>
            <a:schemeClr val="bg2"/>
          </a:solidFill>
        </p:spPr>
        <p:txBody>
          <a:bodyPr/>
          <a:lstStyle>
            <a:lvl1pPr marL="0" marR="0" indent="0" algn="l" defTabSz="685800" rtl="0" eaLnBrk="1" fontAlgn="auto" latinLnBrk="0" hangingPunct="1">
              <a:lnSpc>
                <a:spcPts val="1900"/>
              </a:lnSpc>
              <a:spcBef>
                <a:spcPts val="750"/>
              </a:spcBef>
              <a:spcAft>
                <a:spcPts val="0"/>
              </a:spcAft>
              <a:buClr>
                <a:schemeClr val="accent3"/>
              </a:buClr>
              <a:buSzTx/>
              <a:buFontTx/>
              <a:buNone/>
              <a:tabLst/>
              <a:defRPr/>
            </a:lvl1pPr>
          </a:lstStyle>
          <a:p>
            <a:r>
              <a:rPr lang="sv-SE" sz="1600" dirty="0"/>
              <a:t>Infoga bild. Markera rutan du vill infoga en bild i. Välj startfliken och klicka sedan på bildbank. Välj bilden du önskar och den placeras i rutan.</a:t>
            </a:r>
          </a:p>
        </p:txBody>
      </p:sp>
      <p:sp>
        <p:nvSpPr>
          <p:cNvPr id="8" name="Platshållare för innehåll 7"/>
          <p:cNvSpPr>
            <a:spLocks noGrp="1"/>
          </p:cNvSpPr>
          <p:nvPr>
            <p:ph sz="quarter" idx="17"/>
          </p:nvPr>
        </p:nvSpPr>
        <p:spPr>
          <a:xfrm>
            <a:off x="6215711" y="2519363"/>
            <a:ext cx="5496000"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60151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82605" y="365126"/>
            <a:ext cx="9717083" cy="1299772"/>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492126" y="2519046"/>
            <a:ext cx="9707562" cy="3343873"/>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82600" y="6237031"/>
            <a:ext cx="1200000" cy="144000"/>
          </a:xfrm>
          <a:prstGeom prst="rect">
            <a:avLst/>
          </a:prstGeom>
        </p:spPr>
        <p:txBody>
          <a:bodyPr vert="horz" lIns="0" tIns="0" rIns="0" bIns="0" rtlCol="0" anchor="ctr"/>
          <a:lstStyle>
            <a:lvl1pPr algn="l">
              <a:lnSpc>
                <a:spcPct val="100000"/>
              </a:lnSpc>
              <a:defRPr sz="1000" b="1">
                <a:solidFill>
                  <a:schemeClr val="tx1"/>
                </a:solidFill>
                <a:latin typeface="Arial" panose="020B0604020202020204" pitchFamily="34" charset="0"/>
                <a:cs typeface="Arial" panose="020B0604020202020204" pitchFamily="34" charset="0"/>
              </a:defRPr>
            </a:lvl1pPr>
          </a:lstStyle>
          <a:p>
            <a:fld id="{C860D557-8C78-4396-8E76-5AC33502253C}" type="datetime1">
              <a:rPr lang="en-GB" smtClean="0"/>
              <a:pPr/>
              <a:t>22/03/2022</a:t>
            </a:fld>
            <a:endParaRPr lang="sv-SE"/>
          </a:p>
        </p:txBody>
      </p:sp>
      <p:sp>
        <p:nvSpPr>
          <p:cNvPr id="5" name="Platshållare för sidfot 4"/>
          <p:cNvSpPr>
            <a:spLocks noGrp="1"/>
          </p:cNvSpPr>
          <p:nvPr>
            <p:ph type="ftr" sz="quarter" idx="3"/>
          </p:nvPr>
        </p:nvSpPr>
        <p:spPr>
          <a:xfrm>
            <a:off x="482600" y="6072004"/>
            <a:ext cx="4114800" cy="144000"/>
          </a:xfrm>
          <a:prstGeom prst="rect">
            <a:avLst/>
          </a:prstGeom>
        </p:spPr>
        <p:txBody>
          <a:bodyPr vert="horz" lIns="0" tIns="0" rIns="0" bIns="0" rtlCol="0" anchor="ctr"/>
          <a:lstStyle>
            <a:lvl1pPr algn="l">
              <a:lnSpc>
                <a:spcPct val="100000"/>
              </a:lnSpc>
              <a:defRPr sz="1000" b="1">
                <a:solidFill>
                  <a:schemeClr val="tx1"/>
                </a:solidFill>
                <a:latin typeface="Arial" panose="020B0604020202020204" pitchFamily="34" charset="0"/>
                <a:cs typeface="Arial" panose="020B0604020202020204" pitchFamily="34" charset="0"/>
              </a:defRPr>
            </a:lvl1pPr>
          </a:lstStyle>
          <a:p>
            <a:r>
              <a:rPr lang="sv-SE" dirty="0"/>
              <a:t>Dokumentnamn</a:t>
            </a:r>
          </a:p>
        </p:txBody>
      </p:sp>
      <p:sp>
        <p:nvSpPr>
          <p:cNvPr id="6" name="Platshållare för bildnummer 5"/>
          <p:cNvSpPr>
            <a:spLocks noGrp="1"/>
          </p:cNvSpPr>
          <p:nvPr>
            <p:ph type="sldNum" sz="quarter" idx="4"/>
          </p:nvPr>
        </p:nvSpPr>
        <p:spPr>
          <a:xfrm>
            <a:off x="478367" y="6402058"/>
            <a:ext cx="720000" cy="144000"/>
          </a:xfrm>
          <a:prstGeom prst="rect">
            <a:avLst/>
          </a:prstGeom>
        </p:spPr>
        <p:txBody>
          <a:bodyPr vert="horz" lIns="0" tIns="0" rIns="0" bIns="0" rtlCol="0" anchor="ctr"/>
          <a:lstStyle>
            <a:lvl1pPr algn="l">
              <a:defRPr sz="1000" b="1">
                <a:solidFill>
                  <a:schemeClr val="tx1"/>
                </a:solidFill>
                <a:latin typeface="Arial" panose="020B0604020202020204" pitchFamily="34" charset="0"/>
                <a:cs typeface="Arial" panose="020B0604020202020204" pitchFamily="34" charset="0"/>
              </a:defRPr>
            </a:lvl1pPr>
          </a:lstStyle>
          <a:p>
            <a:fld id="{E8645303-2AAE-45D1-913A-B06AE6474513}" type="slidenum">
              <a:rPr lang="sv-SE" smtClean="0"/>
              <a:pPr/>
              <a:t>‹#›</a:t>
            </a:fld>
            <a:endParaRPr lang="sv-SE"/>
          </a:p>
        </p:txBody>
      </p:sp>
      <p:pic>
        <p:nvPicPr>
          <p:cNvPr id="9" name="Bildobjekt 8">
            <a:extLst>
              <a:ext uri="{FF2B5EF4-FFF2-40B4-BE49-F238E27FC236}">
                <a16:creationId xmlns:a16="http://schemas.microsoft.com/office/drawing/2014/main" id="{536C53BE-3354-4DED-819E-0213B22BF64A}"/>
              </a:ext>
            </a:extLst>
          </p:cNvPr>
          <p:cNvPicPr>
            <a:picLocks noChangeAspect="1"/>
          </p:cNvPicPr>
          <p:nvPr userDrawn="1"/>
        </p:nvPicPr>
        <p:blipFill>
          <a:blip r:embed="rId20"/>
          <a:stretch>
            <a:fillRect/>
          </a:stretch>
        </p:blipFill>
        <p:spPr>
          <a:xfrm>
            <a:off x="10950694" y="6144717"/>
            <a:ext cx="1027457" cy="460800"/>
          </a:xfrm>
          <a:prstGeom prst="rect">
            <a:avLst/>
          </a:prstGeom>
        </p:spPr>
      </p:pic>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68" r:id="rId1"/>
    <p:sldLayoutId id="2147483649" r:id="rId2"/>
    <p:sldLayoutId id="2147483663" r:id="rId3"/>
    <p:sldLayoutId id="2147483656" r:id="rId4"/>
    <p:sldLayoutId id="2147483667" r:id="rId5"/>
    <p:sldLayoutId id="2147483658" r:id="rId6"/>
    <p:sldLayoutId id="2147483659" r:id="rId7"/>
    <p:sldLayoutId id="2147483669" r:id="rId8"/>
    <p:sldLayoutId id="2147483666" r:id="rId9"/>
    <p:sldLayoutId id="2147483652" r:id="rId10"/>
    <p:sldLayoutId id="2147483671" r:id="rId11"/>
    <p:sldLayoutId id="2147483664" r:id="rId12"/>
    <p:sldLayoutId id="2147483670" r:id="rId13"/>
    <p:sldLayoutId id="2147483672" r:id="rId14"/>
    <p:sldLayoutId id="2147483661" r:id="rId15"/>
    <p:sldLayoutId id="2147483651" r:id="rId16"/>
    <p:sldLayoutId id="2147483662" r:id="rId17"/>
    <p:sldLayoutId id="2147483655" r:id="rId18"/>
  </p:sldLayoutIdLst>
  <p:hf sldNum="0" hdr="0" ftr="0" dt="0"/>
  <p:txStyles>
    <p:titleStyle>
      <a:lvl1pPr algn="l" defTabSz="685800" rtl="0" eaLnBrk="1" latinLnBrk="0" hangingPunct="1">
        <a:lnSpc>
          <a:spcPct val="100000"/>
        </a:lnSpc>
        <a:spcBef>
          <a:spcPct val="0"/>
        </a:spcBef>
        <a:buNone/>
        <a:defRPr sz="4400" b="1" kern="1200">
          <a:solidFill>
            <a:schemeClr val="accent1"/>
          </a:solidFill>
          <a:latin typeface="Times New Roman" panose="02020603050405020304" pitchFamily="18" charset="0"/>
          <a:ea typeface="+mj-ea"/>
          <a:cs typeface="Times New Roman" panose="02020603050405020304" pitchFamily="18" charset="0"/>
        </a:defRPr>
      </a:lvl1pPr>
    </p:titleStyle>
    <p:bodyStyle>
      <a:lvl1pPr marL="265113" indent="-265113" algn="l" defTabSz="685800" rtl="0" eaLnBrk="1" latinLnBrk="0" hangingPunct="1">
        <a:lnSpc>
          <a:spcPct val="100000"/>
        </a:lnSpc>
        <a:spcBef>
          <a:spcPts val="750"/>
        </a:spcBef>
        <a:buClr>
          <a:schemeClr val="accent1"/>
        </a:buClr>
        <a:buSzPct val="10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1pPr>
      <a:lvl2pPr marL="54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2pPr>
      <a:lvl3pPr marL="72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3pPr>
      <a:lvl4pPr marL="90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4pPr>
      <a:lvl5pPr marL="108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379" userDrawn="1">
          <p15:clr>
            <a:srgbClr val="F26B43"/>
          </p15:clr>
        </p15:guide>
        <p15:guide id="3" pos="3840" userDrawn="1">
          <p15:clr>
            <a:srgbClr val="F26B43"/>
          </p15:clr>
        </p15:guide>
        <p15:guide id="9" pos="301" userDrawn="1">
          <p15:clr>
            <a:srgbClr val="F26B43"/>
          </p15:clr>
        </p15:guide>
        <p15:guide id="11" pos="6425" userDrawn="1">
          <p15:clr>
            <a:srgbClr val="F26B43"/>
          </p15:clr>
        </p15:guide>
        <p15:guide id="12" orient="horz" pos="1049" userDrawn="1">
          <p15:clr>
            <a:srgbClr val="F26B43"/>
          </p15:clr>
        </p15:guide>
        <p15:guide id="14" orient="horz" pos="4315" userDrawn="1">
          <p15:clr>
            <a:srgbClr val="F26B43"/>
          </p15:clr>
        </p15:guide>
        <p15:guide id="15" orient="horz" pos="3702" userDrawn="1">
          <p15:clr>
            <a:srgbClr val="F26B43"/>
          </p15:clr>
        </p15:guide>
        <p15:guide id="16" orient="horz" pos="3612" userDrawn="1">
          <p15:clr>
            <a:srgbClr val="F26B43"/>
          </p15:clr>
        </p15:guide>
        <p15:guide id="17" userDrawn="1">
          <p15:clr>
            <a:srgbClr val="F26B43"/>
          </p15:clr>
        </p15:guide>
        <p15:guide id="18" pos="7680" userDrawn="1">
          <p15:clr>
            <a:srgbClr val="F26B43"/>
          </p15:clr>
        </p15:guide>
        <p15:guide id="19" orient="horz" pos="232" userDrawn="1">
          <p15:clr>
            <a:srgbClr val="F26B43"/>
          </p15:clr>
        </p15:guide>
        <p15:guide id="20" orient="horz" pos="413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82605" y="365126"/>
            <a:ext cx="9717083" cy="1299772"/>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492126" y="2519046"/>
            <a:ext cx="9707562" cy="3343873"/>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82600" y="6237031"/>
            <a:ext cx="1200000" cy="144000"/>
          </a:xfrm>
          <a:prstGeom prst="rect">
            <a:avLst/>
          </a:prstGeom>
        </p:spPr>
        <p:txBody>
          <a:bodyPr vert="horz" lIns="0" tIns="0" rIns="0" bIns="0" rtlCol="0" anchor="ctr"/>
          <a:lstStyle>
            <a:lvl1pPr algn="l">
              <a:lnSpc>
                <a:spcPct val="100000"/>
              </a:lnSpc>
              <a:defRPr sz="1000" b="1">
                <a:solidFill>
                  <a:schemeClr val="tx1"/>
                </a:solidFill>
                <a:latin typeface="Arial" panose="020B0604020202020204" pitchFamily="34" charset="0"/>
                <a:cs typeface="Arial" panose="020B0604020202020204" pitchFamily="34" charset="0"/>
              </a:defRPr>
            </a:lvl1pPr>
          </a:lstStyle>
          <a:p>
            <a:fld id="{C860D557-8C78-4396-8E76-5AC33502253C}" type="datetime1">
              <a:rPr lang="en-GB" smtClean="0"/>
              <a:pPr/>
              <a:t>22/03/2022</a:t>
            </a:fld>
            <a:endParaRPr lang="sv-SE"/>
          </a:p>
        </p:txBody>
      </p:sp>
      <p:sp>
        <p:nvSpPr>
          <p:cNvPr id="5" name="Platshållare för sidfot 4"/>
          <p:cNvSpPr>
            <a:spLocks noGrp="1"/>
          </p:cNvSpPr>
          <p:nvPr>
            <p:ph type="ftr" sz="quarter" idx="3"/>
          </p:nvPr>
        </p:nvSpPr>
        <p:spPr>
          <a:xfrm>
            <a:off x="482600" y="6072004"/>
            <a:ext cx="4114800" cy="144000"/>
          </a:xfrm>
          <a:prstGeom prst="rect">
            <a:avLst/>
          </a:prstGeom>
        </p:spPr>
        <p:txBody>
          <a:bodyPr vert="horz" lIns="0" tIns="0" rIns="0" bIns="0" rtlCol="0" anchor="ctr"/>
          <a:lstStyle>
            <a:lvl1pPr algn="l">
              <a:lnSpc>
                <a:spcPct val="100000"/>
              </a:lnSpc>
              <a:defRPr sz="1000" b="1">
                <a:solidFill>
                  <a:schemeClr val="tx1"/>
                </a:solidFill>
                <a:latin typeface="Arial" panose="020B0604020202020204" pitchFamily="34" charset="0"/>
                <a:cs typeface="Arial" panose="020B0604020202020204" pitchFamily="34" charset="0"/>
              </a:defRPr>
            </a:lvl1pPr>
          </a:lstStyle>
          <a:p>
            <a:r>
              <a:rPr lang="sv-SE" dirty="0"/>
              <a:t>Dokumentnamn</a:t>
            </a:r>
          </a:p>
        </p:txBody>
      </p:sp>
      <p:sp>
        <p:nvSpPr>
          <p:cNvPr id="6" name="Platshållare för bildnummer 5"/>
          <p:cNvSpPr>
            <a:spLocks noGrp="1"/>
          </p:cNvSpPr>
          <p:nvPr>
            <p:ph type="sldNum" sz="quarter" idx="4"/>
          </p:nvPr>
        </p:nvSpPr>
        <p:spPr>
          <a:xfrm>
            <a:off x="478367" y="6402058"/>
            <a:ext cx="720000" cy="144000"/>
          </a:xfrm>
          <a:prstGeom prst="rect">
            <a:avLst/>
          </a:prstGeom>
        </p:spPr>
        <p:txBody>
          <a:bodyPr vert="horz" lIns="0" tIns="0" rIns="0" bIns="0" rtlCol="0" anchor="ctr"/>
          <a:lstStyle>
            <a:lvl1pPr algn="l">
              <a:defRPr sz="1000" b="1">
                <a:solidFill>
                  <a:schemeClr val="tx1"/>
                </a:solidFill>
                <a:latin typeface="Arial" panose="020B0604020202020204" pitchFamily="34" charset="0"/>
                <a:cs typeface="Arial" panose="020B0604020202020204" pitchFamily="34" charset="0"/>
              </a:defRPr>
            </a:lvl1pPr>
          </a:lstStyle>
          <a:p>
            <a:fld id="{E8645303-2AAE-45D1-913A-B06AE6474513}" type="slidenum">
              <a:rPr lang="sv-SE" smtClean="0"/>
              <a:pPr/>
              <a:t>‹#›</a:t>
            </a:fld>
            <a:endParaRPr lang="sv-SE"/>
          </a:p>
        </p:txBody>
      </p:sp>
      <p:pic>
        <p:nvPicPr>
          <p:cNvPr id="9" name="Bildobjekt 8">
            <a:extLst>
              <a:ext uri="{FF2B5EF4-FFF2-40B4-BE49-F238E27FC236}">
                <a16:creationId xmlns:a16="http://schemas.microsoft.com/office/drawing/2014/main" id="{536C53BE-3354-4DED-819E-0213B22BF64A}"/>
              </a:ext>
            </a:extLst>
          </p:cNvPr>
          <p:cNvPicPr>
            <a:picLocks noChangeAspect="1"/>
          </p:cNvPicPr>
          <p:nvPr userDrawn="1"/>
        </p:nvPicPr>
        <p:blipFill>
          <a:blip r:embed="rId4"/>
          <a:stretch>
            <a:fillRect/>
          </a:stretch>
        </p:blipFill>
        <p:spPr>
          <a:xfrm>
            <a:off x="10950694" y="6144717"/>
            <a:ext cx="1027457" cy="460800"/>
          </a:xfrm>
          <a:prstGeom prst="rect">
            <a:avLst/>
          </a:prstGeom>
        </p:spPr>
      </p:pic>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ftr="0" dt="0"/>
  <p:txStyles>
    <p:titleStyle>
      <a:lvl1pPr algn="l" defTabSz="685800" rtl="0" eaLnBrk="1" latinLnBrk="0" hangingPunct="1">
        <a:lnSpc>
          <a:spcPct val="100000"/>
        </a:lnSpc>
        <a:spcBef>
          <a:spcPct val="0"/>
        </a:spcBef>
        <a:buNone/>
        <a:defRPr sz="4400" b="1" kern="1200">
          <a:solidFill>
            <a:schemeClr val="accent1"/>
          </a:solidFill>
          <a:latin typeface="Times New Roman" panose="02020603050405020304" pitchFamily="18" charset="0"/>
          <a:ea typeface="+mj-ea"/>
          <a:cs typeface="Times New Roman" panose="02020603050405020304" pitchFamily="18" charset="0"/>
        </a:defRPr>
      </a:lvl1pPr>
    </p:titleStyle>
    <p:bodyStyle>
      <a:lvl1pPr marL="265113" indent="-265113" algn="l" defTabSz="685800" rtl="0" eaLnBrk="1" latinLnBrk="0" hangingPunct="1">
        <a:lnSpc>
          <a:spcPct val="100000"/>
        </a:lnSpc>
        <a:spcBef>
          <a:spcPts val="750"/>
        </a:spcBef>
        <a:buClr>
          <a:schemeClr val="accent1"/>
        </a:buClr>
        <a:buSzPct val="100000"/>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1pPr>
      <a:lvl2pPr marL="54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72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90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108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379" userDrawn="1">
          <p15:clr>
            <a:srgbClr val="F26B43"/>
          </p15:clr>
        </p15:guide>
        <p15:guide id="3" pos="3840" userDrawn="1">
          <p15:clr>
            <a:srgbClr val="F26B43"/>
          </p15:clr>
        </p15:guide>
        <p15:guide id="9" pos="301" userDrawn="1">
          <p15:clr>
            <a:srgbClr val="F26B43"/>
          </p15:clr>
        </p15:guide>
        <p15:guide id="11" pos="6425" userDrawn="1">
          <p15:clr>
            <a:srgbClr val="F26B43"/>
          </p15:clr>
        </p15:guide>
        <p15:guide id="12" orient="horz" pos="1049" userDrawn="1">
          <p15:clr>
            <a:srgbClr val="F26B43"/>
          </p15:clr>
        </p15:guide>
        <p15:guide id="14" orient="horz" pos="4315" userDrawn="1">
          <p15:clr>
            <a:srgbClr val="F26B43"/>
          </p15:clr>
        </p15:guide>
        <p15:guide id="15" orient="horz" pos="3702" userDrawn="1">
          <p15:clr>
            <a:srgbClr val="F26B43"/>
          </p15:clr>
        </p15:guide>
        <p15:guide id="16" orient="horz" pos="3612" userDrawn="1">
          <p15:clr>
            <a:srgbClr val="F26B43"/>
          </p15:clr>
        </p15:guide>
        <p15:guide id="17" userDrawn="1">
          <p15:clr>
            <a:srgbClr val="F26B43"/>
          </p15:clr>
        </p15:guide>
        <p15:guide id="18" pos="7680" userDrawn="1">
          <p15:clr>
            <a:srgbClr val="F26B43"/>
          </p15:clr>
        </p15:guide>
        <p15:guide id="19" orient="horz" pos="232" userDrawn="1">
          <p15:clr>
            <a:srgbClr val="F26B43"/>
          </p15:clr>
        </p15:guide>
        <p15:guide id="20" orient="horz" pos="4133"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slideLayout" Target="../slideLayouts/slideLayout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2.xml"/><Relationship Id="rId7" Type="http://schemas.openxmlformats.org/officeDocument/2006/relationships/hyperlink" Target="https://www.av.se/halsa-och-sakerhet/sjukdomar-smitta-och-mikrobiologiska-risker/smittrisker-i-arbetsmiljon/coronaviruset/arbetsmiljon-vid-hemarbete/#1" TargetMode="External"/><Relationship Id="rId2" Type="http://schemas.openxmlformats.org/officeDocument/2006/relationships/slideLayout" Target="../slideLayouts/slideLayout20.xml"/><Relationship Id="rId1" Type="http://schemas.openxmlformats.org/officeDocument/2006/relationships/tags" Target="../tags/tag11.xml"/><Relationship Id="rId6" Type="http://schemas.openxmlformats.org/officeDocument/2006/relationships/hyperlink" Target="https://checklists.prevent.se/checklist/answer/222" TargetMode="External"/><Relationship Id="rId5" Type="http://schemas.openxmlformats.org/officeDocument/2006/relationships/hyperlink" Target="https://www.suntarbetsliv.se/verktyg/arbetsmiljoarbete-i-tider-av-corona/jobba-pa-nya-satt/" TargetMode="External"/><Relationship Id="rId4" Type="http://schemas.openxmlformats.org/officeDocument/2006/relationships/hyperlink" Target="https://vision.se/for-dig-som-ar/fortroendevald/arbetsmiljo/riktlinjer-kring-distansarbete/#partsgemensam" TargetMode="External"/><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slideLayout" Target="../slideLayouts/slideLayout5.xml"/><Relationship Id="rId7" Type="http://schemas.openxmlformats.org/officeDocument/2006/relationships/image" Target="../media/image10.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9B9882B-0615-4B24-BEC4-CE8828F509C5}"/>
              </a:ext>
            </a:extLst>
          </p:cNvPr>
          <p:cNvSpPr>
            <a:spLocks noGrp="1"/>
          </p:cNvSpPr>
          <p:nvPr>
            <p:ph type="ctrTitle"/>
          </p:nvPr>
        </p:nvSpPr>
        <p:spPr>
          <a:xfrm>
            <a:off x="954405" y="405765"/>
            <a:ext cx="9717083" cy="1201962"/>
          </a:xfrm>
        </p:spPr>
        <p:txBody>
          <a:bodyPr/>
          <a:lstStyle/>
          <a:p>
            <a:r>
              <a:rPr lang="sv-SE" sz="4000" dirty="0"/>
              <a:t>Distansarbete</a:t>
            </a:r>
            <a:br>
              <a:rPr lang="sv-SE" dirty="0"/>
            </a:br>
            <a:r>
              <a:rPr lang="sv-SE" sz="3200" b="0" i="1" dirty="0"/>
              <a:t>Prioriterade teman och ställningstaganden</a:t>
            </a:r>
            <a:endParaRPr lang="sv-SE" b="0" i="1" dirty="0"/>
          </a:p>
        </p:txBody>
      </p:sp>
      <p:pic>
        <p:nvPicPr>
          <p:cNvPr id="8" name="Bild 7">
            <a:extLst>
              <a:ext uri="{FF2B5EF4-FFF2-40B4-BE49-F238E27FC236}">
                <a16:creationId xmlns:a16="http://schemas.microsoft.com/office/drawing/2014/main" id="{10CC3D5B-6017-4677-B9D4-FB4D01E6F2C9}"/>
              </a:ext>
            </a:extLst>
          </p:cNvPr>
          <p:cNvPicPr>
            <a:picLocks noChangeAspect="1"/>
          </p:cNvPicPr>
          <p:nvPr>
            <p:custDataLst>
              <p:tags r:id="rId1"/>
            </p:custDataLst>
          </p:nvPr>
        </p:nvPicPr>
        <p:blipFill>
          <a:blip r:embed="rId5">
            <a:extLst>
              <a:ext uri="{96DAC541-7B7A-43D3-8B79-37D633B846F1}">
                <asvg:svgBlip xmlns:asvg="http://schemas.microsoft.com/office/drawing/2016/SVG/main" r:embed="rId6"/>
              </a:ext>
            </a:extLst>
          </a:blip>
          <a:stretch>
            <a:fillRect/>
          </a:stretch>
        </p:blipFill>
        <p:spPr>
          <a:xfrm>
            <a:off x="954405" y="2250294"/>
            <a:ext cx="4103370" cy="3784557"/>
          </a:xfrm>
          <a:prstGeom prst="rect">
            <a:avLst/>
          </a:prstGeom>
        </p:spPr>
      </p:pic>
      <p:pic>
        <p:nvPicPr>
          <p:cNvPr id="9" name="Bild 8">
            <a:extLst>
              <a:ext uri="{FF2B5EF4-FFF2-40B4-BE49-F238E27FC236}">
                <a16:creationId xmlns:a16="http://schemas.microsoft.com/office/drawing/2014/main" id="{3CE181A9-D940-4046-B56C-8117A927057F}"/>
              </a:ext>
            </a:extLst>
          </p:cNvPr>
          <p:cNvPicPr>
            <a:picLocks noChangeAspect="1"/>
          </p:cNvPicPr>
          <p:nvPr>
            <p:custDataLst>
              <p:tags r:id="rId2"/>
            </p:custDataLst>
          </p:nvPr>
        </p:nvPicPr>
        <p:blipFill>
          <a:blip r:embed="rId7">
            <a:extLst>
              <a:ext uri="{96DAC541-7B7A-43D3-8B79-37D633B846F1}">
                <asvg:svgBlip xmlns:asvg="http://schemas.microsoft.com/office/drawing/2016/SVG/main" r:embed="rId8"/>
              </a:ext>
            </a:extLst>
          </a:blip>
          <a:stretch>
            <a:fillRect/>
          </a:stretch>
        </p:blipFill>
        <p:spPr>
          <a:xfrm>
            <a:off x="5307184" y="2250293"/>
            <a:ext cx="4203938" cy="3784558"/>
          </a:xfrm>
          <a:prstGeom prst="rect">
            <a:avLst/>
          </a:prstGeom>
        </p:spPr>
      </p:pic>
    </p:spTree>
    <p:extLst>
      <p:ext uri="{BB962C8B-B14F-4D97-AF65-F5344CB8AC3E}">
        <p14:creationId xmlns:p14="http://schemas.microsoft.com/office/powerpoint/2010/main" val="2877149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B781597-D0D1-4483-9E64-BEDF7A1921CD}"/>
              </a:ext>
            </a:extLst>
          </p:cNvPr>
          <p:cNvSpPr>
            <a:spLocks noGrp="1"/>
          </p:cNvSpPr>
          <p:nvPr>
            <p:ph sz="quarter" idx="13"/>
          </p:nvPr>
        </p:nvSpPr>
        <p:spPr>
          <a:xfrm>
            <a:off x="480922" y="1447800"/>
            <a:ext cx="8431850" cy="3407979"/>
          </a:xfrm>
        </p:spPr>
        <p:txBody>
          <a:bodyPr vert="horz" lIns="0" tIns="0" rIns="0" bIns="0" rtlCol="0" anchor="t">
            <a:normAutofit/>
          </a:bodyPr>
          <a:lstStyle/>
          <a:p>
            <a:pPr marL="0" indent="0">
              <a:buNone/>
            </a:pPr>
            <a:r>
              <a:rPr lang="sv-SE" sz="1900" dirty="0">
                <a:effectLst/>
                <a:latin typeface="Times New Roman"/>
                <a:ea typeface="Times New Roman" panose="02020603050405020304" pitchFamily="18" charset="0"/>
                <a:cs typeface="Times New Roman"/>
              </a:rPr>
              <a:t>Vision ska använda sitt inflytande så att medlemmarna individuellt så långt som möjligt ska kunna välja att arbeta på arbetsplatsen eller på distans</a:t>
            </a:r>
            <a:r>
              <a:rPr lang="sv-SE" sz="1900" dirty="0">
                <a:latin typeface="Times New Roman"/>
                <a:ea typeface="Times New Roman" panose="02020603050405020304" pitchFamily="18" charset="0"/>
                <a:cs typeface="Times New Roman"/>
              </a:rPr>
              <a:t>. </a:t>
            </a:r>
            <a:endParaRPr lang="sv-SE" sz="1900" dirty="0">
              <a:effectLst/>
              <a:latin typeface="Times New Roman" panose="02020603050405020304" pitchFamily="18" charset="0"/>
              <a:ea typeface="Times New Roman" panose="02020603050405020304" pitchFamily="18" charset="0"/>
            </a:endParaRPr>
          </a:p>
          <a:p>
            <a:pPr marL="0" indent="0">
              <a:buNone/>
            </a:pPr>
            <a:r>
              <a:rPr lang="sv-SE" sz="1900" dirty="0">
                <a:effectLst/>
                <a:latin typeface="Times New Roman" panose="02020603050405020304" pitchFamily="18" charset="0"/>
                <a:ea typeface="Times New Roman" panose="02020603050405020304" pitchFamily="18" charset="0"/>
                <a:cs typeface="Times New Roman" panose="02020603050405020304" pitchFamily="18" charset="0"/>
              </a:rPr>
              <a:t>Sammanfattningsvis vill Vision:</a:t>
            </a:r>
            <a:endParaRPr lang="sv-SE" sz="1900" dirty="0">
              <a:effectLst/>
              <a:latin typeface="Times New Roman" panose="02020603050405020304" pitchFamily="18" charset="0"/>
              <a:ea typeface="Times New Roman" panose="02020603050405020304" pitchFamily="18" charset="0"/>
            </a:endParaRPr>
          </a:p>
          <a:p>
            <a:pPr marL="539750" lvl="1" indent="-359410"/>
            <a:r>
              <a:rPr lang="sv-SE" dirty="0">
                <a:effectLst/>
                <a:latin typeface="Times New Roman" panose="02020603050405020304" pitchFamily="18" charset="0"/>
                <a:ea typeface="Times New Roman" panose="02020603050405020304" pitchFamily="18" charset="0"/>
                <a:cs typeface="Times New Roman" panose="02020603050405020304" pitchFamily="18" charset="0"/>
              </a:rPr>
              <a:t>Att distansarbete ska bygga på frivillighet</a:t>
            </a:r>
            <a:endParaRPr lang="sv-SE" dirty="0">
              <a:effectLst/>
              <a:latin typeface="Times New Roman" panose="02020603050405020304" pitchFamily="18" charset="0"/>
              <a:ea typeface="Times New Roman" panose="02020603050405020304" pitchFamily="18" charset="0"/>
            </a:endParaRPr>
          </a:p>
          <a:p>
            <a:pPr marL="539750" lvl="1" indent="-359410"/>
            <a:r>
              <a:rPr lang="sv-SE" dirty="0">
                <a:latin typeface="Times New Roman" panose="02020603050405020304" pitchFamily="18" charset="0"/>
                <a:ea typeface="Times New Roman" panose="02020603050405020304" pitchFamily="18" charset="0"/>
              </a:rPr>
              <a:t>A</a:t>
            </a:r>
            <a:r>
              <a:rPr lang="sv-SE" dirty="0">
                <a:effectLst/>
                <a:latin typeface="Times New Roman" panose="02020603050405020304" pitchFamily="18" charset="0"/>
                <a:ea typeface="Times New Roman" panose="02020603050405020304" pitchFamily="18" charset="0"/>
                <a:cs typeface="Times New Roman" panose="02020603050405020304" pitchFamily="18" charset="0"/>
              </a:rPr>
              <a:t>tt förutbestämda riktlinjer styr bedömningen av distansarbete</a:t>
            </a:r>
            <a:endParaRPr lang="sv-SE" dirty="0">
              <a:effectLst/>
              <a:latin typeface="Times New Roman" panose="02020603050405020304" pitchFamily="18" charset="0"/>
              <a:ea typeface="Times New Roman" panose="02020603050405020304" pitchFamily="18" charset="0"/>
            </a:endParaRPr>
          </a:p>
          <a:p>
            <a:pPr marL="539750" lvl="1" indent="-359410"/>
            <a:r>
              <a:rPr lang="sv-SE" dirty="0">
                <a:latin typeface="Times New Roman" panose="02020603050405020304" pitchFamily="18" charset="0"/>
                <a:ea typeface="Times New Roman" panose="02020603050405020304" pitchFamily="18" charset="0"/>
              </a:rPr>
              <a:t>A</a:t>
            </a:r>
            <a:r>
              <a:rPr lang="sv-SE" dirty="0">
                <a:effectLst/>
                <a:latin typeface="Times New Roman" panose="02020603050405020304" pitchFamily="18" charset="0"/>
                <a:ea typeface="Times New Roman" panose="02020603050405020304" pitchFamily="18" charset="0"/>
                <a:cs typeface="Times New Roman" panose="02020603050405020304" pitchFamily="18" charset="0"/>
              </a:rPr>
              <a:t>tt den som distansarbetar får en god arbetsmiljö</a:t>
            </a:r>
            <a:endParaRPr lang="sv-SE" dirty="0">
              <a:effectLst/>
              <a:latin typeface="Times New Roman" panose="02020603050405020304" pitchFamily="18" charset="0"/>
              <a:ea typeface="Times New Roman" panose="02020603050405020304" pitchFamily="18" charset="0"/>
            </a:endParaRPr>
          </a:p>
          <a:p>
            <a:pPr marL="539750" lvl="1" indent="-359410"/>
            <a:r>
              <a:rPr lang="sv-SE" dirty="0">
                <a:latin typeface="Times New Roman"/>
                <a:ea typeface="Times New Roman" panose="02020603050405020304" pitchFamily="18" charset="0"/>
                <a:cs typeface="Times New Roman"/>
              </a:rPr>
              <a:t>A</a:t>
            </a:r>
            <a:r>
              <a:rPr lang="sv-SE" dirty="0">
                <a:effectLst/>
                <a:latin typeface="Times New Roman"/>
                <a:ea typeface="Times New Roman" panose="02020603050405020304" pitchFamily="18" charset="0"/>
                <a:cs typeface="Times New Roman"/>
              </a:rPr>
              <a:t>tt arbetsgivare utnyttjar möjligheten till distansarbete för att skapa ökad klimatnytta</a:t>
            </a:r>
            <a:r>
              <a:rPr lang="sv-SE" dirty="0">
                <a:latin typeface="Times New Roman"/>
                <a:ea typeface="Times New Roman" panose="02020603050405020304" pitchFamily="18" charset="0"/>
                <a:cs typeface="Times New Roman"/>
              </a:rPr>
              <a:t> </a:t>
            </a:r>
            <a:endParaRPr lang="sv-SE" dirty="0">
              <a:effectLst/>
              <a:latin typeface="Times New Roman"/>
              <a:ea typeface="Times New Roman" panose="02020603050405020304" pitchFamily="18" charset="0"/>
              <a:cs typeface="Times New Roman" panose="02020603050405020304" pitchFamily="18" charset="0"/>
            </a:endParaRPr>
          </a:p>
          <a:p>
            <a:pPr marL="539750" lvl="1" indent="-359410"/>
            <a:r>
              <a:rPr lang="sv-SE" dirty="0">
                <a:latin typeface="Times New Roman" panose="02020603050405020304" pitchFamily="18" charset="0"/>
                <a:ea typeface="Times New Roman" panose="02020603050405020304" pitchFamily="18" charset="0"/>
              </a:rPr>
              <a:t>A</a:t>
            </a:r>
            <a:r>
              <a:rPr lang="sv-SE" dirty="0">
                <a:effectLst/>
                <a:latin typeface="Times New Roman" panose="02020603050405020304" pitchFamily="18" charset="0"/>
                <a:ea typeface="Times New Roman" panose="02020603050405020304" pitchFamily="18" charset="0"/>
                <a:cs typeface="Times New Roman" panose="02020603050405020304" pitchFamily="18" charset="0"/>
              </a:rPr>
              <a:t>tt distansarbetet inte leder till ojämställdhet eller diskriminering </a:t>
            </a:r>
            <a:endParaRPr lang="sv-SE" dirty="0">
              <a:effectLst/>
              <a:latin typeface="Times New Roman" panose="02020603050405020304" pitchFamily="18" charset="0"/>
              <a:ea typeface="Times New Roman" panose="02020603050405020304" pitchFamily="18" charset="0"/>
            </a:endParaRPr>
          </a:p>
          <a:p>
            <a:pPr marL="539750" lvl="1" indent="-359410"/>
            <a:r>
              <a:rPr lang="sv-SE" dirty="0">
                <a:latin typeface="Times New Roman"/>
                <a:ea typeface="Times New Roman" panose="02020603050405020304" pitchFamily="18" charset="0"/>
                <a:cs typeface="Times New Roman"/>
              </a:rPr>
              <a:t>A</a:t>
            </a:r>
            <a:r>
              <a:rPr lang="sv-SE" dirty="0">
                <a:effectLst/>
                <a:latin typeface="Times New Roman"/>
                <a:ea typeface="Times New Roman" panose="02020603050405020304" pitchFamily="18" charset="0"/>
                <a:cs typeface="Times New Roman"/>
              </a:rPr>
              <a:t>tt chefer ges goda förutsättningar att leda på distans</a:t>
            </a:r>
          </a:p>
          <a:p>
            <a:pPr marL="179705" lvl="1" indent="0">
              <a:lnSpc>
                <a:spcPct val="150000"/>
              </a:lnSpc>
              <a:buNone/>
            </a:pPr>
            <a:endParaRPr lang="sv-SE" dirty="0">
              <a:latin typeface="Times New Roman"/>
              <a:ea typeface="Times New Roman" panose="02020603050405020304" pitchFamily="18" charset="0"/>
              <a:cs typeface="Times New Roman"/>
            </a:endParaRPr>
          </a:p>
        </p:txBody>
      </p:sp>
      <p:sp>
        <p:nvSpPr>
          <p:cNvPr id="3" name="Rubrik 2">
            <a:extLst>
              <a:ext uri="{FF2B5EF4-FFF2-40B4-BE49-F238E27FC236}">
                <a16:creationId xmlns:a16="http://schemas.microsoft.com/office/drawing/2014/main" id="{FA970754-DD39-4749-8595-CD6FD9A10B59}"/>
              </a:ext>
            </a:extLst>
          </p:cNvPr>
          <p:cNvSpPr>
            <a:spLocks noGrp="1"/>
          </p:cNvSpPr>
          <p:nvPr>
            <p:ph type="title"/>
          </p:nvPr>
        </p:nvSpPr>
        <p:spPr>
          <a:xfrm>
            <a:off x="482605" y="365126"/>
            <a:ext cx="9717083" cy="863599"/>
          </a:xfrm>
        </p:spPr>
        <p:txBody>
          <a:bodyPr/>
          <a:lstStyle/>
          <a:p>
            <a:r>
              <a:rPr lang="sv-SE" sz="4000" dirty="0"/>
              <a:t>Sammanfattning</a:t>
            </a:r>
          </a:p>
        </p:txBody>
      </p:sp>
      <p:grpSp>
        <p:nvGrpSpPr>
          <p:cNvPr id="4" name="Bild 16">
            <a:extLst>
              <a:ext uri="{FF2B5EF4-FFF2-40B4-BE49-F238E27FC236}">
                <a16:creationId xmlns:a16="http://schemas.microsoft.com/office/drawing/2014/main" id="{67ED4364-0761-46FD-8646-CAC8F8C64DAF}"/>
              </a:ext>
            </a:extLst>
          </p:cNvPr>
          <p:cNvGrpSpPr/>
          <p:nvPr>
            <p:custDataLst>
              <p:tags r:id="rId1"/>
            </p:custDataLst>
          </p:nvPr>
        </p:nvGrpSpPr>
        <p:grpSpPr>
          <a:xfrm>
            <a:off x="8441718" y="4658267"/>
            <a:ext cx="2098142" cy="1834607"/>
            <a:chOff x="8722043" y="4804343"/>
            <a:chExt cx="2098142" cy="1834607"/>
          </a:xfrm>
        </p:grpSpPr>
        <p:sp>
          <p:nvSpPr>
            <p:cNvPr id="5" name="Frihandsfigur: Form 4">
              <a:extLst>
                <a:ext uri="{FF2B5EF4-FFF2-40B4-BE49-F238E27FC236}">
                  <a16:creationId xmlns:a16="http://schemas.microsoft.com/office/drawing/2014/main" id="{7DEBBF25-4889-4DAB-9328-30886E96BE44}"/>
                </a:ext>
              </a:extLst>
            </p:cNvPr>
            <p:cNvSpPr/>
            <p:nvPr/>
          </p:nvSpPr>
          <p:spPr>
            <a:xfrm>
              <a:off x="8722043" y="4944776"/>
              <a:ext cx="1944430" cy="1695491"/>
            </a:xfrm>
            <a:custGeom>
              <a:avLst/>
              <a:gdLst>
                <a:gd name="connsiteX0" fmla="*/ 451759 w 1944430"/>
                <a:gd name="connsiteY0" fmla="*/ 225880 h 1695491"/>
                <a:gd name="connsiteX1" fmla="*/ 451759 w 1944430"/>
                <a:gd name="connsiteY1" fmla="*/ 773981 h 1695491"/>
                <a:gd name="connsiteX2" fmla="*/ 225880 w 1944430"/>
                <a:gd name="connsiteY2" fmla="*/ 773981 h 1695491"/>
                <a:gd name="connsiteX3" fmla="*/ 0 w 1944430"/>
                <a:gd name="connsiteY3" fmla="*/ 999861 h 1695491"/>
                <a:gd name="connsiteX4" fmla="*/ 0 w 1944430"/>
                <a:gd name="connsiteY4" fmla="*/ 1469612 h 1695491"/>
                <a:gd name="connsiteX5" fmla="*/ 225880 w 1944430"/>
                <a:gd name="connsiteY5" fmla="*/ 1695491 h 1695491"/>
                <a:gd name="connsiteX6" fmla="*/ 1718551 w 1944430"/>
                <a:gd name="connsiteY6" fmla="*/ 1695491 h 1695491"/>
                <a:gd name="connsiteX7" fmla="*/ 1944430 w 1944430"/>
                <a:gd name="connsiteY7" fmla="*/ 1469612 h 1695491"/>
                <a:gd name="connsiteX8" fmla="*/ 1944430 w 1944430"/>
                <a:gd name="connsiteY8" fmla="*/ 225880 h 1695491"/>
                <a:gd name="connsiteX9" fmla="*/ 1718551 w 1944430"/>
                <a:gd name="connsiteY9" fmla="*/ 0 h 1695491"/>
                <a:gd name="connsiteX10" fmla="*/ 677639 w 1944430"/>
                <a:gd name="connsiteY10" fmla="*/ 0 h 1695491"/>
                <a:gd name="connsiteX11" fmla="*/ 451759 w 1944430"/>
                <a:gd name="connsiteY11" fmla="*/ 225880 h 169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44430" h="1695491">
                  <a:moveTo>
                    <a:pt x="451759" y="225880"/>
                  </a:moveTo>
                  <a:lnTo>
                    <a:pt x="451759" y="773981"/>
                  </a:lnTo>
                  <a:lnTo>
                    <a:pt x="225880" y="773981"/>
                  </a:lnTo>
                  <a:cubicBezTo>
                    <a:pt x="101157" y="773981"/>
                    <a:pt x="0" y="875138"/>
                    <a:pt x="0" y="999861"/>
                  </a:cubicBezTo>
                  <a:lnTo>
                    <a:pt x="0" y="1469612"/>
                  </a:lnTo>
                  <a:cubicBezTo>
                    <a:pt x="0" y="1594385"/>
                    <a:pt x="101157" y="1695491"/>
                    <a:pt x="225880" y="1695491"/>
                  </a:cubicBezTo>
                  <a:lnTo>
                    <a:pt x="1718551" y="1695491"/>
                  </a:lnTo>
                  <a:cubicBezTo>
                    <a:pt x="1843324" y="1695491"/>
                    <a:pt x="1944430" y="1594334"/>
                    <a:pt x="1944430" y="1469612"/>
                  </a:cubicBezTo>
                  <a:lnTo>
                    <a:pt x="1944430" y="225880"/>
                  </a:lnTo>
                  <a:cubicBezTo>
                    <a:pt x="1944430" y="101106"/>
                    <a:pt x="1843274" y="0"/>
                    <a:pt x="1718551" y="0"/>
                  </a:cubicBezTo>
                  <a:lnTo>
                    <a:pt x="677639" y="0"/>
                  </a:lnTo>
                  <a:cubicBezTo>
                    <a:pt x="552916" y="0"/>
                    <a:pt x="451759" y="101157"/>
                    <a:pt x="451759" y="225880"/>
                  </a:cubicBezTo>
                  <a:close/>
                </a:path>
              </a:pathLst>
            </a:custGeom>
            <a:solidFill>
              <a:srgbClr val="F5C500"/>
            </a:solidFill>
            <a:ln w="5062" cap="flat">
              <a:noFill/>
              <a:prstDash val="solid"/>
              <a:miter/>
            </a:ln>
          </p:spPr>
          <p:txBody>
            <a:bodyPr rtlCol="0" anchor="ctr"/>
            <a:lstStyle/>
            <a:p>
              <a:endParaRPr lang="en-US"/>
            </a:p>
          </p:txBody>
        </p:sp>
        <p:grpSp>
          <p:nvGrpSpPr>
            <p:cNvPr id="6" name="Bild 16">
              <a:extLst>
                <a:ext uri="{FF2B5EF4-FFF2-40B4-BE49-F238E27FC236}">
                  <a16:creationId xmlns:a16="http://schemas.microsoft.com/office/drawing/2014/main" id="{9C29576E-73EA-4B3E-8FFF-2FB4355C2A35}"/>
                </a:ext>
              </a:extLst>
            </p:cNvPr>
            <p:cNvGrpSpPr/>
            <p:nvPr/>
          </p:nvGrpSpPr>
          <p:grpSpPr>
            <a:xfrm>
              <a:off x="8781997" y="5422990"/>
              <a:ext cx="1256148" cy="1102284"/>
              <a:chOff x="8781997" y="5422990"/>
              <a:chExt cx="1256148" cy="1102284"/>
            </a:xfrm>
          </p:grpSpPr>
          <p:sp>
            <p:nvSpPr>
              <p:cNvPr id="19" name="Frihandsfigur: Form 18">
                <a:extLst>
                  <a:ext uri="{FF2B5EF4-FFF2-40B4-BE49-F238E27FC236}">
                    <a16:creationId xmlns:a16="http://schemas.microsoft.com/office/drawing/2014/main" id="{0DC748CC-8877-4AAF-8741-1D0C1DCE49B8}"/>
                  </a:ext>
                </a:extLst>
              </p:cNvPr>
              <p:cNvSpPr/>
              <p:nvPr/>
            </p:nvSpPr>
            <p:spPr>
              <a:xfrm>
                <a:off x="8870484" y="5422990"/>
                <a:ext cx="1079174" cy="801348"/>
              </a:xfrm>
              <a:custGeom>
                <a:avLst/>
                <a:gdLst>
                  <a:gd name="connsiteX0" fmla="*/ 0 w 1079174"/>
                  <a:gd name="connsiteY0" fmla="*/ 0 h 801348"/>
                  <a:gd name="connsiteX1" fmla="*/ 1079175 w 1079174"/>
                  <a:gd name="connsiteY1" fmla="*/ 0 h 801348"/>
                  <a:gd name="connsiteX2" fmla="*/ 1079175 w 1079174"/>
                  <a:gd name="connsiteY2" fmla="*/ 801348 h 801348"/>
                  <a:gd name="connsiteX3" fmla="*/ 0 w 1079174"/>
                  <a:gd name="connsiteY3" fmla="*/ 801348 h 801348"/>
                </a:gdLst>
                <a:ahLst/>
                <a:cxnLst>
                  <a:cxn ang="0">
                    <a:pos x="connsiteX0" y="connsiteY0"/>
                  </a:cxn>
                  <a:cxn ang="0">
                    <a:pos x="connsiteX1" y="connsiteY1"/>
                  </a:cxn>
                  <a:cxn ang="0">
                    <a:pos x="connsiteX2" y="connsiteY2"/>
                  </a:cxn>
                  <a:cxn ang="0">
                    <a:pos x="connsiteX3" y="connsiteY3"/>
                  </a:cxn>
                </a:cxnLst>
                <a:rect l="l" t="t" r="r" b="b"/>
                <a:pathLst>
                  <a:path w="1079174" h="801348">
                    <a:moveTo>
                      <a:pt x="0" y="0"/>
                    </a:moveTo>
                    <a:lnTo>
                      <a:pt x="1079175" y="0"/>
                    </a:lnTo>
                    <a:lnTo>
                      <a:pt x="1079175" y="801348"/>
                    </a:lnTo>
                    <a:lnTo>
                      <a:pt x="0" y="801348"/>
                    </a:lnTo>
                    <a:close/>
                  </a:path>
                </a:pathLst>
              </a:custGeom>
              <a:solidFill>
                <a:srgbClr val="00A88A"/>
              </a:solidFill>
              <a:ln w="5062" cap="flat">
                <a:noFill/>
                <a:prstDash val="solid"/>
                <a:miter/>
              </a:ln>
            </p:spPr>
            <p:txBody>
              <a:bodyPr rtlCol="0" anchor="ctr"/>
              <a:lstStyle/>
              <a:p>
                <a:endParaRPr lang="en-US"/>
              </a:p>
            </p:txBody>
          </p:sp>
          <p:sp>
            <p:nvSpPr>
              <p:cNvPr id="20" name="Frihandsfigur: Form 19">
                <a:extLst>
                  <a:ext uri="{FF2B5EF4-FFF2-40B4-BE49-F238E27FC236}">
                    <a16:creationId xmlns:a16="http://schemas.microsoft.com/office/drawing/2014/main" id="{CEEDFCEE-E151-4F56-8FF9-A668DA9C2D02}"/>
                  </a:ext>
                </a:extLst>
              </p:cNvPr>
              <p:cNvSpPr/>
              <p:nvPr/>
            </p:nvSpPr>
            <p:spPr>
              <a:xfrm>
                <a:off x="8781997" y="6261233"/>
                <a:ext cx="1256148" cy="201908"/>
              </a:xfrm>
              <a:custGeom>
                <a:avLst/>
                <a:gdLst>
                  <a:gd name="connsiteX0" fmla="*/ 1256149 w 1256148"/>
                  <a:gd name="connsiteY0" fmla="*/ 201908 h 201908"/>
                  <a:gd name="connsiteX1" fmla="*/ 0 w 1256148"/>
                  <a:gd name="connsiteY1" fmla="*/ 201908 h 201908"/>
                  <a:gd name="connsiteX2" fmla="*/ 88487 w 1256148"/>
                  <a:gd name="connsiteY2" fmla="*/ 0 h 201908"/>
                  <a:gd name="connsiteX3" fmla="*/ 1167611 w 1256148"/>
                  <a:gd name="connsiteY3" fmla="*/ 0 h 201908"/>
                </a:gdLst>
                <a:ahLst/>
                <a:cxnLst>
                  <a:cxn ang="0">
                    <a:pos x="connsiteX0" y="connsiteY0"/>
                  </a:cxn>
                  <a:cxn ang="0">
                    <a:pos x="connsiteX1" y="connsiteY1"/>
                  </a:cxn>
                  <a:cxn ang="0">
                    <a:pos x="connsiteX2" y="connsiteY2"/>
                  </a:cxn>
                  <a:cxn ang="0">
                    <a:pos x="connsiteX3" y="connsiteY3"/>
                  </a:cxn>
                </a:cxnLst>
                <a:rect l="l" t="t" r="r" b="b"/>
                <a:pathLst>
                  <a:path w="1256148" h="201908">
                    <a:moveTo>
                      <a:pt x="1256149" y="201908"/>
                    </a:moveTo>
                    <a:lnTo>
                      <a:pt x="0" y="201908"/>
                    </a:lnTo>
                    <a:lnTo>
                      <a:pt x="88487" y="0"/>
                    </a:lnTo>
                    <a:lnTo>
                      <a:pt x="1167611" y="0"/>
                    </a:lnTo>
                    <a:close/>
                  </a:path>
                </a:pathLst>
              </a:custGeom>
              <a:solidFill>
                <a:srgbClr val="00A88A"/>
              </a:solidFill>
              <a:ln w="5062" cap="flat">
                <a:noFill/>
                <a:prstDash val="solid"/>
                <a:miter/>
              </a:ln>
            </p:spPr>
            <p:txBody>
              <a:bodyPr rtlCol="0" anchor="ctr"/>
              <a:lstStyle/>
              <a:p>
                <a:endParaRPr lang="en-US"/>
              </a:p>
            </p:txBody>
          </p:sp>
          <p:sp>
            <p:nvSpPr>
              <p:cNvPr id="21" name="Frihandsfigur: Form 20">
                <a:extLst>
                  <a:ext uri="{FF2B5EF4-FFF2-40B4-BE49-F238E27FC236}">
                    <a16:creationId xmlns:a16="http://schemas.microsoft.com/office/drawing/2014/main" id="{7C44A378-2529-424A-95E4-47AD433B1281}"/>
                  </a:ext>
                </a:extLst>
              </p:cNvPr>
              <p:cNvSpPr/>
              <p:nvPr/>
            </p:nvSpPr>
            <p:spPr>
              <a:xfrm>
                <a:off x="8781997" y="6463192"/>
                <a:ext cx="1256148" cy="62082"/>
              </a:xfrm>
              <a:custGeom>
                <a:avLst/>
                <a:gdLst>
                  <a:gd name="connsiteX0" fmla="*/ 0 w 1256148"/>
                  <a:gd name="connsiteY0" fmla="*/ 0 h 62082"/>
                  <a:gd name="connsiteX1" fmla="*/ 1256149 w 1256148"/>
                  <a:gd name="connsiteY1" fmla="*/ 0 h 62082"/>
                  <a:gd name="connsiteX2" fmla="*/ 1256149 w 1256148"/>
                  <a:gd name="connsiteY2" fmla="*/ 62083 h 62082"/>
                  <a:gd name="connsiteX3" fmla="*/ 0 w 1256148"/>
                  <a:gd name="connsiteY3" fmla="*/ 62083 h 62082"/>
                </a:gdLst>
                <a:ahLst/>
                <a:cxnLst>
                  <a:cxn ang="0">
                    <a:pos x="connsiteX0" y="connsiteY0"/>
                  </a:cxn>
                  <a:cxn ang="0">
                    <a:pos x="connsiteX1" y="connsiteY1"/>
                  </a:cxn>
                  <a:cxn ang="0">
                    <a:pos x="connsiteX2" y="connsiteY2"/>
                  </a:cxn>
                  <a:cxn ang="0">
                    <a:pos x="connsiteX3" y="connsiteY3"/>
                  </a:cxn>
                </a:cxnLst>
                <a:rect l="l" t="t" r="r" b="b"/>
                <a:pathLst>
                  <a:path w="1256148" h="62082">
                    <a:moveTo>
                      <a:pt x="0" y="0"/>
                    </a:moveTo>
                    <a:lnTo>
                      <a:pt x="1256149" y="0"/>
                    </a:lnTo>
                    <a:lnTo>
                      <a:pt x="1256149" y="62083"/>
                    </a:lnTo>
                    <a:lnTo>
                      <a:pt x="0" y="62083"/>
                    </a:lnTo>
                    <a:close/>
                  </a:path>
                </a:pathLst>
              </a:custGeom>
              <a:solidFill>
                <a:srgbClr val="0C605E"/>
              </a:solidFill>
              <a:ln w="5062" cap="flat">
                <a:noFill/>
                <a:prstDash val="solid"/>
                <a:miter/>
              </a:ln>
            </p:spPr>
            <p:txBody>
              <a:bodyPr rtlCol="0" anchor="ctr"/>
              <a:lstStyle/>
              <a:p>
                <a:endParaRPr lang="en-US"/>
              </a:p>
            </p:txBody>
          </p:sp>
          <p:sp>
            <p:nvSpPr>
              <p:cNvPr id="22" name="Frihandsfigur: Form 21">
                <a:extLst>
                  <a:ext uri="{FF2B5EF4-FFF2-40B4-BE49-F238E27FC236}">
                    <a16:creationId xmlns:a16="http://schemas.microsoft.com/office/drawing/2014/main" id="{F8A1CD0D-3B8A-492A-A372-8E9D99599B55}"/>
                  </a:ext>
                </a:extLst>
              </p:cNvPr>
              <p:cNvSpPr/>
              <p:nvPr/>
            </p:nvSpPr>
            <p:spPr>
              <a:xfrm>
                <a:off x="8940523" y="5510210"/>
                <a:ext cx="939045" cy="625996"/>
              </a:xfrm>
              <a:custGeom>
                <a:avLst/>
                <a:gdLst>
                  <a:gd name="connsiteX0" fmla="*/ 939045 w 939045"/>
                  <a:gd name="connsiteY0" fmla="*/ 590166 h 625996"/>
                  <a:gd name="connsiteX1" fmla="*/ 903265 w 939045"/>
                  <a:gd name="connsiteY1" fmla="*/ 625996 h 625996"/>
                  <a:gd name="connsiteX2" fmla="*/ 35831 w 939045"/>
                  <a:gd name="connsiteY2" fmla="*/ 625996 h 625996"/>
                  <a:gd name="connsiteX3" fmla="*/ 0 w 939045"/>
                  <a:gd name="connsiteY3" fmla="*/ 590166 h 625996"/>
                  <a:gd name="connsiteX4" fmla="*/ 0 w 939045"/>
                  <a:gd name="connsiteY4" fmla="*/ 35780 h 625996"/>
                  <a:gd name="connsiteX5" fmla="*/ 35831 w 939045"/>
                  <a:gd name="connsiteY5" fmla="*/ 0 h 625996"/>
                  <a:gd name="connsiteX6" fmla="*/ 903265 w 939045"/>
                  <a:gd name="connsiteY6" fmla="*/ 0 h 625996"/>
                  <a:gd name="connsiteX7" fmla="*/ 939045 w 939045"/>
                  <a:gd name="connsiteY7" fmla="*/ 35780 h 625996"/>
                  <a:gd name="connsiteX8" fmla="*/ 939045 w 939045"/>
                  <a:gd name="connsiteY8" fmla="*/ 590166 h 625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045" h="625996">
                    <a:moveTo>
                      <a:pt x="939045" y="590166"/>
                    </a:moveTo>
                    <a:cubicBezTo>
                      <a:pt x="939045" y="609982"/>
                      <a:pt x="923030" y="625996"/>
                      <a:pt x="903265" y="625996"/>
                    </a:cubicBezTo>
                    <a:lnTo>
                      <a:pt x="35831" y="625996"/>
                    </a:lnTo>
                    <a:cubicBezTo>
                      <a:pt x="16065" y="625996"/>
                      <a:pt x="0" y="609982"/>
                      <a:pt x="0" y="590166"/>
                    </a:cubicBezTo>
                    <a:lnTo>
                      <a:pt x="0" y="35780"/>
                    </a:lnTo>
                    <a:cubicBezTo>
                      <a:pt x="0" y="16015"/>
                      <a:pt x="16015" y="0"/>
                      <a:pt x="35831" y="0"/>
                    </a:cubicBezTo>
                    <a:lnTo>
                      <a:pt x="903265" y="0"/>
                    </a:lnTo>
                    <a:cubicBezTo>
                      <a:pt x="923030" y="0"/>
                      <a:pt x="939045" y="16015"/>
                      <a:pt x="939045" y="35780"/>
                    </a:cubicBezTo>
                    <a:lnTo>
                      <a:pt x="939045" y="590166"/>
                    </a:lnTo>
                    <a:close/>
                  </a:path>
                </a:pathLst>
              </a:custGeom>
              <a:solidFill>
                <a:srgbClr val="FFFFFF"/>
              </a:solidFill>
              <a:ln w="5062" cap="flat">
                <a:noFill/>
                <a:prstDash val="solid"/>
                <a:miter/>
              </a:ln>
            </p:spPr>
            <p:txBody>
              <a:bodyPr rtlCol="0" anchor="ctr"/>
              <a:lstStyle/>
              <a:p>
                <a:endParaRPr lang="en-US"/>
              </a:p>
            </p:txBody>
          </p:sp>
        </p:grpSp>
        <p:sp>
          <p:nvSpPr>
            <p:cNvPr id="7" name="Frihandsfigur: Form 6">
              <a:extLst>
                <a:ext uri="{FF2B5EF4-FFF2-40B4-BE49-F238E27FC236}">
                  <a16:creationId xmlns:a16="http://schemas.microsoft.com/office/drawing/2014/main" id="{07E70B3E-5C70-45E4-9F52-525D43066F42}"/>
                </a:ext>
              </a:extLst>
            </p:cNvPr>
            <p:cNvSpPr/>
            <p:nvPr/>
          </p:nvSpPr>
          <p:spPr>
            <a:xfrm>
              <a:off x="8870484" y="6224338"/>
              <a:ext cx="1079174" cy="36894"/>
            </a:xfrm>
            <a:custGeom>
              <a:avLst/>
              <a:gdLst>
                <a:gd name="connsiteX0" fmla="*/ 0 w 1079174"/>
                <a:gd name="connsiteY0" fmla="*/ 0 h 36894"/>
                <a:gd name="connsiteX1" fmla="*/ 1079175 w 1079174"/>
                <a:gd name="connsiteY1" fmla="*/ 0 h 36894"/>
                <a:gd name="connsiteX2" fmla="*/ 1079175 w 1079174"/>
                <a:gd name="connsiteY2" fmla="*/ 36895 h 36894"/>
                <a:gd name="connsiteX3" fmla="*/ 0 w 1079174"/>
                <a:gd name="connsiteY3" fmla="*/ 36895 h 36894"/>
              </a:gdLst>
              <a:ahLst/>
              <a:cxnLst>
                <a:cxn ang="0">
                  <a:pos x="connsiteX0" y="connsiteY0"/>
                </a:cxn>
                <a:cxn ang="0">
                  <a:pos x="connsiteX1" y="connsiteY1"/>
                </a:cxn>
                <a:cxn ang="0">
                  <a:pos x="connsiteX2" y="connsiteY2"/>
                </a:cxn>
                <a:cxn ang="0">
                  <a:pos x="connsiteX3" y="connsiteY3"/>
                </a:cxn>
              </a:cxnLst>
              <a:rect l="l" t="t" r="r" b="b"/>
              <a:pathLst>
                <a:path w="1079174" h="36894">
                  <a:moveTo>
                    <a:pt x="0" y="0"/>
                  </a:moveTo>
                  <a:lnTo>
                    <a:pt x="1079175" y="0"/>
                  </a:lnTo>
                  <a:lnTo>
                    <a:pt x="1079175" y="36895"/>
                  </a:lnTo>
                  <a:lnTo>
                    <a:pt x="0" y="36895"/>
                  </a:lnTo>
                  <a:close/>
                </a:path>
              </a:pathLst>
            </a:custGeom>
            <a:solidFill>
              <a:srgbClr val="0C605E"/>
            </a:solidFill>
            <a:ln w="5062" cap="flat">
              <a:noFill/>
              <a:prstDash val="solid"/>
              <a:miter/>
            </a:ln>
          </p:spPr>
          <p:txBody>
            <a:bodyPr rtlCol="0" anchor="ctr"/>
            <a:lstStyle/>
            <a:p>
              <a:endParaRPr lang="en-US"/>
            </a:p>
          </p:txBody>
        </p:sp>
        <p:grpSp>
          <p:nvGrpSpPr>
            <p:cNvPr id="8" name="Bild 16">
              <a:extLst>
                <a:ext uri="{FF2B5EF4-FFF2-40B4-BE49-F238E27FC236}">
                  <a16:creationId xmlns:a16="http://schemas.microsoft.com/office/drawing/2014/main" id="{96A77587-F53A-47B3-A422-28A982D45ABF}"/>
                </a:ext>
              </a:extLst>
            </p:cNvPr>
            <p:cNvGrpSpPr/>
            <p:nvPr/>
          </p:nvGrpSpPr>
          <p:grpSpPr>
            <a:xfrm>
              <a:off x="9510163" y="4804343"/>
              <a:ext cx="1310831" cy="1326187"/>
              <a:chOff x="9510163" y="4804343"/>
              <a:chExt cx="1310831" cy="1326187"/>
            </a:xfrm>
          </p:grpSpPr>
          <p:sp>
            <p:nvSpPr>
              <p:cNvPr id="14" name="Frihandsfigur: Form 13">
                <a:extLst>
                  <a:ext uri="{FF2B5EF4-FFF2-40B4-BE49-F238E27FC236}">
                    <a16:creationId xmlns:a16="http://schemas.microsoft.com/office/drawing/2014/main" id="{ED9E6155-AE04-464D-BF1B-CE81DA90D41A}"/>
                  </a:ext>
                </a:extLst>
              </p:cNvPr>
              <p:cNvSpPr/>
              <p:nvPr/>
            </p:nvSpPr>
            <p:spPr>
              <a:xfrm>
                <a:off x="9510163" y="4804343"/>
                <a:ext cx="882486" cy="1326187"/>
              </a:xfrm>
              <a:custGeom>
                <a:avLst/>
                <a:gdLst>
                  <a:gd name="connsiteX0" fmla="*/ 697252 w 882486"/>
                  <a:gd name="connsiteY0" fmla="*/ 956276 h 1326187"/>
                  <a:gd name="connsiteX1" fmla="*/ 616469 w 882486"/>
                  <a:gd name="connsiteY1" fmla="*/ 866877 h 1326187"/>
                  <a:gd name="connsiteX2" fmla="*/ 609171 w 882486"/>
                  <a:gd name="connsiteY2" fmla="*/ 826637 h 1326187"/>
                  <a:gd name="connsiteX3" fmla="*/ 596856 w 882486"/>
                  <a:gd name="connsiteY3" fmla="*/ 797801 h 1326187"/>
                  <a:gd name="connsiteX4" fmla="*/ 659090 w 882486"/>
                  <a:gd name="connsiteY4" fmla="*/ 757966 h 1326187"/>
                  <a:gd name="connsiteX5" fmla="*/ 584591 w 882486"/>
                  <a:gd name="connsiteY5" fmla="*/ 743168 h 1326187"/>
                  <a:gd name="connsiteX6" fmla="*/ 591078 w 882486"/>
                  <a:gd name="connsiteY6" fmla="*/ 716409 h 1326187"/>
                  <a:gd name="connsiteX7" fmla="*/ 589760 w 882486"/>
                  <a:gd name="connsiteY7" fmla="*/ 687065 h 1326187"/>
                  <a:gd name="connsiteX8" fmla="*/ 530009 w 882486"/>
                  <a:gd name="connsiteY8" fmla="*/ 659952 h 1326187"/>
                  <a:gd name="connsiteX9" fmla="*/ 631774 w 882486"/>
                  <a:gd name="connsiteY9" fmla="*/ 472082 h 1326187"/>
                  <a:gd name="connsiteX10" fmla="*/ 689802 w 882486"/>
                  <a:gd name="connsiteY10" fmla="*/ 170436 h 1326187"/>
                  <a:gd name="connsiteX11" fmla="*/ 689802 w 882486"/>
                  <a:gd name="connsiteY11" fmla="*/ 170436 h 1326187"/>
                  <a:gd name="connsiteX12" fmla="*/ 882487 w 882486"/>
                  <a:gd name="connsiteY12" fmla="*/ 36236 h 1326187"/>
                  <a:gd name="connsiteX13" fmla="*/ 656556 w 882486"/>
                  <a:gd name="connsiteY13" fmla="*/ 0 h 1326187"/>
                  <a:gd name="connsiteX14" fmla="*/ 655391 w 882486"/>
                  <a:gd name="connsiteY14" fmla="*/ 51 h 1326187"/>
                  <a:gd name="connsiteX15" fmla="*/ 654276 w 882486"/>
                  <a:gd name="connsiteY15" fmla="*/ 0 h 1326187"/>
                  <a:gd name="connsiteX16" fmla="*/ 0 w 882486"/>
                  <a:gd name="connsiteY16" fmla="*/ 590825 h 1326187"/>
                  <a:gd name="connsiteX17" fmla="*/ 654276 w 882486"/>
                  <a:gd name="connsiteY17" fmla="*/ 1326188 h 1326187"/>
                  <a:gd name="connsiteX18" fmla="*/ 655441 w 882486"/>
                  <a:gd name="connsiteY18" fmla="*/ 1325022 h 1326187"/>
                  <a:gd name="connsiteX19" fmla="*/ 656607 w 882486"/>
                  <a:gd name="connsiteY19" fmla="*/ 1326188 h 1326187"/>
                  <a:gd name="connsiteX20" fmla="*/ 841183 w 882486"/>
                  <a:gd name="connsiteY20" fmla="*/ 1139534 h 1326187"/>
                  <a:gd name="connsiteX21" fmla="*/ 841183 w 882486"/>
                  <a:gd name="connsiteY21" fmla="*/ 956276 h 1326187"/>
                  <a:gd name="connsiteX22" fmla="*/ 697252 w 882486"/>
                  <a:gd name="connsiteY22" fmla="*/ 956276 h 132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82486" h="1326187">
                    <a:moveTo>
                      <a:pt x="697252" y="956276"/>
                    </a:moveTo>
                    <a:cubicBezTo>
                      <a:pt x="626655" y="956276"/>
                      <a:pt x="613428" y="936258"/>
                      <a:pt x="616469" y="866877"/>
                    </a:cubicBezTo>
                    <a:lnTo>
                      <a:pt x="609171" y="826637"/>
                    </a:lnTo>
                    <a:lnTo>
                      <a:pt x="596856" y="797801"/>
                    </a:lnTo>
                    <a:cubicBezTo>
                      <a:pt x="596856" y="797801"/>
                      <a:pt x="647130" y="787259"/>
                      <a:pt x="659090" y="757966"/>
                    </a:cubicBezTo>
                    <a:cubicBezTo>
                      <a:pt x="659952" y="755888"/>
                      <a:pt x="584591" y="743168"/>
                      <a:pt x="584591" y="743168"/>
                    </a:cubicBezTo>
                    <a:lnTo>
                      <a:pt x="591078" y="716409"/>
                    </a:lnTo>
                    <a:lnTo>
                      <a:pt x="589760" y="687065"/>
                    </a:lnTo>
                    <a:lnTo>
                      <a:pt x="530009" y="659952"/>
                    </a:lnTo>
                    <a:lnTo>
                      <a:pt x="631774" y="472082"/>
                    </a:lnTo>
                    <a:cubicBezTo>
                      <a:pt x="631774" y="472082"/>
                      <a:pt x="674902" y="198310"/>
                      <a:pt x="689802" y="170436"/>
                    </a:cubicBezTo>
                    <a:lnTo>
                      <a:pt x="689802" y="170436"/>
                    </a:lnTo>
                    <a:cubicBezTo>
                      <a:pt x="708402" y="119655"/>
                      <a:pt x="775198" y="62792"/>
                      <a:pt x="882487" y="36236"/>
                    </a:cubicBezTo>
                    <a:cubicBezTo>
                      <a:pt x="812093" y="12771"/>
                      <a:pt x="735972" y="0"/>
                      <a:pt x="656556" y="0"/>
                    </a:cubicBezTo>
                    <a:cubicBezTo>
                      <a:pt x="656151" y="0"/>
                      <a:pt x="655796" y="0"/>
                      <a:pt x="655391" y="51"/>
                    </a:cubicBezTo>
                    <a:cubicBezTo>
                      <a:pt x="655036" y="0"/>
                      <a:pt x="654681" y="0"/>
                      <a:pt x="654276" y="0"/>
                    </a:cubicBezTo>
                    <a:cubicBezTo>
                      <a:pt x="292929" y="0"/>
                      <a:pt x="0" y="264498"/>
                      <a:pt x="0" y="590825"/>
                    </a:cubicBezTo>
                    <a:cubicBezTo>
                      <a:pt x="0" y="1071877"/>
                      <a:pt x="505987" y="1025961"/>
                      <a:pt x="654276" y="1326188"/>
                    </a:cubicBezTo>
                    <a:cubicBezTo>
                      <a:pt x="654630" y="1325833"/>
                      <a:pt x="655036" y="1325428"/>
                      <a:pt x="655441" y="1325022"/>
                    </a:cubicBezTo>
                    <a:cubicBezTo>
                      <a:pt x="655796" y="1325377"/>
                      <a:pt x="656202" y="1325782"/>
                      <a:pt x="656607" y="1326188"/>
                    </a:cubicBezTo>
                    <a:cubicBezTo>
                      <a:pt x="697201" y="1243985"/>
                      <a:pt x="764656" y="1187731"/>
                      <a:pt x="841183" y="1139534"/>
                    </a:cubicBezTo>
                    <a:lnTo>
                      <a:pt x="841183" y="956276"/>
                    </a:lnTo>
                    <a:lnTo>
                      <a:pt x="697252" y="956276"/>
                    </a:lnTo>
                    <a:close/>
                  </a:path>
                </a:pathLst>
              </a:custGeom>
              <a:solidFill>
                <a:srgbClr val="B796CD"/>
              </a:solidFill>
              <a:ln w="5062" cap="flat">
                <a:noFill/>
                <a:prstDash val="solid"/>
                <a:miter/>
              </a:ln>
            </p:spPr>
            <p:txBody>
              <a:bodyPr rtlCol="0" anchor="ctr"/>
              <a:lstStyle/>
              <a:p>
                <a:endParaRPr lang="en-US"/>
              </a:p>
            </p:txBody>
          </p:sp>
          <p:sp>
            <p:nvSpPr>
              <p:cNvPr id="15" name="Frihandsfigur: Form 14">
                <a:extLst>
                  <a:ext uri="{FF2B5EF4-FFF2-40B4-BE49-F238E27FC236}">
                    <a16:creationId xmlns:a16="http://schemas.microsoft.com/office/drawing/2014/main" id="{325E3FC0-ADAE-4486-880F-2BBEEEF7064C}"/>
                  </a:ext>
                </a:extLst>
              </p:cNvPr>
              <p:cNvSpPr/>
              <p:nvPr/>
            </p:nvSpPr>
            <p:spPr>
              <a:xfrm>
                <a:off x="10040172" y="4974779"/>
                <a:ext cx="443397" cy="969098"/>
              </a:xfrm>
              <a:custGeom>
                <a:avLst/>
                <a:gdLst>
                  <a:gd name="connsiteX0" fmla="*/ 307423 w 443397"/>
                  <a:gd name="connsiteY0" fmla="*/ 294601 h 969098"/>
                  <a:gd name="connsiteX1" fmla="*/ 159793 w 443397"/>
                  <a:gd name="connsiteY1" fmla="*/ 0 h 969098"/>
                  <a:gd name="connsiteX2" fmla="*/ 101765 w 443397"/>
                  <a:gd name="connsiteY2" fmla="*/ 301646 h 969098"/>
                  <a:gd name="connsiteX3" fmla="*/ 0 w 443397"/>
                  <a:gd name="connsiteY3" fmla="*/ 489516 h 969098"/>
                  <a:gd name="connsiteX4" fmla="*/ 59751 w 443397"/>
                  <a:gd name="connsiteY4" fmla="*/ 516629 h 969098"/>
                  <a:gd name="connsiteX5" fmla="*/ 61069 w 443397"/>
                  <a:gd name="connsiteY5" fmla="*/ 545973 h 969098"/>
                  <a:gd name="connsiteX6" fmla="*/ 54582 w 443397"/>
                  <a:gd name="connsiteY6" fmla="*/ 572732 h 969098"/>
                  <a:gd name="connsiteX7" fmla="*/ 129081 w 443397"/>
                  <a:gd name="connsiteY7" fmla="*/ 587530 h 969098"/>
                  <a:gd name="connsiteX8" fmla="*/ 66847 w 443397"/>
                  <a:gd name="connsiteY8" fmla="*/ 627365 h 969098"/>
                  <a:gd name="connsiteX9" fmla="*/ 79162 w 443397"/>
                  <a:gd name="connsiteY9" fmla="*/ 656201 h 969098"/>
                  <a:gd name="connsiteX10" fmla="*/ 86460 w 443397"/>
                  <a:gd name="connsiteY10" fmla="*/ 696441 h 969098"/>
                  <a:gd name="connsiteX11" fmla="*/ 167243 w 443397"/>
                  <a:gd name="connsiteY11" fmla="*/ 785840 h 969098"/>
                  <a:gd name="connsiteX12" fmla="*/ 311123 w 443397"/>
                  <a:gd name="connsiteY12" fmla="*/ 785840 h 969098"/>
                  <a:gd name="connsiteX13" fmla="*/ 311123 w 443397"/>
                  <a:gd name="connsiteY13" fmla="*/ 969098 h 969098"/>
                  <a:gd name="connsiteX14" fmla="*/ 443397 w 443397"/>
                  <a:gd name="connsiteY14" fmla="*/ 893383 h 969098"/>
                  <a:gd name="connsiteX15" fmla="*/ 307423 w 443397"/>
                  <a:gd name="connsiteY15" fmla="*/ 294601 h 969098"/>
                  <a:gd name="connsiteX16" fmla="*/ 159793 w 443397"/>
                  <a:gd name="connsiteY16" fmla="*/ 321462 h 969098"/>
                  <a:gd name="connsiteX17" fmla="*/ 134757 w 443397"/>
                  <a:gd name="connsiteY17" fmla="*/ 296426 h 969098"/>
                  <a:gd name="connsiteX18" fmla="*/ 159793 w 443397"/>
                  <a:gd name="connsiteY18" fmla="*/ 271390 h 969098"/>
                  <a:gd name="connsiteX19" fmla="*/ 184829 w 443397"/>
                  <a:gd name="connsiteY19" fmla="*/ 296426 h 969098"/>
                  <a:gd name="connsiteX20" fmla="*/ 159793 w 443397"/>
                  <a:gd name="connsiteY20" fmla="*/ 321462 h 9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3397" h="969098">
                    <a:moveTo>
                      <a:pt x="307423" y="294601"/>
                    </a:moveTo>
                    <a:cubicBezTo>
                      <a:pt x="184829" y="199982"/>
                      <a:pt x="159793" y="77388"/>
                      <a:pt x="159793" y="0"/>
                    </a:cubicBezTo>
                    <a:cubicBezTo>
                      <a:pt x="144893" y="27874"/>
                      <a:pt x="101765" y="301646"/>
                      <a:pt x="101765" y="301646"/>
                    </a:cubicBezTo>
                    <a:lnTo>
                      <a:pt x="0" y="489516"/>
                    </a:lnTo>
                    <a:lnTo>
                      <a:pt x="59751" y="516629"/>
                    </a:lnTo>
                    <a:lnTo>
                      <a:pt x="61069" y="545973"/>
                    </a:lnTo>
                    <a:lnTo>
                      <a:pt x="54582" y="572732"/>
                    </a:lnTo>
                    <a:cubicBezTo>
                      <a:pt x="54582" y="572732"/>
                      <a:pt x="129892" y="585452"/>
                      <a:pt x="129081" y="587530"/>
                    </a:cubicBezTo>
                    <a:cubicBezTo>
                      <a:pt x="117172" y="616823"/>
                      <a:pt x="66847" y="627365"/>
                      <a:pt x="66847" y="627365"/>
                    </a:cubicBezTo>
                    <a:lnTo>
                      <a:pt x="79162" y="656201"/>
                    </a:lnTo>
                    <a:lnTo>
                      <a:pt x="86460" y="696441"/>
                    </a:lnTo>
                    <a:cubicBezTo>
                      <a:pt x="83419" y="765822"/>
                      <a:pt x="96646" y="785840"/>
                      <a:pt x="167243" y="785840"/>
                    </a:cubicBezTo>
                    <a:lnTo>
                      <a:pt x="311123" y="785840"/>
                    </a:lnTo>
                    <a:lnTo>
                      <a:pt x="311123" y="969098"/>
                    </a:lnTo>
                    <a:cubicBezTo>
                      <a:pt x="353441" y="942441"/>
                      <a:pt x="398546" y="918165"/>
                      <a:pt x="443397" y="893383"/>
                    </a:cubicBezTo>
                    <a:cubicBezTo>
                      <a:pt x="307373" y="670189"/>
                      <a:pt x="518809" y="457740"/>
                      <a:pt x="307423" y="294601"/>
                    </a:cubicBezTo>
                    <a:close/>
                    <a:moveTo>
                      <a:pt x="159793" y="321462"/>
                    </a:moveTo>
                    <a:cubicBezTo>
                      <a:pt x="145958" y="321462"/>
                      <a:pt x="134757" y="310261"/>
                      <a:pt x="134757" y="296426"/>
                    </a:cubicBezTo>
                    <a:cubicBezTo>
                      <a:pt x="134757" y="282590"/>
                      <a:pt x="145958" y="271390"/>
                      <a:pt x="159793" y="271390"/>
                    </a:cubicBezTo>
                    <a:cubicBezTo>
                      <a:pt x="173629" y="271390"/>
                      <a:pt x="184829" y="282590"/>
                      <a:pt x="184829" y="296426"/>
                    </a:cubicBezTo>
                    <a:cubicBezTo>
                      <a:pt x="184829" y="310261"/>
                      <a:pt x="173629" y="321462"/>
                      <a:pt x="159793" y="321462"/>
                    </a:cubicBezTo>
                    <a:close/>
                  </a:path>
                </a:pathLst>
              </a:custGeom>
              <a:solidFill>
                <a:srgbClr val="FFFFFF"/>
              </a:solidFill>
              <a:ln w="5062" cap="flat">
                <a:noFill/>
                <a:prstDash val="solid"/>
                <a:miter/>
              </a:ln>
            </p:spPr>
            <p:txBody>
              <a:bodyPr rtlCol="0" anchor="ctr"/>
              <a:lstStyle/>
              <a:p>
                <a:endParaRPr lang="en-US"/>
              </a:p>
            </p:txBody>
          </p:sp>
          <p:sp>
            <p:nvSpPr>
              <p:cNvPr id="16" name="Frihandsfigur: Form 15">
                <a:extLst>
                  <a:ext uri="{FF2B5EF4-FFF2-40B4-BE49-F238E27FC236}">
                    <a16:creationId xmlns:a16="http://schemas.microsoft.com/office/drawing/2014/main" id="{3940C5A1-B1AE-4D0B-BD1A-DB8066F050C5}"/>
                  </a:ext>
                </a:extLst>
              </p:cNvPr>
              <p:cNvSpPr/>
              <p:nvPr/>
            </p:nvSpPr>
            <p:spPr>
              <a:xfrm>
                <a:off x="10174930" y="5246219"/>
                <a:ext cx="50071" cy="50071"/>
              </a:xfrm>
              <a:custGeom>
                <a:avLst/>
                <a:gdLst>
                  <a:gd name="connsiteX0" fmla="*/ 25036 w 50071"/>
                  <a:gd name="connsiteY0" fmla="*/ 0 h 50071"/>
                  <a:gd name="connsiteX1" fmla="*/ 0 w 50071"/>
                  <a:gd name="connsiteY1" fmla="*/ 25036 h 50071"/>
                  <a:gd name="connsiteX2" fmla="*/ 25036 w 50071"/>
                  <a:gd name="connsiteY2" fmla="*/ 50072 h 50071"/>
                  <a:gd name="connsiteX3" fmla="*/ 50072 w 50071"/>
                  <a:gd name="connsiteY3" fmla="*/ 25036 h 50071"/>
                  <a:gd name="connsiteX4" fmla="*/ 25036 w 50071"/>
                  <a:gd name="connsiteY4" fmla="*/ 0 h 5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71" h="50071">
                    <a:moveTo>
                      <a:pt x="25036" y="0"/>
                    </a:moveTo>
                    <a:cubicBezTo>
                      <a:pt x="11200" y="0"/>
                      <a:pt x="0" y="11200"/>
                      <a:pt x="0" y="25036"/>
                    </a:cubicBezTo>
                    <a:cubicBezTo>
                      <a:pt x="0" y="38871"/>
                      <a:pt x="11200" y="50072"/>
                      <a:pt x="25036" y="50072"/>
                    </a:cubicBezTo>
                    <a:cubicBezTo>
                      <a:pt x="38871" y="50072"/>
                      <a:pt x="50072" y="38871"/>
                      <a:pt x="50072" y="25036"/>
                    </a:cubicBezTo>
                    <a:cubicBezTo>
                      <a:pt x="50072" y="11200"/>
                      <a:pt x="38871" y="0"/>
                      <a:pt x="25036" y="0"/>
                    </a:cubicBezTo>
                    <a:close/>
                  </a:path>
                </a:pathLst>
              </a:custGeom>
              <a:solidFill>
                <a:srgbClr val="6D3C8D"/>
              </a:solidFill>
              <a:ln w="5062" cap="flat">
                <a:noFill/>
                <a:prstDash val="solid"/>
                <a:miter/>
              </a:ln>
            </p:spPr>
            <p:txBody>
              <a:bodyPr rtlCol="0" anchor="ctr"/>
              <a:lstStyle/>
              <a:p>
                <a:endParaRPr lang="en-US"/>
              </a:p>
            </p:txBody>
          </p:sp>
          <p:sp>
            <p:nvSpPr>
              <p:cNvPr id="17" name="Frihandsfigur: Form 16">
                <a:extLst>
                  <a:ext uri="{FF2B5EF4-FFF2-40B4-BE49-F238E27FC236}">
                    <a16:creationId xmlns:a16="http://schemas.microsoft.com/office/drawing/2014/main" id="{7AD10C0B-FE61-4B7A-87BE-675F00348116}"/>
                  </a:ext>
                </a:extLst>
              </p:cNvPr>
              <p:cNvSpPr/>
              <p:nvPr/>
            </p:nvSpPr>
            <p:spPr>
              <a:xfrm>
                <a:off x="10756024" y="5613394"/>
                <a:ext cx="18548" cy="33093"/>
              </a:xfrm>
              <a:custGeom>
                <a:avLst/>
                <a:gdLst>
                  <a:gd name="connsiteX0" fmla="*/ 18549 w 18548"/>
                  <a:gd name="connsiteY0" fmla="*/ 0 h 33093"/>
                  <a:gd name="connsiteX1" fmla="*/ 0 w 18548"/>
                  <a:gd name="connsiteY1" fmla="*/ 33094 h 33093"/>
                  <a:gd name="connsiteX2" fmla="*/ 18549 w 18548"/>
                  <a:gd name="connsiteY2" fmla="*/ 0 h 33093"/>
                </a:gdLst>
                <a:ahLst/>
                <a:cxnLst>
                  <a:cxn ang="0">
                    <a:pos x="connsiteX0" y="connsiteY0"/>
                  </a:cxn>
                  <a:cxn ang="0">
                    <a:pos x="connsiteX1" y="connsiteY1"/>
                  </a:cxn>
                  <a:cxn ang="0">
                    <a:pos x="connsiteX2" y="connsiteY2"/>
                  </a:cxn>
                </a:cxnLst>
                <a:rect l="l" t="t" r="r" b="b"/>
                <a:pathLst>
                  <a:path w="18548" h="33093">
                    <a:moveTo>
                      <a:pt x="18549" y="0"/>
                    </a:moveTo>
                    <a:cubicBezTo>
                      <a:pt x="12011" y="11758"/>
                      <a:pt x="5727" y="22907"/>
                      <a:pt x="0" y="33094"/>
                    </a:cubicBezTo>
                    <a:cubicBezTo>
                      <a:pt x="6639" y="22552"/>
                      <a:pt x="12822" y="11504"/>
                      <a:pt x="18549" y="0"/>
                    </a:cubicBezTo>
                    <a:close/>
                  </a:path>
                </a:pathLst>
              </a:custGeom>
              <a:solidFill>
                <a:srgbClr val="B595C0"/>
              </a:solidFill>
              <a:ln w="5062" cap="flat">
                <a:noFill/>
                <a:prstDash val="solid"/>
                <a:miter/>
              </a:ln>
            </p:spPr>
            <p:txBody>
              <a:bodyPr rtlCol="0" anchor="ctr"/>
              <a:lstStyle/>
              <a:p>
                <a:endParaRPr lang="en-US"/>
              </a:p>
            </p:txBody>
          </p:sp>
          <p:sp>
            <p:nvSpPr>
              <p:cNvPr id="18" name="Frihandsfigur: Form 17">
                <a:extLst>
                  <a:ext uri="{FF2B5EF4-FFF2-40B4-BE49-F238E27FC236}">
                    <a16:creationId xmlns:a16="http://schemas.microsoft.com/office/drawing/2014/main" id="{F2EE7404-28B7-4903-A4A4-43B9BE8954F6}"/>
                  </a:ext>
                </a:extLst>
              </p:cNvPr>
              <p:cNvSpPr/>
              <p:nvPr/>
            </p:nvSpPr>
            <p:spPr>
              <a:xfrm>
                <a:off x="10199966" y="4840528"/>
                <a:ext cx="621029" cy="1027582"/>
              </a:xfrm>
              <a:custGeom>
                <a:avLst/>
                <a:gdLst>
                  <a:gd name="connsiteX0" fmla="*/ 604103 w 621029"/>
                  <a:gd name="connsiteY0" fmla="*/ 421351 h 1027582"/>
                  <a:gd name="connsiteX1" fmla="*/ 192685 w 621029"/>
                  <a:gd name="connsiteY1" fmla="*/ 0 h 1027582"/>
                  <a:gd name="connsiteX2" fmla="*/ 0 w 621029"/>
                  <a:gd name="connsiteY2" fmla="*/ 134200 h 1027582"/>
                  <a:gd name="connsiteX3" fmla="*/ 0 w 621029"/>
                  <a:gd name="connsiteY3" fmla="*/ 134200 h 1027582"/>
                  <a:gd name="connsiteX4" fmla="*/ 147630 w 621029"/>
                  <a:gd name="connsiteY4" fmla="*/ 428801 h 1027582"/>
                  <a:gd name="connsiteX5" fmla="*/ 283604 w 621029"/>
                  <a:gd name="connsiteY5" fmla="*/ 1027583 h 1027582"/>
                  <a:gd name="connsiteX6" fmla="*/ 556008 w 621029"/>
                  <a:gd name="connsiteY6" fmla="*/ 805960 h 1027582"/>
                  <a:gd name="connsiteX7" fmla="*/ 574556 w 621029"/>
                  <a:gd name="connsiteY7" fmla="*/ 772866 h 1027582"/>
                  <a:gd name="connsiteX8" fmla="*/ 621030 w 621029"/>
                  <a:gd name="connsiteY8" fmla="*/ 554639 h 1027582"/>
                  <a:gd name="connsiteX9" fmla="*/ 604103 w 621029"/>
                  <a:gd name="connsiteY9" fmla="*/ 421351 h 102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1029" h="1027582">
                    <a:moveTo>
                      <a:pt x="604103" y="421351"/>
                    </a:moveTo>
                    <a:cubicBezTo>
                      <a:pt x="554285" y="226285"/>
                      <a:pt x="397633" y="68114"/>
                      <a:pt x="192685" y="0"/>
                    </a:cubicBezTo>
                    <a:cubicBezTo>
                      <a:pt x="85395" y="26607"/>
                      <a:pt x="18600" y="83470"/>
                      <a:pt x="0" y="134200"/>
                    </a:cubicBezTo>
                    <a:lnTo>
                      <a:pt x="0" y="134200"/>
                    </a:lnTo>
                    <a:cubicBezTo>
                      <a:pt x="0" y="211588"/>
                      <a:pt x="25036" y="334182"/>
                      <a:pt x="147630" y="428801"/>
                    </a:cubicBezTo>
                    <a:cubicBezTo>
                      <a:pt x="359015" y="591940"/>
                      <a:pt x="147579" y="804389"/>
                      <a:pt x="283604" y="1027583"/>
                    </a:cubicBezTo>
                    <a:cubicBezTo>
                      <a:pt x="388308" y="969706"/>
                      <a:pt x="491847" y="908688"/>
                      <a:pt x="556008" y="805960"/>
                    </a:cubicBezTo>
                    <a:cubicBezTo>
                      <a:pt x="561734" y="795774"/>
                      <a:pt x="567968" y="784624"/>
                      <a:pt x="574556" y="772866"/>
                    </a:cubicBezTo>
                    <a:cubicBezTo>
                      <a:pt x="603697" y="714432"/>
                      <a:pt x="621030" y="643582"/>
                      <a:pt x="621030" y="554639"/>
                    </a:cubicBezTo>
                    <a:cubicBezTo>
                      <a:pt x="621030" y="508774"/>
                      <a:pt x="615050" y="464227"/>
                      <a:pt x="604103" y="421351"/>
                    </a:cubicBezTo>
                    <a:close/>
                  </a:path>
                </a:pathLst>
              </a:custGeom>
              <a:solidFill>
                <a:srgbClr val="5C1188"/>
              </a:solidFill>
              <a:ln w="5062" cap="flat">
                <a:noFill/>
                <a:prstDash val="solid"/>
                <a:miter/>
              </a:ln>
            </p:spPr>
            <p:txBody>
              <a:bodyPr rtlCol="0" anchor="ctr"/>
              <a:lstStyle/>
              <a:p>
                <a:endParaRPr lang="en-US"/>
              </a:p>
            </p:txBody>
          </p:sp>
        </p:grpSp>
        <p:grpSp>
          <p:nvGrpSpPr>
            <p:cNvPr id="9" name="Bild 16">
              <a:extLst>
                <a:ext uri="{FF2B5EF4-FFF2-40B4-BE49-F238E27FC236}">
                  <a16:creationId xmlns:a16="http://schemas.microsoft.com/office/drawing/2014/main" id="{9B94F7C5-2978-4B7C-A0AE-835462670D78}"/>
                </a:ext>
              </a:extLst>
            </p:cNvPr>
            <p:cNvGrpSpPr/>
            <p:nvPr/>
          </p:nvGrpSpPr>
          <p:grpSpPr>
            <a:xfrm>
              <a:off x="9173599" y="5792091"/>
              <a:ext cx="472892" cy="93352"/>
              <a:chOff x="9173599" y="5792091"/>
              <a:chExt cx="472892" cy="93352"/>
            </a:xfrm>
            <a:solidFill>
              <a:srgbClr val="F5C500"/>
            </a:solidFill>
          </p:grpSpPr>
          <p:sp>
            <p:nvSpPr>
              <p:cNvPr id="10" name="Frihandsfigur: Form 9">
                <a:extLst>
                  <a:ext uri="{FF2B5EF4-FFF2-40B4-BE49-F238E27FC236}">
                    <a16:creationId xmlns:a16="http://schemas.microsoft.com/office/drawing/2014/main" id="{173A749A-9693-420A-B977-5C818139F1C9}"/>
                  </a:ext>
                </a:extLst>
              </p:cNvPr>
              <p:cNvSpPr/>
              <p:nvPr/>
            </p:nvSpPr>
            <p:spPr>
              <a:xfrm>
                <a:off x="9173599" y="5792091"/>
                <a:ext cx="92946" cy="92946"/>
              </a:xfrm>
              <a:custGeom>
                <a:avLst/>
                <a:gdLst>
                  <a:gd name="connsiteX0" fmla="*/ 92947 w 92946"/>
                  <a:gd name="connsiteY0" fmla="*/ 46473 h 92946"/>
                  <a:gd name="connsiteX1" fmla="*/ 46473 w 92946"/>
                  <a:gd name="connsiteY1" fmla="*/ 92947 h 92946"/>
                  <a:gd name="connsiteX2" fmla="*/ 0 w 92946"/>
                  <a:gd name="connsiteY2" fmla="*/ 46473 h 92946"/>
                  <a:gd name="connsiteX3" fmla="*/ 46473 w 92946"/>
                  <a:gd name="connsiteY3" fmla="*/ 0 h 92946"/>
                  <a:gd name="connsiteX4" fmla="*/ 92947 w 92946"/>
                  <a:gd name="connsiteY4" fmla="*/ 46473 h 92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46" h="92946">
                    <a:moveTo>
                      <a:pt x="92947" y="46473"/>
                    </a:moveTo>
                    <a:cubicBezTo>
                      <a:pt x="92947" y="72140"/>
                      <a:pt x="72140" y="92947"/>
                      <a:pt x="46473" y="92947"/>
                    </a:cubicBezTo>
                    <a:cubicBezTo>
                      <a:pt x="20807" y="92947"/>
                      <a:pt x="0" y="72140"/>
                      <a:pt x="0" y="46473"/>
                    </a:cubicBezTo>
                    <a:cubicBezTo>
                      <a:pt x="0" y="20807"/>
                      <a:pt x="20807" y="0"/>
                      <a:pt x="46473" y="0"/>
                    </a:cubicBezTo>
                    <a:cubicBezTo>
                      <a:pt x="72140" y="0"/>
                      <a:pt x="92947" y="20807"/>
                      <a:pt x="92947" y="46473"/>
                    </a:cubicBezTo>
                    <a:close/>
                  </a:path>
                </a:pathLst>
              </a:custGeom>
              <a:solidFill>
                <a:srgbClr val="F5C500"/>
              </a:solidFill>
              <a:ln w="5062" cap="flat">
                <a:noFill/>
                <a:prstDash val="solid"/>
                <a:miter/>
              </a:ln>
            </p:spPr>
            <p:txBody>
              <a:bodyPr rtlCol="0" anchor="ctr"/>
              <a:lstStyle/>
              <a:p>
                <a:endParaRPr lang="en-US"/>
              </a:p>
            </p:txBody>
          </p:sp>
          <p:sp>
            <p:nvSpPr>
              <p:cNvPr id="11" name="Frihandsfigur: Form 10">
                <a:extLst>
                  <a:ext uri="{FF2B5EF4-FFF2-40B4-BE49-F238E27FC236}">
                    <a16:creationId xmlns:a16="http://schemas.microsoft.com/office/drawing/2014/main" id="{39F57C1D-D33C-449A-88B9-171601E1BFE3}"/>
                  </a:ext>
                </a:extLst>
              </p:cNvPr>
              <p:cNvSpPr/>
              <p:nvPr/>
            </p:nvSpPr>
            <p:spPr>
              <a:xfrm>
                <a:off x="9300400" y="5792091"/>
                <a:ext cx="92946" cy="92946"/>
              </a:xfrm>
              <a:custGeom>
                <a:avLst/>
                <a:gdLst>
                  <a:gd name="connsiteX0" fmla="*/ 92947 w 92946"/>
                  <a:gd name="connsiteY0" fmla="*/ 46473 h 92946"/>
                  <a:gd name="connsiteX1" fmla="*/ 46473 w 92946"/>
                  <a:gd name="connsiteY1" fmla="*/ 92947 h 92946"/>
                  <a:gd name="connsiteX2" fmla="*/ 0 w 92946"/>
                  <a:gd name="connsiteY2" fmla="*/ 46473 h 92946"/>
                  <a:gd name="connsiteX3" fmla="*/ 46473 w 92946"/>
                  <a:gd name="connsiteY3" fmla="*/ 0 h 92946"/>
                  <a:gd name="connsiteX4" fmla="*/ 92947 w 92946"/>
                  <a:gd name="connsiteY4" fmla="*/ 46473 h 92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46" h="92946">
                    <a:moveTo>
                      <a:pt x="92947" y="46473"/>
                    </a:moveTo>
                    <a:cubicBezTo>
                      <a:pt x="92947" y="72140"/>
                      <a:pt x="72140" y="92947"/>
                      <a:pt x="46473" y="92947"/>
                    </a:cubicBezTo>
                    <a:cubicBezTo>
                      <a:pt x="20807" y="92947"/>
                      <a:pt x="0" y="72140"/>
                      <a:pt x="0" y="46473"/>
                    </a:cubicBezTo>
                    <a:cubicBezTo>
                      <a:pt x="0" y="20807"/>
                      <a:pt x="20807" y="0"/>
                      <a:pt x="46473" y="0"/>
                    </a:cubicBezTo>
                    <a:cubicBezTo>
                      <a:pt x="72140" y="0"/>
                      <a:pt x="92947" y="20807"/>
                      <a:pt x="92947" y="46473"/>
                    </a:cubicBezTo>
                    <a:close/>
                  </a:path>
                </a:pathLst>
              </a:custGeom>
              <a:solidFill>
                <a:srgbClr val="F5C500"/>
              </a:solidFill>
              <a:ln w="5062" cap="flat">
                <a:noFill/>
                <a:prstDash val="solid"/>
                <a:miter/>
              </a:ln>
            </p:spPr>
            <p:txBody>
              <a:bodyPr rtlCol="0" anchor="ctr"/>
              <a:lstStyle/>
              <a:p>
                <a:endParaRPr lang="en-US"/>
              </a:p>
            </p:txBody>
          </p:sp>
          <p:sp>
            <p:nvSpPr>
              <p:cNvPr id="12" name="Frihandsfigur: Form 11">
                <a:extLst>
                  <a:ext uri="{FF2B5EF4-FFF2-40B4-BE49-F238E27FC236}">
                    <a16:creationId xmlns:a16="http://schemas.microsoft.com/office/drawing/2014/main" id="{39BDBDE4-E107-40D5-8852-7D861504E051}"/>
                  </a:ext>
                </a:extLst>
              </p:cNvPr>
              <p:cNvSpPr/>
              <p:nvPr/>
            </p:nvSpPr>
            <p:spPr>
              <a:xfrm>
                <a:off x="9427150" y="5792091"/>
                <a:ext cx="92946" cy="92946"/>
              </a:xfrm>
              <a:custGeom>
                <a:avLst/>
                <a:gdLst>
                  <a:gd name="connsiteX0" fmla="*/ 92947 w 92946"/>
                  <a:gd name="connsiteY0" fmla="*/ 46473 h 92946"/>
                  <a:gd name="connsiteX1" fmla="*/ 46473 w 92946"/>
                  <a:gd name="connsiteY1" fmla="*/ 92947 h 92946"/>
                  <a:gd name="connsiteX2" fmla="*/ 0 w 92946"/>
                  <a:gd name="connsiteY2" fmla="*/ 46473 h 92946"/>
                  <a:gd name="connsiteX3" fmla="*/ 46473 w 92946"/>
                  <a:gd name="connsiteY3" fmla="*/ 0 h 92946"/>
                  <a:gd name="connsiteX4" fmla="*/ 92947 w 92946"/>
                  <a:gd name="connsiteY4" fmla="*/ 46473 h 92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46" h="92946">
                    <a:moveTo>
                      <a:pt x="92947" y="46473"/>
                    </a:moveTo>
                    <a:cubicBezTo>
                      <a:pt x="92947" y="72140"/>
                      <a:pt x="72140" y="92947"/>
                      <a:pt x="46473" y="92947"/>
                    </a:cubicBezTo>
                    <a:cubicBezTo>
                      <a:pt x="20807" y="92947"/>
                      <a:pt x="0" y="72140"/>
                      <a:pt x="0" y="46473"/>
                    </a:cubicBezTo>
                    <a:cubicBezTo>
                      <a:pt x="0" y="20807"/>
                      <a:pt x="20807" y="0"/>
                      <a:pt x="46473" y="0"/>
                    </a:cubicBezTo>
                    <a:cubicBezTo>
                      <a:pt x="72140" y="0"/>
                      <a:pt x="92947" y="20807"/>
                      <a:pt x="92947" y="46473"/>
                    </a:cubicBezTo>
                    <a:close/>
                  </a:path>
                </a:pathLst>
              </a:custGeom>
              <a:solidFill>
                <a:srgbClr val="F5C500"/>
              </a:solidFill>
              <a:ln w="5062" cap="flat">
                <a:noFill/>
                <a:prstDash val="solid"/>
                <a:miter/>
              </a:ln>
            </p:spPr>
            <p:txBody>
              <a:bodyPr rtlCol="0" anchor="ctr"/>
              <a:lstStyle/>
              <a:p>
                <a:endParaRPr lang="en-US"/>
              </a:p>
            </p:txBody>
          </p:sp>
          <p:sp>
            <p:nvSpPr>
              <p:cNvPr id="13" name="Frihandsfigur: Form 12">
                <a:extLst>
                  <a:ext uri="{FF2B5EF4-FFF2-40B4-BE49-F238E27FC236}">
                    <a16:creationId xmlns:a16="http://schemas.microsoft.com/office/drawing/2014/main" id="{D8D8D97B-0D60-42E2-89BB-9D0A9F390410}"/>
                  </a:ext>
                </a:extLst>
              </p:cNvPr>
              <p:cNvSpPr/>
              <p:nvPr/>
            </p:nvSpPr>
            <p:spPr>
              <a:xfrm>
                <a:off x="9553545" y="5792496"/>
                <a:ext cx="92946" cy="92946"/>
              </a:xfrm>
              <a:custGeom>
                <a:avLst/>
                <a:gdLst>
                  <a:gd name="connsiteX0" fmla="*/ 92947 w 92946"/>
                  <a:gd name="connsiteY0" fmla="*/ 46473 h 92946"/>
                  <a:gd name="connsiteX1" fmla="*/ 46473 w 92946"/>
                  <a:gd name="connsiteY1" fmla="*/ 92947 h 92946"/>
                  <a:gd name="connsiteX2" fmla="*/ 0 w 92946"/>
                  <a:gd name="connsiteY2" fmla="*/ 46473 h 92946"/>
                  <a:gd name="connsiteX3" fmla="*/ 46473 w 92946"/>
                  <a:gd name="connsiteY3" fmla="*/ 0 h 92946"/>
                  <a:gd name="connsiteX4" fmla="*/ 92947 w 92946"/>
                  <a:gd name="connsiteY4" fmla="*/ 46473 h 92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46" h="92946">
                    <a:moveTo>
                      <a:pt x="92947" y="46473"/>
                    </a:moveTo>
                    <a:cubicBezTo>
                      <a:pt x="92947" y="72140"/>
                      <a:pt x="72140" y="92947"/>
                      <a:pt x="46473" y="92947"/>
                    </a:cubicBezTo>
                    <a:cubicBezTo>
                      <a:pt x="20807" y="92947"/>
                      <a:pt x="0" y="72140"/>
                      <a:pt x="0" y="46473"/>
                    </a:cubicBezTo>
                    <a:cubicBezTo>
                      <a:pt x="0" y="20807"/>
                      <a:pt x="20807" y="0"/>
                      <a:pt x="46473" y="0"/>
                    </a:cubicBezTo>
                    <a:cubicBezTo>
                      <a:pt x="72140" y="0"/>
                      <a:pt x="92947" y="20807"/>
                      <a:pt x="92947" y="46473"/>
                    </a:cubicBezTo>
                    <a:close/>
                  </a:path>
                </a:pathLst>
              </a:custGeom>
              <a:solidFill>
                <a:srgbClr val="F5C500"/>
              </a:solidFill>
              <a:ln w="506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30507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
          <p:cNvSpPr txBox="1">
            <a:spLocks/>
          </p:cNvSpPr>
          <p:nvPr/>
        </p:nvSpPr>
        <p:spPr>
          <a:xfrm>
            <a:off x="1885953" y="365126"/>
            <a:ext cx="8637668" cy="822543"/>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4400" b="1" kern="1200">
                <a:solidFill>
                  <a:schemeClr val="accent1"/>
                </a:solidFill>
                <a:latin typeface="Times New Roman" panose="02020603050405020304" pitchFamily="18" charset="0"/>
                <a:ea typeface="+mj-ea"/>
                <a:cs typeface="Times New Roman" panose="02020603050405020304" pitchFamily="18" charset="0"/>
              </a:defRPr>
            </a:lvl1pPr>
          </a:lstStyle>
          <a:p>
            <a:r>
              <a:rPr lang="sv-SE" dirty="0"/>
              <a:t>Diskussion och reflektion!</a:t>
            </a:r>
          </a:p>
        </p:txBody>
      </p:sp>
      <p:pic>
        <p:nvPicPr>
          <p:cNvPr id="2" name="Bildobjekt 1"/>
          <p:cNvPicPr>
            <a:picLocks noChangeAspect="1"/>
          </p:cNvPicPr>
          <p:nvPr/>
        </p:nvPicPr>
        <p:blipFill rotWithShape="1">
          <a:blip r:embed="rId3" cstate="print">
            <a:alphaModFix amt="35000"/>
            <a:duotone>
              <a:schemeClr val="accent3">
                <a:shade val="45000"/>
                <a:satMod val="135000"/>
              </a:schemeClr>
              <a:prstClr val="white"/>
            </a:duotone>
            <a:extLst>
              <a:ext uri="{28A0092B-C50C-407E-A947-70E740481C1C}">
                <a14:useLocalDpi xmlns:a14="http://schemas.microsoft.com/office/drawing/2010/main" val="0"/>
              </a:ext>
            </a:extLst>
          </a:blip>
          <a:srcRect t="11026" r="50013"/>
          <a:stretch/>
        </p:blipFill>
        <p:spPr>
          <a:xfrm>
            <a:off x="0" y="1295400"/>
            <a:ext cx="6096000" cy="4745932"/>
          </a:xfrm>
          <a:prstGeom prst="rect">
            <a:avLst/>
          </a:prstGeom>
        </p:spPr>
      </p:pic>
      <p:pic>
        <p:nvPicPr>
          <p:cNvPr id="11" name="Bildobjekt 10"/>
          <p:cNvPicPr>
            <a:picLocks noChangeAspect="1"/>
          </p:cNvPicPr>
          <p:nvPr/>
        </p:nvPicPr>
        <p:blipFill rotWithShape="1">
          <a:blip r:embed="rId3" cstate="print">
            <a:alphaModFix amt="35000"/>
            <a:duotone>
              <a:schemeClr val="accent1">
                <a:shade val="45000"/>
                <a:satMod val="135000"/>
              </a:schemeClr>
              <a:prstClr val="white"/>
            </a:duotone>
            <a:extLst>
              <a:ext uri="{28A0092B-C50C-407E-A947-70E740481C1C}">
                <a14:useLocalDpi xmlns:a14="http://schemas.microsoft.com/office/drawing/2010/main" val="0"/>
              </a:ext>
            </a:extLst>
          </a:blip>
          <a:srcRect l="50000" t="11026"/>
          <a:stretch/>
        </p:blipFill>
        <p:spPr>
          <a:xfrm>
            <a:off x="6096000" y="1295400"/>
            <a:ext cx="6096000" cy="4745932"/>
          </a:xfrm>
          <a:prstGeom prst="rect">
            <a:avLst/>
          </a:prstGeom>
        </p:spPr>
      </p:pic>
    </p:spTree>
    <p:extLst>
      <p:ext uri="{BB962C8B-B14F-4D97-AF65-F5344CB8AC3E}">
        <p14:creationId xmlns:p14="http://schemas.microsoft.com/office/powerpoint/2010/main" val="1034369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82605" y="365126"/>
            <a:ext cx="11078024" cy="1299772"/>
          </a:xfrm>
        </p:spPr>
        <p:txBody>
          <a:bodyPr/>
          <a:lstStyle/>
          <a:p>
            <a:r>
              <a:rPr lang="sv-SE" dirty="0"/>
              <a:t>Råd och stöd kring distansarbete</a:t>
            </a:r>
          </a:p>
        </p:txBody>
      </p:sp>
      <p:sp>
        <p:nvSpPr>
          <p:cNvPr id="4" name="Platshållare för innehåll 1"/>
          <p:cNvSpPr txBox="1">
            <a:spLocks/>
          </p:cNvSpPr>
          <p:nvPr/>
        </p:nvSpPr>
        <p:spPr>
          <a:xfrm>
            <a:off x="5221618" y="1326077"/>
            <a:ext cx="6105727" cy="5279531"/>
          </a:xfrm>
          <a:prstGeom prst="rect">
            <a:avLst/>
          </a:prstGeom>
        </p:spPr>
        <p:txBody>
          <a:bodyPr>
            <a:normAutofit fontScale="77500" lnSpcReduction="20000"/>
          </a:bodyPr>
          <a:lstStyle>
            <a:lvl1pPr marL="265113" indent="-265113" algn="l" defTabSz="685800" rtl="0" eaLnBrk="1" latinLnBrk="0" hangingPunct="1">
              <a:lnSpc>
                <a:spcPct val="100000"/>
              </a:lnSpc>
              <a:spcBef>
                <a:spcPts val="750"/>
              </a:spcBef>
              <a:buClr>
                <a:schemeClr val="accent1"/>
              </a:buClr>
              <a:buSzPct val="100000"/>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1pPr>
            <a:lvl2pPr marL="54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72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90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108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sv-SE" b="1" dirty="0">
                <a:hlinkClick r:id="rId4"/>
              </a:rPr>
              <a:t>Visions hemsida</a:t>
            </a:r>
            <a:endParaRPr lang="sv-SE" b="1" dirty="0"/>
          </a:p>
          <a:p>
            <a:pPr lvl="1"/>
            <a:r>
              <a:rPr lang="sv-SE" dirty="0"/>
              <a:t>Arbetsmiljöfrågor vid distansarbete</a:t>
            </a:r>
          </a:p>
          <a:p>
            <a:pPr lvl="1"/>
            <a:r>
              <a:rPr lang="sv-SE" dirty="0"/>
              <a:t>Att vara chef på distans</a:t>
            </a:r>
          </a:p>
          <a:p>
            <a:pPr lvl="1"/>
            <a:r>
              <a:rPr lang="sv-SE" dirty="0"/>
              <a:t>Riktlinjer</a:t>
            </a:r>
          </a:p>
          <a:p>
            <a:pPr lvl="1"/>
            <a:r>
              <a:rPr lang="sv-SE" dirty="0"/>
              <a:t>Partsgemensam information (</a:t>
            </a:r>
            <a:r>
              <a:rPr lang="sv-SE" sz="1700" i="1" dirty="0"/>
              <a:t>AKV, SKR och Sobona</a:t>
            </a:r>
            <a:r>
              <a:rPr lang="sv-SE" dirty="0"/>
              <a:t>)</a:t>
            </a:r>
          </a:p>
          <a:p>
            <a:pPr marL="0" indent="0">
              <a:buNone/>
            </a:pPr>
            <a:endParaRPr lang="sv-SE" dirty="0"/>
          </a:p>
          <a:p>
            <a:r>
              <a:rPr lang="sv-SE" b="1" dirty="0">
                <a:latin typeface="+mj-lt"/>
                <a:hlinkClick r:id="rId5"/>
              </a:rPr>
              <a:t>Suntarbetsliv</a:t>
            </a:r>
            <a:endParaRPr lang="sv-SE" b="1" dirty="0">
              <a:latin typeface="+mj-lt"/>
            </a:endParaRPr>
          </a:p>
          <a:p>
            <a:pPr lvl="1"/>
            <a:r>
              <a:rPr lang="sv-SE" dirty="0">
                <a:latin typeface="+mj-lt"/>
              </a:rPr>
              <a:t>Jobba på nya sätt</a:t>
            </a:r>
          </a:p>
          <a:p>
            <a:pPr lvl="1"/>
            <a:r>
              <a:rPr lang="sv-SE" dirty="0">
                <a:latin typeface="+mj-lt"/>
              </a:rPr>
              <a:t>Forskning på 5 – distansarbete helt eller delvis?</a:t>
            </a:r>
          </a:p>
          <a:p>
            <a:pPr marL="0" indent="0">
              <a:buNone/>
            </a:pPr>
            <a:endParaRPr lang="sv-SE" dirty="0">
              <a:latin typeface="+mj-lt"/>
            </a:endParaRPr>
          </a:p>
          <a:p>
            <a:r>
              <a:rPr lang="sv-SE" b="1" dirty="0">
                <a:latin typeface="+mj-lt"/>
                <a:ea typeface="Times New Roman" panose="02020603050405020304" pitchFamily="18" charset="0"/>
                <a:hlinkClick r:id="rId6"/>
              </a:rPr>
              <a:t>Prevent</a:t>
            </a:r>
            <a:endParaRPr lang="sv-SE" b="1" dirty="0">
              <a:latin typeface="+mj-lt"/>
              <a:ea typeface="Times New Roman" panose="02020603050405020304" pitchFamily="18" charset="0"/>
            </a:endParaRPr>
          </a:p>
          <a:p>
            <a:pPr lvl="1"/>
            <a:r>
              <a:rPr lang="sv-SE" dirty="0">
                <a:effectLst/>
                <a:latin typeface="+mj-lt"/>
                <a:ea typeface="Times New Roman" panose="02020603050405020304" pitchFamily="18" charset="0"/>
                <a:cs typeface="Times New Roman" panose="02020603050405020304" pitchFamily="18" charset="0"/>
              </a:rPr>
              <a:t>Checklista för arbetsmiljön vid distansarbete</a:t>
            </a:r>
          </a:p>
          <a:p>
            <a:pPr marL="0" indent="0">
              <a:buNone/>
            </a:pPr>
            <a:endParaRPr lang="sv-SE" dirty="0">
              <a:effectLst/>
              <a:latin typeface="+mj-lt"/>
              <a:ea typeface="Times New Roman" panose="02020603050405020304" pitchFamily="18" charset="0"/>
              <a:cs typeface="Times New Roman" panose="02020603050405020304" pitchFamily="18" charset="0"/>
            </a:endParaRPr>
          </a:p>
          <a:p>
            <a:r>
              <a:rPr lang="sv-SE" b="1" dirty="0">
                <a:latin typeface="+mj-lt"/>
                <a:hlinkClick r:id="rId7"/>
              </a:rPr>
              <a:t>Arbetsmiljöverket</a:t>
            </a:r>
            <a:endParaRPr lang="sv-SE" b="1" dirty="0">
              <a:latin typeface="+mj-lt"/>
            </a:endParaRPr>
          </a:p>
          <a:p>
            <a:pPr lvl="1"/>
            <a:r>
              <a:rPr lang="sv-SE" dirty="0">
                <a:latin typeface="+mj-lt"/>
              </a:rPr>
              <a:t>Arbetsmiljön när du arbetar hemifrån</a:t>
            </a:r>
          </a:p>
          <a:p>
            <a:pPr marL="0" indent="0">
              <a:buNone/>
            </a:pPr>
            <a:endParaRPr lang="sv-SE" dirty="0">
              <a:latin typeface="+mj-lt"/>
            </a:endParaRPr>
          </a:p>
          <a:p>
            <a:r>
              <a:rPr lang="sv-SE" b="1" dirty="0">
                <a:latin typeface="+mj-lt"/>
              </a:rPr>
              <a:t>TCO</a:t>
            </a:r>
          </a:p>
          <a:p>
            <a:pPr lvl="1"/>
            <a:r>
              <a:rPr lang="sv-SE" dirty="0">
                <a:latin typeface="+mj-lt"/>
              </a:rPr>
              <a:t>Arbetar för närvarande med att göra ett stödmaterial till skyddsombud och förtroendevalda</a:t>
            </a:r>
          </a:p>
        </p:txBody>
      </p:sp>
      <p:pic>
        <p:nvPicPr>
          <p:cNvPr id="5" name="Bild 4">
            <a:extLst>
              <a:ext uri="{FF2B5EF4-FFF2-40B4-BE49-F238E27FC236}">
                <a16:creationId xmlns:a16="http://schemas.microsoft.com/office/drawing/2014/main" id="{F11DE395-23A4-4DDE-9A09-A27907F62F76}"/>
              </a:ext>
            </a:extLst>
          </p:cNvPr>
          <p:cNvPicPr>
            <a:picLocks noChangeAspect="1"/>
          </p:cNvPicPr>
          <p:nvPr>
            <p:custDataLst>
              <p:tags r:id="rId1"/>
            </p:custDataLst>
          </p:nvPr>
        </p:nvPicPr>
        <p:blipFill>
          <a:blip r:embed="rId8">
            <a:extLst>
              <a:ext uri="{96DAC541-7B7A-43D3-8B79-37D633B846F1}">
                <asvg:svgBlip xmlns:asvg="http://schemas.microsoft.com/office/drawing/2016/SVG/main" r:embed="rId9"/>
              </a:ext>
            </a:extLst>
          </a:blip>
          <a:stretch>
            <a:fillRect/>
          </a:stretch>
        </p:blipFill>
        <p:spPr>
          <a:xfrm>
            <a:off x="656226" y="1878565"/>
            <a:ext cx="4068418" cy="3816196"/>
          </a:xfrm>
          <a:prstGeom prst="rect">
            <a:avLst/>
          </a:prstGeom>
        </p:spPr>
      </p:pic>
      <p:sp>
        <p:nvSpPr>
          <p:cNvPr id="3" name="textruta 2">
            <a:extLst>
              <a:ext uri="{FF2B5EF4-FFF2-40B4-BE49-F238E27FC236}">
                <a16:creationId xmlns:a16="http://schemas.microsoft.com/office/drawing/2014/main" id="{F672D713-635A-4F19-A228-E38B0D79BBF5}"/>
              </a:ext>
            </a:extLst>
          </p:cNvPr>
          <p:cNvSpPr txBox="1"/>
          <p:nvPr/>
        </p:nvSpPr>
        <p:spPr>
          <a:xfrm>
            <a:off x="1231719" y="2724834"/>
            <a:ext cx="3756615" cy="707886"/>
          </a:xfrm>
          <a:prstGeom prst="rect">
            <a:avLst/>
          </a:prstGeom>
          <a:noFill/>
        </p:spPr>
        <p:txBody>
          <a:bodyPr wrap="square" rtlCol="0">
            <a:spAutoFit/>
          </a:bodyPr>
          <a:lstStyle/>
          <a:p>
            <a:r>
              <a:rPr lang="sv-SE" sz="4000" dirty="0">
                <a:solidFill>
                  <a:schemeClr val="bg1"/>
                </a:solidFill>
              </a:rPr>
              <a:t>Läsa mer?</a:t>
            </a:r>
          </a:p>
        </p:txBody>
      </p:sp>
    </p:spTree>
    <p:extLst>
      <p:ext uri="{BB962C8B-B14F-4D97-AF65-F5344CB8AC3E}">
        <p14:creationId xmlns:p14="http://schemas.microsoft.com/office/powerpoint/2010/main" val="279574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E32CAD8-F038-42E2-A3FB-2D08829EC95D}"/>
              </a:ext>
            </a:extLst>
          </p:cNvPr>
          <p:cNvSpPr>
            <a:spLocks noGrp="1"/>
          </p:cNvSpPr>
          <p:nvPr>
            <p:ph type="title"/>
          </p:nvPr>
        </p:nvSpPr>
        <p:spPr>
          <a:xfrm>
            <a:off x="482605" y="365126"/>
            <a:ext cx="9717083" cy="801522"/>
          </a:xfrm>
        </p:spPr>
        <p:txBody>
          <a:bodyPr/>
          <a:lstStyle/>
          <a:p>
            <a:r>
              <a:rPr lang="sv-SE" sz="4000" dirty="0"/>
              <a:t>Vision            Distansarbete</a:t>
            </a:r>
            <a:br>
              <a:rPr lang="sv-SE" dirty="0"/>
            </a:br>
            <a:endParaRPr lang="sv-SE" dirty="0"/>
          </a:p>
        </p:txBody>
      </p:sp>
      <p:grpSp>
        <p:nvGrpSpPr>
          <p:cNvPr id="9" name="Grupp 8">
            <a:extLst>
              <a:ext uri="{FF2B5EF4-FFF2-40B4-BE49-F238E27FC236}">
                <a16:creationId xmlns:a16="http://schemas.microsoft.com/office/drawing/2014/main" id="{55C6C456-4035-47C8-8C28-1C0EB52D6C6C}"/>
              </a:ext>
            </a:extLst>
          </p:cNvPr>
          <p:cNvGrpSpPr/>
          <p:nvPr/>
        </p:nvGrpSpPr>
        <p:grpSpPr>
          <a:xfrm>
            <a:off x="5644055" y="1576552"/>
            <a:ext cx="5143123" cy="3518555"/>
            <a:chOff x="9850928" y="3724729"/>
            <a:chExt cx="2070343" cy="1941992"/>
          </a:xfrm>
        </p:grpSpPr>
        <p:pic>
          <p:nvPicPr>
            <p:cNvPr id="5" name="Bild 4">
              <a:extLst>
                <a:ext uri="{FF2B5EF4-FFF2-40B4-BE49-F238E27FC236}">
                  <a16:creationId xmlns:a16="http://schemas.microsoft.com/office/drawing/2014/main" id="{EEBECCC5-44B3-4B5C-A240-5AC915A3102B}"/>
                </a:ext>
              </a:extLst>
            </p:cNvPr>
            <p:cNvPicPr>
              <a:picLocks noChangeAspect="1"/>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9850928" y="3724729"/>
              <a:ext cx="2070343" cy="1941992"/>
            </a:xfrm>
            <a:prstGeom prst="rect">
              <a:avLst/>
            </a:prstGeom>
          </p:spPr>
        </p:pic>
        <p:sp>
          <p:nvSpPr>
            <p:cNvPr id="8" name="textruta 7">
              <a:extLst>
                <a:ext uri="{FF2B5EF4-FFF2-40B4-BE49-F238E27FC236}">
                  <a16:creationId xmlns:a16="http://schemas.microsoft.com/office/drawing/2014/main" id="{5FF471D6-890A-4F9B-A0D8-45E67D3BF6FB}"/>
                </a:ext>
              </a:extLst>
            </p:cNvPr>
            <p:cNvSpPr txBox="1"/>
            <p:nvPr/>
          </p:nvSpPr>
          <p:spPr>
            <a:xfrm>
              <a:off x="9923907" y="4344564"/>
              <a:ext cx="1924385" cy="611535"/>
            </a:xfrm>
            <a:prstGeom prst="rect">
              <a:avLst/>
            </a:prstGeom>
            <a:noFill/>
          </p:spPr>
          <p:txBody>
            <a:bodyPr wrap="square" rtlCol="0">
              <a:spAutoFit/>
            </a:bodyPr>
            <a:lstStyle/>
            <a:p>
              <a:pPr algn="ctr"/>
              <a:r>
                <a:rPr lang="sv-SE" sz="1600" dirty="0">
                  <a:solidFill>
                    <a:schemeClr val="bg1"/>
                  </a:solidFill>
                </a:rPr>
                <a:t>Vision vill att medlemmar </a:t>
              </a:r>
            </a:p>
            <a:p>
              <a:pPr algn="ctr"/>
              <a:r>
                <a:rPr lang="sv-SE" sz="1600" dirty="0">
                  <a:solidFill>
                    <a:schemeClr val="bg1"/>
                  </a:solidFill>
                </a:rPr>
                <a:t>som kan och önskar </a:t>
              </a:r>
            </a:p>
            <a:p>
              <a:pPr algn="ctr"/>
              <a:r>
                <a:rPr lang="sv-SE" sz="1600" dirty="0">
                  <a:solidFill>
                    <a:schemeClr val="bg1"/>
                  </a:solidFill>
                </a:rPr>
                <a:t>ska få arbeta på distans</a:t>
              </a:r>
            </a:p>
            <a:p>
              <a:endParaRPr lang="sv-SE" dirty="0"/>
            </a:p>
          </p:txBody>
        </p:sp>
      </p:grpSp>
      <p:sp>
        <p:nvSpPr>
          <p:cNvPr id="7" name="Platshållare för innehåll 6">
            <a:extLst>
              <a:ext uri="{FF2B5EF4-FFF2-40B4-BE49-F238E27FC236}">
                <a16:creationId xmlns:a16="http://schemas.microsoft.com/office/drawing/2014/main" id="{88414859-85B7-4A57-A80F-CB515431ECC7}"/>
              </a:ext>
            </a:extLst>
          </p:cNvPr>
          <p:cNvSpPr>
            <a:spLocks noGrp="1"/>
          </p:cNvSpPr>
          <p:nvPr>
            <p:ph sz="quarter" idx="13"/>
          </p:nvPr>
        </p:nvSpPr>
        <p:spPr>
          <a:xfrm>
            <a:off x="482605" y="2205037"/>
            <a:ext cx="4584370" cy="2447925"/>
          </a:xfrm>
        </p:spPr>
        <p:txBody>
          <a:bodyPr>
            <a:normAutofit fontScale="92500" lnSpcReduction="10000"/>
          </a:bodyPr>
          <a:lstStyle/>
          <a:p>
            <a:r>
              <a:rPr lang="sv-SE" b="0" i="0" dirty="0">
                <a:solidFill>
                  <a:srgbClr val="000000"/>
                </a:solidFill>
                <a:effectLst/>
                <a:latin typeface="Times New Roman" panose="02020603050405020304" pitchFamily="18" charset="0"/>
              </a:rPr>
              <a:t>Att arbeta på distans ska vara frivilligt och en lösning som passar både medarbetaren och arbetsgivaren. </a:t>
            </a:r>
          </a:p>
          <a:p>
            <a:r>
              <a:rPr lang="sv-SE" b="0" i="0" dirty="0">
                <a:solidFill>
                  <a:srgbClr val="000000"/>
                </a:solidFill>
                <a:effectLst/>
                <a:latin typeface="Times New Roman" panose="02020603050405020304" pitchFamily="18" charset="0"/>
              </a:rPr>
              <a:t>Den ordinarie arbetsplatsen – dvs. arbetsgivarens fysiska arbetsplats – ska fortfarande betraktas som huvudarbetsplatsen, oavsett omfattningen av distansarbete. </a:t>
            </a:r>
            <a:r>
              <a:rPr lang="sv-SE" b="1" i="0" dirty="0">
                <a:solidFill>
                  <a:srgbClr val="000000"/>
                </a:solidFill>
                <a:effectLst/>
                <a:latin typeface="Times New Roman" panose="02020603050405020304" pitchFamily="18" charset="0"/>
              </a:rPr>
              <a:t>Tonvikten ska dock ligga på hur medarbetaren får bästa förutsättningar att utföra arbetet</a:t>
            </a:r>
            <a:r>
              <a:rPr lang="sv-SE" b="0" i="0" dirty="0">
                <a:solidFill>
                  <a:srgbClr val="000000"/>
                </a:solidFill>
                <a:effectLst/>
                <a:latin typeface="Times New Roman" panose="02020603050405020304" pitchFamily="18" charset="0"/>
              </a:rPr>
              <a:t>, inte graden av fysisk närvaro på arbetsplatsen</a:t>
            </a:r>
            <a:endParaRPr lang="sv-SE" dirty="0"/>
          </a:p>
        </p:txBody>
      </p:sp>
      <p:pic>
        <p:nvPicPr>
          <p:cNvPr id="10" name="Bild 9">
            <a:extLst>
              <a:ext uri="{FF2B5EF4-FFF2-40B4-BE49-F238E27FC236}">
                <a16:creationId xmlns:a16="http://schemas.microsoft.com/office/drawing/2014/main" id="{D5AF7910-78E9-43E3-A40E-57BFFBBD9222}"/>
              </a:ext>
            </a:extLst>
          </p:cNvPr>
          <p:cNvPicPr>
            <a:picLocks noChangeAspect="1"/>
          </p:cNvPicPr>
          <p:nvPr>
            <p:custDataLst>
              <p:tags r:id="rId1"/>
            </p:custDataLst>
          </p:nvPr>
        </p:nvPicPr>
        <p:blipFill>
          <a:blip r:embed="rId7">
            <a:extLst>
              <a:ext uri="{96DAC541-7B7A-43D3-8B79-37D633B846F1}">
                <asvg:svgBlip xmlns:asvg="http://schemas.microsoft.com/office/drawing/2016/SVG/main" r:embed="rId8"/>
              </a:ext>
            </a:extLst>
          </a:blip>
          <a:stretch>
            <a:fillRect/>
          </a:stretch>
        </p:blipFill>
        <p:spPr>
          <a:xfrm>
            <a:off x="2130535" y="365126"/>
            <a:ext cx="948997" cy="878051"/>
          </a:xfrm>
          <a:prstGeom prst="rect">
            <a:avLst/>
          </a:prstGeom>
        </p:spPr>
      </p:pic>
    </p:spTree>
    <p:extLst>
      <p:ext uri="{BB962C8B-B14F-4D97-AF65-F5344CB8AC3E}">
        <p14:creationId xmlns:p14="http://schemas.microsoft.com/office/powerpoint/2010/main" val="3117653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B781597-D0D1-4483-9E64-BEDF7A1921CD}"/>
              </a:ext>
            </a:extLst>
          </p:cNvPr>
          <p:cNvSpPr>
            <a:spLocks noGrp="1"/>
          </p:cNvSpPr>
          <p:nvPr>
            <p:ph sz="quarter" idx="13"/>
          </p:nvPr>
        </p:nvSpPr>
        <p:spPr>
          <a:xfrm>
            <a:off x="480921" y="1447800"/>
            <a:ext cx="8632099" cy="3407979"/>
          </a:xfrm>
        </p:spPr>
        <p:txBody>
          <a:bodyPr vert="horz" lIns="0" tIns="0" rIns="0" bIns="0" rtlCol="0" anchor="t">
            <a:normAutofit/>
          </a:bodyPr>
          <a:lstStyle/>
          <a:p>
            <a:pPr marL="0" indent="0">
              <a:lnSpc>
                <a:spcPts val="1400"/>
              </a:lnSpc>
              <a:spcAft>
                <a:spcPts val="800"/>
              </a:spcAft>
              <a:buNone/>
            </a:pPr>
            <a:r>
              <a:rPr lang="sv-SE" sz="1800" dirty="0">
                <a:effectLst/>
                <a:latin typeface="+mj-lt"/>
                <a:ea typeface="Times New Roman" panose="02020603050405020304" pitchFamily="18" charset="0"/>
                <a:cs typeface="Times New Roman" panose="02020603050405020304" pitchFamily="18" charset="0"/>
              </a:rPr>
              <a:t>Enligt EU:s ramavtal om distansarbete definieras distansarbete som följande: </a:t>
            </a:r>
          </a:p>
          <a:p>
            <a:pPr marL="274887" marR="448945" lvl="1" indent="0">
              <a:lnSpc>
                <a:spcPts val="1400"/>
              </a:lnSpc>
              <a:spcAft>
                <a:spcPts val="800"/>
              </a:spcAft>
              <a:buNone/>
            </a:pPr>
            <a:r>
              <a:rPr lang="sv-SE" dirty="0">
                <a:effectLst/>
                <a:latin typeface="+mj-lt"/>
                <a:ea typeface="Times New Roman" panose="02020603050405020304" pitchFamily="18" charset="0"/>
                <a:cs typeface="Times New Roman" panose="02020603050405020304" pitchFamily="18" charset="0"/>
              </a:rPr>
              <a:t>”</a:t>
            </a:r>
            <a:r>
              <a:rPr lang="sv-SE" i="1" dirty="0">
                <a:effectLst/>
                <a:latin typeface="+mj-lt"/>
                <a:ea typeface="Times New Roman" panose="02020603050405020304" pitchFamily="18" charset="0"/>
                <a:cs typeface="Times New Roman" panose="02020603050405020304" pitchFamily="18" charset="0"/>
              </a:rPr>
              <a:t>Distansarbete är</a:t>
            </a:r>
            <a:r>
              <a:rPr lang="sv-SE" dirty="0">
                <a:effectLst/>
                <a:latin typeface="+mj-lt"/>
                <a:ea typeface="Times New Roman" panose="02020603050405020304" pitchFamily="18" charset="0"/>
                <a:cs typeface="Times New Roman" panose="02020603050405020304" pitchFamily="18" charset="0"/>
              </a:rPr>
              <a:t> </a:t>
            </a:r>
            <a:r>
              <a:rPr lang="sv-SE" i="1" dirty="0">
                <a:effectLst/>
                <a:latin typeface="+mj-lt"/>
                <a:ea typeface="Times New Roman" panose="02020603050405020304" pitchFamily="18" charset="0"/>
                <a:cs typeface="Times New Roman" panose="02020603050405020304" pitchFamily="18" charset="0"/>
              </a:rPr>
              <a:t>ett sätt att organisera och/eller utföra arbete med användande av informationsteknik inom ramen för ett anställningsavtal eller anställningsförhållande, där arbete, som också kan utföras i arbetsgivarens lokaler regelbundet utförs utanför dessa lokaler.</a:t>
            </a:r>
            <a:r>
              <a:rPr lang="sv-SE" dirty="0">
                <a:effectLst/>
                <a:latin typeface="+mj-lt"/>
                <a:ea typeface="Times New Roman" panose="02020603050405020304" pitchFamily="18" charset="0"/>
                <a:cs typeface="Times New Roman" panose="02020603050405020304" pitchFamily="18" charset="0"/>
              </a:rPr>
              <a:t>”</a:t>
            </a:r>
            <a:br>
              <a:rPr lang="sv-SE" dirty="0">
                <a:effectLst/>
                <a:latin typeface="+mj-lt"/>
                <a:ea typeface="Times New Roman" panose="02020603050405020304" pitchFamily="18" charset="0"/>
                <a:cs typeface="Times New Roman" panose="02020603050405020304" pitchFamily="18" charset="0"/>
              </a:rPr>
            </a:br>
            <a:br>
              <a:rPr lang="sv-SE" dirty="0">
                <a:effectLst/>
                <a:latin typeface="+mj-lt"/>
                <a:ea typeface="Times New Roman" panose="02020603050405020304" pitchFamily="18" charset="0"/>
                <a:cs typeface="Times New Roman" panose="02020603050405020304" pitchFamily="18" charset="0"/>
              </a:rPr>
            </a:br>
            <a:endParaRPr lang="sv-SE" dirty="0">
              <a:effectLst/>
              <a:latin typeface="+mj-lt"/>
              <a:ea typeface="Times New Roman" panose="02020603050405020304" pitchFamily="18" charset="0"/>
              <a:cs typeface="Times New Roman" panose="02020603050405020304" pitchFamily="18" charset="0"/>
            </a:endParaRPr>
          </a:p>
          <a:p>
            <a:pPr marL="539750" lvl="1" indent="-359410"/>
            <a:r>
              <a:rPr lang="sv-SE" dirty="0">
                <a:effectLst/>
                <a:latin typeface="Times New Roman" panose="02020603050405020304" pitchFamily="18" charset="0"/>
                <a:ea typeface="Times New Roman" panose="02020603050405020304" pitchFamily="18" charset="0"/>
                <a:cs typeface="Times New Roman" panose="02020603050405020304" pitchFamily="18" charset="0"/>
              </a:rPr>
              <a:t>Med arbete som ”</a:t>
            </a:r>
            <a:r>
              <a:rPr lang="sv-SE" i="1" dirty="0">
                <a:effectLst/>
                <a:latin typeface="Times New Roman" panose="02020603050405020304" pitchFamily="18" charset="0"/>
                <a:ea typeface="Times New Roman" panose="02020603050405020304" pitchFamily="18" charset="0"/>
                <a:cs typeface="Times New Roman" panose="02020603050405020304" pitchFamily="18" charset="0"/>
              </a:rPr>
              <a:t>regelbundet utförs utanför dessa lokaler</a:t>
            </a:r>
            <a:r>
              <a:rPr lang="sv-SE" dirty="0">
                <a:effectLst/>
                <a:latin typeface="Times New Roman" panose="02020603050405020304" pitchFamily="18" charset="0"/>
                <a:ea typeface="Times New Roman" panose="02020603050405020304" pitchFamily="18" charset="0"/>
                <a:cs typeface="Times New Roman" panose="02020603050405020304" pitchFamily="18" charset="0"/>
              </a:rPr>
              <a:t>” menas den möjlighet arbetsgivaren erbjuder anställda att utföra arbete på distans som inte är av högst tillfällig eller sporadisk karaktär.</a:t>
            </a:r>
            <a:br>
              <a:rPr lang="sv-SE"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sv-SE"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39750" lvl="1" indent="-359410"/>
            <a:r>
              <a:rPr lang="sv-SE" dirty="0">
                <a:effectLst/>
                <a:latin typeface="Times New Roman" panose="02020603050405020304" pitchFamily="18" charset="0"/>
                <a:ea typeface="Times New Roman" panose="02020603050405020304" pitchFamily="18" charset="0"/>
                <a:cs typeface="Times New Roman" panose="02020603050405020304" pitchFamily="18" charset="0"/>
              </a:rPr>
              <a:t>Regelbundenhet kan avse allt från viss procentuell omfattning till antal dagar per vecka eller månad.</a:t>
            </a:r>
            <a:endParaRPr lang="sv-SE" dirty="0">
              <a:effectLst/>
              <a:latin typeface="Times New Roman"/>
              <a:ea typeface="Times New Roman" panose="02020603050405020304" pitchFamily="18" charset="0"/>
              <a:cs typeface="Times New Roman"/>
            </a:endParaRPr>
          </a:p>
        </p:txBody>
      </p:sp>
      <p:sp>
        <p:nvSpPr>
          <p:cNvPr id="3" name="Rubrik 2">
            <a:extLst>
              <a:ext uri="{FF2B5EF4-FFF2-40B4-BE49-F238E27FC236}">
                <a16:creationId xmlns:a16="http://schemas.microsoft.com/office/drawing/2014/main" id="{FA970754-DD39-4749-8595-CD6FD9A10B59}"/>
              </a:ext>
            </a:extLst>
          </p:cNvPr>
          <p:cNvSpPr>
            <a:spLocks noGrp="1"/>
          </p:cNvSpPr>
          <p:nvPr>
            <p:ph type="title"/>
          </p:nvPr>
        </p:nvSpPr>
        <p:spPr>
          <a:xfrm>
            <a:off x="482605" y="365126"/>
            <a:ext cx="9717083" cy="863599"/>
          </a:xfrm>
        </p:spPr>
        <p:txBody>
          <a:bodyPr/>
          <a:lstStyle/>
          <a:p>
            <a:r>
              <a:rPr lang="sv-SE" sz="4000" dirty="0"/>
              <a:t>Vad är distansarbete?</a:t>
            </a:r>
          </a:p>
        </p:txBody>
      </p:sp>
      <p:grpSp>
        <p:nvGrpSpPr>
          <p:cNvPr id="4" name="Bild 16">
            <a:extLst>
              <a:ext uri="{FF2B5EF4-FFF2-40B4-BE49-F238E27FC236}">
                <a16:creationId xmlns:a16="http://schemas.microsoft.com/office/drawing/2014/main" id="{67ED4364-0761-46FD-8646-CAC8F8C64DAF}"/>
              </a:ext>
            </a:extLst>
          </p:cNvPr>
          <p:cNvGrpSpPr/>
          <p:nvPr>
            <p:custDataLst>
              <p:tags r:id="rId1"/>
            </p:custDataLst>
          </p:nvPr>
        </p:nvGrpSpPr>
        <p:grpSpPr>
          <a:xfrm>
            <a:off x="8441718" y="4658267"/>
            <a:ext cx="2098142" cy="1834607"/>
            <a:chOff x="8722043" y="4804343"/>
            <a:chExt cx="2098142" cy="1834607"/>
          </a:xfrm>
        </p:grpSpPr>
        <p:sp>
          <p:nvSpPr>
            <p:cNvPr id="5" name="Frihandsfigur: Form 4">
              <a:extLst>
                <a:ext uri="{FF2B5EF4-FFF2-40B4-BE49-F238E27FC236}">
                  <a16:creationId xmlns:a16="http://schemas.microsoft.com/office/drawing/2014/main" id="{7DEBBF25-4889-4DAB-9328-30886E96BE44}"/>
                </a:ext>
              </a:extLst>
            </p:cNvPr>
            <p:cNvSpPr/>
            <p:nvPr/>
          </p:nvSpPr>
          <p:spPr>
            <a:xfrm>
              <a:off x="8722043" y="4944776"/>
              <a:ext cx="1944430" cy="1695491"/>
            </a:xfrm>
            <a:custGeom>
              <a:avLst/>
              <a:gdLst>
                <a:gd name="connsiteX0" fmla="*/ 451759 w 1944430"/>
                <a:gd name="connsiteY0" fmla="*/ 225880 h 1695491"/>
                <a:gd name="connsiteX1" fmla="*/ 451759 w 1944430"/>
                <a:gd name="connsiteY1" fmla="*/ 773981 h 1695491"/>
                <a:gd name="connsiteX2" fmla="*/ 225880 w 1944430"/>
                <a:gd name="connsiteY2" fmla="*/ 773981 h 1695491"/>
                <a:gd name="connsiteX3" fmla="*/ 0 w 1944430"/>
                <a:gd name="connsiteY3" fmla="*/ 999861 h 1695491"/>
                <a:gd name="connsiteX4" fmla="*/ 0 w 1944430"/>
                <a:gd name="connsiteY4" fmla="*/ 1469612 h 1695491"/>
                <a:gd name="connsiteX5" fmla="*/ 225880 w 1944430"/>
                <a:gd name="connsiteY5" fmla="*/ 1695491 h 1695491"/>
                <a:gd name="connsiteX6" fmla="*/ 1718551 w 1944430"/>
                <a:gd name="connsiteY6" fmla="*/ 1695491 h 1695491"/>
                <a:gd name="connsiteX7" fmla="*/ 1944430 w 1944430"/>
                <a:gd name="connsiteY7" fmla="*/ 1469612 h 1695491"/>
                <a:gd name="connsiteX8" fmla="*/ 1944430 w 1944430"/>
                <a:gd name="connsiteY8" fmla="*/ 225880 h 1695491"/>
                <a:gd name="connsiteX9" fmla="*/ 1718551 w 1944430"/>
                <a:gd name="connsiteY9" fmla="*/ 0 h 1695491"/>
                <a:gd name="connsiteX10" fmla="*/ 677639 w 1944430"/>
                <a:gd name="connsiteY10" fmla="*/ 0 h 1695491"/>
                <a:gd name="connsiteX11" fmla="*/ 451759 w 1944430"/>
                <a:gd name="connsiteY11" fmla="*/ 225880 h 169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44430" h="1695491">
                  <a:moveTo>
                    <a:pt x="451759" y="225880"/>
                  </a:moveTo>
                  <a:lnTo>
                    <a:pt x="451759" y="773981"/>
                  </a:lnTo>
                  <a:lnTo>
                    <a:pt x="225880" y="773981"/>
                  </a:lnTo>
                  <a:cubicBezTo>
                    <a:pt x="101157" y="773981"/>
                    <a:pt x="0" y="875138"/>
                    <a:pt x="0" y="999861"/>
                  </a:cubicBezTo>
                  <a:lnTo>
                    <a:pt x="0" y="1469612"/>
                  </a:lnTo>
                  <a:cubicBezTo>
                    <a:pt x="0" y="1594385"/>
                    <a:pt x="101157" y="1695491"/>
                    <a:pt x="225880" y="1695491"/>
                  </a:cubicBezTo>
                  <a:lnTo>
                    <a:pt x="1718551" y="1695491"/>
                  </a:lnTo>
                  <a:cubicBezTo>
                    <a:pt x="1843324" y="1695491"/>
                    <a:pt x="1944430" y="1594334"/>
                    <a:pt x="1944430" y="1469612"/>
                  </a:cubicBezTo>
                  <a:lnTo>
                    <a:pt x="1944430" y="225880"/>
                  </a:lnTo>
                  <a:cubicBezTo>
                    <a:pt x="1944430" y="101106"/>
                    <a:pt x="1843274" y="0"/>
                    <a:pt x="1718551" y="0"/>
                  </a:cubicBezTo>
                  <a:lnTo>
                    <a:pt x="677639" y="0"/>
                  </a:lnTo>
                  <a:cubicBezTo>
                    <a:pt x="552916" y="0"/>
                    <a:pt x="451759" y="101157"/>
                    <a:pt x="451759" y="225880"/>
                  </a:cubicBezTo>
                  <a:close/>
                </a:path>
              </a:pathLst>
            </a:custGeom>
            <a:solidFill>
              <a:srgbClr val="F5C500"/>
            </a:solidFill>
            <a:ln w="50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Bild 16">
              <a:extLst>
                <a:ext uri="{FF2B5EF4-FFF2-40B4-BE49-F238E27FC236}">
                  <a16:creationId xmlns:a16="http://schemas.microsoft.com/office/drawing/2014/main" id="{9C29576E-73EA-4B3E-8FFF-2FB4355C2A35}"/>
                </a:ext>
              </a:extLst>
            </p:cNvPr>
            <p:cNvGrpSpPr/>
            <p:nvPr/>
          </p:nvGrpSpPr>
          <p:grpSpPr>
            <a:xfrm>
              <a:off x="8781997" y="5422990"/>
              <a:ext cx="1256148" cy="1102284"/>
              <a:chOff x="8781997" y="5422990"/>
              <a:chExt cx="1256148" cy="1102284"/>
            </a:xfrm>
          </p:grpSpPr>
          <p:sp>
            <p:nvSpPr>
              <p:cNvPr id="19" name="Frihandsfigur: Form 18">
                <a:extLst>
                  <a:ext uri="{FF2B5EF4-FFF2-40B4-BE49-F238E27FC236}">
                    <a16:creationId xmlns:a16="http://schemas.microsoft.com/office/drawing/2014/main" id="{0DC748CC-8877-4AAF-8741-1D0C1DCE49B8}"/>
                  </a:ext>
                </a:extLst>
              </p:cNvPr>
              <p:cNvSpPr/>
              <p:nvPr/>
            </p:nvSpPr>
            <p:spPr>
              <a:xfrm>
                <a:off x="8870484" y="5422990"/>
                <a:ext cx="1079174" cy="801348"/>
              </a:xfrm>
              <a:custGeom>
                <a:avLst/>
                <a:gdLst>
                  <a:gd name="connsiteX0" fmla="*/ 0 w 1079174"/>
                  <a:gd name="connsiteY0" fmla="*/ 0 h 801348"/>
                  <a:gd name="connsiteX1" fmla="*/ 1079175 w 1079174"/>
                  <a:gd name="connsiteY1" fmla="*/ 0 h 801348"/>
                  <a:gd name="connsiteX2" fmla="*/ 1079175 w 1079174"/>
                  <a:gd name="connsiteY2" fmla="*/ 801348 h 801348"/>
                  <a:gd name="connsiteX3" fmla="*/ 0 w 1079174"/>
                  <a:gd name="connsiteY3" fmla="*/ 801348 h 801348"/>
                </a:gdLst>
                <a:ahLst/>
                <a:cxnLst>
                  <a:cxn ang="0">
                    <a:pos x="connsiteX0" y="connsiteY0"/>
                  </a:cxn>
                  <a:cxn ang="0">
                    <a:pos x="connsiteX1" y="connsiteY1"/>
                  </a:cxn>
                  <a:cxn ang="0">
                    <a:pos x="connsiteX2" y="connsiteY2"/>
                  </a:cxn>
                  <a:cxn ang="0">
                    <a:pos x="connsiteX3" y="connsiteY3"/>
                  </a:cxn>
                </a:cxnLst>
                <a:rect l="l" t="t" r="r" b="b"/>
                <a:pathLst>
                  <a:path w="1079174" h="801348">
                    <a:moveTo>
                      <a:pt x="0" y="0"/>
                    </a:moveTo>
                    <a:lnTo>
                      <a:pt x="1079175" y="0"/>
                    </a:lnTo>
                    <a:lnTo>
                      <a:pt x="1079175" y="801348"/>
                    </a:lnTo>
                    <a:lnTo>
                      <a:pt x="0" y="801348"/>
                    </a:lnTo>
                    <a:close/>
                  </a:path>
                </a:pathLst>
              </a:custGeom>
              <a:solidFill>
                <a:srgbClr val="00A88A"/>
              </a:solidFill>
              <a:ln w="50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ihandsfigur: Form 19">
                <a:extLst>
                  <a:ext uri="{FF2B5EF4-FFF2-40B4-BE49-F238E27FC236}">
                    <a16:creationId xmlns:a16="http://schemas.microsoft.com/office/drawing/2014/main" id="{CEEDFCEE-E151-4F56-8FF9-A668DA9C2D02}"/>
                  </a:ext>
                </a:extLst>
              </p:cNvPr>
              <p:cNvSpPr/>
              <p:nvPr/>
            </p:nvSpPr>
            <p:spPr>
              <a:xfrm>
                <a:off x="8781997" y="6261233"/>
                <a:ext cx="1256148" cy="201908"/>
              </a:xfrm>
              <a:custGeom>
                <a:avLst/>
                <a:gdLst>
                  <a:gd name="connsiteX0" fmla="*/ 1256149 w 1256148"/>
                  <a:gd name="connsiteY0" fmla="*/ 201908 h 201908"/>
                  <a:gd name="connsiteX1" fmla="*/ 0 w 1256148"/>
                  <a:gd name="connsiteY1" fmla="*/ 201908 h 201908"/>
                  <a:gd name="connsiteX2" fmla="*/ 88487 w 1256148"/>
                  <a:gd name="connsiteY2" fmla="*/ 0 h 201908"/>
                  <a:gd name="connsiteX3" fmla="*/ 1167611 w 1256148"/>
                  <a:gd name="connsiteY3" fmla="*/ 0 h 201908"/>
                </a:gdLst>
                <a:ahLst/>
                <a:cxnLst>
                  <a:cxn ang="0">
                    <a:pos x="connsiteX0" y="connsiteY0"/>
                  </a:cxn>
                  <a:cxn ang="0">
                    <a:pos x="connsiteX1" y="connsiteY1"/>
                  </a:cxn>
                  <a:cxn ang="0">
                    <a:pos x="connsiteX2" y="connsiteY2"/>
                  </a:cxn>
                  <a:cxn ang="0">
                    <a:pos x="connsiteX3" y="connsiteY3"/>
                  </a:cxn>
                </a:cxnLst>
                <a:rect l="l" t="t" r="r" b="b"/>
                <a:pathLst>
                  <a:path w="1256148" h="201908">
                    <a:moveTo>
                      <a:pt x="1256149" y="201908"/>
                    </a:moveTo>
                    <a:lnTo>
                      <a:pt x="0" y="201908"/>
                    </a:lnTo>
                    <a:lnTo>
                      <a:pt x="88487" y="0"/>
                    </a:lnTo>
                    <a:lnTo>
                      <a:pt x="1167611" y="0"/>
                    </a:lnTo>
                    <a:close/>
                  </a:path>
                </a:pathLst>
              </a:custGeom>
              <a:solidFill>
                <a:srgbClr val="00A88A"/>
              </a:solidFill>
              <a:ln w="50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ihandsfigur: Form 20">
                <a:extLst>
                  <a:ext uri="{FF2B5EF4-FFF2-40B4-BE49-F238E27FC236}">
                    <a16:creationId xmlns:a16="http://schemas.microsoft.com/office/drawing/2014/main" id="{7C44A378-2529-424A-95E4-47AD433B1281}"/>
                  </a:ext>
                </a:extLst>
              </p:cNvPr>
              <p:cNvSpPr/>
              <p:nvPr/>
            </p:nvSpPr>
            <p:spPr>
              <a:xfrm>
                <a:off x="8781997" y="6463192"/>
                <a:ext cx="1256148" cy="62082"/>
              </a:xfrm>
              <a:custGeom>
                <a:avLst/>
                <a:gdLst>
                  <a:gd name="connsiteX0" fmla="*/ 0 w 1256148"/>
                  <a:gd name="connsiteY0" fmla="*/ 0 h 62082"/>
                  <a:gd name="connsiteX1" fmla="*/ 1256149 w 1256148"/>
                  <a:gd name="connsiteY1" fmla="*/ 0 h 62082"/>
                  <a:gd name="connsiteX2" fmla="*/ 1256149 w 1256148"/>
                  <a:gd name="connsiteY2" fmla="*/ 62083 h 62082"/>
                  <a:gd name="connsiteX3" fmla="*/ 0 w 1256148"/>
                  <a:gd name="connsiteY3" fmla="*/ 62083 h 62082"/>
                </a:gdLst>
                <a:ahLst/>
                <a:cxnLst>
                  <a:cxn ang="0">
                    <a:pos x="connsiteX0" y="connsiteY0"/>
                  </a:cxn>
                  <a:cxn ang="0">
                    <a:pos x="connsiteX1" y="connsiteY1"/>
                  </a:cxn>
                  <a:cxn ang="0">
                    <a:pos x="connsiteX2" y="connsiteY2"/>
                  </a:cxn>
                  <a:cxn ang="0">
                    <a:pos x="connsiteX3" y="connsiteY3"/>
                  </a:cxn>
                </a:cxnLst>
                <a:rect l="l" t="t" r="r" b="b"/>
                <a:pathLst>
                  <a:path w="1256148" h="62082">
                    <a:moveTo>
                      <a:pt x="0" y="0"/>
                    </a:moveTo>
                    <a:lnTo>
                      <a:pt x="1256149" y="0"/>
                    </a:lnTo>
                    <a:lnTo>
                      <a:pt x="1256149" y="62083"/>
                    </a:lnTo>
                    <a:lnTo>
                      <a:pt x="0" y="62083"/>
                    </a:lnTo>
                    <a:close/>
                  </a:path>
                </a:pathLst>
              </a:custGeom>
              <a:solidFill>
                <a:srgbClr val="0C605E"/>
              </a:solidFill>
              <a:ln w="50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ihandsfigur: Form 21">
                <a:extLst>
                  <a:ext uri="{FF2B5EF4-FFF2-40B4-BE49-F238E27FC236}">
                    <a16:creationId xmlns:a16="http://schemas.microsoft.com/office/drawing/2014/main" id="{F8A1CD0D-3B8A-492A-A372-8E9D99599B55}"/>
                  </a:ext>
                </a:extLst>
              </p:cNvPr>
              <p:cNvSpPr/>
              <p:nvPr/>
            </p:nvSpPr>
            <p:spPr>
              <a:xfrm>
                <a:off x="8940523" y="5510210"/>
                <a:ext cx="939045" cy="625996"/>
              </a:xfrm>
              <a:custGeom>
                <a:avLst/>
                <a:gdLst>
                  <a:gd name="connsiteX0" fmla="*/ 939045 w 939045"/>
                  <a:gd name="connsiteY0" fmla="*/ 590166 h 625996"/>
                  <a:gd name="connsiteX1" fmla="*/ 903265 w 939045"/>
                  <a:gd name="connsiteY1" fmla="*/ 625996 h 625996"/>
                  <a:gd name="connsiteX2" fmla="*/ 35831 w 939045"/>
                  <a:gd name="connsiteY2" fmla="*/ 625996 h 625996"/>
                  <a:gd name="connsiteX3" fmla="*/ 0 w 939045"/>
                  <a:gd name="connsiteY3" fmla="*/ 590166 h 625996"/>
                  <a:gd name="connsiteX4" fmla="*/ 0 w 939045"/>
                  <a:gd name="connsiteY4" fmla="*/ 35780 h 625996"/>
                  <a:gd name="connsiteX5" fmla="*/ 35831 w 939045"/>
                  <a:gd name="connsiteY5" fmla="*/ 0 h 625996"/>
                  <a:gd name="connsiteX6" fmla="*/ 903265 w 939045"/>
                  <a:gd name="connsiteY6" fmla="*/ 0 h 625996"/>
                  <a:gd name="connsiteX7" fmla="*/ 939045 w 939045"/>
                  <a:gd name="connsiteY7" fmla="*/ 35780 h 625996"/>
                  <a:gd name="connsiteX8" fmla="*/ 939045 w 939045"/>
                  <a:gd name="connsiteY8" fmla="*/ 590166 h 625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045" h="625996">
                    <a:moveTo>
                      <a:pt x="939045" y="590166"/>
                    </a:moveTo>
                    <a:cubicBezTo>
                      <a:pt x="939045" y="609982"/>
                      <a:pt x="923030" y="625996"/>
                      <a:pt x="903265" y="625996"/>
                    </a:cubicBezTo>
                    <a:lnTo>
                      <a:pt x="35831" y="625996"/>
                    </a:lnTo>
                    <a:cubicBezTo>
                      <a:pt x="16065" y="625996"/>
                      <a:pt x="0" y="609982"/>
                      <a:pt x="0" y="590166"/>
                    </a:cubicBezTo>
                    <a:lnTo>
                      <a:pt x="0" y="35780"/>
                    </a:lnTo>
                    <a:cubicBezTo>
                      <a:pt x="0" y="16015"/>
                      <a:pt x="16015" y="0"/>
                      <a:pt x="35831" y="0"/>
                    </a:cubicBezTo>
                    <a:lnTo>
                      <a:pt x="903265" y="0"/>
                    </a:lnTo>
                    <a:cubicBezTo>
                      <a:pt x="923030" y="0"/>
                      <a:pt x="939045" y="16015"/>
                      <a:pt x="939045" y="35780"/>
                    </a:cubicBezTo>
                    <a:lnTo>
                      <a:pt x="939045" y="590166"/>
                    </a:lnTo>
                    <a:close/>
                  </a:path>
                </a:pathLst>
              </a:custGeom>
              <a:solidFill>
                <a:srgbClr val="FFFFFF"/>
              </a:solidFill>
              <a:ln w="50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7" name="Frihandsfigur: Form 6">
              <a:extLst>
                <a:ext uri="{FF2B5EF4-FFF2-40B4-BE49-F238E27FC236}">
                  <a16:creationId xmlns:a16="http://schemas.microsoft.com/office/drawing/2014/main" id="{07E70B3E-5C70-45E4-9F52-525D43066F42}"/>
                </a:ext>
              </a:extLst>
            </p:cNvPr>
            <p:cNvSpPr/>
            <p:nvPr/>
          </p:nvSpPr>
          <p:spPr>
            <a:xfrm>
              <a:off x="8870484" y="6224338"/>
              <a:ext cx="1079174" cy="36894"/>
            </a:xfrm>
            <a:custGeom>
              <a:avLst/>
              <a:gdLst>
                <a:gd name="connsiteX0" fmla="*/ 0 w 1079174"/>
                <a:gd name="connsiteY0" fmla="*/ 0 h 36894"/>
                <a:gd name="connsiteX1" fmla="*/ 1079175 w 1079174"/>
                <a:gd name="connsiteY1" fmla="*/ 0 h 36894"/>
                <a:gd name="connsiteX2" fmla="*/ 1079175 w 1079174"/>
                <a:gd name="connsiteY2" fmla="*/ 36895 h 36894"/>
                <a:gd name="connsiteX3" fmla="*/ 0 w 1079174"/>
                <a:gd name="connsiteY3" fmla="*/ 36895 h 36894"/>
              </a:gdLst>
              <a:ahLst/>
              <a:cxnLst>
                <a:cxn ang="0">
                  <a:pos x="connsiteX0" y="connsiteY0"/>
                </a:cxn>
                <a:cxn ang="0">
                  <a:pos x="connsiteX1" y="connsiteY1"/>
                </a:cxn>
                <a:cxn ang="0">
                  <a:pos x="connsiteX2" y="connsiteY2"/>
                </a:cxn>
                <a:cxn ang="0">
                  <a:pos x="connsiteX3" y="connsiteY3"/>
                </a:cxn>
              </a:cxnLst>
              <a:rect l="l" t="t" r="r" b="b"/>
              <a:pathLst>
                <a:path w="1079174" h="36894">
                  <a:moveTo>
                    <a:pt x="0" y="0"/>
                  </a:moveTo>
                  <a:lnTo>
                    <a:pt x="1079175" y="0"/>
                  </a:lnTo>
                  <a:lnTo>
                    <a:pt x="1079175" y="36895"/>
                  </a:lnTo>
                  <a:lnTo>
                    <a:pt x="0" y="36895"/>
                  </a:lnTo>
                  <a:close/>
                </a:path>
              </a:pathLst>
            </a:custGeom>
            <a:solidFill>
              <a:srgbClr val="0C605E"/>
            </a:solidFill>
            <a:ln w="50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8" name="Bild 16">
              <a:extLst>
                <a:ext uri="{FF2B5EF4-FFF2-40B4-BE49-F238E27FC236}">
                  <a16:creationId xmlns:a16="http://schemas.microsoft.com/office/drawing/2014/main" id="{96A77587-F53A-47B3-A422-28A982D45ABF}"/>
                </a:ext>
              </a:extLst>
            </p:cNvPr>
            <p:cNvGrpSpPr/>
            <p:nvPr/>
          </p:nvGrpSpPr>
          <p:grpSpPr>
            <a:xfrm>
              <a:off x="9510163" y="4804343"/>
              <a:ext cx="1310831" cy="1326187"/>
              <a:chOff x="9510163" y="4804343"/>
              <a:chExt cx="1310831" cy="1326187"/>
            </a:xfrm>
          </p:grpSpPr>
          <p:sp>
            <p:nvSpPr>
              <p:cNvPr id="14" name="Frihandsfigur: Form 13">
                <a:extLst>
                  <a:ext uri="{FF2B5EF4-FFF2-40B4-BE49-F238E27FC236}">
                    <a16:creationId xmlns:a16="http://schemas.microsoft.com/office/drawing/2014/main" id="{ED9E6155-AE04-464D-BF1B-CE81DA90D41A}"/>
                  </a:ext>
                </a:extLst>
              </p:cNvPr>
              <p:cNvSpPr/>
              <p:nvPr/>
            </p:nvSpPr>
            <p:spPr>
              <a:xfrm>
                <a:off x="9510163" y="4804343"/>
                <a:ext cx="882486" cy="1326187"/>
              </a:xfrm>
              <a:custGeom>
                <a:avLst/>
                <a:gdLst>
                  <a:gd name="connsiteX0" fmla="*/ 697252 w 882486"/>
                  <a:gd name="connsiteY0" fmla="*/ 956276 h 1326187"/>
                  <a:gd name="connsiteX1" fmla="*/ 616469 w 882486"/>
                  <a:gd name="connsiteY1" fmla="*/ 866877 h 1326187"/>
                  <a:gd name="connsiteX2" fmla="*/ 609171 w 882486"/>
                  <a:gd name="connsiteY2" fmla="*/ 826637 h 1326187"/>
                  <a:gd name="connsiteX3" fmla="*/ 596856 w 882486"/>
                  <a:gd name="connsiteY3" fmla="*/ 797801 h 1326187"/>
                  <a:gd name="connsiteX4" fmla="*/ 659090 w 882486"/>
                  <a:gd name="connsiteY4" fmla="*/ 757966 h 1326187"/>
                  <a:gd name="connsiteX5" fmla="*/ 584591 w 882486"/>
                  <a:gd name="connsiteY5" fmla="*/ 743168 h 1326187"/>
                  <a:gd name="connsiteX6" fmla="*/ 591078 w 882486"/>
                  <a:gd name="connsiteY6" fmla="*/ 716409 h 1326187"/>
                  <a:gd name="connsiteX7" fmla="*/ 589760 w 882486"/>
                  <a:gd name="connsiteY7" fmla="*/ 687065 h 1326187"/>
                  <a:gd name="connsiteX8" fmla="*/ 530009 w 882486"/>
                  <a:gd name="connsiteY8" fmla="*/ 659952 h 1326187"/>
                  <a:gd name="connsiteX9" fmla="*/ 631774 w 882486"/>
                  <a:gd name="connsiteY9" fmla="*/ 472082 h 1326187"/>
                  <a:gd name="connsiteX10" fmla="*/ 689802 w 882486"/>
                  <a:gd name="connsiteY10" fmla="*/ 170436 h 1326187"/>
                  <a:gd name="connsiteX11" fmla="*/ 689802 w 882486"/>
                  <a:gd name="connsiteY11" fmla="*/ 170436 h 1326187"/>
                  <a:gd name="connsiteX12" fmla="*/ 882487 w 882486"/>
                  <a:gd name="connsiteY12" fmla="*/ 36236 h 1326187"/>
                  <a:gd name="connsiteX13" fmla="*/ 656556 w 882486"/>
                  <a:gd name="connsiteY13" fmla="*/ 0 h 1326187"/>
                  <a:gd name="connsiteX14" fmla="*/ 655391 w 882486"/>
                  <a:gd name="connsiteY14" fmla="*/ 51 h 1326187"/>
                  <a:gd name="connsiteX15" fmla="*/ 654276 w 882486"/>
                  <a:gd name="connsiteY15" fmla="*/ 0 h 1326187"/>
                  <a:gd name="connsiteX16" fmla="*/ 0 w 882486"/>
                  <a:gd name="connsiteY16" fmla="*/ 590825 h 1326187"/>
                  <a:gd name="connsiteX17" fmla="*/ 654276 w 882486"/>
                  <a:gd name="connsiteY17" fmla="*/ 1326188 h 1326187"/>
                  <a:gd name="connsiteX18" fmla="*/ 655441 w 882486"/>
                  <a:gd name="connsiteY18" fmla="*/ 1325022 h 1326187"/>
                  <a:gd name="connsiteX19" fmla="*/ 656607 w 882486"/>
                  <a:gd name="connsiteY19" fmla="*/ 1326188 h 1326187"/>
                  <a:gd name="connsiteX20" fmla="*/ 841183 w 882486"/>
                  <a:gd name="connsiteY20" fmla="*/ 1139534 h 1326187"/>
                  <a:gd name="connsiteX21" fmla="*/ 841183 w 882486"/>
                  <a:gd name="connsiteY21" fmla="*/ 956276 h 1326187"/>
                  <a:gd name="connsiteX22" fmla="*/ 697252 w 882486"/>
                  <a:gd name="connsiteY22" fmla="*/ 956276 h 132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82486" h="1326187">
                    <a:moveTo>
                      <a:pt x="697252" y="956276"/>
                    </a:moveTo>
                    <a:cubicBezTo>
                      <a:pt x="626655" y="956276"/>
                      <a:pt x="613428" y="936258"/>
                      <a:pt x="616469" y="866877"/>
                    </a:cubicBezTo>
                    <a:lnTo>
                      <a:pt x="609171" y="826637"/>
                    </a:lnTo>
                    <a:lnTo>
                      <a:pt x="596856" y="797801"/>
                    </a:lnTo>
                    <a:cubicBezTo>
                      <a:pt x="596856" y="797801"/>
                      <a:pt x="647130" y="787259"/>
                      <a:pt x="659090" y="757966"/>
                    </a:cubicBezTo>
                    <a:cubicBezTo>
                      <a:pt x="659952" y="755888"/>
                      <a:pt x="584591" y="743168"/>
                      <a:pt x="584591" y="743168"/>
                    </a:cubicBezTo>
                    <a:lnTo>
                      <a:pt x="591078" y="716409"/>
                    </a:lnTo>
                    <a:lnTo>
                      <a:pt x="589760" y="687065"/>
                    </a:lnTo>
                    <a:lnTo>
                      <a:pt x="530009" y="659952"/>
                    </a:lnTo>
                    <a:lnTo>
                      <a:pt x="631774" y="472082"/>
                    </a:lnTo>
                    <a:cubicBezTo>
                      <a:pt x="631774" y="472082"/>
                      <a:pt x="674902" y="198310"/>
                      <a:pt x="689802" y="170436"/>
                    </a:cubicBezTo>
                    <a:lnTo>
                      <a:pt x="689802" y="170436"/>
                    </a:lnTo>
                    <a:cubicBezTo>
                      <a:pt x="708402" y="119655"/>
                      <a:pt x="775198" y="62792"/>
                      <a:pt x="882487" y="36236"/>
                    </a:cubicBezTo>
                    <a:cubicBezTo>
                      <a:pt x="812093" y="12771"/>
                      <a:pt x="735972" y="0"/>
                      <a:pt x="656556" y="0"/>
                    </a:cubicBezTo>
                    <a:cubicBezTo>
                      <a:pt x="656151" y="0"/>
                      <a:pt x="655796" y="0"/>
                      <a:pt x="655391" y="51"/>
                    </a:cubicBezTo>
                    <a:cubicBezTo>
                      <a:pt x="655036" y="0"/>
                      <a:pt x="654681" y="0"/>
                      <a:pt x="654276" y="0"/>
                    </a:cubicBezTo>
                    <a:cubicBezTo>
                      <a:pt x="292929" y="0"/>
                      <a:pt x="0" y="264498"/>
                      <a:pt x="0" y="590825"/>
                    </a:cubicBezTo>
                    <a:cubicBezTo>
                      <a:pt x="0" y="1071877"/>
                      <a:pt x="505987" y="1025961"/>
                      <a:pt x="654276" y="1326188"/>
                    </a:cubicBezTo>
                    <a:cubicBezTo>
                      <a:pt x="654630" y="1325833"/>
                      <a:pt x="655036" y="1325428"/>
                      <a:pt x="655441" y="1325022"/>
                    </a:cubicBezTo>
                    <a:cubicBezTo>
                      <a:pt x="655796" y="1325377"/>
                      <a:pt x="656202" y="1325782"/>
                      <a:pt x="656607" y="1326188"/>
                    </a:cubicBezTo>
                    <a:cubicBezTo>
                      <a:pt x="697201" y="1243985"/>
                      <a:pt x="764656" y="1187731"/>
                      <a:pt x="841183" y="1139534"/>
                    </a:cubicBezTo>
                    <a:lnTo>
                      <a:pt x="841183" y="956276"/>
                    </a:lnTo>
                    <a:lnTo>
                      <a:pt x="697252" y="956276"/>
                    </a:lnTo>
                    <a:close/>
                  </a:path>
                </a:pathLst>
              </a:custGeom>
              <a:solidFill>
                <a:srgbClr val="B796CD"/>
              </a:solidFill>
              <a:ln w="50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ihandsfigur: Form 14">
                <a:extLst>
                  <a:ext uri="{FF2B5EF4-FFF2-40B4-BE49-F238E27FC236}">
                    <a16:creationId xmlns:a16="http://schemas.microsoft.com/office/drawing/2014/main" id="{325E3FC0-ADAE-4486-880F-2BBEEEF7064C}"/>
                  </a:ext>
                </a:extLst>
              </p:cNvPr>
              <p:cNvSpPr/>
              <p:nvPr/>
            </p:nvSpPr>
            <p:spPr>
              <a:xfrm>
                <a:off x="10040172" y="4974779"/>
                <a:ext cx="443397" cy="969098"/>
              </a:xfrm>
              <a:custGeom>
                <a:avLst/>
                <a:gdLst>
                  <a:gd name="connsiteX0" fmla="*/ 307423 w 443397"/>
                  <a:gd name="connsiteY0" fmla="*/ 294601 h 969098"/>
                  <a:gd name="connsiteX1" fmla="*/ 159793 w 443397"/>
                  <a:gd name="connsiteY1" fmla="*/ 0 h 969098"/>
                  <a:gd name="connsiteX2" fmla="*/ 101765 w 443397"/>
                  <a:gd name="connsiteY2" fmla="*/ 301646 h 969098"/>
                  <a:gd name="connsiteX3" fmla="*/ 0 w 443397"/>
                  <a:gd name="connsiteY3" fmla="*/ 489516 h 969098"/>
                  <a:gd name="connsiteX4" fmla="*/ 59751 w 443397"/>
                  <a:gd name="connsiteY4" fmla="*/ 516629 h 969098"/>
                  <a:gd name="connsiteX5" fmla="*/ 61069 w 443397"/>
                  <a:gd name="connsiteY5" fmla="*/ 545973 h 969098"/>
                  <a:gd name="connsiteX6" fmla="*/ 54582 w 443397"/>
                  <a:gd name="connsiteY6" fmla="*/ 572732 h 969098"/>
                  <a:gd name="connsiteX7" fmla="*/ 129081 w 443397"/>
                  <a:gd name="connsiteY7" fmla="*/ 587530 h 969098"/>
                  <a:gd name="connsiteX8" fmla="*/ 66847 w 443397"/>
                  <a:gd name="connsiteY8" fmla="*/ 627365 h 969098"/>
                  <a:gd name="connsiteX9" fmla="*/ 79162 w 443397"/>
                  <a:gd name="connsiteY9" fmla="*/ 656201 h 969098"/>
                  <a:gd name="connsiteX10" fmla="*/ 86460 w 443397"/>
                  <a:gd name="connsiteY10" fmla="*/ 696441 h 969098"/>
                  <a:gd name="connsiteX11" fmla="*/ 167243 w 443397"/>
                  <a:gd name="connsiteY11" fmla="*/ 785840 h 969098"/>
                  <a:gd name="connsiteX12" fmla="*/ 311123 w 443397"/>
                  <a:gd name="connsiteY12" fmla="*/ 785840 h 969098"/>
                  <a:gd name="connsiteX13" fmla="*/ 311123 w 443397"/>
                  <a:gd name="connsiteY13" fmla="*/ 969098 h 969098"/>
                  <a:gd name="connsiteX14" fmla="*/ 443397 w 443397"/>
                  <a:gd name="connsiteY14" fmla="*/ 893383 h 969098"/>
                  <a:gd name="connsiteX15" fmla="*/ 307423 w 443397"/>
                  <a:gd name="connsiteY15" fmla="*/ 294601 h 969098"/>
                  <a:gd name="connsiteX16" fmla="*/ 159793 w 443397"/>
                  <a:gd name="connsiteY16" fmla="*/ 321462 h 969098"/>
                  <a:gd name="connsiteX17" fmla="*/ 134757 w 443397"/>
                  <a:gd name="connsiteY17" fmla="*/ 296426 h 969098"/>
                  <a:gd name="connsiteX18" fmla="*/ 159793 w 443397"/>
                  <a:gd name="connsiteY18" fmla="*/ 271390 h 969098"/>
                  <a:gd name="connsiteX19" fmla="*/ 184829 w 443397"/>
                  <a:gd name="connsiteY19" fmla="*/ 296426 h 969098"/>
                  <a:gd name="connsiteX20" fmla="*/ 159793 w 443397"/>
                  <a:gd name="connsiteY20" fmla="*/ 321462 h 9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3397" h="969098">
                    <a:moveTo>
                      <a:pt x="307423" y="294601"/>
                    </a:moveTo>
                    <a:cubicBezTo>
                      <a:pt x="184829" y="199982"/>
                      <a:pt x="159793" y="77388"/>
                      <a:pt x="159793" y="0"/>
                    </a:cubicBezTo>
                    <a:cubicBezTo>
                      <a:pt x="144893" y="27874"/>
                      <a:pt x="101765" y="301646"/>
                      <a:pt x="101765" y="301646"/>
                    </a:cubicBezTo>
                    <a:lnTo>
                      <a:pt x="0" y="489516"/>
                    </a:lnTo>
                    <a:lnTo>
                      <a:pt x="59751" y="516629"/>
                    </a:lnTo>
                    <a:lnTo>
                      <a:pt x="61069" y="545973"/>
                    </a:lnTo>
                    <a:lnTo>
                      <a:pt x="54582" y="572732"/>
                    </a:lnTo>
                    <a:cubicBezTo>
                      <a:pt x="54582" y="572732"/>
                      <a:pt x="129892" y="585452"/>
                      <a:pt x="129081" y="587530"/>
                    </a:cubicBezTo>
                    <a:cubicBezTo>
                      <a:pt x="117172" y="616823"/>
                      <a:pt x="66847" y="627365"/>
                      <a:pt x="66847" y="627365"/>
                    </a:cubicBezTo>
                    <a:lnTo>
                      <a:pt x="79162" y="656201"/>
                    </a:lnTo>
                    <a:lnTo>
                      <a:pt x="86460" y="696441"/>
                    </a:lnTo>
                    <a:cubicBezTo>
                      <a:pt x="83419" y="765822"/>
                      <a:pt x="96646" y="785840"/>
                      <a:pt x="167243" y="785840"/>
                    </a:cubicBezTo>
                    <a:lnTo>
                      <a:pt x="311123" y="785840"/>
                    </a:lnTo>
                    <a:lnTo>
                      <a:pt x="311123" y="969098"/>
                    </a:lnTo>
                    <a:cubicBezTo>
                      <a:pt x="353441" y="942441"/>
                      <a:pt x="398546" y="918165"/>
                      <a:pt x="443397" y="893383"/>
                    </a:cubicBezTo>
                    <a:cubicBezTo>
                      <a:pt x="307373" y="670189"/>
                      <a:pt x="518809" y="457740"/>
                      <a:pt x="307423" y="294601"/>
                    </a:cubicBezTo>
                    <a:close/>
                    <a:moveTo>
                      <a:pt x="159793" y="321462"/>
                    </a:moveTo>
                    <a:cubicBezTo>
                      <a:pt x="145958" y="321462"/>
                      <a:pt x="134757" y="310261"/>
                      <a:pt x="134757" y="296426"/>
                    </a:cubicBezTo>
                    <a:cubicBezTo>
                      <a:pt x="134757" y="282590"/>
                      <a:pt x="145958" y="271390"/>
                      <a:pt x="159793" y="271390"/>
                    </a:cubicBezTo>
                    <a:cubicBezTo>
                      <a:pt x="173629" y="271390"/>
                      <a:pt x="184829" y="282590"/>
                      <a:pt x="184829" y="296426"/>
                    </a:cubicBezTo>
                    <a:cubicBezTo>
                      <a:pt x="184829" y="310261"/>
                      <a:pt x="173629" y="321462"/>
                      <a:pt x="159793" y="321462"/>
                    </a:cubicBezTo>
                    <a:close/>
                  </a:path>
                </a:pathLst>
              </a:custGeom>
              <a:solidFill>
                <a:srgbClr val="FFFFFF"/>
              </a:solidFill>
              <a:ln w="50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Frihandsfigur: Form 15">
                <a:extLst>
                  <a:ext uri="{FF2B5EF4-FFF2-40B4-BE49-F238E27FC236}">
                    <a16:creationId xmlns:a16="http://schemas.microsoft.com/office/drawing/2014/main" id="{3940C5A1-B1AE-4D0B-BD1A-DB8066F050C5}"/>
                  </a:ext>
                </a:extLst>
              </p:cNvPr>
              <p:cNvSpPr/>
              <p:nvPr/>
            </p:nvSpPr>
            <p:spPr>
              <a:xfrm>
                <a:off x="10174930" y="5246219"/>
                <a:ext cx="50071" cy="50071"/>
              </a:xfrm>
              <a:custGeom>
                <a:avLst/>
                <a:gdLst>
                  <a:gd name="connsiteX0" fmla="*/ 25036 w 50071"/>
                  <a:gd name="connsiteY0" fmla="*/ 0 h 50071"/>
                  <a:gd name="connsiteX1" fmla="*/ 0 w 50071"/>
                  <a:gd name="connsiteY1" fmla="*/ 25036 h 50071"/>
                  <a:gd name="connsiteX2" fmla="*/ 25036 w 50071"/>
                  <a:gd name="connsiteY2" fmla="*/ 50072 h 50071"/>
                  <a:gd name="connsiteX3" fmla="*/ 50072 w 50071"/>
                  <a:gd name="connsiteY3" fmla="*/ 25036 h 50071"/>
                  <a:gd name="connsiteX4" fmla="*/ 25036 w 50071"/>
                  <a:gd name="connsiteY4" fmla="*/ 0 h 5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71" h="50071">
                    <a:moveTo>
                      <a:pt x="25036" y="0"/>
                    </a:moveTo>
                    <a:cubicBezTo>
                      <a:pt x="11200" y="0"/>
                      <a:pt x="0" y="11200"/>
                      <a:pt x="0" y="25036"/>
                    </a:cubicBezTo>
                    <a:cubicBezTo>
                      <a:pt x="0" y="38871"/>
                      <a:pt x="11200" y="50072"/>
                      <a:pt x="25036" y="50072"/>
                    </a:cubicBezTo>
                    <a:cubicBezTo>
                      <a:pt x="38871" y="50072"/>
                      <a:pt x="50072" y="38871"/>
                      <a:pt x="50072" y="25036"/>
                    </a:cubicBezTo>
                    <a:cubicBezTo>
                      <a:pt x="50072" y="11200"/>
                      <a:pt x="38871" y="0"/>
                      <a:pt x="25036" y="0"/>
                    </a:cubicBezTo>
                    <a:close/>
                  </a:path>
                </a:pathLst>
              </a:custGeom>
              <a:solidFill>
                <a:srgbClr val="6D3C8D"/>
              </a:solidFill>
              <a:ln w="50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ihandsfigur: Form 16">
                <a:extLst>
                  <a:ext uri="{FF2B5EF4-FFF2-40B4-BE49-F238E27FC236}">
                    <a16:creationId xmlns:a16="http://schemas.microsoft.com/office/drawing/2014/main" id="{7AD10C0B-FE61-4B7A-87BE-675F00348116}"/>
                  </a:ext>
                </a:extLst>
              </p:cNvPr>
              <p:cNvSpPr/>
              <p:nvPr/>
            </p:nvSpPr>
            <p:spPr>
              <a:xfrm>
                <a:off x="10756024" y="5613394"/>
                <a:ext cx="18548" cy="33093"/>
              </a:xfrm>
              <a:custGeom>
                <a:avLst/>
                <a:gdLst>
                  <a:gd name="connsiteX0" fmla="*/ 18549 w 18548"/>
                  <a:gd name="connsiteY0" fmla="*/ 0 h 33093"/>
                  <a:gd name="connsiteX1" fmla="*/ 0 w 18548"/>
                  <a:gd name="connsiteY1" fmla="*/ 33094 h 33093"/>
                  <a:gd name="connsiteX2" fmla="*/ 18549 w 18548"/>
                  <a:gd name="connsiteY2" fmla="*/ 0 h 33093"/>
                </a:gdLst>
                <a:ahLst/>
                <a:cxnLst>
                  <a:cxn ang="0">
                    <a:pos x="connsiteX0" y="connsiteY0"/>
                  </a:cxn>
                  <a:cxn ang="0">
                    <a:pos x="connsiteX1" y="connsiteY1"/>
                  </a:cxn>
                  <a:cxn ang="0">
                    <a:pos x="connsiteX2" y="connsiteY2"/>
                  </a:cxn>
                </a:cxnLst>
                <a:rect l="l" t="t" r="r" b="b"/>
                <a:pathLst>
                  <a:path w="18548" h="33093">
                    <a:moveTo>
                      <a:pt x="18549" y="0"/>
                    </a:moveTo>
                    <a:cubicBezTo>
                      <a:pt x="12011" y="11758"/>
                      <a:pt x="5727" y="22907"/>
                      <a:pt x="0" y="33094"/>
                    </a:cubicBezTo>
                    <a:cubicBezTo>
                      <a:pt x="6639" y="22552"/>
                      <a:pt x="12822" y="11504"/>
                      <a:pt x="18549" y="0"/>
                    </a:cubicBezTo>
                    <a:close/>
                  </a:path>
                </a:pathLst>
              </a:custGeom>
              <a:solidFill>
                <a:srgbClr val="B595C0"/>
              </a:solidFill>
              <a:ln w="50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ihandsfigur: Form 17">
                <a:extLst>
                  <a:ext uri="{FF2B5EF4-FFF2-40B4-BE49-F238E27FC236}">
                    <a16:creationId xmlns:a16="http://schemas.microsoft.com/office/drawing/2014/main" id="{F2EE7404-28B7-4903-A4A4-43B9BE8954F6}"/>
                  </a:ext>
                </a:extLst>
              </p:cNvPr>
              <p:cNvSpPr/>
              <p:nvPr/>
            </p:nvSpPr>
            <p:spPr>
              <a:xfrm>
                <a:off x="10199966" y="4840528"/>
                <a:ext cx="621029" cy="1027582"/>
              </a:xfrm>
              <a:custGeom>
                <a:avLst/>
                <a:gdLst>
                  <a:gd name="connsiteX0" fmla="*/ 604103 w 621029"/>
                  <a:gd name="connsiteY0" fmla="*/ 421351 h 1027582"/>
                  <a:gd name="connsiteX1" fmla="*/ 192685 w 621029"/>
                  <a:gd name="connsiteY1" fmla="*/ 0 h 1027582"/>
                  <a:gd name="connsiteX2" fmla="*/ 0 w 621029"/>
                  <a:gd name="connsiteY2" fmla="*/ 134200 h 1027582"/>
                  <a:gd name="connsiteX3" fmla="*/ 0 w 621029"/>
                  <a:gd name="connsiteY3" fmla="*/ 134200 h 1027582"/>
                  <a:gd name="connsiteX4" fmla="*/ 147630 w 621029"/>
                  <a:gd name="connsiteY4" fmla="*/ 428801 h 1027582"/>
                  <a:gd name="connsiteX5" fmla="*/ 283604 w 621029"/>
                  <a:gd name="connsiteY5" fmla="*/ 1027583 h 1027582"/>
                  <a:gd name="connsiteX6" fmla="*/ 556008 w 621029"/>
                  <a:gd name="connsiteY6" fmla="*/ 805960 h 1027582"/>
                  <a:gd name="connsiteX7" fmla="*/ 574556 w 621029"/>
                  <a:gd name="connsiteY7" fmla="*/ 772866 h 1027582"/>
                  <a:gd name="connsiteX8" fmla="*/ 621030 w 621029"/>
                  <a:gd name="connsiteY8" fmla="*/ 554639 h 1027582"/>
                  <a:gd name="connsiteX9" fmla="*/ 604103 w 621029"/>
                  <a:gd name="connsiteY9" fmla="*/ 421351 h 102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1029" h="1027582">
                    <a:moveTo>
                      <a:pt x="604103" y="421351"/>
                    </a:moveTo>
                    <a:cubicBezTo>
                      <a:pt x="554285" y="226285"/>
                      <a:pt x="397633" y="68114"/>
                      <a:pt x="192685" y="0"/>
                    </a:cubicBezTo>
                    <a:cubicBezTo>
                      <a:pt x="85395" y="26607"/>
                      <a:pt x="18600" y="83470"/>
                      <a:pt x="0" y="134200"/>
                    </a:cubicBezTo>
                    <a:lnTo>
                      <a:pt x="0" y="134200"/>
                    </a:lnTo>
                    <a:cubicBezTo>
                      <a:pt x="0" y="211588"/>
                      <a:pt x="25036" y="334182"/>
                      <a:pt x="147630" y="428801"/>
                    </a:cubicBezTo>
                    <a:cubicBezTo>
                      <a:pt x="359015" y="591940"/>
                      <a:pt x="147579" y="804389"/>
                      <a:pt x="283604" y="1027583"/>
                    </a:cubicBezTo>
                    <a:cubicBezTo>
                      <a:pt x="388308" y="969706"/>
                      <a:pt x="491847" y="908688"/>
                      <a:pt x="556008" y="805960"/>
                    </a:cubicBezTo>
                    <a:cubicBezTo>
                      <a:pt x="561734" y="795774"/>
                      <a:pt x="567968" y="784624"/>
                      <a:pt x="574556" y="772866"/>
                    </a:cubicBezTo>
                    <a:cubicBezTo>
                      <a:pt x="603697" y="714432"/>
                      <a:pt x="621030" y="643582"/>
                      <a:pt x="621030" y="554639"/>
                    </a:cubicBezTo>
                    <a:cubicBezTo>
                      <a:pt x="621030" y="508774"/>
                      <a:pt x="615050" y="464227"/>
                      <a:pt x="604103" y="421351"/>
                    </a:cubicBezTo>
                    <a:close/>
                  </a:path>
                </a:pathLst>
              </a:custGeom>
              <a:solidFill>
                <a:srgbClr val="5C1188"/>
              </a:solidFill>
              <a:ln w="50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9" name="Bild 16">
              <a:extLst>
                <a:ext uri="{FF2B5EF4-FFF2-40B4-BE49-F238E27FC236}">
                  <a16:creationId xmlns:a16="http://schemas.microsoft.com/office/drawing/2014/main" id="{9B94F7C5-2978-4B7C-A0AE-835462670D78}"/>
                </a:ext>
              </a:extLst>
            </p:cNvPr>
            <p:cNvGrpSpPr/>
            <p:nvPr/>
          </p:nvGrpSpPr>
          <p:grpSpPr>
            <a:xfrm>
              <a:off x="9173599" y="5792091"/>
              <a:ext cx="472892" cy="93352"/>
              <a:chOff x="9173599" y="5792091"/>
              <a:chExt cx="472892" cy="93352"/>
            </a:xfrm>
            <a:solidFill>
              <a:srgbClr val="F5C500"/>
            </a:solidFill>
          </p:grpSpPr>
          <p:sp>
            <p:nvSpPr>
              <p:cNvPr id="10" name="Frihandsfigur: Form 9">
                <a:extLst>
                  <a:ext uri="{FF2B5EF4-FFF2-40B4-BE49-F238E27FC236}">
                    <a16:creationId xmlns:a16="http://schemas.microsoft.com/office/drawing/2014/main" id="{173A749A-9693-420A-B977-5C818139F1C9}"/>
                  </a:ext>
                </a:extLst>
              </p:cNvPr>
              <p:cNvSpPr/>
              <p:nvPr/>
            </p:nvSpPr>
            <p:spPr>
              <a:xfrm>
                <a:off x="9173599" y="5792091"/>
                <a:ext cx="92946" cy="92946"/>
              </a:xfrm>
              <a:custGeom>
                <a:avLst/>
                <a:gdLst>
                  <a:gd name="connsiteX0" fmla="*/ 92947 w 92946"/>
                  <a:gd name="connsiteY0" fmla="*/ 46473 h 92946"/>
                  <a:gd name="connsiteX1" fmla="*/ 46473 w 92946"/>
                  <a:gd name="connsiteY1" fmla="*/ 92947 h 92946"/>
                  <a:gd name="connsiteX2" fmla="*/ 0 w 92946"/>
                  <a:gd name="connsiteY2" fmla="*/ 46473 h 92946"/>
                  <a:gd name="connsiteX3" fmla="*/ 46473 w 92946"/>
                  <a:gd name="connsiteY3" fmla="*/ 0 h 92946"/>
                  <a:gd name="connsiteX4" fmla="*/ 92947 w 92946"/>
                  <a:gd name="connsiteY4" fmla="*/ 46473 h 92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46" h="92946">
                    <a:moveTo>
                      <a:pt x="92947" y="46473"/>
                    </a:moveTo>
                    <a:cubicBezTo>
                      <a:pt x="92947" y="72140"/>
                      <a:pt x="72140" y="92947"/>
                      <a:pt x="46473" y="92947"/>
                    </a:cubicBezTo>
                    <a:cubicBezTo>
                      <a:pt x="20807" y="92947"/>
                      <a:pt x="0" y="72140"/>
                      <a:pt x="0" y="46473"/>
                    </a:cubicBezTo>
                    <a:cubicBezTo>
                      <a:pt x="0" y="20807"/>
                      <a:pt x="20807" y="0"/>
                      <a:pt x="46473" y="0"/>
                    </a:cubicBezTo>
                    <a:cubicBezTo>
                      <a:pt x="72140" y="0"/>
                      <a:pt x="92947" y="20807"/>
                      <a:pt x="92947" y="46473"/>
                    </a:cubicBezTo>
                    <a:close/>
                  </a:path>
                </a:pathLst>
              </a:custGeom>
              <a:solidFill>
                <a:srgbClr val="F5C500"/>
              </a:solidFill>
              <a:ln w="50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Frihandsfigur: Form 10">
                <a:extLst>
                  <a:ext uri="{FF2B5EF4-FFF2-40B4-BE49-F238E27FC236}">
                    <a16:creationId xmlns:a16="http://schemas.microsoft.com/office/drawing/2014/main" id="{39F57C1D-D33C-449A-88B9-171601E1BFE3}"/>
                  </a:ext>
                </a:extLst>
              </p:cNvPr>
              <p:cNvSpPr/>
              <p:nvPr/>
            </p:nvSpPr>
            <p:spPr>
              <a:xfrm>
                <a:off x="9300400" y="5792091"/>
                <a:ext cx="92946" cy="92946"/>
              </a:xfrm>
              <a:custGeom>
                <a:avLst/>
                <a:gdLst>
                  <a:gd name="connsiteX0" fmla="*/ 92947 w 92946"/>
                  <a:gd name="connsiteY0" fmla="*/ 46473 h 92946"/>
                  <a:gd name="connsiteX1" fmla="*/ 46473 w 92946"/>
                  <a:gd name="connsiteY1" fmla="*/ 92947 h 92946"/>
                  <a:gd name="connsiteX2" fmla="*/ 0 w 92946"/>
                  <a:gd name="connsiteY2" fmla="*/ 46473 h 92946"/>
                  <a:gd name="connsiteX3" fmla="*/ 46473 w 92946"/>
                  <a:gd name="connsiteY3" fmla="*/ 0 h 92946"/>
                  <a:gd name="connsiteX4" fmla="*/ 92947 w 92946"/>
                  <a:gd name="connsiteY4" fmla="*/ 46473 h 92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46" h="92946">
                    <a:moveTo>
                      <a:pt x="92947" y="46473"/>
                    </a:moveTo>
                    <a:cubicBezTo>
                      <a:pt x="92947" y="72140"/>
                      <a:pt x="72140" y="92947"/>
                      <a:pt x="46473" y="92947"/>
                    </a:cubicBezTo>
                    <a:cubicBezTo>
                      <a:pt x="20807" y="92947"/>
                      <a:pt x="0" y="72140"/>
                      <a:pt x="0" y="46473"/>
                    </a:cubicBezTo>
                    <a:cubicBezTo>
                      <a:pt x="0" y="20807"/>
                      <a:pt x="20807" y="0"/>
                      <a:pt x="46473" y="0"/>
                    </a:cubicBezTo>
                    <a:cubicBezTo>
                      <a:pt x="72140" y="0"/>
                      <a:pt x="92947" y="20807"/>
                      <a:pt x="92947" y="46473"/>
                    </a:cubicBezTo>
                    <a:close/>
                  </a:path>
                </a:pathLst>
              </a:custGeom>
              <a:solidFill>
                <a:srgbClr val="F5C500"/>
              </a:solidFill>
              <a:ln w="50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Frihandsfigur: Form 11">
                <a:extLst>
                  <a:ext uri="{FF2B5EF4-FFF2-40B4-BE49-F238E27FC236}">
                    <a16:creationId xmlns:a16="http://schemas.microsoft.com/office/drawing/2014/main" id="{39BDBDE4-E107-40D5-8852-7D861504E051}"/>
                  </a:ext>
                </a:extLst>
              </p:cNvPr>
              <p:cNvSpPr/>
              <p:nvPr/>
            </p:nvSpPr>
            <p:spPr>
              <a:xfrm>
                <a:off x="9427150" y="5792091"/>
                <a:ext cx="92946" cy="92946"/>
              </a:xfrm>
              <a:custGeom>
                <a:avLst/>
                <a:gdLst>
                  <a:gd name="connsiteX0" fmla="*/ 92947 w 92946"/>
                  <a:gd name="connsiteY0" fmla="*/ 46473 h 92946"/>
                  <a:gd name="connsiteX1" fmla="*/ 46473 w 92946"/>
                  <a:gd name="connsiteY1" fmla="*/ 92947 h 92946"/>
                  <a:gd name="connsiteX2" fmla="*/ 0 w 92946"/>
                  <a:gd name="connsiteY2" fmla="*/ 46473 h 92946"/>
                  <a:gd name="connsiteX3" fmla="*/ 46473 w 92946"/>
                  <a:gd name="connsiteY3" fmla="*/ 0 h 92946"/>
                  <a:gd name="connsiteX4" fmla="*/ 92947 w 92946"/>
                  <a:gd name="connsiteY4" fmla="*/ 46473 h 92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46" h="92946">
                    <a:moveTo>
                      <a:pt x="92947" y="46473"/>
                    </a:moveTo>
                    <a:cubicBezTo>
                      <a:pt x="92947" y="72140"/>
                      <a:pt x="72140" y="92947"/>
                      <a:pt x="46473" y="92947"/>
                    </a:cubicBezTo>
                    <a:cubicBezTo>
                      <a:pt x="20807" y="92947"/>
                      <a:pt x="0" y="72140"/>
                      <a:pt x="0" y="46473"/>
                    </a:cubicBezTo>
                    <a:cubicBezTo>
                      <a:pt x="0" y="20807"/>
                      <a:pt x="20807" y="0"/>
                      <a:pt x="46473" y="0"/>
                    </a:cubicBezTo>
                    <a:cubicBezTo>
                      <a:pt x="72140" y="0"/>
                      <a:pt x="92947" y="20807"/>
                      <a:pt x="92947" y="46473"/>
                    </a:cubicBezTo>
                    <a:close/>
                  </a:path>
                </a:pathLst>
              </a:custGeom>
              <a:solidFill>
                <a:srgbClr val="F5C500"/>
              </a:solidFill>
              <a:ln w="50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Frihandsfigur: Form 12">
                <a:extLst>
                  <a:ext uri="{FF2B5EF4-FFF2-40B4-BE49-F238E27FC236}">
                    <a16:creationId xmlns:a16="http://schemas.microsoft.com/office/drawing/2014/main" id="{D8D8D97B-0D60-42E2-89BB-9D0A9F390410}"/>
                  </a:ext>
                </a:extLst>
              </p:cNvPr>
              <p:cNvSpPr/>
              <p:nvPr/>
            </p:nvSpPr>
            <p:spPr>
              <a:xfrm>
                <a:off x="9553545" y="5792496"/>
                <a:ext cx="92946" cy="92946"/>
              </a:xfrm>
              <a:custGeom>
                <a:avLst/>
                <a:gdLst>
                  <a:gd name="connsiteX0" fmla="*/ 92947 w 92946"/>
                  <a:gd name="connsiteY0" fmla="*/ 46473 h 92946"/>
                  <a:gd name="connsiteX1" fmla="*/ 46473 w 92946"/>
                  <a:gd name="connsiteY1" fmla="*/ 92947 h 92946"/>
                  <a:gd name="connsiteX2" fmla="*/ 0 w 92946"/>
                  <a:gd name="connsiteY2" fmla="*/ 46473 h 92946"/>
                  <a:gd name="connsiteX3" fmla="*/ 46473 w 92946"/>
                  <a:gd name="connsiteY3" fmla="*/ 0 h 92946"/>
                  <a:gd name="connsiteX4" fmla="*/ 92947 w 92946"/>
                  <a:gd name="connsiteY4" fmla="*/ 46473 h 92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46" h="92946">
                    <a:moveTo>
                      <a:pt x="92947" y="46473"/>
                    </a:moveTo>
                    <a:cubicBezTo>
                      <a:pt x="92947" y="72140"/>
                      <a:pt x="72140" y="92947"/>
                      <a:pt x="46473" y="92947"/>
                    </a:cubicBezTo>
                    <a:cubicBezTo>
                      <a:pt x="20807" y="92947"/>
                      <a:pt x="0" y="72140"/>
                      <a:pt x="0" y="46473"/>
                    </a:cubicBezTo>
                    <a:cubicBezTo>
                      <a:pt x="0" y="20807"/>
                      <a:pt x="20807" y="0"/>
                      <a:pt x="46473" y="0"/>
                    </a:cubicBezTo>
                    <a:cubicBezTo>
                      <a:pt x="72140" y="0"/>
                      <a:pt x="92947" y="20807"/>
                      <a:pt x="92947" y="46473"/>
                    </a:cubicBezTo>
                    <a:close/>
                  </a:path>
                </a:pathLst>
              </a:custGeom>
              <a:solidFill>
                <a:srgbClr val="F5C500"/>
              </a:solidFill>
              <a:ln w="50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4246760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82605" y="365126"/>
            <a:ext cx="11078024" cy="1299772"/>
          </a:xfrm>
        </p:spPr>
        <p:txBody>
          <a:bodyPr/>
          <a:lstStyle/>
          <a:p>
            <a:r>
              <a:rPr lang="sv-SE"/>
              <a:t>Exempel på Visions </a:t>
            </a:r>
            <a:r>
              <a:rPr lang="sv-SE" dirty="0"/>
              <a:t>ställningstaganden</a:t>
            </a:r>
          </a:p>
        </p:txBody>
      </p:sp>
      <p:sp>
        <p:nvSpPr>
          <p:cNvPr id="4" name="Platshållare för innehåll 1"/>
          <p:cNvSpPr txBox="1">
            <a:spLocks/>
          </p:cNvSpPr>
          <p:nvPr/>
        </p:nvSpPr>
        <p:spPr>
          <a:xfrm>
            <a:off x="670854" y="1290181"/>
            <a:ext cx="5677637" cy="5279531"/>
          </a:xfrm>
          <a:prstGeom prst="rect">
            <a:avLst/>
          </a:prstGeom>
        </p:spPr>
        <p:txBody>
          <a:bodyPr>
            <a:normAutofit lnSpcReduction="10000"/>
          </a:bodyPr>
          <a:lstStyle>
            <a:lvl1pPr marL="265113" indent="-265113" algn="l" defTabSz="685800" rtl="0" eaLnBrk="1" latinLnBrk="0" hangingPunct="1">
              <a:lnSpc>
                <a:spcPct val="100000"/>
              </a:lnSpc>
              <a:spcBef>
                <a:spcPts val="750"/>
              </a:spcBef>
              <a:buClr>
                <a:schemeClr val="accent1"/>
              </a:buClr>
              <a:buSzPct val="100000"/>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1pPr>
            <a:lvl2pPr marL="54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72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90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108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sv-SE" dirty="0"/>
              <a:t>Frivillighetsprincipen</a:t>
            </a:r>
          </a:p>
          <a:p>
            <a:pPr marL="0" indent="0">
              <a:buNone/>
            </a:pPr>
            <a:endParaRPr lang="sv-SE" dirty="0"/>
          </a:p>
          <a:p>
            <a:r>
              <a:rPr lang="sv-SE" dirty="0">
                <a:latin typeface="+mj-lt"/>
              </a:rPr>
              <a:t>Kontoret är utgångspunkten</a:t>
            </a:r>
          </a:p>
          <a:p>
            <a:pPr marL="0" indent="0">
              <a:buNone/>
            </a:pPr>
            <a:endParaRPr lang="sv-SE" dirty="0">
              <a:latin typeface="+mj-lt"/>
            </a:endParaRPr>
          </a:p>
          <a:p>
            <a:r>
              <a:rPr lang="sv-SE" dirty="0">
                <a:latin typeface="+mj-lt"/>
                <a:ea typeface="Times New Roman" panose="02020603050405020304" pitchFamily="18" charset="0"/>
              </a:rPr>
              <a:t>F</a:t>
            </a:r>
            <a:r>
              <a:rPr lang="sv-SE" dirty="0">
                <a:effectLst/>
                <a:latin typeface="+mj-lt"/>
                <a:ea typeface="Times New Roman" panose="02020603050405020304" pitchFamily="18" charset="0"/>
                <a:cs typeface="Times New Roman" panose="02020603050405020304" pitchFamily="18" charset="0"/>
              </a:rPr>
              <a:t>örutbestämda riktlinjer framtagna partsgemensamt ska styra bedömningen av distansarbete</a:t>
            </a:r>
          </a:p>
          <a:p>
            <a:pPr marL="0" indent="0">
              <a:buNone/>
            </a:pPr>
            <a:endParaRPr lang="sv-SE" dirty="0">
              <a:effectLst/>
              <a:latin typeface="+mj-lt"/>
              <a:ea typeface="Times New Roman" panose="02020603050405020304" pitchFamily="18" charset="0"/>
              <a:cs typeface="Times New Roman" panose="02020603050405020304" pitchFamily="18" charset="0"/>
            </a:endParaRPr>
          </a:p>
          <a:p>
            <a:r>
              <a:rPr lang="sv-SE" dirty="0">
                <a:latin typeface="+mj-lt"/>
              </a:rPr>
              <a:t>Arbetsgivaren bör inom ramen för sitt hållbarhetsarbete möjliggöra resfria möten </a:t>
            </a:r>
          </a:p>
          <a:p>
            <a:pPr marL="0" indent="0">
              <a:buNone/>
            </a:pPr>
            <a:endParaRPr lang="sv-SE" dirty="0">
              <a:latin typeface="+mj-lt"/>
            </a:endParaRPr>
          </a:p>
          <a:p>
            <a:r>
              <a:rPr lang="sv-SE" dirty="0">
                <a:latin typeface="+mj-lt"/>
              </a:rPr>
              <a:t>Arbetsgivare bör vid distansarbete upprätta rutiner för att kunna fånga upp och följa upp eventuella risker för våld i hemmet som kan drabba de anställda</a:t>
            </a:r>
          </a:p>
        </p:txBody>
      </p:sp>
      <p:pic>
        <p:nvPicPr>
          <p:cNvPr id="213" name="Bildobjekt 212">
            <a:extLst>
              <a:ext uri="{FF2B5EF4-FFF2-40B4-BE49-F238E27FC236}">
                <a16:creationId xmlns:a16="http://schemas.microsoft.com/office/drawing/2014/main" id="{B6C2F3EA-74F9-4B45-8CA8-ADA9DC9C61CE}"/>
              </a:ext>
            </a:extLst>
          </p:cNvPr>
          <p:cNvPicPr>
            <a:picLocks noChangeAspect="1"/>
          </p:cNvPicPr>
          <p:nvPr/>
        </p:nvPicPr>
        <p:blipFill>
          <a:blip r:embed="rId3"/>
          <a:stretch>
            <a:fillRect/>
          </a:stretch>
        </p:blipFill>
        <p:spPr>
          <a:xfrm>
            <a:off x="6348491" y="1426904"/>
            <a:ext cx="4803649" cy="4478866"/>
          </a:xfrm>
          <a:prstGeom prst="rect">
            <a:avLst/>
          </a:prstGeom>
        </p:spPr>
      </p:pic>
    </p:spTree>
    <p:extLst>
      <p:ext uri="{BB962C8B-B14F-4D97-AF65-F5344CB8AC3E}">
        <p14:creationId xmlns:p14="http://schemas.microsoft.com/office/powerpoint/2010/main" val="994603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6303FE4-DBCE-449C-86E3-FCBE06815C1A}"/>
              </a:ext>
            </a:extLst>
          </p:cNvPr>
          <p:cNvSpPr>
            <a:spLocks noGrp="1"/>
          </p:cNvSpPr>
          <p:nvPr>
            <p:ph type="title"/>
          </p:nvPr>
        </p:nvSpPr>
        <p:spPr/>
        <p:txBody>
          <a:bodyPr/>
          <a:lstStyle/>
          <a:p>
            <a:r>
              <a:rPr lang="sv-SE" sz="4000" b="1" dirty="0">
                <a:latin typeface="Times New Roman" panose="02020603050405020304" pitchFamily="18" charset="0"/>
                <a:ea typeface="SimHei" panose="02010609060101010101" pitchFamily="49" charset="-122"/>
              </a:rPr>
              <a:t>Distansarbete – </a:t>
            </a:r>
            <a:r>
              <a:rPr lang="sv-SE" sz="2800" b="1" dirty="0">
                <a:latin typeface="Times New Roman" panose="02020603050405020304" pitchFamily="18" charset="0"/>
                <a:ea typeface="SimHei" panose="02010609060101010101" pitchFamily="49" charset="-122"/>
              </a:rPr>
              <a:t>Förutbestämda kriterier bör styra bedömningen av distansarbete</a:t>
            </a:r>
            <a:endParaRPr lang="sv-SE" sz="2800" dirty="0"/>
          </a:p>
        </p:txBody>
      </p:sp>
      <p:sp>
        <p:nvSpPr>
          <p:cNvPr id="6" name="Platshållare för innehåll 5">
            <a:extLst>
              <a:ext uri="{FF2B5EF4-FFF2-40B4-BE49-F238E27FC236}">
                <a16:creationId xmlns:a16="http://schemas.microsoft.com/office/drawing/2014/main" id="{6391CF71-AD54-49D5-90E0-8F87B327482B}"/>
              </a:ext>
            </a:extLst>
          </p:cNvPr>
          <p:cNvSpPr>
            <a:spLocks noGrp="1"/>
          </p:cNvSpPr>
          <p:nvPr>
            <p:ph sz="quarter" idx="13"/>
          </p:nvPr>
        </p:nvSpPr>
        <p:spPr>
          <a:xfrm>
            <a:off x="6252228" y="1957553"/>
            <a:ext cx="5395763" cy="2894643"/>
          </a:xfrm>
        </p:spPr>
        <p:txBody>
          <a:bodyPr>
            <a:normAutofit fontScale="92500" lnSpcReduction="20000"/>
          </a:bodyPr>
          <a:lstStyle/>
          <a:p>
            <a:pPr marL="0" indent="0">
              <a:buNone/>
            </a:pPr>
            <a:r>
              <a:rPr lang="sv-SE" sz="1800" b="1" dirty="0"/>
              <a:t>Vad är det i dag som avgör om en medlem får jobba på distans?</a:t>
            </a:r>
          </a:p>
          <a:p>
            <a:r>
              <a:rPr lang="sv-SE" dirty="0"/>
              <a:t>Det är ofta verksamhetens behov och medarbetarnas förutsättningar som styr om arbetsuppgifterna går att lösa på distans. </a:t>
            </a:r>
          </a:p>
          <a:p>
            <a:r>
              <a:rPr lang="sv-SE" dirty="0"/>
              <a:t>Vanligt att den närmaste chefen avgör.</a:t>
            </a:r>
          </a:p>
          <a:p>
            <a:r>
              <a:rPr lang="sv-SE" dirty="0"/>
              <a:t>Kan vara svårt för den enskilde att förstå och det kan också upplevas mer eller mindre rättvist.</a:t>
            </a:r>
          </a:p>
          <a:p>
            <a:r>
              <a:rPr lang="sv-SE" dirty="0"/>
              <a:t>Saknas övergripande vägledning kan också chefer hamna i svåra och tidskrävande vägval.</a:t>
            </a:r>
          </a:p>
          <a:p>
            <a:r>
              <a:rPr lang="sv-SE" dirty="0"/>
              <a:t>Viktigt att kontinuerligt följa upp partsgemensamt</a:t>
            </a:r>
          </a:p>
        </p:txBody>
      </p:sp>
      <p:sp>
        <p:nvSpPr>
          <p:cNvPr id="7" name="Platshållare för innehåll 5">
            <a:extLst>
              <a:ext uri="{FF2B5EF4-FFF2-40B4-BE49-F238E27FC236}">
                <a16:creationId xmlns:a16="http://schemas.microsoft.com/office/drawing/2014/main" id="{8501290C-B7A9-4D99-BE28-F6DBB0B325AA}"/>
              </a:ext>
            </a:extLst>
          </p:cNvPr>
          <p:cNvSpPr txBox="1">
            <a:spLocks/>
          </p:cNvSpPr>
          <p:nvPr/>
        </p:nvSpPr>
        <p:spPr>
          <a:xfrm>
            <a:off x="544009" y="1957553"/>
            <a:ext cx="5551991" cy="2894643"/>
          </a:xfrm>
          <a:prstGeom prst="rect">
            <a:avLst/>
          </a:prstGeom>
          <a:solidFill>
            <a:srgbClr val="D8CFC6"/>
          </a:solidFill>
        </p:spPr>
        <p:txBody>
          <a:bodyPr vert="horz" lIns="0" tIns="0" rIns="0" bIns="0" rtlCol="0">
            <a:normAutofit/>
          </a:bodyPr>
          <a:lstStyle>
            <a:lvl1pPr marL="265113" indent="-265113" algn="l" defTabSz="685800" rtl="0" eaLnBrk="1" latinLnBrk="0" hangingPunct="1">
              <a:lnSpc>
                <a:spcPct val="100000"/>
              </a:lnSpc>
              <a:spcBef>
                <a:spcPts val="750"/>
              </a:spcBef>
              <a:buClr>
                <a:schemeClr val="accent1"/>
              </a:buClr>
              <a:buSzPct val="10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1pPr>
            <a:lvl2pPr marL="54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2pPr>
            <a:lvl3pPr marL="72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3pPr>
            <a:lvl4pPr marL="90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4pPr>
            <a:lvl5pPr marL="108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5725" lvl="1" indent="0">
              <a:buNone/>
            </a:pPr>
            <a:br>
              <a:rPr lang="sv-SE" b="1" dirty="0">
                <a:latin typeface="Times New Roman" panose="02020603050405020304" pitchFamily="18" charset="0"/>
                <a:ea typeface="SimHei" panose="02010609060101010101" pitchFamily="49" charset="-122"/>
              </a:rPr>
            </a:br>
            <a:r>
              <a:rPr lang="sv-SE" b="1" dirty="0"/>
              <a:t>Vision vill:</a:t>
            </a:r>
          </a:p>
          <a:p>
            <a:pPr lvl="1"/>
            <a:r>
              <a:rPr lang="sv-SE" dirty="0"/>
              <a:t>Att distansarbetet ska bygga på frivillighet och medarbetare som önskar och kan ska få arbeta på distans. </a:t>
            </a:r>
          </a:p>
          <a:p>
            <a:pPr marL="180000" lvl="1" indent="0">
              <a:buNone/>
            </a:pPr>
            <a:endParaRPr lang="sv-SE" dirty="0"/>
          </a:p>
          <a:p>
            <a:pPr lvl="1"/>
            <a:r>
              <a:rPr lang="sv-SE" dirty="0"/>
              <a:t>Att förutbestämda riktlinjer styr bedömningen av distansarbete.</a:t>
            </a:r>
          </a:p>
          <a:p>
            <a:pPr marL="180000" lvl="1" indent="0">
              <a:buNone/>
            </a:pPr>
            <a:endParaRPr lang="sv-SE" dirty="0"/>
          </a:p>
          <a:p>
            <a:endParaRPr lang="sv-SE" dirty="0"/>
          </a:p>
        </p:txBody>
      </p:sp>
      <p:grpSp>
        <p:nvGrpSpPr>
          <p:cNvPr id="5" name="Bild 4">
            <a:extLst>
              <a:ext uri="{FF2B5EF4-FFF2-40B4-BE49-F238E27FC236}">
                <a16:creationId xmlns:a16="http://schemas.microsoft.com/office/drawing/2014/main" id="{A28F745F-361A-4346-AF3C-A15448CA0263}"/>
              </a:ext>
            </a:extLst>
          </p:cNvPr>
          <p:cNvGrpSpPr/>
          <p:nvPr>
            <p:custDataLst>
              <p:tags r:id="rId1"/>
            </p:custDataLst>
          </p:nvPr>
        </p:nvGrpSpPr>
        <p:grpSpPr>
          <a:xfrm>
            <a:off x="8782627" y="5021034"/>
            <a:ext cx="2088592" cy="1826395"/>
            <a:chOff x="3465505" y="247578"/>
            <a:chExt cx="2088592" cy="1826395"/>
          </a:xfrm>
        </p:grpSpPr>
        <p:sp>
          <p:nvSpPr>
            <p:cNvPr id="8" name="Frihandsfigur: Form 7">
              <a:extLst>
                <a:ext uri="{FF2B5EF4-FFF2-40B4-BE49-F238E27FC236}">
                  <a16:creationId xmlns:a16="http://schemas.microsoft.com/office/drawing/2014/main" id="{36A50186-305B-4497-9C22-52A8147E3234}"/>
                </a:ext>
              </a:extLst>
            </p:cNvPr>
            <p:cNvSpPr/>
            <p:nvPr/>
          </p:nvSpPr>
          <p:spPr>
            <a:xfrm>
              <a:off x="3480586" y="265957"/>
              <a:ext cx="2073510" cy="1808016"/>
            </a:xfrm>
            <a:custGeom>
              <a:avLst/>
              <a:gdLst>
                <a:gd name="connsiteX0" fmla="*/ 1828297 w 2073510"/>
                <a:gd name="connsiteY0" fmla="*/ 0 h 1808016"/>
                <a:gd name="connsiteX1" fmla="*/ 735642 w 2073510"/>
                <a:gd name="connsiteY1" fmla="*/ 0 h 1808016"/>
                <a:gd name="connsiteX2" fmla="*/ 490428 w 2073510"/>
                <a:gd name="connsiteY2" fmla="*/ 245214 h 1808016"/>
                <a:gd name="connsiteX3" fmla="*/ 490428 w 2073510"/>
                <a:gd name="connsiteY3" fmla="*/ 824638 h 1808016"/>
                <a:gd name="connsiteX4" fmla="*/ 245214 w 2073510"/>
                <a:gd name="connsiteY4" fmla="*/ 824638 h 1808016"/>
                <a:gd name="connsiteX5" fmla="*/ 0 w 2073510"/>
                <a:gd name="connsiteY5" fmla="*/ 1069852 h 1808016"/>
                <a:gd name="connsiteX6" fmla="*/ 0 w 2073510"/>
                <a:gd name="connsiteY6" fmla="*/ 1562802 h 1808016"/>
                <a:gd name="connsiteX7" fmla="*/ 245214 w 2073510"/>
                <a:gd name="connsiteY7" fmla="*/ 1808016 h 1808016"/>
                <a:gd name="connsiteX8" fmla="*/ 1312698 w 2073510"/>
                <a:gd name="connsiteY8" fmla="*/ 1808016 h 1808016"/>
                <a:gd name="connsiteX9" fmla="*/ 1557913 w 2073510"/>
                <a:gd name="connsiteY9" fmla="*/ 1562802 h 1808016"/>
                <a:gd name="connsiteX10" fmla="*/ 1557913 w 2073510"/>
                <a:gd name="connsiteY10" fmla="*/ 1316353 h 1808016"/>
                <a:gd name="connsiteX11" fmla="*/ 1828297 w 2073510"/>
                <a:gd name="connsiteY11" fmla="*/ 1316353 h 1808016"/>
                <a:gd name="connsiteX12" fmla="*/ 2073511 w 2073510"/>
                <a:gd name="connsiteY12" fmla="*/ 1071139 h 1808016"/>
                <a:gd name="connsiteX13" fmla="*/ 2073511 w 2073510"/>
                <a:gd name="connsiteY13" fmla="*/ 245214 h 1808016"/>
                <a:gd name="connsiteX14" fmla="*/ 1828297 w 2073510"/>
                <a:gd name="connsiteY14" fmla="*/ 0 h 180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73510" h="1808016">
                  <a:moveTo>
                    <a:pt x="1828297" y="0"/>
                  </a:moveTo>
                  <a:lnTo>
                    <a:pt x="735642" y="0"/>
                  </a:lnTo>
                  <a:cubicBezTo>
                    <a:pt x="600219" y="0"/>
                    <a:pt x="490428" y="109790"/>
                    <a:pt x="490428" y="245214"/>
                  </a:cubicBezTo>
                  <a:lnTo>
                    <a:pt x="490428" y="824638"/>
                  </a:lnTo>
                  <a:lnTo>
                    <a:pt x="245214" y="824638"/>
                  </a:lnTo>
                  <a:cubicBezTo>
                    <a:pt x="109790" y="824638"/>
                    <a:pt x="0" y="934428"/>
                    <a:pt x="0" y="1069852"/>
                  </a:cubicBezTo>
                  <a:lnTo>
                    <a:pt x="0" y="1562802"/>
                  </a:lnTo>
                  <a:cubicBezTo>
                    <a:pt x="0" y="1698226"/>
                    <a:pt x="109790" y="1808016"/>
                    <a:pt x="245214" y="1808016"/>
                  </a:cubicBezTo>
                  <a:lnTo>
                    <a:pt x="1312698" y="1808016"/>
                  </a:lnTo>
                  <a:cubicBezTo>
                    <a:pt x="1448122" y="1808016"/>
                    <a:pt x="1557913" y="1698226"/>
                    <a:pt x="1557913" y="1562802"/>
                  </a:cubicBezTo>
                  <a:lnTo>
                    <a:pt x="1557913" y="1316353"/>
                  </a:lnTo>
                  <a:lnTo>
                    <a:pt x="1828297" y="1316353"/>
                  </a:lnTo>
                  <a:cubicBezTo>
                    <a:pt x="1963720" y="1316353"/>
                    <a:pt x="2073511" y="1206562"/>
                    <a:pt x="2073511" y="1071139"/>
                  </a:cubicBezTo>
                  <a:lnTo>
                    <a:pt x="2073511" y="245214"/>
                  </a:lnTo>
                  <a:cubicBezTo>
                    <a:pt x="2073511" y="109790"/>
                    <a:pt x="1963720" y="0"/>
                    <a:pt x="1828297" y="0"/>
                  </a:cubicBezTo>
                  <a:close/>
                </a:path>
              </a:pathLst>
            </a:custGeom>
            <a:solidFill>
              <a:srgbClr val="00A487"/>
            </a:solidFill>
            <a:ln w="5138" cap="flat">
              <a:noFill/>
              <a:prstDash val="solid"/>
              <a:miter/>
            </a:ln>
          </p:spPr>
          <p:txBody>
            <a:bodyPr rtlCol="0" anchor="ctr"/>
            <a:lstStyle/>
            <a:p>
              <a:endParaRPr lang="en-US"/>
            </a:p>
          </p:txBody>
        </p:sp>
        <p:sp>
          <p:nvSpPr>
            <p:cNvPr id="9" name="Frihandsfigur: Form 8">
              <a:extLst>
                <a:ext uri="{FF2B5EF4-FFF2-40B4-BE49-F238E27FC236}">
                  <a16:creationId xmlns:a16="http://schemas.microsoft.com/office/drawing/2014/main" id="{30826FF2-6989-46B3-BE09-2BA1867B6C35}"/>
                </a:ext>
              </a:extLst>
            </p:cNvPr>
            <p:cNvSpPr/>
            <p:nvPr/>
          </p:nvSpPr>
          <p:spPr>
            <a:xfrm>
              <a:off x="3465505" y="247578"/>
              <a:ext cx="1041103" cy="976502"/>
            </a:xfrm>
            <a:custGeom>
              <a:avLst/>
              <a:gdLst>
                <a:gd name="connsiteX0" fmla="*/ 221279 w 1041103"/>
                <a:gd name="connsiteY0" fmla="*/ 80455 h 976502"/>
                <a:gd name="connsiteX1" fmla="*/ 567637 w 1041103"/>
                <a:gd name="connsiteY1" fmla="*/ 827 h 976502"/>
                <a:gd name="connsiteX2" fmla="*/ 891295 w 1041103"/>
                <a:gd name="connsiteY2" fmla="*/ 117000 h 976502"/>
                <a:gd name="connsiteX3" fmla="*/ 963768 w 1041103"/>
                <a:gd name="connsiteY3" fmla="*/ 667806 h 976502"/>
                <a:gd name="connsiteX4" fmla="*/ 659154 w 1041103"/>
                <a:gd name="connsiteY4" fmla="*/ 844150 h 976502"/>
                <a:gd name="connsiteX5" fmla="*/ 578343 w 1041103"/>
                <a:gd name="connsiteY5" fmla="*/ 860312 h 976502"/>
                <a:gd name="connsiteX6" fmla="*/ 553122 w 1041103"/>
                <a:gd name="connsiteY6" fmla="*/ 975147 h 976502"/>
                <a:gd name="connsiteX7" fmla="*/ 0 w 1041103"/>
                <a:gd name="connsiteY7" fmla="*/ 469534 h 976502"/>
                <a:gd name="connsiteX8" fmla="*/ 221279 w 1041103"/>
                <a:gd name="connsiteY8" fmla="*/ 80455 h 97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103" h="976502">
                  <a:moveTo>
                    <a:pt x="221279" y="80455"/>
                  </a:moveTo>
                  <a:cubicBezTo>
                    <a:pt x="328033" y="18225"/>
                    <a:pt x="445236" y="-4835"/>
                    <a:pt x="567637" y="827"/>
                  </a:cubicBezTo>
                  <a:cubicBezTo>
                    <a:pt x="686847" y="6335"/>
                    <a:pt x="797203" y="39740"/>
                    <a:pt x="891295" y="117000"/>
                  </a:cubicBezTo>
                  <a:cubicBezTo>
                    <a:pt x="1057447" y="253453"/>
                    <a:pt x="1090956" y="499646"/>
                    <a:pt x="963768" y="667806"/>
                  </a:cubicBezTo>
                  <a:cubicBezTo>
                    <a:pt x="887537" y="768588"/>
                    <a:pt x="780320" y="819340"/>
                    <a:pt x="659154" y="844150"/>
                  </a:cubicBezTo>
                  <a:cubicBezTo>
                    <a:pt x="632234" y="849657"/>
                    <a:pt x="604439" y="852179"/>
                    <a:pt x="578343" y="860312"/>
                  </a:cubicBezTo>
                  <a:cubicBezTo>
                    <a:pt x="521466" y="878019"/>
                    <a:pt x="509679" y="935101"/>
                    <a:pt x="553122" y="975147"/>
                  </a:cubicBezTo>
                  <a:cubicBezTo>
                    <a:pt x="565835" y="988272"/>
                    <a:pt x="0" y="912402"/>
                    <a:pt x="0" y="469534"/>
                  </a:cubicBezTo>
                  <a:cubicBezTo>
                    <a:pt x="2831" y="299521"/>
                    <a:pt x="72730" y="166980"/>
                    <a:pt x="221279" y="80455"/>
                  </a:cubicBezTo>
                  <a:close/>
                </a:path>
              </a:pathLst>
            </a:custGeom>
            <a:solidFill>
              <a:srgbClr val="7930AB"/>
            </a:solidFill>
            <a:ln w="5138" cap="flat">
              <a:noFill/>
              <a:prstDash val="solid"/>
              <a:miter/>
            </a:ln>
          </p:spPr>
          <p:txBody>
            <a:bodyPr rtlCol="0" anchor="ctr"/>
            <a:lstStyle/>
            <a:p>
              <a:endParaRPr lang="en-US"/>
            </a:p>
          </p:txBody>
        </p:sp>
        <p:sp>
          <p:nvSpPr>
            <p:cNvPr id="10" name="Frihandsfigur: Form 9">
              <a:extLst>
                <a:ext uri="{FF2B5EF4-FFF2-40B4-BE49-F238E27FC236}">
                  <a16:creationId xmlns:a16="http://schemas.microsoft.com/office/drawing/2014/main" id="{3A52ED23-61F5-49B7-95A9-98731D04680A}"/>
                </a:ext>
              </a:extLst>
            </p:cNvPr>
            <p:cNvSpPr/>
            <p:nvPr/>
          </p:nvSpPr>
          <p:spPr>
            <a:xfrm>
              <a:off x="4623451" y="512534"/>
              <a:ext cx="863423" cy="809880"/>
            </a:xfrm>
            <a:custGeom>
              <a:avLst/>
              <a:gdLst>
                <a:gd name="connsiteX0" fmla="*/ 863423 w 863423"/>
                <a:gd name="connsiteY0" fmla="*/ 389415 h 809880"/>
                <a:gd name="connsiteX1" fmla="*/ 404702 w 863423"/>
                <a:gd name="connsiteY1" fmla="*/ 808760 h 809880"/>
                <a:gd name="connsiteX2" fmla="*/ 383804 w 863423"/>
                <a:gd name="connsiteY2" fmla="*/ 713536 h 809880"/>
                <a:gd name="connsiteX3" fmla="*/ 316787 w 863423"/>
                <a:gd name="connsiteY3" fmla="*/ 700153 h 809880"/>
                <a:gd name="connsiteX4" fmla="*/ 64161 w 863423"/>
                <a:gd name="connsiteY4" fmla="*/ 553869 h 809880"/>
                <a:gd name="connsiteX5" fmla="*/ 124281 w 863423"/>
                <a:gd name="connsiteY5" fmla="*/ 97052 h 809880"/>
                <a:gd name="connsiteX6" fmla="*/ 392709 w 863423"/>
                <a:gd name="connsiteY6" fmla="*/ 696 h 809880"/>
                <a:gd name="connsiteX7" fmla="*/ 679976 w 863423"/>
                <a:gd name="connsiteY7" fmla="*/ 66735 h 809880"/>
                <a:gd name="connsiteX8" fmla="*/ 863423 w 863423"/>
                <a:gd name="connsiteY8" fmla="*/ 389415 h 80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3423" h="809880">
                  <a:moveTo>
                    <a:pt x="863423" y="389415"/>
                  </a:moveTo>
                  <a:cubicBezTo>
                    <a:pt x="863423" y="756721"/>
                    <a:pt x="394150" y="819621"/>
                    <a:pt x="404702" y="808760"/>
                  </a:cubicBezTo>
                  <a:cubicBezTo>
                    <a:pt x="440733" y="775560"/>
                    <a:pt x="430953" y="728257"/>
                    <a:pt x="383804" y="713536"/>
                  </a:cubicBezTo>
                  <a:cubicBezTo>
                    <a:pt x="362186" y="706793"/>
                    <a:pt x="339126" y="704734"/>
                    <a:pt x="316787" y="700153"/>
                  </a:cubicBezTo>
                  <a:cubicBezTo>
                    <a:pt x="216262" y="679564"/>
                    <a:pt x="127369" y="637460"/>
                    <a:pt x="64161" y="553869"/>
                  </a:cubicBezTo>
                  <a:cubicBezTo>
                    <a:pt x="-41357" y="414379"/>
                    <a:pt x="-13562" y="210188"/>
                    <a:pt x="124281" y="97052"/>
                  </a:cubicBezTo>
                  <a:cubicBezTo>
                    <a:pt x="202313" y="32969"/>
                    <a:pt x="293831" y="5277"/>
                    <a:pt x="392709" y="696"/>
                  </a:cubicBezTo>
                  <a:cubicBezTo>
                    <a:pt x="494212" y="-4039"/>
                    <a:pt x="591392" y="15108"/>
                    <a:pt x="679976" y="66735"/>
                  </a:cubicBezTo>
                  <a:cubicBezTo>
                    <a:pt x="803098" y="138539"/>
                    <a:pt x="861056" y="248432"/>
                    <a:pt x="863423" y="389415"/>
                  </a:cubicBezTo>
                  <a:close/>
                </a:path>
              </a:pathLst>
            </a:custGeom>
            <a:solidFill>
              <a:srgbClr val="006A53"/>
            </a:solidFill>
            <a:ln w="5138" cap="flat">
              <a:noFill/>
              <a:prstDash val="solid"/>
              <a:miter/>
            </a:ln>
          </p:spPr>
          <p:txBody>
            <a:bodyPr rtlCol="0" anchor="ctr"/>
            <a:lstStyle/>
            <a:p>
              <a:endParaRPr lang="en-US"/>
            </a:p>
          </p:txBody>
        </p:sp>
        <p:sp>
          <p:nvSpPr>
            <p:cNvPr id="11" name="Frihandsfigur: Form 10">
              <a:extLst>
                <a:ext uri="{FF2B5EF4-FFF2-40B4-BE49-F238E27FC236}">
                  <a16:creationId xmlns:a16="http://schemas.microsoft.com/office/drawing/2014/main" id="{67106E51-BEC7-49A4-93B4-78AF66C288A2}"/>
                </a:ext>
              </a:extLst>
            </p:cNvPr>
            <p:cNvSpPr/>
            <p:nvPr/>
          </p:nvSpPr>
          <p:spPr>
            <a:xfrm>
              <a:off x="3990522" y="1174480"/>
              <a:ext cx="861409" cy="807965"/>
            </a:xfrm>
            <a:custGeom>
              <a:avLst/>
              <a:gdLst>
                <a:gd name="connsiteX0" fmla="*/ 183036 w 861409"/>
                <a:gd name="connsiteY0" fmla="*/ 66568 h 807965"/>
                <a:gd name="connsiteX1" fmla="*/ 469633 w 861409"/>
                <a:gd name="connsiteY1" fmla="*/ 684 h 807965"/>
                <a:gd name="connsiteX2" fmla="*/ 737444 w 861409"/>
                <a:gd name="connsiteY2" fmla="*/ 96783 h 807965"/>
                <a:gd name="connsiteX3" fmla="*/ 797409 w 861409"/>
                <a:gd name="connsiteY3" fmla="*/ 552570 h 807965"/>
                <a:gd name="connsiteX4" fmla="*/ 545349 w 861409"/>
                <a:gd name="connsiteY4" fmla="*/ 698494 h 807965"/>
                <a:gd name="connsiteX5" fmla="*/ 478487 w 861409"/>
                <a:gd name="connsiteY5" fmla="*/ 711825 h 807965"/>
                <a:gd name="connsiteX6" fmla="*/ 457640 w 861409"/>
                <a:gd name="connsiteY6" fmla="*/ 806843 h 807965"/>
                <a:gd name="connsiteX7" fmla="*/ 0 w 861409"/>
                <a:gd name="connsiteY7" fmla="*/ 388476 h 807965"/>
                <a:gd name="connsiteX8" fmla="*/ 183036 w 861409"/>
                <a:gd name="connsiteY8" fmla="*/ 66568 h 80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409" h="807965">
                  <a:moveTo>
                    <a:pt x="183036" y="66568"/>
                  </a:moveTo>
                  <a:cubicBezTo>
                    <a:pt x="271414" y="15096"/>
                    <a:pt x="368387" y="-4000"/>
                    <a:pt x="469633" y="684"/>
                  </a:cubicBezTo>
                  <a:cubicBezTo>
                    <a:pt x="568306" y="5265"/>
                    <a:pt x="659566" y="32854"/>
                    <a:pt x="737444" y="96783"/>
                  </a:cubicBezTo>
                  <a:cubicBezTo>
                    <a:pt x="874927" y="209661"/>
                    <a:pt x="902670" y="413389"/>
                    <a:pt x="797409" y="552570"/>
                  </a:cubicBezTo>
                  <a:cubicBezTo>
                    <a:pt x="734356" y="635955"/>
                    <a:pt x="645617" y="677957"/>
                    <a:pt x="545349" y="698494"/>
                  </a:cubicBezTo>
                  <a:cubicBezTo>
                    <a:pt x="523062" y="703075"/>
                    <a:pt x="500054" y="705134"/>
                    <a:pt x="478487" y="711825"/>
                  </a:cubicBezTo>
                  <a:cubicBezTo>
                    <a:pt x="431441" y="726495"/>
                    <a:pt x="421661" y="773695"/>
                    <a:pt x="457640" y="806843"/>
                  </a:cubicBezTo>
                  <a:cubicBezTo>
                    <a:pt x="468141" y="817704"/>
                    <a:pt x="0" y="754908"/>
                    <a:pt x="0" y="388476"/>
                  </a:cubicBezTo>
                  <a:cubicBezTo>
                    <a:pt x="2265" y="247802"/>
                    <a:pt x="60120" y="138166"/>
                    <a:pt x="183036" y="66568"/>
                  </a:cubicBezTo>
                  <a:close/>
                </a:path>
              </a:pathLst>
            </a:custGeom>
            <a:solidFill>
              <a:srgbClr val="60D6C2"/>
            </a:solidFill>
            <a:ln w="5138" cap="flat">
              <a:noFill/>
              <a:prstDash val="solid"/>
              <a:miter/>
            </a:ln>
          </p:spPr>
          <p:txBody>
            <a:bodyPr rtlCol="0" anchor="ctr"/>
            <a:lstStyle/>
            <a:p>
              <a:endParaRPr lang="en-US"/>
            </a:p>
          </p:txBody>
        </p:sp>
        <p:grpSp>
          <p:nvGrpSpPr>
            <p:cNvPr id="12" name="Bild 4">
              <a:extLst>
                <a:ext uri="{FF2B5EF4-FFF2-40B4-BE49-F238E27FC236}">
                  <a16:creationId xmlns:a16="http://schemas.microsoft.com/office/drawing/2014/main" id="{72B7CF13-0AEA-48BC-9A4D-7639CB3AE08C}"/>
                </a:ext>
              </a:extLst>
            </p:cNvPr>
            <p:cNvGrpSpPr/>
            <p:nvPr/>
          </p:nvGrpSpPr>
          <p:grpSpPr>
            <a:xfrm>
              <a:off x="3746235" y="445595"/>
              <a:ext cx="479619" cy="479618"/>
              <a:chOff x="3746235" y="445595"/>
              <a:chExt cx="479619" cy="479618"/>
            </a:xfrm>
          </p:grpSpPr>
          <p:sp>
            <p:nvSpPr>
              <p:cNvPr id="54" name="Frihandsfigur: Form 53">
                <a:extLst>
                  <a:ext uri="{FF2B5EF4-FFF2-40B4-BE49-F238E27FC236}">
                    <a16:creationId xmlns:a16="http://schemas.microsoft.com/office/drawing/2014/main" id="{E4EEF778-9F11-4C85-B9DF-41971F3ACDD1}"/>
                  </a:ext>
                </a:extLst>
              </p:cNvPr>
              <p:cNvSpPr/>
              <p:nvPr/>
            </p:nvSpPr>
            <p:spPr>
              <a:xfrm>
                <a:off x="3746235" y="445595"/>
                <a:ext cx="479619" cy="479618"/>
              </a:xfrm>
              <a:custGeom>
                <a:avLst/>
                <a:gdLst>
                  <a:gd name="connsiteX0" fmla="*/ 479619 w 479619"/>
                  <a:gd name="connsiteY0" fmla="*/ 239861 h 479618"/>
                  <a:gd name="connsiteX1" fmla="*/ 239810 w 479619"/>
                  <a:gd name="connsiteY1" fmla="*/ 479619 h 479618"/>
                  <a:gd name="connsiteX2" fmla="*/ 0 w 479619"/>
                  <a:gd name="connsiteY2" fmla="*/ 239861 h 479618"/>
                  <a:gd name="connsiteX3" fmla="*/ 239810 w 479619"/>
                  <a:gd name="connsiteY3" fmla="*/ 0 h 479618"/>
                  <a:gd name="connsiteX4" fmla="*/ 479619 w 479619"/>
                  <a:gd name="connsiteY4" fmla="*/ 239861 h 47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619" h="479618">
                    <a:moveTo>
                      <a:pt x="479619" y="239861"/>
                    </a:moveTo>
                    <a:cubicBezTo>
                      <a:pt x="479619" y="372248"/>
                      <a:pt x="372248" y="479619"/>
                      <a:pt x="239810" y="479619"/>
                    </a:cubicBezTo>
                    <a:cubicBezTo>
                      <a:pt x="107371" y="479619"/>
                      <a:pt x="0" y="372248"/>
                      <a:pt x="0" y="239861"/>
                    </a:cubicBezTo>
                    <a:cubicBezTo>
                      <a:pt x="0" y="107423"/>
                      <a:pt x="107320" y="0"/>
                      <a:pt x="239810" y="0"/>
                    </a:cubicBezTo>
                    <a:cubicBezTo>
                      <a:pt x="372248" y="0"/>
                      <a:pt x="479619" y="107371"/>
                      <a:pt x="479619" y="239861"/>
                    </a:cubicBezTo>
                    <a:close/>
                  </a:path>
                </a:pathLst>
              </a:custGeom>
              <a:solidFill>
                <a:srgbClr val="F7C600"/>
              </a:solidFill>
              <a:ln w="5138" cap="flat">
                <a:noFill/>
                <a:prstDash val="solid"/>
                <a:miter/>
              </a:ln>
            </p:spPr>
            <p:txBody>
              <a:bodyPr rtlCol="0" anchor="ctr"/>
              <a:lstStyle/>
              <a:p>
                <a:endParaRPr lang="en-US"/>
              </a:p>
            </p:txBody>
          </p:sp>
          <p:sp>
            <p:nvSpPr>
              <p:cNvPr id="55" name="Frihandsfigur: Form 54">
                <a:extLst>
                  <a:ext uri="{FF2B5EF4-FFF2-40B4-BE49-F238E27FC236}">
                    <a16:creationId xmlns:a16="http://schemas.microsoft.com/office/drawing/2014/main" id="{71584DF8-C8C7-485C-92A5-7308E921A92C}"/>
                  </a:ext>
                </a:extLst>
              </p:cNvPr>
              <p:cNvSpPr/>
              <p:nvPr/>
            </p:nvSpPr>
            <p:spPr>
              <a:xfrm>
                <a:off x="3821847" y="522289"/>
                <a:ext cx="326385" cy="326334"/>
              </a:xfrm>
              <a:custGeom>
                <a:avLst/>
                <a:gdLst>
                  <a:gd name="connsiteX0" fmla="*/ 326386 w 326385"/>
                  <a:gd name="connsiteY0" fmla="*/ 163167 h 326334"/>
                  <a:gd name="connsiteX1" fmla="*/ 163167 w 326385"/>
                  <a:gd name="connsiteY1" fmla="*/ 326334 h 326334"/>
                  <a:gd name="connsiteX2" fmla="*/ 0 w 326385"/>
                  <a:gd name="connsiteY2" fmla="*/ 163167 h 326334"/>
                  <a:gd name="connsiteX3" fmla="*/ 163167 w 326385"/>
                  <a:gd name="connsiteY3" fmla="*/ 0 h 326334"/>
                  <a:gd name="connsiteX4" fmla="*/ 326386 w 326385"/>
                  <a:gd name="connsiteY4" fmla="*/ 163167 h 326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85" h="326334">
                    <a:moveTo>
                      <a:pt x="326386" y="163167"/>
                    </a:moveTo>
                    <a:cubicBezTo>
                      <a:pt x="326386" y="253244"/>
                      <a:pt x="253295" y="326334"/>
                      <a:pt x="163167" y="326334"/>
                    </a:cubicBezTo>
                    <a:cubicBezTo>
                      <a:pt x="73039" y="326334"/>
                      <a:pt x="0" y="253244"/>
                      <a:pt x="0" y="163167"/>
                    </a:cubicBezTo>
                    <a:cubicBezTo>
                      <a:pt x="0" y="73039"/>
                      <a:pt x="73039" y="0"/>
                      <a:pt x="163167" y="0"/>
                    </a:cubicBezTo>
                    <a:cubicBezTo>
                      <a:pt x="253295" y="-51"/>
                      <a:pt x="326386" y="72988"/>
                      <a:pt x="326386" y="163167"/>
                    </a:cubicBezTo>
                    <a:close/>
                  </a:path>
                </a:pathLst>
              </a:custGeom>
              <a:solidFill>
                <a:srgbClr val="FFFFFF"/>
              </a:solidFill>
              <a:ln w="5138" cap="flat">
                <a:noFill/>
                <a:prstDash val="solid"/>
                <a:miter/>
              </a:ln>
            </p:spPr>
            <p:txBody>
              <a:bodyPr rtlCol="0" anchor="ctr"/>
              <a:lstStyle/>
              <a:p>
                <a:endParaRPr lang="en-US"/>
              </a:p>
            </p:txBody>
          </p:sp>
          <p:sp>
            <p:nvSpPr>
              <p:cNvPr id="56" name="Frihandsfigur: Form 55">
                <a:extLst>
                  <a:ext uri="{FF2B5EF4-FFF2-40B4-BE49-F238E27FC236}">
                    <a16:creationId xmlns:a16="http://schemas.microsoft.com/office/drawing/2014/main" id="{3BA40FC2-7AF0-43D0-8EE5-CA9C2D9B9A53}"/>
                  </a:ext>
                </a:extLst>
              </p:cNvPr>
              <p:cNvSpPr/>
              <p:nvPr/>
            </p:nvSpPr>
            <p:spPr>
              <a:xfrm>
                <a:off x="3915270" y="615711"/>
                <a:ext cx="139490" cy="139490"/>
              </a:xfrm>
              <a:custGeom>
                <a:avLst/>
                <a:gdLst>
                  <a:gd name="connsiteX0" fmla="*/ 139490 w 139490"/>
                  <a:gd name="connsiteY0" fmla="*/ 69745 h 139490"/>
                  <a:gd name="connsiteX1" fmla="*/ 69745 w 139490"/>
                  <a:gd name="connsiteY1" fmla="*/ 139490 h 139490"/>
                  <a:gd name="connsiteX2" fmla="*/ 0 w 139490"/>
                  <a:gd name="connsiteY2" fmla="*/ 69745 h 139490"/>
                  <a:gd name="connsiteX3" fmla="*/ 69745 w 139490"/>
                  <a:gd name="connsiteY3" fmla="*/ 0 h 139490"/>
                  <a:gd name="connsiteX4" fmla="*/ 139490 w 139490"/>
                  <a:gd name="connsiteY4" fmla="*/ 69745 h 139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490" h="139490">
                    <a:moveTo>
                      <a:pt x="139490" y="69745"/>
                    </a:moveTo>
                    <a:cubicBezTo>
                      <a:pt x="139490" y="108246"/>
                      <a:pt x="108246" y="139490"/>
                      <a:pt x="69745" y="139490"/>
                    </a:cubicBezTo>
                    <a:cubicBezTo>
                      <a:pt x="31192" y="139490"/>
                      <a:pt x="0" y="108246"/>
                      <a:pt x="0" y="69745"/>
                    </a:cubicBezTo>
                    <a:cubicBezTo>
                      <a:pt x="0" y="31244"/>
                      <a:pt x="31244" y="0"/>
                      <a:pt x="69745" y="0"/>
                    </a:cubicBezTo>
                    <a:cubicBezTo>
                      <a:pt x="108246" y="-51"/>
                      <a:pt x="139490" y="31192"/>
                      <a:pt x="139490" y="69745"/>
                    </a:cubicBezTo>
                    <a:close/>
                  </a:path>
                </a:pathLst>
              </a:custGeom>
              <a:solidFill>
                <a:srgbClr val="B796CD"/>
              </a:solidFill>
              <a:ln w="5138" cap="flat">
                <a:noFill/>
                <a:prstDash val="solid"/>
                <a:miter/>
              </a:ln>
            </p:spPr>
            <p:txBody>
              <a:bodyPr rtlCol="0" anchor="ctr"/>
              <a:lstStyle/>
              <a:p>
                <a:endParaRPr lang="en-US"/>
              </a:p>
            </p:txBody>
          </p:sp>
        </p:grpSp>
        <p:grpSp>
          <p:nvGrpSpPr>
            <p:cNvPr id="13" name="Bild 4">
              <a:extLst>
                <a:ext uri="{FF2B5EF4-FFF2-40B4-BE49-F238E27FC236}">
                  <a16:creationId xmlns:a16="http://schemas.microsoft.com/office/drawing/2014/main" id="{3E7663BB-13A1-4732-A2B0-32CD9C70AB5E}"/>
                </a:ext>
              </a:extLst>
            </p:cNvPr>
            <p:cNvGrpSpPr/>
            <p:nvPr/>
          </p:nvGrpSpPr>
          <p:grpSpPr>
            <a:xfrm>
              <a:off x="4167844" y="1507263"/>
              <a:ext cx="504737" cy="99135"/>
              <a:chOff x="4167844" y="1507263"/>
              <a:chExt cx="504737" cy="99135"/>
            </a:xfrm>
            <a:solidFill>
              <a:srgbClr val="FFFFFF"/>
            </a:solidFill>
          </p:grpSpPr>
          <p:sp>
            <p:nvSpPr>
              <p:cNvPr id="50" name="Frihandsfigur: Form 49">
                <a:extLst>
                  <a:ext uri="{FF2B5EF4-FFF2-40B4-BE49-F238E27FC236}">
                    <a16:creationId xmlns:a16="http://schemas.microsoft.com/office/drawing/2014/main" id="{69E3AA25-3781-49B3-B09D-0EDB688E7128}"/>
                  </a:ext>
                </a:extLst>
              </p:cNvPr>
              <p:cNvSpPr/>
              <p:nvPr/>
            </p:nvSpPr>
            <p:spPr>
              <a:xfrm>
                <a:off x="4167844" y="1507263"/>
                <a:ext cx="99135" cy="99135"/>
              </a:xfrm>
              <a:custGeom>
                <a:avLst/>
                <a:gdLst>
                  <a:gd name="connsiteX0" fmla="*/ 99136 w 99135"/>
                  <a:gd name="connsiteY0" fmla="*/ 49568 h 99135"/>
                  <a:gd name="connsiteX1" fmla="*/ 49568 w 99135"/>
                  <a:gd name="connsiteY1" fmla="*/ 99136 h 99135"/>
                  <a:gd name="connsiteX2" fmla="*/ 0 w 99135"/>
                  <a:gd name="connsiteY2" fmla="*/ 49568 h 99135"/>
                  <a:gd name="connsiteX3" fmla="*/ 49568 w 99135"/>
                  <a:gd name="connsiteY3" fmla="*/ 0 h 99135"/>
                  <a:gd name="connsiteX4" fmla="*/ 99136 w 99135"/>
                  <a:gd name="connsiteY4" fmla="*/ 49568 h 99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35" h="99135">
                    <a:moveTo>
                      <a:pt x="99136" y="49568"/>
                    </a:moveTo>
                    <a:cubicBezTo>
                      <a:pt x="99136" y="76943"/>
                      <a:pt x="76943" y="99136"/>
                      <a:pt x="49568" y="99136"/>
                    </a:cubicBezTo>
                    <a:cubicBezTo>
                      <a:pt x="22192" y="99136"/>
                      <a:pt x="0" y="76943"/>
                      <a:pt x="0" y="49568"/>
                    </a:cubicBezTo>
                    <a:cubicBezTo>
                      <a:pt x="0" y="22192"/>
                      <a:pt x="22192" y="0"/>
                      <a:pt x="49568" y="0"/>
                    </a:cubicBezTo>
                    <a:cubicBezTo>
                      <a:pt x="76943" y="0"/>
                      <a:pt x="99136" y="22192"/>
                      <a:pt x="99136" y="49568"/>
                    </a:cubicBezTo>
                    <a:close/>
                  </a:path>
                </a:pathLst>
              </a:custGeom>
              <a:solidFill>
                <a:srgbClr val="FFFFFF"/>
              </a:solidFill>
              <a:ln w="5138" cap="flat">
                <a:noFill/>
                <a:prstDash val="solid"/>
                <a:miter/>
              </a:ln>
            </p:spPr>
            <p:txBody>
              <a:bodyPr rtlCol="0" anchor="ctr"/>
              <a:lstStyle/>
              <a:p>
                <a:endParaRPr lang="en-US"/>
              </a:p>
            </p:txBody>
          </p:sp>
          <p:sp>
            <p:nvSpPr>
              <p:cNvPr id="51" name="Frihandsfigur: Form 50">
                <a:extLst>
                  <a:ext uri="{FF2B5EF4-FFF2-40B4-BE49-F238E27FC236}">
                    <a16:creationId xmlns:a16="http://schemas.microsoft.com/office/drawing/2014/main" id="{11162E20-CFD4-44EE-B0BF-03E0DBD82626}"/>
                  </a:ext>
                </a:extLst>
              </p:cNvPr>
              <p:cNvSpPr/>
              <p:nvPr/>
            </p:nvSpPr>
            <p:spPr>
              <a:xfrm>
                <a:off x="4303062" y="1507263"/>
                <a:ext cx="99135" cy="99135"/>
              </a:xfrm>
              <a:custGeom>
                <a:avLst/>
                <a:gdLst>
                  <a:gd name="connsiteX0" fmla="*/ 99136 w 99135"/>
                  <a:gd name="connsiteY0" fmla="*/ 49568 h 99135"/>
                  <a:gd name="connsiteX1" fmla="*/ 49568 w 99135"/>
                  <a:gd name="connsiteY1" fmla="*/ 99136 h 99135"/>
                  <a:gd name="connsiteX2" fmla="*/ 0 w 99135"/>
                  <a:gd name="connsiteY2" fmla="*/ 49568 h 99135"/>
                  <a:gd name="connsiteX3" fmla="*/ 49568 w 99135"/>
                  <a:gd name="connsiteY3" fmla="*/ 0 h 99135"/>
                  <a:gd name="connsiteX4" fmla="*/ 99136 w 99135"/>
                  <a:gd name="connsiteY4" fmla="*/ 49568 h 99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35" h="99135">
                    <a:moveTo>
                      <a:pt x="99136" y="49568"/>
                    </a:moveTo>
                    <a:cubicBezTo>
                      <a:pt x="99136" y="76943"/>
                      <a:pt x="76943" y="99136"/>
                      <a:pt x="49568" y="99136"/>
                    </a:cubicBezTo>
                    <a:cubicBezTo>
                      <a:pt x="22192" y="99136"/>
                      <a:pt x="0" y="76943"/>
                      <a:pt x="0" y="49568"/>
                    </a:cubicBezTo>
                    <a:cubicBezTo>
                      <a:pt x="0" y="22192"/>
                      <a:pt x="22192" y="0"/>
                      <a:pt x="49568" y="0"/>
                    </a:cubicBezTo>
                    <a:cubicBezTo>
                      <a:pt x="76943" y="0"/>
                      <a:pt x="99136" y="22192"/>
                      <a:pt x="99136" y="49568"/>
                    </a:cubicBezTo>
                    <a:close/>
                  </a:path>
                </a:pathLst>
              </a:custGeom>
              <a:solidFill>
                <a:srgbClr val="FFFFFF"/>
              </a:solidFill>
              <a:ln w="5138" cap="flat">
                <a:noFill/>
                <a:prstDash val="solid"/>
                <a:miter/>
              </a:ln>
            </p:spPr>
            <p:txBody>
              <a:bodyPr rtlCol="0" anchor="ctr"/>
              <a:lstStyle/>
              <a:p>
                <a:endParaRPr lang="en-US"/>
              </a:p>
            </p:txBody>
          </p:sp>
          <p:sp>
            <p:nvSpPr>
              <p:cNvPr id="52" name="Frihandsfigur: Form 51">
                <a:extLst>
                  <a:ext uri="{FF2B5EF4-FFF2-40B4-BE49-F238E27FC236}">
                    <a16:creationId xmlns:a16="http://schemas.microsoft.com/office/drawing/2014/main" id="{CC7285C3-E53D-4760-9100-D7FD02D66EB3}"/>
                  </a:ext>
                </a:extLst>
              </p:cNvPr>
              <p:cNvSpPr/>
              <p:nvPr/>
            </p:nvSpPr>
            <p:spPr>
              <a:xfrm>
                <a:off x="4438280" y="1507263"/>
                <a:ext cx="99135" cy="99135"/>
              </a:xfrm>
              <a:custGeom>
                <a:avLst/>
                <a:gdLst>
                  <a:gd name="connsiteX0" fmla="*/ 99136 w 99135"/>
                  <a:gd name="connsiteY0" fmla="*/ 49568 h 99135"/>
                  <a:gd name="connsiteX1" fmla="*/ 49568 w 99135"/>
                  <a:gd name="connsiteY1" fmla="*/ 99136 h 99135"/>
                  <a:gd name="connsiteX2" fmla="*/ 0 w 99135"/>
                  <a:gd name="connsiteY2" fmla="*/ 49568 h 99135"/>
                  <a:gd name="connsiteX3" fmla="*/ 49568 w 99135"/>
                  <a:gd name="connsiteY3" fmla="*/ 0 h 99135"/>
                  <a:gd name="connsiteX4" fmla="*/ 99136 w 99135"/>
                  <a:gd name="connsiteY4" fmla="*/ 49568 h 99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35" h="99135">
                    <a:moveTo>
                      <a:pt x="99136" y="49568"/>
                    </a:moveTo>
                    <a:cubicBezTo>
                      <a:pt x="99136" y="76943"/>
                      <a:pt x="76943" y="99136"/>
                      <a:pt x="49568" y="99136"/>
                    </a:cubicBezTo>
                    <a:cubicBezTo>
                      <a:pt x="22192" y="99136"/>
                      <a:pt x="0" y="76943"/>
                      <a:pt x="0" y="49568"/>
                    </a:cubicBezTo>
                    <a:cubicBezTo>
                      <a:pt x="0" y="22192"/>
                      <a:pt x="22192" y="0"/>
                      <a:pt x="49568" y="0"/>
                    </a:cubicBezTo>
                    <a:cubicBezTo>
                      <a:pt x="76943" y="0"/>
                      <a:pt x="99136" y="22192"/>
                      <a:pt x="99136" y="49568"/>
                    </a:cubicBezTo>
                    <a:close/>
                  </a:path>
                </a:pathLst>
              </a:custGeom>
              <a:solidFill>
                <a:srgbClr val="FFFFFF"/>
              </a:solidFill>
              <a:ln w="5138" cap="flat">
                <a:noFill/>
                <a:prstDash val="solid"/>
                <a:miter/>
              </a:ln>
            </p:spPr>
            <p:txBody>
              <a:bodyPr rtlCol="0" anchor="ctr"/>
              <a:lstStyle/>
              <a:p>
                <a:endParaRPr lang="en-US"/>
              </a:p>
            </p:txBody>
          </p:sp>
          <p:sp>
            <p:nvSpPr>
              <p:cNvPr id="53" name="Frihandsfigur: Form 52">
                <a:extLst>
                  <a:ext uri="{FF2B5EF4-FFF2-40B4-BE49-F238E27FC236}">
                    <a16:creationId xmlns:a16="http://schemas.microsoft.com/office/drawing/2014/main" id="{4A25CEAA-02FD-466F-A5E7-3A630957A2CC}"/>
                  </a:ext>
                </a:extLst>
              </p:cNvPr>
              <p:cNvSpPr/>
              <p:nvPr/>
            </p:nvSpPr>
            <p:spPr>
              <a:xfrm>
                <a:off x="4573446" y="1507263"/>
                <a:ext cx="99135" cy="99135"/>
              </a:xfrm>
              <a:custGeom>
                <a:avLst/>
                <a:gdLst>
                  <a:gd name="connsiteX0" fmla="*/ 99136 w 99135"/>
                  <a:gd name="connsiteY0" fmla="*/ 49568 h 99135"/>
                  <a:gd name="connsiteX1" fmla="*/ 49568 w 99135"/>
                  <a:gd name="connsiteY1" fmla="*/ 99136 h 99135"/>
                  <a:gd name="connsiteX2" fmla="*/ 0 w 99135"/>
                  <a:gd name="connsiteY2" fmla="*/ 49568 h 99135"/>
                  <a:gd name="connsiteX3" fmla="*/ 49568 w 99135"/>
                  <a:gd name="connsiteY3" fmla="*/ 0 h 99135"/>
                  <a:gd name="connsiteX4" fmla="*/ 99136 w 99135"/>
                  <a:gd name="connsiteY4" fmla="*/ 49568 h 99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35" h="99135">
                    <a:moveTo>
                      <a:pt x="99136" y="49568"/>
                    </a:moveTo>
                    <a:cubicBezTo>
                      <a:pt x="99136" y="76943"/>
                      <a:pt x="76943" y="99136"/>
                      <a:pt x="49568" y="99136"/>
                    </a:cubicBezTo>
                    <a:cubicBezTo>
                      <a:pt x="22192" y="99136"/>
                      <a:pt x="0" y="76943"/>
                      <a:pt x="0" y="49568"/>
                    </a:cubicBezTo>
                    <a:cubicBezTo>
                      <a:pt x="0" y="22192"/>
                      <a:pt x="22192" y="0"/>
                      <a:pt x="49568" y="0"/>
                    </a:cubicBezTo>
                    <a:cubicBezTo>
                      <a:pt x="76943" y="0"/>
                      <a:pt x="99136" y="22192"/>
                      <a:pt x="99136" y="49568"/>
                    </a:cubicBezTo>
                    <a:close/>
                  </a:path>
                </a:pathLst>
              </a:custGeom>
              <a:solidFill>
                <a:srgbClr val="FFFFFF"/>
              </a:solidFill>
              <a:ln w="5138" cap="flat">
                <a:noFill/>
                <a:prstDash val="solid"/>
                <a:miter/>
              </a:ln>
            </p:spPr>
            <p:txBody>
              <a:bodyPr rtlCol="0" anchor="ctr"/>
              <a:lstStyle/>
              <a:p>
                <a:endParaRPr lang="en-US"/>
              </a:p>
            </p:txBody>
          </p:sp>
        </p:grpSp>
        <p:grpSp>
          <p:nvGrpSpPr>
            <p:cNvPr id="14" name="Bild 4">
              <a:extLst>
                <a:ext uri="{FF2B5EF4-FFF2-40B4-BE49-F238E27FC236}">
                  <a16:creationId xmlns:a16="http://schemas.microsoft.com/office/drawing/2014/main" id="{9ADF6345-7397-4E18-997D-7FF912F8F164}"/>
                </a:ext>
              </a:extLst>
            </p:cNvPr>
            <p:cNvGrpSpPr/>
            <p:nvPr/>
          </p:nvGrpSpPr>
          <p:grpSpPr>
            <a:xfrm>
              <a:off x="4785872" y="672228"/>
              <a:ext cx="561974" cy="391549"/>
              <a:chOff x="4785872" y="672228"/>
              <a:chExt cx="561974" cy="391549"/>
            </a:xfrm>
          </p:grpSpPr>
          <p:grpSp>
            <p:nvGrpSpPr>
              <p:cNvPr id="15" name="Bild 4">
                <a:extLst>
                  <a:ext uri="{FF2B5EF4-FFF2-40B4-BE49-F238E27FC236}">
                    <a16:creationId xmlns:a16="http://schemas.microsoft.com/office/drawing/2014/main" id="{A2CEBA33-E0B4-4E1D-8455-A121A621DB8C}"/>
                  </a:ext>
                </a:extLst>
              </p:cNvPr>
              <p:cNvGrpSpPr/>
              <p:nvPr/>
            </p:nvGrpSpPr>
            <p:grpSpPr>
              <a:xfrm>
                <a:off x="4785872" y="672228"/>
                <a:ext cx="561974" cy="391549"/>
                <a:chOff x="4785872" y="672228"/>
                <a:chExt cx="561974" cy="391549"/>
              </a:xfrm>
            </p:grpSpPr>
            <p:grpSp>
              <p:nvGrpSpPr>
                <p:cNvPr id="45" name="Bild 4">
                  <a:extLst>
                    <a:ext uri="{FF2B5EF4-FFF2-40B4-BE49-F238E27FC236}">
                      <a16:creationId xmlns:a16="http://schemas.microsoft.com/office/drawing/2014/main" id="{667F47EB-7A5E-4D85-8D09-8CB4E879811C}"/>
                    </a:ext>
                  </a:extLst>
                </p:cNvPr>
                <p:cNvGrpSpPr/>
                <p:nvPr/>
              </p:nvGrpSpPr>
              <p:grpSpPr>
                <a:xfrm>
                  <a:off x="4785872" y="701361"/>
                  <a:ext cx="561974" cy="362416"/>
                  <a:chOff x="4785872" y="701361"/>
                  <a:chExt cx="561974" cy="362416"/>
                </a:xfrm>
              </p:grpSpPr>
              <p:sp>
                <p:nvSpPr>
                  <p:cNvPr id="48" name="Frihandsfigur: Form 47">
                    <a:extLst>
                      <a:ext uri="{FF2B5EF4-FFF2-40B4-BE49-F238E27FC236}">
                        <a16:creationId xmlns:a16="http://schemas.microsoft.com/office/drawing/2014/main" id="{BB462C9A-67B6-41FD-B3D7-CC6202532C9F}"/>
                      </a:ext>
                    </a:extLst>
                  </p:cNvPr>
                  <p:cNvSpPr/>
                  <p:nvPr/>
                </p:nvSpPr>
                <p:spPr>
                  <a:xfrm>
                    <a:off x="4785872" y="701361"/>
                    <a:ext cx="561974" cy="362416"/>
                  </a:xfrm>
                  <a:custGeom>
                    <a:avLst/>
                    <a:gdLst>
                      <a:gd name="connsiteX0" fmla="*/ 561975 w 561974"/>
                      <a:gd name="connsiteY0" fmla="*/ 299414 h 362416"/>
                      <a:gd name="connsiteX1" fmla="*/ 561975 w 561974"/>
                      <a:gd name="connsiteY1" fmla="*/ 0 h 362416"/>
                      <a:gd name="connsiteX2" fmla="*/ 0 w 561974"/>
                      <a:gd name="connsiteY2" fmla="*/ 0 h 362416"/>
                      <a:gd name="connsiteX3" fmla="*/ 0 w 561974"/>
                      <a:gd name="connsiteY3" fmla="*/ 362417 h 362416"/>
                      <a:gd name="connsiteX4" fmla="*/ 498973 w 561974"/>
                      <a:gd name="connsiteY4" fmla="*/ 362417 h 362416"/>
                      <a:gd name="connsiteX5" fmla="*/ 498973 w 561974"/>
                      <a:gd name="connsiteY5" fmla="*/ 299414 h 36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974" h="362416">
                        <a:moveTo>
                          <a:pt x="561975" y="299414"/>
                        </a:moveTo>
                        <a:lnTo>
                          <a:pt x="561975" y="0"/>
                        </a:lnTo>
                        <a:lnTo>
                          <a:pt x="0" y="0"/>
                        </a:lnTo>
                        <a:lnTo>
                          <a:pt x="0" y="362417"/>
                        </a:lnTo>
                        <a:lnTo>
                          <a:pt x="498973" y="362417"/>
                        </a:lnTo>
                        <a:lnTo>
                          <a:pt x="498973" y="299414"/>
                        </a:lnTo>
                        <a:close/>
                      </a:path>
                    </a:pathLst>
                  </a:custGeom>
                  <a:solidFill>
                    <a:srgbClr val="FFFFFF"/>
                  </a:solidFill>
                  <a:ln w="5138" cap="flat">
                    <a:noFill/>
                    <a:prstDash val="solid"/>
                    <a:miter/>
                  </a:ln>
                </p:spPr>
                <p:txBody>
                  <a:bodyPr rtlCol="0" anchor="ctr"/>
                  <a:lstStyle/>
                  <a:p>
                    <a:endParaRPr lang="en-US"/>
                  </a:p>
                </p:txBody>
              </p:sp>
              <p:sp>
                <p:nvSpPr>
                  <p:cNvPr id="49" name="Frihandsfigur: Form 48">
                    <a:extLst>
                      <a:ext uri="{FF2B5EF4-FFF2-40B4-BE49-F238E27FC236}">
                        <a16:creationId xmlns:a16="http://schemas.microsoft.com/office/drawing/2014/main" id="{C1DE4BBC-A38F-42B9-B8D5-810442754D72}"/>
                      </a:ext>
                    </a:extLst>
                  </p:cNvPr>
                  <p:cNvSpPr/>
                  <p:nvPr/>
                </p:nvSpPr>
                <p:spPr>
                  <a:xfrm>
                    <a:off x="5284845" y="1000776"/>
                    <a:ext cx="63002" cy="63002"/>
                  </a:xfrm>
                  <a:custGeom>
                    <a:avLst/>
                    <a:gdLst>
                      <a:gd name="connsiteX0" fmla="*/ 63002 w 63002"/>
                      <a:gd name="connsiteY0" fmla="*/ 0 h 63002"/>
                      <a:gd name="connsiteX1" fmla="*/ 0 w 63002"/>
                      <a:gd name="connsiteY1" fmla="*/ 0 h 63002"/>
                      <a:gd name="connsiteX2" fmla="*/ 0 w 63002"/>
                      <a:gd name="connsiteY2" fmla="*/ 63002 h 63002"/>
                    </a:gdLst>
                    <a:ahLst/>
                    <a:cxnLst>
                      <a:cxn ang="0">
                        <a:pos x="connsiteX0" y="connsiteY0"/>
                      </a:cxn>
                      <a:cxn ang="0">
                        <a:pos x="connsiteX1" y="connsiteY1"/>
                      </a:cxn>
                      <a:cxn ang="0">
                        <a:pos x="connsiteX2" y="connsiteY2"/>
                      </a:cxn>
                    </a:cxnLst>
                    <a:rect l="l" t="t" r="r" b="b"/>
                    <a:pathLst>
                      <a:path w="63002" h="63002">
                        <a:moveTo>
                          <a:pt x="63002" y="0"/>
                        </a:moveTo>
                        <a:lnTo>
                          <a:pt x="0" y="0"/>
                        </a:lnTo>
                        <a:lnTo>
                          <a:pt x="0" y="63002"/>
                        </a:lnTo>
                        <a:close/>
                      </a:path>
                    </a:pathLst>
                  </a:custGeom>
                  <a:solidFill>
                    <a:srgbClr val="60D6C2"/>
                  </a:solidFill>
                  <a:ln w="5138" cap="flat">
                    <a:noFill/>
                    <a:prstDash val="solid"/>
                    <a:miter/>
                  </a:ln>
                </p:spPr>
                <p:txBody>
                  <a:bodyPr rtlCol="0" anchor="ctr"/>
                  <a:lstStyle/>
                  <a:p>
                    <a:endParaRPr lang="en-US"/>
                  </a:p>
                </p:txBody>
              </p:sp>
            </p:grpSp>
            <p:sp>
              <p:nvSpPr>
                <p:cNvPr id="46" name="Frihandsfigur: Form 45">
                  <a:extLst>
                    <a:ext uri="{FF2B5EF4-FFF2-40B4-BE49-F238E27FC236}">
                      <a16:creationId xmlns:a16="http://schemas.microsoft.com/office/drawing/2014/main" id="{53CA2649-E7C2-46F3-9E47-99AC519B1081}"/>
                    </a:ext>
                  </a:extLst>
                </p:cNvPr>
                <p:cNvSpPr/>
                <p:nvPr/>
              </p:nvSpPr>
              <p:spPr>
                <a:xfrm>
                  <a:off x="4831889" y="672228"/>
                  <a:ext cx="17500" cy="58318"/>
                </a:xfrm>
                <a:custGeom>
                  <a:avLst/>
                  <a:gdLst>
                    <a:gd name="connsiteX0" fmla="*/ 0 w 17500"/>
                    <a:gd name="connsiteY0" fmla="*/ 0 h 58318"/>
                    <a:gd name="connsiteX1" fmla="*/ 17501 w 17500"/>
                    <a:gd name="connsiteY1" fmla="*/ 0 h 58318"/>
                    <a:gd name="connsiteX2" fmla="*/ 17501 w 17500"/>
                    <a:gd name="connsiteY2" fmla="*/ 58318 h 58318"/>
                    <a:gd name="connsiteX3" fmla="*/ 0 w 17500"/>
                    <a:gd name="connsiteY3" fmla="*/ 58318 h 58318"/>
                  </a:gdLst>
                  <a:ahLst/>
                  <a:cxnLst>
                    <a:cxn ang="0">
                      <a:pos x="connsiteX0" y="connsiteY0"/>
                    </a:cxn>
                    <a:cxn ang="0">
                      <a:pos x="connsiteX1" y="connsiteY1"/>
                    </a:cxn>
                    <a:cxn ang="0">
                      <a:pos x="connsiteX2" y="connsiteY2"/>
                    </a:cxn>
                    <a:cxn ang="0">
                      <a:pos x="connsiteX3" y="connsiteY3"/>
                    </a:cxn>
                  </a:cxnLst>
                  <a:rect l="l" t="t" r="r" b="b"/>
                  <a:pathLst>
                    <a:path w="17500" h="58318">
                      <a:moveTo>
                        <a:pt x="0" y="0"/>
                      </a:moveTo>
                      <a:lnTo>
                        <a:pt x="17501" y="0"/>
                      </a:lnTo>
                      <a:lnTo>
                        <a:pt x="17501" y="58318"/>
                      </a:lnTo>
                      <a:lnTo>
                        <a:pt x="0" y="58318"/>
                      </a:lnTo>
                      <a:close/>
                    </a:path>
                  </a:pathLst>
                </a:custGeom>
                <a:solidFill>
                  <a:srgbClr val="60D6C2"/>
                </a:solidFill>
                <a:ln w="5138" cap="flat">
                  <a:noFill/>
                  <a:prstDash val="solid"/>
                  <a:miter/>
                </a:ln>
              </p:spPr>
              <p:txBody>
                <a:bodyPr rtlCol="0" anchor="ctr"/>
                <a:lstStyle/>
                <a:p>
                  <a:endParaRPr lang="en-US"/>
                </a:p>
              </p:txBody>
            </p:sp>
            <p:sp>
              <p:nvSpPr>
                <p:cNvPr id="47" name="Frihandsfigur: Form 46">
                  <a:extLst>
                    <a:ext uri="{FF2B5EF4-FFF2-40B4-BE49-F238E27FC236}">
                      <a16:creationId xmlns:a16="http://schemas.microsoft.com/office/drawing/2014/main" id="{3A6A44DF-A866-4078-A262-F5FC1695F1F7}"/>
                    </a:ext>
                  </a:extLst>
                </p:cNvPr>
                <p:cNvSpPr/>
                <p:nvPr/>
              </p:nvSpPr>
              <p:spPr>
                <a:xfrm>
                  <a:off x="5284330" y="672228"/>
                  <a:ext cx="17500" cy="58318"/>
                </a:xfrm>
                <a:custGeom>
                  <a:avLst/>
                  <a:gdLst>
                    <a:gd name="connsiteX0" fmla="*/ 0 w 17500"/>
                    <a:gd name="connsiteY0" fmla="*/ 0 h 58318"/>
                    <a:gd name="connsiteX1" fmla="*/ 17500 w 17500"/>
                    <a:gd name="connsiteY1" fmla="*/ 0 h 58318"/>
                    <a:gd name="connsiteX2" fmla="*/ 17500 w 17500"/>
                    <a:gd name="connsiteY2" fmla="*/ 58318 h 58318"/>
                    <a:gd name="connsiteX3" fmla="*/ 0 w 17500"/>
                    <a:gd name="connsiteY3" fmla="*/ 58318 h 58318"/>
                  </a:gdLst>
                  <a:ahLst/>
                  <a:cxnLst>
                    <a:cxn ang="0">
                      <a:pos x="connsiteX0" y="connsiteY0"/>
                    </a:cxn>
                    <a:cxn ang="0">
                      <a:pos x="connsiteX1" y="connsiteY1"/>
                    </a:cxn>
                    <a:cxn ang="0">
                      <a:pos x="connsiteX2" y="connsiteY2"/>
                    </a:cxn>
                    <a:cxn ang="0">
                      <a:pos x="connsiteX3" y="connsiteY3"/>
                    </a:cxn>
                  </a:cxnLst>
                  <a:rect l="l" t="t" r="r" b="b"/>
                  <a:pathLst>
                    <a:path w="17500" h="58318">
                      <a:moveTo>
                        <a:pt x="0" y="0"/>
                      </a:moveTo>
                      <a:lnTo>
                        <a:pt x="17500" y="0"/>
                      </a:lnTo>
                      <a:lnTo>
                        <a:pt x="17500" y="58318"/>
                      </a:lnTo>
                      <a:lnTo>
                        <a:pt x="0" y="58318"/>
                      </a:lnTo>
                      <a:close/>
                    </a:path>
                  </a:pathLst>
                </a:custGeom>
                <a:solidFill>
                  <a:srgbClr val="60D6C2"/>
                </a:solidFill>
                <a:ln w="5138" cap="flat">
                  <a:noFill/>
                  <a:prstDash val="solid"/>
                  <a:miter/>
                </a:ln>
              </p:spPr>
              <p:txBody>
                <a:bodyPr rtlCol="0" anchor="ctr"/>
                <a:lstStyle/>
                <a:p>
                  <a:endParaRPr lang="en-US"/>
                </a:p>
              </p:txBody>
            </p:sp>
          </p:grpSp>
          <p:grpSp>
            <p:nvGrpSpPr>
              <p:cNvPr id="16" name="Bild 4">
                <a:extLst>
                  <a:ext uri="{FF2B5EF4-FFF2-40B4-BE49-F238E27FC236}">
                    <a16:creationId xmlns:a16="http://schemas.microsoft.com/office/drawing/2014/main" id="{E9A12C4E-1E74-439A-B6E1-C35443BAFBEA}"/>
                  </a:ext>
                </a:extLst>
              </p:cNvPr>
              <p:cNvGrpSpPr/>
              <p:nvPr/>
            </p:nvGrpSpPr>
            <p:grpSpPr>
              <a:xfrm>
                <a:off x="4868537" y="776357"/>
                <a:ext cx="412807" cy="213146"/>
                <a:chOff x="4868537" y="776357"/>
                <a:chExt cx="412807" cy="213146"/>
              </a:xfrm>
              <a:solidFill>
                <a:srgbClr val="60D6C2"/>
              </a:solidFill>
            </p:grpSpPr>
            <p:grpSp>
              <p:nvGrpSpPr>
                <p:cNvPr id="17" name="Bild 4">
                  <a:extLst>
                    <a:ext uri="{FF2B5EF4-FFF2-40B4-BE49-F238E27FC236}">
                      <a16:creationId xmlns:a16="http://schemas.microsoft.com/office/drawing/2014/main" id="{708459F5-4A51-47D2-917E-15897A97CEBF}"/>
                    </a:ext>
                  </a:extLst>
                </p:cNvPr>
                <p:cNvGrpSpPr/>
                <p:nvPr/>
              </p:nvGrpSpPr>
              <p:grpSpPr>
                <a:xfrm>
                  <a:off x="4995571" y="776357"/>
                  <a:ext cx="285774" cy="31706"/>
                  <a:chOff x="4995571" y="776357"/>
                  <a:chExt cx="285774" cy="31706"/>
                </a:xfrm>
                <a:solidFill>
                  <a:srgbClr val="60D6C2"/>
                </a:solidFill>
              </p:grpSpPr>
              <p:sp>
                <p:nvSpPr>
                  <p:cNvPr id="40" name="Frihandsfigur: Form 39">
                    <a:extLst>
                      <a:ext uri="{FF2B5EF4-FFF2-40B4-BE49-F238E27FC236}">
                        <a16:creationId xmlns:a16="http://schemas.microsoft.com/office/drawing/2014/main" id="{3F01C54B-7D2E-4848-9CB1-E5B77C5A7386}"/>
                      </a:ext>
                    </a:extLst>
                  </p:cNvPr>
                  <p:cNvSpPr/>
                  <p:nvPr/>
                </p:nvSpPr>
                <p:spPr>
                  <a:xfrm>
                    <a:off x="4995571" y="776357"/>
                    <a:ext cx="31706" cy="31706"/>
                  </a:xfrm>
                  <a:custGeom>
                    <a:avLst/>
                    <a:gdLst>
                      <a:gd name="connsiteX0" fmla="*/ 31707 w 31706"/>
                      <a:gd name="connsiteY0" fmla="*/ 15853 h 31706"/>
                      <a:gd name="connsiteX1" fmla="*/ 15854 w 31706"/>
                      <a:gd name="connsiteY1" fmla="*/ 31707 h 31706"/>
                      <a:gd name="connsiteX2" fmla="*/ 0 w 31706"/>
                      <a:gd name="connsiteY2" fmla="*/ 15853 h 31706"/>
                      <a:gd name="connsiteX3" fmla="*/ 15854 w 31706"/>
                      <a:gd name="connsiteY3" fmla="*/ 0 h 31706"/>
                      <a:gd name="connsiteX4" fmla="*/ 31707 w 31706"/>
                      <a:gd name="connsiteY4" fmla="*/ 15853 h 3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06" h="31706">
                        <a:moveTo>
                          <a:pt x="31707" y="15853"/>
                        </a:moveTo>
                        <a:cubicBezTo>
                          <a:pt x="31707" y="24609"/>
                          <a:pt x="24609" y="31707"/>
                          <a:pt x="15854" y="31707"/>
                        </a:cubicBezTo>
                        <a:cubicBezTo>
                          <a:pt x="7098" y="31707"/>
                          <a:pt x="0" y="24609"/>
                          <a:pt x="0" y="15853"/>
                        </a:cubicBezTo>
                        <a:cubicBezTo>
                          <a:pt x="0" y="7098"/>
                          <a:pt x="7098" y="0"/>
                          <a:pt x="15854" y="0"/>
                        </a:cubicBezTo>
                        <a:cubicBezTo>
                          <a:pt x="24609" y="0"/>
                          <a:pt x="31707" y="7098"/>
                          <a:pt x="31707" y="15853"/>
                        </a:cubicBezTo>
                        <a:close/>
                      </a:path>
                    </a:pathLst>
                  </a:custGeom>
                  <a:solidFill>
                    <a:srgbClr val="60D6C2"/>
                  </a:solidFill>
                  <a:ln w="5138" cap="flat">
                    <a:noFill/>
                    <a:prstDash val="solid"/>
                    <a:miter/>
                  </a:ln>
                </p:spPr>
                <p:txBody>
                  <a:bodyPr rtlCol="0" anchor="ctr"/>
                  <a:lstStyle/>
                  <a:p>
                    <a:endParaRPr lang="en-US"/>
                  </a:p>
                </p:txBody>
              </p:sp>
              <p:sp>
                <p:nvSpPr>
                  <p:cNvPr id="41" name="Frihandsfigur: Form 40">
                    <a:extLst>
                      <a:ext uri="{FF2B5EF4-FFF2-40B4-BE49-F238E27FC236}">
                        <a16:creationId xmlns:a16="http://schemas.microsoft.com/office/drawing/2014/main" id="{FDDC4AE5-14A3-48B7-B2CD-C450D5E318D9}"/>
                      </a:ext>
                    </a:extLst>
                  </p:cNvPr>
                  <p:cNvSpPr/>
                  <p:nvPr/>
                </p:nvSpPr>
                <p:spPr>
                  <a:xfrm>
                    <a:off x="5059087" y="776357"/>
                    <a:ext cx="31706" cy="31706"/>
                  </a:xfrm>
                  <a:custGeom>
                    <a:avLst/>
                    <a:gdLst>
                      <a:gd name="connsiteX0" fmla="*/ 31707 w 31706"/>
                      <a:gd name="connsiteY0" fmla="*/ 15853 h 31706"/>
                      <a:gd name="connsiteX1" fmla="*/ 15854 w 31706"/>
                      <a:gd name="connsiteY1" fmla="*/ 31707 h 31706"/>
                      <a:gd name="connsiteX2" fmla="*/ 0 w 31706"/>
                      <a:gd name="connsiteY2" fmla="*/ 15853 h 31706"/>
                      <a:gd name="connsiteX3" fmla="*/ 15854 w 31706"/>
                      <a:gd name="connsiteY3" fmla="*/ 0 h 31706"/>
                      <a:gd name="connsiteX4" fmla="*/ 31707 w 31706"/>
                      <a:gd name="connsiteY4" fmla="*/ 15853 h 3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06" h="31706">
                        <a:moveTo>
                          <a:pt x="31707" y="15853"/>
                        </a:moveTo>
                        <a:cubicBezTo>
                          <a:pt x="31707" y="24609"/>
                          <a:pt x="24609" y="31707"/>
                          <a:pt x="15854" y="31707"/>
                        </a:cubicBezTo>
                        <a:cubicBezTo>
                          <a:pt x="7098" y="31707"/>
                          <a:pt x="0" y="24609"/>
                          <a:pt x="0" y="15853"/>
                        </a:cubicBezTo>
                        <a:cubicBezTo>
                          <a:pt x="0" y="7098"/>
                          <a:pt x="7098" y="0"/>
                          <a:pt x="15854" y="0"/>
                        </a:cubicBezTo>
                        <a:cubicBezTo>
                          <a:pt x="24609" y="0"/>
                          <a:pt x="31707" y="7098"/>
                          <a:pt x="31707" y="15853"/>
                        </a:cubicBezTo>
                        <a:close/>
                      </a:path>
                    </a:pathLst>
                  </a:custGeom>
                  <a:solidFill>
                    <a:srgbClr val="60D6C2"/>
                  </a:solidFill>
                  <a:ln w="5138" cap="flat">
                    <a:noFill/>
                    <a:prstDash val="solid"/>
                    <a:miter/>
                  </a:ln>
                </p:spPr>
                <p:txBody>
                  <a:bodyPr rtlCol="0" anchor="ctr"/>
                  <a:lstStyle/>
                  <a:p>
                    <a:endParaRPr lang="en-US"/>
                  </a:p>
                </p:txBody>
              </p:sp>
              <p:sp>
                <p:nvSpPr>
                  <p:cNvPr id="42" name="Frihandsfigur: Form 41">
                    <a:extLst>
                      <a:ext uri="{FF2B5EF4-FFF2-40B4-BE49-F238E27FC236}">
                        <a16:creationId xmlns:a16="http://schemas.microsoft.com/office/drawing/2014/main" id="{46B21091-F0C9-4F3D-BF83-584B02341782}"/>
                      </a:ext>
                    </a:extLst>
                  </p:cNvPr>
                  <p:cNvSpPr/>
                  <p:nvPr/>
                </p:nvSpPr>
                <p:spPr>
                  <a:xfrm>
                    <a:off x="5122604" y="776357"/>
                    <a:ext cx="31706" cy="31706"/>
                  </a:xfrm>
                  <a:custGeom>
                    <a:avLst/>
                    <a:gdLst>
                      <a:gd name="connsiteX0" fmla="*/ 31707 w 31706"/>
                      <a:gd name="connsiteY0" fmla="*/ 15853 h 31706"/>
                      <a:gd name="connsiteX1" fmla="*/ 15854 w 31706"/>
                      <a:gd name="connsiteY1" fmla="*/ 31707 h 31706"/>
                      <a:gd name="connsiteX2" fmla="*/ 0 w 31706"/>
                      <a:gd name="connsiteY2" fmla="*/ 15853 h 31706"/>
                      <a:gd name="connsiteX3" fmla="*/ 15854 w 31706"/>
                      <a:gd name="connsiteY3" fmla="*/ 0 h 31706"/>
                      <a:gd name="connsiteX4" fmla="*/ 31707 w 31706"/>
                      <a:gd name="connsiteY4" fmla="*/ 15853 h 3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06" h="31706">
                        <a:moveTo>
                          <a:pt x="31707" y="15853"/>
                        </a:moveTo>
                        <a:cubicBezTo>
                          <a:pt x="31707" y="24609"/>
                          <a:pt x="24609" y="31707"/>
                          <a:pt x="15854" y="31707"/>
                        </a:cubicBezTo>
                        <a:cubicBezTo>
                          <a:pt x="7098" y="31707"/>
                          <a:pt x="0" y="24609"/>
                          <a:pt x="0" y="15853"/>
                        </a:cubicBezTo>
                        <a:cubicBezTo>
                          <a:pt x="0" y="7098"/>
                          <a:pt x="7098" y="0"/>
                          <a:pt x="15854" y="0"/>
                        </a:cubicBezTo>
                        <a:cubicBezTo>
                          <a:pt x="24609" y="0"/>
                          <a:pt x="31707" y="7098"/>
                          <a:pt x="31707" y="15853"/>
                        </a:cubicBezTo>
                        <a:close/>
                      </a:path>
                    </a:pathLst>
                  </a:custGeom>
                  <a:solidFill>
                    <a:srgbClr val="60D6C2"/>
                  </a:solidFill>
                  <a:ln w="5138" cap="flat">
                    <a:noFill/>
                    <a:prstDash val="solid"/>
                    <a:miter/>
                  </a:ln>
                </p:spPr>
                <p:txBody>
                  <a:bodyPr rtlCol="0" anchor="ctr"/>
                  <a:lstStyle/>
                  <a:p>
                    <a:endParaRPr lang="en-US"/>
                  </a:p>
                </p:txBody>
              </p:sp>
              <p:sp>
                <p:nvSpPr>
                  <p:cNvPr id="43" name="Frihandsfigur: Form 42">
                    <a:extLst>
                      <a:ext uri="{FF2B5EF4-FFF2-40B4-BE49-F238E27FC236}">
                        <a16:creationId xmlns:a16="http://schemas.microsoft.com/office/drawing/2014/main" id="{3DB4F0EE-2BA3-49EA-9D62-1C0A1CE7D193}"/>
                      </a:ext>
                    </a:extLst>
                  </p:cNvPr>
                  <p:cNvSpPr/>
                  <p:nvPr/>
                </p:nvSpPr>
                <p:spPr>
                  <a:xfrm>
                    <a:off x="5186121" y="776357"/>
                    <a:ext cx="31706" cy="31706"/>
                  </a:xfrm>
                  <a:custGeom>
                    <a:avLst/>
                    <a:gdLst>
                      <a:gd name="connsiteX0" fmla="*/ 31707 w 31706"/>
                      <a:gd name="connsiteY0" fmla="*/ 15853 h 31706"/>
                      <a:gd name="connsiteX1" fmla="*/ 15854 w 31706"/>
                      <a:gd name="connsiteY1" fmla="*/ 31707 h 31706"/>
                      <a:gd name="connsiteX2" fmla="*/ 0 w 31706"/>
                      <a:gd name="connsiteY2" fmla="*/ 15853 h 31706"/>
                      <a:gd name="connsiteX3" fmla="*/ 15854 w 31706"/>
                      <a:gd name="connsiteY3" fmla="*/ 0 h 31706"/>
                      <a:gd name="connsiteX4" fmla="*/ 31707 w 31706"/>
                      <a:gd name="connsiteY4" fmla="*/ 15853 h 3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06" h="31706">
                        <a:moveTo>
                          <a:pt x="31707" y="15853"/>
                        </a:moveTo>
                        <a:cubicBezTo>
                          <a:pt x="31707" y="24609"/>
                          <a:pt x="24609" y="31707"/>
                          <a:pt x="15854" y="31707"/>
                        </a:cubicBezTo>
                        <a:cubicBezTo>
                          <a:pt x="7098" y="31707"/>
                          <a:pt x="0" y="24609"/>
                          <a:pt x="0" y="15853"/>
                        </a:cubicBezTo>
                        <a:cubicBezTo>
                          <a:pt x="0" y="7098"/>
                          <a:pt x="7098" y="0"/>
                          <a:pt x="15854" y="0"/>
                        </a:cubicBezTo>
                        <a:cubicBezTo>
                          <a:pt x="24609" y="0"/>
                          <a:pt x="31707" y="7098"/>
                          <a:pt x="31707" y="15853"/>
                        </a:cubicBezTo>
                        <a:close/>
                      </a:path>
                    </a:pathLst>
                  </a:custGeom>
                  <a:solidFill>
                    <a:srgbClr val="60D6C2"/>
                  </a:solidFill>
                  <a:ln w="5138" cap="flat">
                    <a:noFill/>
                    <a:prstDash val="solid"/>
                    <a:miter/>
                  </a:ln>
                </p:spPr>
                <p:txBody>
                  <a:bodyPr rtlCol="0" anchor="ctr"/>
                  <a:lstStyle/>
                  <a:p>
                    <a:endParaRPr lang="en-US"/>
                  </a:p>
                </p:txBody>
              </p:sp>
              <p:sp>
                <p:nvSpPr>
                  <p:cNvPr id="44" name="Frihandsfigur: Form 43">
                    <a:extLst>
                      <a:ext uri="{FF2B5EF4-FFF2-40B4-BE49-F238E27FC236}">
                        <a16:creationId xmlns:a16="http://schemas.microsoft.com/office/drawing/2014/main" id="{6D92D673-F07C-4796-81A4-E14EED282067}"/>
                      </a:ext>
                    </a:extLst>
                  </p:cNvPr>
                  <p:cNvSpPr/>
                  <p:nvPr/>
                </p:nvSpPr>
                <p:spPr>
                  <a:xfrm>
                    <a:off x="5249638" y="776357"/>
                    <a:ext cx="31706" cy="31706"/>
                  </a:xfrm>
                  <a:custGeom>
                    <a:avLst/>
                    <a:gdLst>
                      <a:gd name="connsiteX0" fmla="*/ 31707 w 31706"/>
                      <a:gd name="connsiteY0" fmla="*/ 15853 h 31706"/>
                      <a:gd name="connsiteX1" fmla="*/ 15854 w 31706"/>
                      <a:gd name="connsiteY1" fmla="*/ 31707 h 31706"/>
                      <a:gd name="connsiteX2" fmla="*/ 0 w 31706"/>
                      <a:gd name="connsiteY2" fmla="*/ 15853 h 31706"/>
                      <a:gd name="connsiteX3" fmla="*/ 15854 w 31706"/>
                      <a:gd name="connsiteY3" fmla="*/ 0 h 31706"/>
                      <a:gd name="connsiteX4" fmla="*/ 31707 w 31706"/>
                      <a:gd name="connsiteY4" fmla="*/ 15853 h 3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06" h="31706">
                        <a:moveTo>
                          <a:pt x="31707" y="15853"/>
                        </a:moveTo>
                        <a:cubicBezTo>
                          <a:pt x="31707" y="24609"/>
                          <a:pt x="24609" y="31707"/>
                          <a:pt x="15854" y="31707"/>
                        </a:cubicBezTo>
                        <a:cubicBezTo>
                          <a:pt x="7098" y="31707"/>
                          <a:pt x="0" y="24609"/>
                          <a:pt x="0" y="15853"/>
                        </a:cubicBezTo>
                        <a:cubicBezTo>
                          <a:pt x="0" y="7098"/>
                          <a:pt x="7098" y="0"/>
                          <a:pt x="15854" y="0"/>
                        </a:cubicBezTo>
                        <a:cubicBezTo>
                          <a:pt x="24609" y="0"/>
                          <a:pt x="31707" y="7098"/>
                          <a:pt x="31707" y="15853"/>
                        </a:cubicBezTo>
                        <a:close/>
                      </a:path>
                    </a:pathLst>
                  </a:custGeom>
                  <a:solidFill>
                    <a:srgbClr val="60D6C2"/>
                  </a:solidFill>
                  <a:ln w="5138" cap="flat">
                    <a:noFill/>
                    <a:prstDash val="solid"/>
                    <a:miter/>
                  </a:ln>
                </p:spPr>
                <p:txBody>
                  <a:bodyPr rtlCol="0" anchor="ctr"/>
                  <a:lstStyle/>
                  <a:p>
                    <a:endParaRPr lang="en-US"/>
                  </a:p>
                </p:txBody>
              </p:sp>
            </p:grpSp>
            <p:grpSp>
              <p:nvGrpSpPr>
                <p:cNvPr id="18" name="Bild 4">
                  <a:extLst>
                    <a:ext uri="{FF2B5EF4-FFF2-40B4-BE49-F238E27FC236}">
                      <a16:creationId xmlns:a16="http://schemas.microsoft.com/office/drawing/2014/main" id="{55F3C07C-A78D-4AB4-B37D-A2AB044353D9}"/>
                    </a:ext>
                  </a:extLst>
                </p:cNvPr>
                <p:cNvGrpSpPr/>
                <p:nvPr/>
              </p:nvGrpSpPr>
              <p:grpSpPr>
                <a:xfrm>
                  <a:off x="4868537" y="836837"/>
                  <a:ext cx="412807" cy="31706"/>
                  <a:chOff x="4868537" y="836837"/>
                  <a:chExt cx="412807" cy="31706"/>
                </a:xfrm>
                <a:solidFill>
                  <a:srgbClr val="60D6C2"/>
                </a:solidFill>
              </p:grpSpPr>
              <p:sp>
                <p:nvSpPr>
                  <p:cNvPr id="33" name="Frihandsfigur: Form 32">
                    <a:extLst>
                      <a:ext uri="{FF2B5EF4-FFF2-40B4-BE49-F238E27FC236}">
                        <a16:creationId xmlns:a16="http://schemas.microsoft.com/office/drawing/2014/main" id="{14FABD37-44E8-48B6-A174-7054FC252378}"/>
                      </a:ext>
                    </a:extLst>
                  </p:cNvPr>
                  <p:cNvSpPr/>
                  <p:nvPr/>
                </p:nvSpPr>
                <p:spPr>
                  <a:xfrm>
                    <a:off x="4868537" y="836837"/>
                    <a:ext cx="31706" cy="31706"/>
                  </a:xfrm>
                  <a:custGeom>
                    <a:avLst/>
                    <a:gdLst>
                      <a:gd name="connsiteX0" fmla="*/ 31707 w 31706"/>
                      <a:gd name="connsiteY0" fmla="*/ 15853 h 31706"/>
                      <a:gd name="connsiteX1" fmla="*/ 15853 w 31706"/>
                      <a:gd name="connsiteY1" fmla="*/ 31707 h 31706"/>
                      <a:gd name="connsiteX2" fmla="*/ 0 w 31706"/>
                      <a:gd name="connsiteY2" fmla="*/ 15853 h 31706"/>
                      <a:gd name="connsiteX3" fmla="*/ 15853 w 31706"/>
                      <a:gd name="connsiteY3" fmla="*/ 0 h 31706"/>
                      <a:gd name="connsiteX4" fmla="*/ 31707 w 31706"/>
                      <a:gd name="connsiteY4" fmla="*/ 15853 h 3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06" h="31706">
                        <a:moveTo>
                          <a:pt x="31707" y="15853"/>
                        </a:moveTo>
                        <a:cubicBezTo>
                          <a:pt x="31707" y="24609"/>
                          <a:pt x="24609" y="31707"/>
                          <a:pt x="15853" y="31707"/>
                        </a:cubicBezTo>
                        <a:cubicBezTo>
                          <a:pt x="7098" y="31707"/>
                          <a:pt x="0" y="24609"/>
                          <a:pt x="0" y="15853"/>
                        </a:cubicBezTo>
                        <a:cubicBezTo>
                          <a:pt x="0" y="7098"/>
                          <a:pt x="7098" y="0"/>
                          <a:pt x="15853" y="0"/>
                        </a:cubicBezTo>
                        <a:cubicBezTo>
                          <a:pt x="24609" y="0"/>
                          <a:pt x="31707" y="7098"/>
                          <a:pt x="31707" y="15853"/>
                        </a:cubicBezTo>
                        <a:close/>
                      </a:path>
                    </a:pathLst>
                  </a:custGeom>
                  <a:solidFill>
                    <a:srgbClr val="60D6C2"/>
                  </a:solidFill>
                  <a:ln w="5138" cap="flat">
                    <a:noFill/>
                    <a:prstDash val="solid"/>
                    <a:miter/>
                  </a:ln>
                </p:spPr>
                <p:txBody>
                  <a:bodyPr rtlCol="0" anchor="ctr"/>
                  <a:lstStyle/>
                  <a:p>
                    <a:endParaRPr lang="en-US"/>
                  </a:p>
                </p:txBody>
              </p:sp>
              <p:sp>
                <p:nvSpPr>
                  <p:cNvPr id="34" name="Frihandsfigur: Form 33">
                    <a:extLst>
                      <a:ext uri="{FF2B5EF4-FFF2-40B4-BE49-F238E27FC236}">
                        <a16:creationId xmlns:a16="http://schemas.microsoft.com/office/drawing/2014/main" id="{A954B852-CF4A-43D0-B705-BCD25D5384FC}"/>
                      </a:ext>
                    </a:extLst>
                  </p:cNvPr>
                  <p:cNvSpPr/>
                  <p:nvPr/>
                </p:nvSpPr>
                <p:spPr>
                  <a:xfrm>
                    <a:off x="4932054" y="836837"/>
                    <a:ext cx="31706" cy="31706"/>
                  </a:xfrm>
                  <a:custGeom>
                    <a:avLst/>
                    <a:gdLst>
                      <a:gd name="connsiteX0" fmla="*/ 31707 w 31706"/>
                      <a:gd name="connsiteY0" fmla="*/ 15853 h 31706"/>
                      <a:gd name="connsiteX1" fmla="*/ 15853 w 31706"/>
                      <a:gd name="connsiteY1" fmla="*/ 31707 h 31706"/>
                      <a:gd name="connsiteX2" fmla="*/ 0 w 31706"/>
                      <a:gd name="connsiteY2" fmla="*/ 15853 h 31706"/>
                      <a:gd name="connsiteX3" fmla="*/ 15853 w 31706"/>
                      <a:gd name="connsiteY3" fmla="*/ 0 h 31706"/>
                      <a:gd name="connsiteX4" fmla="*/ 31707 w 31706"/>
                      <a:gd name="connsiteY4" fmla="*/ 15853 h 3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06" h="31706">
                        <a:moveTo>
                          <a:pt x="31707" y="15853"/>
                        </a:moveTo>
                        <a:cubicBezTo>
                          <a:pt x="31707" y="24609"/>
                          <a:pt x="24609" y="31707"/>
                          <a:pt x="15853" y="31707"/>
                        </a:cubicBezTo>
                        <a:cubicBezTo>
                          <a:pt x="7098" y="31707"/>
                          <a:pt x="0" y="24609"/>
                          <a:pt x="0" y="15853"/>
                        </a:cubicBezTo>
                        <a:cubicBezTo>
                          <a:pt x="0" y="7098"/>
                          <a:pt x="7098" y="0"/>
                          <a:pt x="15853" y="0"/>
                        </a:cubicBezTo>
                        <a:cubicBezTo>
                          <a:pt x="24609" y="0"/>
                          <a:pt x="31707" y="7098"/>
                          <a:pt x="31707" y="15853"/>
                        </a:cubicBezTo>
                        <a:close/>
                      </a:path>
                    </a:pathLst>
                  </a:custGeom>
                  <a:solidFill>
                    <a:srgbClr val="60D6C2"/>
                  </a:solidFill>
                  <a:ln w="5138" cap="flat">
                    <a:noFill/>
                    <a:prstDash val="solid"/>
                    <a:miter/>
                  </a:ln>
                </p:spPr>
                <p:txBody>
                  <a:bodyPr rtlCol="0" anchor="ctr"/>
                  <a:lstStyle/>
                  <a:p>
                    <a:endParaRPr lang="en-US"/>
                  </a:p>
                </p:txBody>
              </p:sp>
              <p:sp>
                <p:nvSpPr>
                  <p:cNvPr id="35" name="Frihandsfigur: Form 34">
                    <a:extLst>
                      <a:ext uri="{FF2B5EF4-FFF2-40B4-BE49-F238E27FC236}">
                        <a16:creationId xmlns:a16="http://schemas.microsoft.com/office/drawing/2014/main" id="{DA037906-55D3-4931-A5A9-C1AC014E5ACC}"/>
                      </a:ext>
                    </a:extLst>
                  </p:cNvPr>
                  <p:cNvSpPr/>
                  <p:nvPr/>
                </p:nvSpPr>
                <p:spPr>
                  <a:xfrm>
                    <a:off x="4995571" y="836837"/>
                    <a:ext cx="31706" cy="31706"/>
                  </a:xfrm>
                  <a:custGeom>
                    <a:avLst/>
                    <a:gdLst>
                      <a:gd name="connsiteX0" fmla="*/ 31707 w 31706"/>
                      <a:gd name="connsiteY0" fmla="*/ 15853 h 31706"/>
                      <a:gd name="connsiteX1" fmla="*/ 15854 w 31706"/>
                      <a:gd name="connsiteY1" fmla="*/ 31707 h 31706"/>
                      <a:gd name="connsiteX2" fmla="*/ 0 w 31706"/>
                      <a:gd name="connsiteY2" fmla="*/ 15853 h 31706"/>
                      <a:gd name="connsiteX3" fmla="*/ 15854 w 31706"/>
                      <a:gd name="connsiteY3" fmla="*/ 0 h 31706"/>
                      <a:gd name="connsiteX4" fmla="*/ 31707 w 31706"/>
                      <a:gd name="connsiteY4" fmla="*/ 15853 h 3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06" h="31706">
                        <a:moveTo>
                          <a:pt x="31707" y="15853"/>
                        </a:moveTo>
                        <a:cubicBezTo>
                          <a:pt x="31707" y="24609"/>
                          <a:pt x="24609" y="31707"/>
                          <a:pt x="15854" y="31707"/>
                        </a:cubicBezTo>
                        <a:cubicBezTo>
                          <a:pt x="7098" y="31707"/>
                          <a:pt x="0" y="24609"/>
                          <a:pt x="0" y="15853"/>
                        </a:cubicBezTo>
                        <a:cubicBezTo>
                          <a:pt x="0" y="7098"/>
                          <a:pt x="7098" y="0"/>
                          <a:pt x="15854" y="0"/>
                        </a:cubicBezTo>
                        <a:cubicBezTo>
                          <a:pt x="24609" y="0"/>
                          <a:pt x="31707" y="7098"/>
                          <a:pt x="31707" y="15853"/>
                        </a:cubicBezTo>
                        <a:close/>
                      </a:path>
                    </a:pathLst>
                  </a:custGeom>
                  <a:solidFill>
                    <a:srgbClr val="60D6C2"/>
                  </a:solidFill>
                  <a:ln w="5138" cap="flat">
                    <a:noFill/>
                    <a:prstDash val="solid"/>
                    <a:miter/>
                  </a:ln>
                </p:spPr>
                <p:txBody>
                  <a:bodyPr rtlCol="0" anchor="ctr"/>
                  <a:lstStyle/>
                  <a:p>
                    <a:endParaRPr lang="en-US"/>
                  </a:p>
                </p:txBody>
              </p:sp>
              <p:sp>
                <p:nvSpPr>
                  <p:cNvPr id="36" name="Frihandsfigur: Form 35">
                    <a:extLst>
                      <a:ext uri="{FF2B5EF4-FFF2-40B4-BE49-F238E27FC236}">
                        <a16:creationId xmlns:a16="http://schemas.microsoft.com/office/drawing/2014/main" id="{0A6B1AB5-EFC0-49E0-90AB-710D3FEF7BD0}"/>
                      </a:ext>
                    </a:extLst>
                  </p:cNvPr>
                  <p:cNvSpPr/>
                  <p:nvPr/>
                </p:nvSpPr>
                <p:spPr>
                  <a:xfrm>
                    <a:off x="5059087" y="836837"/>
                    <a:ext cx="31706" cy="31706"/>
                  </a:xfrm>
                  <a:custGeom>
                    <a:avLst/>
                    <a:gdLst>
                      <a:gd name="connsiteX0" fmla="*/ 31707 w 31706"/>
                      <a:gd name="connsiteY0" fmla="*/ 15853 h 31706"/>
                      <a:gd name="connsiteX1" fmla="*/ 15854 w 31706"/>
                      <a:gd name="connsiteY1" fmla="*/ 31707 h 31706"/>
                      <a:gd name="connsiteX2" fmla="*/ 0 w 31706"/>
                      <a:gd name="connsiteY2" fmla="*/ 15853 h 31706"/>
                      <a:gd name="connsiteX3" fmla="*/ 15854 w 31706"/>
                      <a:gd name="connsiteY3" fmla="*/ 0 h 31706"/>
                      <a:gd name="connsiteX4" fmla="*/ 31707 w 31706"/>
                      <a:gd name="connsiteY4" fmla="*/ 15853 h 3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06" h="31706">
                        <a:moveTo>
                          <a:pt x="31707" y="15853"/>
                        </a:moveTo>
                        <a:cubicBezTo>
                          <a:pt x="31707" y="24609"/>
                          <a:pt x="24609" y="31707"/>
                          <a:pt x="15854" y="31707"/>
                        </a:cubicBezTo>
                        <a:cubicBezTo>
                          <a:pt x="7098" y="31707"/>
                          <a:pt x="0" y="24609"/>
                          <a:pt x="0" y="15853"/>
                        </a:cubicBezTo>
                        <a:cubicBezTo>
                          <a:pt x="0" y="7098"/>
                          <a:pt x="7098" y="0"/>
                          <a:pt x="15854" y="0"/>
                        </a:cubicBezTo>
                        <a:cubicBezTo>
                          <a:pt x="24609" y="0"/>
                          <a:pt x="31707" y="7098"/>
                          <a:pt x="31707" y="15853"/>
                        </a:cubicBezTo>
                        <a:close/>
                      </a:path>
                    </a:pathLst>
                  </a:custGeom>
                  <a:solidFill>
                    <a:srgbClr val="60D6C2"/>
                  </a:solidFill>
                  <a:ln w="5138" cap="flat">
                    <a:noFill/>
                    <a:prstDash val="solid"/>
                    <a:miter/>
                  </a:ln>
                </p:spPr>
                <p:txBody>
                  <a:bodyPr rtlCol="0" anchor="ctr"/>
                  <a:lstStyle/>
                  <a:p>
                    <a:endParaRPr lang="en-US"/>
                  </a:p>
                </p:txBody>
              </p:sp>
              <p:sp>
                <p:nvSpPr>
                  <p:cNvPr id="37" name="Frihandsfigur: Form 36">
                    <a:extLst>
                      <a:ext uri="{FF2B5EF4-FFF2-40B4-BE49-F238E27FC236}">
                        <a16:creationId xmlns:a16="http://schemas.microsoft.com/office/drawing/2014/main" id="{4A7103AD-A44D-432F-AB75-BDE07B94EAC6}"/>
                      </a:ext>
                    </a:extLst>
                  </p:cNvPr>
                  <p:cNvSpPr/>
                  <p:nvPr/>
                </p:nvSpPr>
                <p:spPr>
                  <a:xfrm>
                    <a:off x="5122604" y="836837"/>
                    <a:ext cx="31706" cy="31706"/>
                  </a:xfrm>
                  <a:custGeom>
                    <a:avLst/>
                    <a:gdLst>
                      <a:gd name="connsiteX0" fmla="*/ 31707 w 31706"/>
                      <a:gd name="connsiteY0" fmla="*/ 15853 h 31706"/>
                      <a:gd name="connsiteX1" fmla="*/ 15854 w 31706"/>
                      <a:gd name="connsiteY1" fmla="*/ 31707 h 31706"/>
                      <a:gd name="connsiteX2" fmla="*/ 0 w 31706"/>
                      <a:gd name="connsiteY2" fmla="*/ 15853 h 31706"/>
                      <a:gd name="connsiteX3" fmla="*/ 15854 w 31706"/>
                      <a:gd name="connsiteY3" fmla="*/ 0 h 31706"/>
                      <a:gd name="connsiteX4" fmla="*/ 31707 w 31706"/>
                      <a:gd name="connsiteY4" fmla="*/ 15853 h 3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06" h="31706">
                        <a:moveTo>
                          <a:pt x="31707" y="15853"/>
                        </a:moveTo>
                        <a:cubicBezTo>
                          <a:pt x="31707" y="24609"/>
                          <a:pt x="24609" y="31707"/>
                          <a:pt x="15854" y="31707"/>
                        </a:cubicBezTo>
                        <a:cubicBezTo>
                          <a:pt x="7098" y="31707"/>
                          <a:pt x="0" y="24609"/>
                          <a:pt x="0" y="15853"/>
                        </a:cubicBezTo>
                        <a:cubicBezTo>
                          <a:pt x="0" y="7098"/>
                          <a:pt x="7098" y="0"/>
                          <a:pt x="15854" y="0"/>
                        </a:cubicBezTo>
                        <a:cubicBezTo>
                          <a:pt x="24609" y="0"/>
                          <a:pt x="31707" y="7098"/>
                          <a:pt x="31707" y="15853"/>
                        </a:cubicBezTo>
                        <a:close/>
                      </a:path>
                    </a:pathLst>
                  </a:custGeom>
                  <a:solidFill>
                    <a:srgbClr val="60D6C2"/>
                  </a:solidFill>
                  <a:ln w="5138" cap="flat">
                    <a:noFill/>
                    <a:prstDash val="solid"/>
                    <a:miter/>
                  </a:ln>
                </p:spPr>
                <p:txBody>
                  <a:bodyPr rtlCol="0" anchor="ctr"/>
                  <a:lstStyle/>
                  <a:p>
                    <a:endParaRPr lang="en-US"/>
                  </a:p>
                </p:txBody>
              </p:sp>
              <p:sp>
                <p:nvSpPr>
                  <p:cNvPr id="38" name="Frihandsfigur: Form 37">
                    <a:extLst>
                      <a:ext uri="{FF2B5EF4-FFF2-40B4-BE49-F238E27FC236}">
                        <a16:creationId xmlns:a16="http://schemas.microsoft.com/office/drawing/2014/main" id="{D51B17EA-608D-4525-BE5B-5BAAE2D45374}"/>
                      </a:ext>
                    </a:extLst>
                  </p:cNvPr>
                  <p:cNvSpPr/>
                  <p:nvPr/>
                </p:nvSpPr>
                <p:spPr>
                  <a:xfrm>
                    <a:off x="5186121" y="836837"/>
                    <a:ext cx="31706" cy="31706"/>
                  </a:xfrm>
                  <a:custGeom>
                    <a:avLst/>
                    <a:gdLst>
                      <a:gd name="connsiteX0" fmla="*/ 31707 w 31706"/>
                      <a:gd name="connsiteY0" fmla="*/ 15853 h 31706"/>
                      <a:gd name="connsiteX1" fmla="*/ 15854 w 31706"/>
                      <a:gd name="connsiteY1" fmla="*/ 31707 h 31706"/>
                      <a:gd name="connsiteX2" fmla="*/ 0 w 31706"/>
                      <a:gd name="connsiteY2" fmla="*/ 15853 h 31706"/>
                      <a:gd name="connsiteX3" fmla="*/ 15854 w 31706"/>
                      <a:gd name="connsiteY3" fmla="*/ 0 h 31706"/>
                      <a:gd name="connsiteX4" fmla="*/ 31707 w 31706"/>
                      <a:gd name="connsiteY4" fmla="*/ 15853 h 3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06" h="31706">
                        <a:moveTo>
                          <a:pt x="31707" y="15853"/>
                        </a:moveTo>
                        <a:cubicBezTo>
                          <a:pt x="31707" y="24609"/>
                          <a:pt x="24609" y="31707"/>
                          <a:pt x="15854" y="31707"/>
                        </a:cubicBezTo>
                        <a:cubicBezTo>
                          <a:pt x="7098" y="31707"/>
                          <a:pt x="0" y="24609"/>
                          <a:pt x="0" y="15853"/>
                        </a:cubicBezTo>
                        <a:cubicBezTo>
                          <a:pt x="0" y="7098"/>
                          <a:pt x="7098" y="0"/>
                          <a:pt x="15854" y="0"/>
                        </a:cubicBezTo>
                        <a:cubicBezTo>
                          <a:pt x="24609" y="0"/>
                          <a:pt x="31707" y="7098"/>
                          <a:pt x="31707" y="15853"/>
                        </a:cubicBezTo>
                        <a:close/>
                      </a:path>
                    </a:pathLst>
                  </a:custGeom>
                  <a:solidFill>
                    <a:srgbClr val="60D6C2"/>
                  </a:solidFill>
                  <a:ln w="5138" cap="flat">
                    <a:noFill/>
                    <a:prstDash val="solid"/>
                    <a:miter/>
                  </a:ln>
                </p:spPr>
                <p:txBody>
                  <a:bodyPr rtlCol="0" anchor="ctr"/>
                  <a:lstStyle/>
                  <a:p>
                    <a:endParaRPr lang="en-US"/>
                  </a:p>
                </p:txBody>
              </p:sp>
              <p:sp>
                <p:nvSpPr>
                  <p:cNvPr id="39" name="Frihandsfigur: Form 38">
                    <a:extLst>
                      <a:ext uri="{FF2B5EF4-FFF2-40B4-BE49-F238E27FC236}">
                        <a16:creationId xmlns:a16="http://schemas.microsoft.com/office/drawing/2014/main" id="{A9F2B034-B89C-4A57-9F1C-5134A67BF693}"/>
                      </a:ext>
                    </a:extLst>
                  </p:cNvPr>
                  <p:cNvSpPr/>
                  <p:nvPr/>
                </p:nvSpPr>
                <p:spPr>
                  <a:xfrm>
                    <a:off x="5249638" y="836837"/>
                    <a:ext cx="31706" cy="31706"/>
                  </a:xfrm>
                  <a:custGeom>
                    <a:avLst/>
                    <a:gdLst>
                      <a:gd name="connsiteX0" fmla="*/ 31707 w 31706"/>
                      <a:gd name="connsiteY0" fmla="*/ 15853 h 31706"/>
                      <a:gd name="connsiteX1" fmla="*/ 15854 w 31706"/>
                      <a:gd name="connsiteY1" fmla="*/ 31707 h 31706"/>
                      <a:gd name="connsiteX2" fmla="*/ 0 w 31706"/>
                      <a:gd name="connsiteY2" fmla="*/ 15853 h 31706"/>
                      <a:gd name="connsiteX3" fmla="*/ 15854 w 31706"/>
                      <a:gd name="connsiteY3" fmla="*/ 0 h 31706"/>
                      <a:gd name="connsiteX4" fmla="*/ 31707 w 31706"/>
                      <a:gd name="connsiteY4" fmla="*/ 15853 h 3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06" h="31706">
                        <a:moveTo>
                          <a:pt x="31707" y="15853"/>
                        </a:moveTo>
                        <a:cubicBezTo>
                          <a:pt x="31707" y="24609"/>
                          <a:pt x="24609" y="31707"/>
                          <a:pt x="15854" y="31707"/>
                        </a:cubicBezTo>
                        <a:cubicBezTo>
                          <a:pt x="7098" y="31707"/>
                          <a:pt x="0" y="24609"/>
                          <a:pt x="0" y="15853"/>
                        </a:cubicBezTo>
                        <a:cubicBezTo>
                          <a:pt x="0" y="7098"/>
                          <a:pt x="7098" y="0"/>
                          <a:pt x="15854" y="0"/>
                        </a:cubicBezTo>
                        <a:cubicBezTo>
                          <a:pt x="24609" y="0"/>
                          <a:pt x="31707" y="7098"/>
                          <a:pt x="31707" y="15853"/>
                        </a:cubicBezTo>
                        <a:close/>
                      </a:path>
                    </a:pathLst>
                  </a:custGeom>
                  <a:solidFill>
                    <a:srgbClr val="60D6C2"/>
                  </a:solidFill>
                  <a:ln w="5138" cap="flat">
                    <a:noFill/>
                    <a:prstDash val="solid"/>
                    <a:miter/>
                  </a:ln>
                </p:spPr>
                <p:txBody>
                  <a:bodyPr rtlCol="0" anchor="ctr"/>
                  <a:lstStyle/>
                  <a:p>
                    <a:endParaRPr lang="en-US"/>
                  </a:p>
                </p:txBody>
              </p:sp>
            </p:grpSp>
            <p:grpSp>
              <p:nvGrpSpPr>
                <p:cNvPr id="19" name="Bild 4">
                  <a:extLst>
                    <a:ext uri="{FF2B5EF4-FFF2-40B4-BE49-F238E27FC236}">
                      <a16:creationId xmlns:a16="http://schemas.microsoft.com/office/drawing/2014/main" id="{0B5C7659-C720-4ECB-BC91-18CD55A0684C}"/>
                    </a:ext>
                  </a:extLst>
                </p:cNvPr>
                <p:cNvGrpSpPr/>
                <p:nvPr/>
              </p:nvGrpSpPr>
              <p:grpSpPr>
                <a:xfrm>
                  <a:off x="4868537" y="897316"/>
                  <a:ext cx="412807" cy="31706"/>
                  <a:chOff x="4868537" y="897316"/>
                  <a:chExt cx="412807" cy="31706"/>
                </a:xfrm>
                <a:solidFill>
                  <a:srgbClr val="60D6C2"/>
                </a:solidFill>
              </p:grpSpPr>
              <p:sp>
                <p:nvSpPr>
                  <p:cNvPr id="26" name="Frihandsfigur: Form 25">
                    <a:extLst>
                      <a:ext uri="{FF2B5EF4-FFF2-40B4-BE49-F238E27FC236}">
                        <a16:creationId xmlns:a16="http://schemas.microsoft.com/office/drawing/2014/main" id="{235BE836-2F9A-4D80-A313-8218AD129756}"/>
                      </a:ext>
                    </a:extLst>
                  </p:cNvPr>
                  <p:cNvSpPr/>
                  <p:nvPr/>
                </p:nvSpPr>
                <p:spPr>
                  <a:xfrm>
                    <a:off x="4868537" y="897316"/>
                    <a:ext cx="31706" cy="31706"/>
                  </a:xfrm>
                  <a:custGeom>
                    <a:avLst/>
                    <a:gdLst>
                      <a:gd name="connsiteX0" fmla="*/ 31707 w 31706"/>
                      <a:gd name="connsiteY0" fmla="*/ 15853 h 31706"/>
                      <a:gd name="connsiteX1" fmla="*/ 15853 w 31706"/>
                      <a:gd name="connsiteY1" fmla="*/ 31707 h 31706"/>
                      <a:gd name="connsiteX2" fmla="*/ 0 w 31706"/>
                      <a:gd name="connsiteY2" fmla="*/ 15853 h 31706"/>
                      <a:gd name="connsiteX3" fmla="*/ 15853 w 31706"/>
                      <a:gd name="connsiteY3" fmla="*/ 0 h 31706"/>
                      <a:gd name="connsiteX4" fmla="*/ 31707 w 31706"/>
                      <a:gd name="connsiteY4" fmla="*/ 15853 h 3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06" h="31706">
                        <a:moveTo>
                          <a:pt x="31707" y="15853"/>
                        </a:moveTo>
                        <a:cubicBezTo>
                          <a:pt x="31707" y="24609"/>
                          <a:pt x="24609" y="31707"/>
                          <a:pt x="15853" y="31707"/>
                        </a:cubicBezTo>
                        <a:cubicBezTo>
                          <a:pt x="7098" y="31707"/>
                          <a:pt x="0" y="24609"/>
                          <a:pt x="0" y="15853"/>
                        </a:cubicBezTo>
                        <a:cubicBezTo>
                          <a:pt x="0" y="7098"/>
                          <a:pt x="7098" y="0"/>
                          <a:pt x="15853" y="0"/>
                        </a:cubicBezTo>
                        <a:cubicBezTo>
                          <a:pt x="24609" y="0"/>
                          <a:pt x="31707" y="7098"/>
                          <a:pt x="31707" y="15853"/>
                        </a:cubicBezTo>
                        <a:close/>
                      </a:path>
                    </a:pathLst>
                  </a:custGeom>
                  <a:solidFill>
                    <a:srgbClr val="60D6C2"/>
                  </a:solidFill>
                  <a:ln w="5138" cap="flat">
                    <a:noFill/>
                    <a:prstDash val="solid"/>
                    <a:miter/>
                  </a:ln>
                </p:spPr>
                <p:txBody>
                  <a:bodyPr rtlCol="0" anchor="ctr"/>
                  <a:lstStyle/>
                  <a:p>
                    <a:endParaRPr lang="en-US"/>
                  </a:p>
                </p:txBody>
              </p:sp>
              <p:sp>
                <p:nvSpPr>
                  <p:cNvPr id="27" name="Frihandsfigur: Form 26">
                    <a:extLst>
                      <a:ext uri="{FF2B5EF4-FFF2-40B4-BE49-F238E27FC236}">
                        <a16:creationId xmlns:a16="http://schemas.microsoft.com/office/drawing/2014/main" id="{2C9E65E3-07C9-4A89-9201-B7CAC4BFB713}"/>
                      </a:ext>
                    </a:extLst>
                  </p:cNvPr>
                  <p:cNvSpPr/>
                  <p:nvPr/>
                </p:nvSpPr>
                <p:spPr>
                  <a:xfrm>
                    <a:off x="4932054" y="897316"/>
                    <a:ext cx="31706" cy="31706"/>
                  </a:xfrm>
                  <a:custGeom>
                    <a:avLst/>
                    <a:gdLst>
                      <a:gd name="connsiteX0" fmla="*/ 31707 w 31706"/>
                      <a:gd name="connsiteY0" fmla="*/ 15853 h 31706"/>
                      <a:gd name="connsiteX1" fmla="*/ 15853 w 31706"/>
                      <a:gd name="connsiteY1" fmla="*/ 31707 h 31706"/>
                      <a:gd name="connsiteX2" fmla="*/ 0 w 31706"/>
                      <a:gd name="connsiteY2" fmla="*/ 15853 h 31706"/>
                      <a:gd name="connsiteX3" fmla="*/ 15853 w 31706"/>
                      <a:gd name="connsiteY3" fmla="*/ 0 h 31706"/>
                      <a:gd name="connsiteX4" fmla="*/ 31707 w 31706"/>
                      <a:gd name="connsiteY4" fmla="*/ 15853 h 3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06" h="31706">
                        <a:moveTo>
                          <a:pt x="31707" y="15853"/>
                        </a:moveTo>
                        <a:cubicBezTo>
                          <a:pt x="31707" y="24609"/>
                          <a:pt x="24609" y="31707"/>
                          <a:pt x="15853" y="31707"/>
                        </a:cubicBezTo>
                        <a:cubicBezTo>
                          <a:pt x="7098" y="31707"/>
                          <a:pt x="0" y="24609"/>
                          <a:pt x="0" y="15853"/>
                        </a:cubicBezTo>
                        <a:cubicBezTo>
                          <a:pt x="0" y="7098"/>
                          <a:pt x="7098" y="0"/>
                          <a:pt x="15853" y="0"/>
                        </a:cubicBezTo>
                        <a:cubicBezTo>
                          <a:pt x="24609" y="0"/>
                          <a:pt x="31707" y="7098"/>
                          <a:pt x="31707" y="15853"/>
                        </a:cubicBezTo>
                        <a:close/>
                      </a:path>
                    </a:pathLst>
                  </a:custGeom>
                  <a:solidFill>
                    <a:srgbClr val="60D6C2"/>
                  </a:solidFill>
                  <a:ln w="5138" cap="flat">
                    <a:noFill/>
                    <a:prstDash val="solid"/>
                    <a:miter/>
                  </a:ln>
                </p:spPr>
                <p:txBody>
                  <a:bodyPr rtlCol="0" anchor="ctr"/>
                  <a:lstStyle/>
                  <a:p>
                    <a:endParaRPr lang="en-US"/>
                  </a:p>
                </p:txBody>
              </p:sp>
              <p:sp>
                <p:nvSpPr>
                  <p:cNvPr id="28" name="Frihandsfigur: Form 27">
                    <a:extLst>
                      <a:ext uri="{FF2B5EF4-FFF2-40B4-BE49-F238E27FC236}">
                        <a16:creationId xmlns:a16="http://schemas.microsoft.com/office/drawing/2014/main" id="{C53E3EF7-7120-44FD-A071-FEC522BF8A4B}"/>
                      </a:ext>
                    </a:extLst>
                  </p:cNvPr>
                  <p:cNvSpPr/>
                  <p:nvPr/>
                </p:nvSpPr>
                <p:spPr>
                  <a:xfrm>
                    <a:off x="4995571" y="897316"/>
                    <a:ext cx="31706" cy="31706"/>
                  </a:xfrm>
                  <a:custGeom>
                    <a:avLst/>
                    <a:gdLst>
                      <a:gd name="connsiteX0" fmla="*/ 31707 w 31706"/>
                      <a:gd name="connsiteY0" fmla="*/ 15853 h 31706"/>
                      <a:gd name="connsiteX1" fmla="*/ 15854 w 31706"/>
                      <a:gd name="connsiteY1" fmla="*/ 31707 h 31706"/>
                      <a:gd name="connsiteX2" fmla="*/ 0 w 31706"/>
                      <a:gd name="connsiteY2" fmla="*/ 15853 h 31706"/>
                      <a:gd name="connsiteX3" fmla="*/ 15854 w 31706"/>
                      <a:gd name="connsiteY3" fmla="*/ 0 h 31706"/>
                      <a:gd name="connsiteX4" fmla="*/ 31707 w 31706"/>
                      <a:gd name="connsiteY4" fmla="*/ 15853 h 3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06" h="31706">
                        <a:moveTo>
                          <a:pt x="31707" y="15853"/>
                        </a:moveTo>
                        <a:cubicBezTo>
                          <a:pt x="31707" y="24609"/>
                          <a:pt x="24609" y="31707"/>
                          <a:pt x="15854" y="31707"/>
                        </a:cubicBezTo>
                        <a:cubicBezTo>
                          <a:pt x="7098" y="31707"/>
                          <a:pt x="0" y="24609"/>
                          <a:pt x="0" y="15853"/>
                        </a:cubicBezTo>
                        <a:cubicBezTo>
                          <a:pt x="0" y="7098"/>
                          <a:pt x="7098" y="0"/>
                          <a:pt x="15854" y="0"/>
                        </a:cubicBezTo>
                        <a:cubicBezTo>
                          <a:pt x="24609" y="0"/>
                          <a:pt x="31707" y="7098"/>
                          <a:pt x="31707" y="15853"/>
                        </a:cubicBezTo>
                        <a:close/>
                      </a:path>
                    </a:pathLst>
                  </a:custGeom>
                  <a:solidFill>
                    <a:srgbClr val="60D6C2"/>
                  </a:solidFill>
                  <a:ln w="5138" cap="flat">
                    <a:noFill/>
                    <a:prstDash val="solid"/>
                    <a:miter/>
                  </a:ln>
                </p:spPr>
                <p:txBody>
                  <a:bodyPr rtlCol="0" anchor="ctr"/>
                  <a:lstStyle/>
                  <a:p>
                    <a:endParaRPr lang="en-US"/>
                  </a:p>
                </p:txBody>
              </p:sp>
              <p:sp>
                <p:nvSpPr>
                  <p:cNvPr id="29" name="Frihandsfigur: Form 28">
                    <a:extLst>
                      <a:ext uri="{FF2B5EF4-FFF2-40B4-BE49-F238E27FC236}">
                        <a16:creationId xmlns:a16="http://schemas.microsoft.com/office/drawing/2014/main" id="{2B6C1B8B-954F-4D69-9BEE-9AED5234ECEE}"/>
                      </a:ext>
                    </a:extLst>
                  </p:cNvPr>
                  <p:cNvSpPr/>
                  <p:nvPr/>
                </p:nvSpPr>
                <p:spPr>
                  <a:xfrm>
                    <a:off x="5059087" y="897316"/>
                    <a:ext cx="31706" cy="31706"/>
                  </a:xfrm>
                  <a:custGeom>
                    <a:avLst/>
                    <a:gdLst>
                      <a:gd name="connsiteX0" fmla="*/ 31707 w 31706"/>
                      <a:gd name="connsiteY0" fmla="*/ 15853 h 31706"/>
                      <a:gd name="connsiteX1" fmla="*/ 15854 w 31706"/>
                      <a:gd name="connsiteY1" fmla="*/ 31707 h 31706"/>
                      <a:gd name="connsiteX2" fmla="*/ 0 w 31706"/>
                      <a:gd name="connsiteY2" fmla="*/ 15853 h 31706"/>
                      <a:gd name="connsiteX3" fmla="*/ 15854 w 31706"/>
                      <a:gd name="connsiteY3" fmla="*/ 0 h 31706"/>
                      <a:gd name="connsiteX4" fmla="*/ 31707 w 31706"/>
                      <a:gd name="connsiteY4" fmla="*/ 15853 h 3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06" h="31706">
                        <a:moveTo>
                          <a:pt x="31707" y="15853"/>
                        </a:moveTo>
                        <a:cubicBezTo>
                          <a:pt x="31707" y="24609"/>
                          <a:pt x="24609" y="31707"/>
                          <a:pt x="15854" y="31707"/>
                        </a:cubicBezTo>
                        <a:cubicBezTo>
                          <a:pt x="7098" y="31707"/>
                          <a:pt x="0" y="24609"/>
                          <a:pt x="0" y="15853"/>
                        </a:cubicBezTo>
                        <a:cubicBezTo>
                          <a:pt x="0" y="7098"/>
                          <a:pt x="7098" y="0"/>
                          <a:pt x="15854" y="0"/>
                        </a:cubicBezTo>
                        <a:cubicBezTo>
                          <a:pt x="24609" y="0"/>
                          <a:pt x="31707" y="7098"/>
                          <a:pt x="31707" y="15853"/>
                        </a:cubicBezTo>
                        <a:close/>
                      </a:path>
                    </a:pathLst>
                  </a:custGeom>
                  <a:solidFill>
                    <a:srgbClr val="60D6C2"/>
                  </a:solidFill>
                  <a:ln w="5138" cap="flat">
                    <a:noFill/>
                    <a:prstDash val="solid"/>
                    <a:miter/>
                  </a:ln>
                </p:spPr>
                <p:txBody>
                  <a:bodyPr rtlCol="0" anchor="ctr"/>
                  <a:lstStyle/>
                  <a:p>
                    <a:endParaRPr lang="en-US"/>
                  </a:p>
                </p:txBody>
              </p:sp>
              <p:sp>
                <p:nvSpPr>
                  <p:cNvPr id="30" name="Frihandsfigur: Form 29">
                    <a:extLst>
                      <a:ext uri="{FF2B5EF4-FFF2-40B4-BE49-F238E27FC236}">
                        <a16:creationId xmlns:a16="http://schemas.microsoft.com/office/drawing/2014/main" id="{9EE72CBF-2C4E-4236-B57C-38DF979233D8}"/>
                      </a:ext>
                    </a:extLst>
                  </p:cNvPr>
                  <p:cNvSpPr/>
                  <p:nvPr/>
                </p:nvSpPr>
                <p:spPr>
                  <a:xfrm>
                    <a:off x="5122604" y="897316"/>
                    <a:ext cx="31706" cy="31706"/>
                  </a:xfrm>
                  <a:custGeom>
                    <a:avLst/>
                    <a:gdLst>
                      <a:gd name="connsiteX0" fmla="*/ 31707 w 31706"/>
                      <a:gd name="connsiteY0" fmla="*/ 15853 h 31706"/>
                      <a:gd name="connsiteX1" fmla="*/ 15854 w 31706"/>
                      <a:gd name="connsiteY1" fmla="*/ 31707 h 31706"/>
                      <a:gd name="connsiteX2" fmla="*/ 0 w 31706"/>
                      <a:gd name="connsiteY2" fmla="*/ 15853 h 31706"/>
                      <a:gd name="connsiteX3" fmla="*/ 15854 w 31706"/>
                      <a:gd name="connsiteY3" fmla="*/ 0 h 31706"/>
                      <a:gd name="connsiteX4" fmla="*/ 31707 w 31706"/>
                      <a:gd name="connsiteY4" fmla="*/ 15853 h 3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06" h="31706">
                        <a:moveTo>
                          <a:pt x="31707" y="15853"/>
                        </a:moveTo>
                        <a:cubicBezTo>
                          <a:pt x="31707" y="24609"/>
                          <a:pt x="24609" y="31707"/>
                          <a:pt x="15854" y="31707"/>
                        </a:cubicBezTo>
                        <a:cubicBezTo>
                          <a:pt x="7098" y="31707"/>
                          <a:pt x="0" y="24609"/>
                          <a:pt x="0" y="15853"/>
                        </a:cubicBezTo>
                        <a:cubicBezTo>
                          <a:pt x="0" y="7098"/>
                          <a:pt x="7098" y="0"/>
                          <a:pt x="15854" y="0"/>
                        </a:cubicBezTo>
                        <a:cubicBezTo>
                          <a:pt x="24609" y="0"/>
                          <a:pt x="31707" y="7098"/>
                          <a:pt x="31707" y="15853"/>
                        </a:cubicBezTo>
                        <a:close/>
                      </a:path>
                    </a:pathLst>
                  </a:custGeom>
                  <a:solidFill>
                    <a:srgbClr val="60D6C2"/>
                  </a:solidFill>
                  <a:ln w="5138" cap="flat">
                    <a:noFill/>
                    <a:prstDash val="solid"/>
                    <a:miter/>
                  </a:ln>
                </p:spPr>
                <p:txBody>
                  <a:bodyPr rtlCol="0" anchor="ctr"/>
                  <a:lstStyle/>
                  <a:p>
                    <a:endParaRPr lang="en-US"/>
                  </a:p>
                </p:txBody>
              </p:sp>
              <p:sp>
                <p:nvSpPr>
                  <p:cNvPr id="31" name="Frihandsfigur: Form 30">
                    <a:extLst>
                      <a:ext uri="{FF2B5EF4-FFF2-40B4-BE49-F238E27FC236}">
                        <a16:creationId xmlns:a16="http://schemas.microsoft.com/office/drawing/2014/main" id="{4A4F202B-6C71-4779-951F-102DCDAD39A3}"/>
                      </a:ext>
                    </a:extLst>
                  </p:cNvPr>
                  <p:cNvSpPr/>
                  <p:nvPr/>
                </p:nvSpPr>
                <p:spPr>
                  <a:xfrm>
                    <a:off x="5186121" y="897316"/>
                    <a:ext cx="31706" cy="31706"/>
                  </a:xfrm>
                  <a:custGeom>
                    <a:avLst/>
                    <a:gdLst>
                      <a:gd name="connsiteX0" fmla="*/ 31707 w 31706"/>
                      <a:gd name="connsiteY0" fmla="*/ 15853 h 31706"/>
                      <a:gd name="connsiteX1" fmla="*/ 15854 w 31706"/>
                      <a:gd name="connsiteY1" fmla="*/ 31707 h 31706"/>
                      <a:gd name="connsiteX2" fmla="*/ 0 w 31706"/>
                      <a:gd name="connsiteY2" fmla="*/ 15853 h 31706"/>
                      <a:gd name="connsiteX3" fmla="*/ 15854 w 31706"/>
                      <a:gd name="connsiteY3" fmla="*/ 0 h 31706"/>
                      <a:gd name="connsiteX4" fmla="*/ 31707 w 31706"/>
                      <a:gd name="connsiteY4" fmla="*/ 15853 h 3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06" h="31706">
                        <a:moveTo>
                          <a:pt x="31707" y="15853"/>
                        </a:moveTo>
                        <a:cubicBezTo>
                          <a:pt x="31707" y="24609"/>
                          <a:pt x="24609" y="31707"/>
                          <a:pt x="15854" y="31707"/>
                        </a:cubicBezTo>
                        <a:cubicBezTo>
                          <a:pt x="7098" y="31707"/>
                          <a:pt x="0" y="24609"/>
                          <a:pt x="0" y="15853"/>
                        </a:cubicBezTo>
                        <a:cubicBezTo>
                          <a:pt x="0" y="7098"/>
                          <a:pt x="7098" y="0"/>
                          <a:pt x="15854" y="0"/>
                        </a:cubicBezTo>
                        <a:cubicBezTo>
                          <a:pt x="24609" y="0"/>
                          <a:pt x="31707" y="7098"/>
                          <a:pt x="31707" y="15853"/>
                        </a:cubicBezTo>
                        <a:close/>
                      </a:path>
                    </a:pathLst>
                  </a:custGeom>
                  <a:solidFill>
                    <a:srgbClr val="60D6C2"/>
                  </a:solidFill>
                  <a:ln w="5138" cap="flat">
                    <a:noFill/>
                    <a:prstDash val="solid"/>
                    <a:miter/>
                  </a:ln>
                </p:spPr>
                <p:txBody>
                  <a:bodyPr rtlCol="0" anchor="ctr"/>
                  <a:lstStyle/>
                  <a:p>
                    <a:endParaRPr lang="en-US"/>
                  </a:p>
                </p:txBody>
              </p:sp>
              <p:sp>
                <p:nvSpPr>
                  <p:cNvPr id="32" name="Frihandsfigur: Form 31">
                    <a:extLst>
                      <a:ext uri="{FF2B5EF4-FFF2-40B4-BE49-F238E27FC236}">
                        <a16:creationId xmlns:a16="http://schemas.microsoft.com/office/drawing/2014/main" id="{2F10E8C4-E23C-4830-99B8-15C1D346EA2D}"/>
                      </a:ext>
                    </a:extLst>
                  </p:cNvPr>
                  <p:cNvSpPr/>
                  <p:nvPr/>
                </p:nvSpPr>
                <p:spPr>
                  <a:xfrm>
                    <a:off x="5249638" y="897316"/>
                    <a:ext cx="31706" cy="31706"/>
                  </a:xfrm>
                  <a:custGeom>
                    <a:avLst/>
                    <a:gdLst>
                      <a:gd name="connsiteX0" fmla="*/ 31707 w 31706"/>
                      <a:gd name="connsiteY0" fmla="*/ 15853 h 31706"/>
                      <a:gd name="connsiteX1" fmla="*/ 15854 w 31706"/>
                      <a:gd name="connsiteY1" fmla="*/ 31707 h 31706"/>
                      <a:gd name="connsiteX2" fmla="*/ 0 w 31706"/>
                      <a:gd name="connsiteY2" fmla="*/ 15853 h 31706"/>
                      <a:gd name="connsiteX3" fmla="*/ 15854 w 31706"/>
                      <a:gd name="connsiteY3" fmla="*/ 0 h 31706"/>
                      <a:gd name="connsiteX4" fmla="*/ 31707 w 31706"/>
                      <a:gd name="connsiteY4" fmla="*/ 15853 h 3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06" h="31706">
                        <a:moveTo>
                          <a:pt x="31707" y="15853"/>
                        </a:moveTo>
                        <a:cubicBezTo>
                          <a:pt x="31707" y="24609"/>
                          <a:pt x="24609" y="31707"/>
                          <a:pt x="15854" y="31707"/>
                        </a:cubicBezTo>
                        <a:cubicBezTo>
                          <a:pt x="7098" y="31707"/>
                          <a:pt x="0" y="24609"/>
                          <a:pt x="0" y="15853"/>
                        </a:cubicBezTo>
                        <a:cubicBezTo>
                          <a:pt x="0" y="7098"/>
                          <a:pt x="7098" y="0"/>
                          <a:pt x="15854" y="0"/>
                        </a:cubicBezTo>
                        <a:cubicBezTo>
                          <a:pt x="24609" y="0"/>
                          <a:pt x="31707" y="7098"/>
                          <a:pt x="31707" y="15853"/>
                        </a:cubicBezTo>
                        <a:close/>
                      </a:path>
                    </a:pathLst>
                  </a:custGeom>
                  <a:solidFill>
                    <a:srgbClr val="60D6C2"/>
                  </a:solidFill>
                  <a:ln w="5138" cap="flat">
                    <a:noFill/>
                    <a:prstDash val="solid"/>
                    <a:miter/>
                  </a:ln>
                </p:spPr>
                <p:txBody>
                  <a:bodyPr rtlCol="0" anchor="ctr"/>
                  <a:lstStyle/>
                  <a:p>
                    <a:endParaRPr lang="en-US"/>
                  </a:p>
                </p:txBody>
              </p:sp>
            </p:grpSp>
            <p:grpSp>
              <p:nvGrpSpPr>
                <p:cNvPr id="20" name="Bild 4">
                  <a:extLst>
                    <a:ext uri="{FF2B5EF4-FFF2-40B4-BE49-F238E27FC236}">
                      <a16:creationId xmlns:a16="http://schemas.microsoft.com/office/drawing/2014/main" id="{D54037C2-5C3E-47EF-B6BF-9D6E0CD912D9}"/>
                    </a:ext>
                  </a:extLst>
                </p:cNvPr>
                <p:cNvGrpSpPr/>
                <p:nvPr/>
              </p:nvGrpSpPr>
              <p:grpSpPr>
                <a:xfrm>
                  <a:off x="4868537" y="957796"/>
                  <a:ext cx="285774" cy="31706"/>
                  <a:chOff x="4868537" y="957796"/>
                  <a:chExt cx="285774" cy="31706"/>
                </a:xfrm>
                <a:solidFill>
                  <a:srgbClr val="60D6C2"/>
                </a:solidFill>
              </p:grpSpPr>
              <p:sp>
                <p:nvSpPr>
                  <p:cNvPr id="21" name="Frihandsfigur: Form 20">
                    <a:extLst>
                      <a:ext uri="{FF2B5EF4-FFF2-40B4-BE49-F238E27FC236}">
                        <a16:creationId xmlns:a16="http://schemas.microsoft.com/office/drawing/2014/main" id="{E14C5076-C4A2-4573-9C31-B0D45DF6177B}"/>
                      </a:ext>
                    </a:extLst>
                  </p:cNvPr>
                  <p:cNvSpPr/>
                  <p:nvPr/>
                </p:nvSpPr>
                <p:spPr>
                  <a:xfrm>
                    <a:off x="4868537" y="957796"/>
                    <a:ext cx="31706" cy="31706"/>
                  </a:xfrm>
                  <a:custGeom>
                    <a:avLst/>
                    <a:gdLst>
                      <a:gd name="connsiteX0" fmla="*/ 31707 w 31706"/>
                      <a:gd name="connsiteY0" fmla="*/ 15853 h 31706"/>
                      <a:gd name="connsiteX1" fmla="*/ 15853 w 31706"/>
                      <a:gd name="connsiteY1" fmla="*/ 31707 h 31706"/>
                      <a:gd name="connsiteX2" fmla="*/ 0 w 31706"/>
                      <a:gd name="connsiteY2" fmla="*/ 15853 h 31706"/>
                      <a:gd name="connsiteX3" fmla="*/ 15853 w 31706"/>
                      <a:gd name="connsiteY3" fmla="*/ 0 h 31706"/>
                      <a:gd name="connsiteX4" fmla="*/ 31707 w 31706"/>
                      <a:gd name="connsiteY4" fmla="*/ 15853 h 3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06" h="31706">
                        <a:moveTo>
                          <a:pt x="31707" y="15853"/>
                        </a:moveTo>
                        <a:cubicBezTo>
                          <a:pt x="31707" y="24609"/>
                          <a:pt x="24609" y="31707"/>
                          <a:pt x="15853" y="31707"/>
                        </a:cubicBezTo>
                        <a:cubicBezTo>
                          <a:pt x="7098" y="31707"/>
                          <a:pt x="0" y="24609"/>
                          <a:pt x="0" y="15853"/>
                        </a:cubicBezTo>
                        <a:cubicBezTo>
                          <a:pt x="0" y="7098"/>
                          <a:pt x="7098" y="0"/>
                          <a:pt x="15853" y="0"/>
                        </a:cubicBezTo>
                        <a:cubicBezTo>
                          <a:pt x="24609" y="0"/>
                          <a:pt x="31707" y="7098"/>
                          <a:pt x="31707" y="15853"/>
                        </a:cubicBezTo>
                        <a:close/>
                      </a:path>
                    </a:pathLst>
                  </a:custGeom>
                  <a:solidFill>
                    <a:srgbClr val="60D6C2"/>
                  </a:solidFill>
                  <a:ln w="5138" cap="flat">
                    <a:noFill/>
                    <a:prstDash val="solid"/>
                    <a:miter/>
                  </a:ln>
                </p:spPr>
                <p:txBody>
                  <a:bodyPr rtlCol="0" anchor="ctr"/>
                  <a:lstStyle/>
                  <a:p>
                    <a:endParaRPr lang="en-US"/>
                  </a:p>
                </p:txBody>
              </p:sp>
              <p:sp>
                <p:nvSpPr>
                  <p:cNvPr id="22" name="Frihandsfigur: Form 21">
                    <a:extLst>
                      <a:ext uri="{FF2B5EF4-FFF2-40B4-BE49-F238E27FC236}">
                        <a16:creationId xmlns:a16="http://schemas.microsoft.com/office/drawing/2014/main" id="{E4FA9D37-8D34-4F47-A286-F3DD1328C032}"/>
                      </a:ext>
                    </a:extLst>
                  </p:cNvPr>
                  <p:cNvSpPr/>
                  <p:nvPr/>
                </p:nvSpPr>
                <p:spPr>
                  <a:xfrm>
                    <a:off x="4932054" y="957796"/>
                    <a:ext cx="31706" cy="31706"/>
                  </a:xfrm>
                  <a:custGeom>
                    <a:avLst/>
                    <a:gdLst>
                      <a:gd name="connsiteX0" fmla="*/ 31707 w 31706"/>
                      <a:gd name="connsiteY0" fmla="*/ 15853 h 31706"/>
                      <a:gd name="connsiteX1" fmla="*/ 15853 w 31706"/>
                      <a:gd name="connsiteY1" fmla="*/ 31707 h 31706"/>
                      <a:gd name="connsiteX2" fmla="*/ 0 w 31706"/>
                      <a:gd name="connsiteY2" fmla="*/ 15853 h 31706"/>
                      <a:gd name="connsiteX3" fmla="*/ 15853 w 31706"/>
                      <a:gd name="connsiteY3" fmla="*/ 0 h 31706"/>
                      <a:gd name="connsiteX4" fmla="*/ 31707 w 31706"/>
                      <a:gd name="connsiteY4" fmla="*/ 15853 h 3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06" h="31706">
                        <a:moveTo>
                          <a:pt x="31707" y="15853"/>
                        </a:moveTo>
                        <a:cubicBezTo>
                          <a:pt x="31707" y="24609"/>
                          <a:pt x="24609" y="31707"/>
                          <a:pt x="15853" y="31707"/>
                        </a:cubicBezTo>
                        <a:cubicBezTo>
                          <a:pt x="7098" y="31707"/>
                          <a:pt x="0" y="24609"/>
                          <a:pt x="0" y="15853"/>
                        </a:cubicBezTo>
                        <a:cubicBezTo>
                          <a:pt x="0" y="7098"/>
                          <a:pt x="7098" y="0"/>
                          <a:pt x="15853" y="0"/>
                        </a:cubicBezTo>
                        <a:cubicBezTo>
                          <a:pt x="24609" y="0"/>
                          <a:pt x="31707" y="7098"/>
                          <a:pt x="31707" y="15853"/>
                        </a:cubicBezTo>
                        <a:close/>
                      </a:path>
                    </a:pathLst>
                  </a:custGeom>
                  <a:solidFill>
                    <a:srgbClr val="60D6C2"/>
                  </a:solidFill>
                  <a:ln w="5138" cap="flat">
                    <a:noFill/>
                    <a:prstDash val="solid"/>
                    <a:miter/>
                  </a:ln>
                </p:spPr>
                <p:txBody>
                  <a:bodyPr rtlCol="0" anchor="ctr"/>
                  <a:lstStyle/>
                  <a:p>
                    <a:endParaRPr lang="en-US"/>
                  </a:p>
                </p:txBody>
              </p:sp>
              <p:sp>
                <p:nvSpPr>
                  <p:cNvPr id="23" name="Frihandsfigur: Form 22">
                    <a:extLst>
                      <a:ext uri="{FF2B5EF4-FFF2-40B4-BE49-F238E27FC236}">
                        <a16:creationId xmlns:a16="http://schemas.microsoft.com/office/drawing/2014/main" id="{29204CA5-2F49-41D9-AB8F-B4FB66397793}"/>
                      </a:ext>
                    </a:extLst>
                  </p:cNvPr>
                  <p:cNvSpPr/>
                  <p:nvPr/>
                </p:nvSpPr>
                <p:spPr>
                  <a:xfrm>
                    <a:off x="4995571" y="957796"/>
                    <a:ext cx="31706" cy="31706"/>
                  </a:xfrm>
                  <a:custGeom>
                    <a:avLst/>
                    <a:gdLst>
                      <a:gd name="connsiteX0" fmla="*/ 31707 w 31706"/>
                      <a:gd name="connsiteY0" fmla="*/ 15853 h 31706"/>
                      <a:gd name="connsiteX1" fmla="*/ 15854 w 31706"/>
                      <a:gd name="connsiteY1" fmla="*/ 31707 h 31706"/>
                      <a:gd name="connsiteX2" fmla="*/ 0 w 31706"/>
                      <a:gd name="connsiteY2" fmla="*/ 15853 h 31706"/>
                      <a:gd name="connsiteX3" fmla="*/ 15854 w 31706"/>
                      <a:gd name="connsiteY3" fmla="*/ 0 h 31706"/>
                      <a:gd name="connsiteX4" fmla="*/ 31707 w 31706"/>
                      <a:gd name="connsiteY4" fmla="*/ 15853 h 3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06" h="31706">
                        <a:moveTo>
                          <a:pt x="31707" y="15853"/>
                        </a:moveTo>
                        <a:cubicBezTo>
                          <a:pt x="31707" y="24609"/>
                          <a:pt x="24609" y="31707"/>
                          <a:pt x="15854" y="31707"/>
                        </a:cubicBezTo>
                        <a:cubicBezTo>
                          <a:pt x="7098" y="31707"/>
                          <a:pt x="0" y="24609"/>
                          <a:pt x="0" y="15853"/>
                        </a:cubicBezTo>
                        <a:cubicBezTo>
                          <a:pt x="0" y="7098"/>
                          <a:pt x="7098" y="0"/>
                          <a:pt x="15854" y="0"/>
                        </a:cubicBezTo>
                        <a:cubicBezTo>
                          <a:pt x="24609" y="0"/>
                          <a:pt x="31707" y="7098"/>
                          <a:pt x="31707" y="15853"/>
                        </a:cubicBezTo>
                        <a:close/>
                      </a:path>
                    </a:pathLst>
                  </a:custGeom>
                  <a:solidFill>
                    <a:srgbClr val="60D6C2"/>
                  </a:solidFill>
                  <a:ln w="5138" cap="flat">
                    <a:noFill/>
                    <a:prstDash val="solid"/>
                    <a:miter/>
                  </a:ln>
                </p:spPr>
                <p:txBody>
                  <a:bodyPr rtlCol="0" anchor="ctr"/>
                  <a:lstStyle/>
                  <a:p>
                    <a:endParaRPr lang="en-US"/>
                  </a:p>
                </p:txBody>
              </p:sp>
              <p:sp>
                <p:nvSpPr>
                  <p:cNvPr id="24" name="Frihandsfigur: Form 23">
                    <a:extLst>
                      <a:ext uri="{FF2B5EF4-FFF2-40B4-BE49-F238E27FC236}">
                        <a16:creationId xmlns:a16="http://schemas.microsoft.com/office/drawing/2014/main" id="{44B9650C-A4AC-4A49-AEED-EFEC38D7C97D}"/>
                      </a:ext>
                    </a:extLst>
                  </p:cNvPr>
                  <p:cNvSpPr/>
                  <p:nvPr/>
                </p:nvSpPr>
                <p:spPr>
                  <a:xfrm>
                    <a:off x="5059087" y="957796"/>
                    <a:ext cx="31706" cy="31706"/>
                  </a:xfrm>
                  <a:custGeom>
                    <a:avLst/>
                    <a:gdLst>
                      <a:gd name="connsiteX0" fmla="*/ 31707 w 31706"/>
                      <a:gd name="connsiteY0" fmla="*/ 15853 h 31706"/>
                      <a:gd name="connsiteX1" fmla="*/ 15854 w 31706"/>
                      <a:gd name="connsiteY1" fmla="*/ 31707 h 31706"/>
                      <a:gd name="connsiteX2" fmla="*/ 0 w 31706"/>
                      <a:gd name="connsiteY2" fmla="*/ 15853 h 31706"/>
                      <a:gd name="connsiteX3" fmla="*/ 15854 w 31706"/>
                      <a:gd name="connsiteY3" fmla="*/ 0 h 31706"/>
                      <a:gd name="connsiteX4" fmla="*/ 31707 w 31706"/>
                      <a:gd name="connsiteY4" fmla="*/ 15853 h 3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06" h="31706">
                        <a:moveTo>
                          <a:pt x="31707" y="15853"/>
                        </a:moveTo>
                        <a:cubicBezTo>
                          <a:pt x="31707" y="24609"/>
                          <a:pt x="24609" y="31707"/>
                          <a:pt x="15854" y="31707"/>
                        </a:cubicBezTo>
                        <a:cubicBezTo>
                          <a:pt x="7098" y="31707"/>
                          <a:pt x="0" y="24609"/>
                          <a:pt x="0" y="15853"/>
                        </a:cubicBezTo>
                        <a:cubicBezTo>
                          <a:pt x="0" y="7098"/>
                          <a:pt x="7098" y="0"/>
                          <a:pt x="15854" y="0"/>
                        </a:cubicBezTo>
                        <a:cubicBezTo>
                          <a:pt x="24609" y="0"/>
                          <a:pt x="31707" y="7098"/>
                          <a:pt x="31707" y="15853"/>
                        </a:cubicBezTo>
                        <a:close/>
                      </a:path>
                    </a:pathLst>
                  </a:custGeom>
                  <a:solidFill>
                    <a:srgbClr val="60D6C2"/>
                  </a:solidFill>
                  <a:ln w="5138" cap="flat">
                    <a:noFill/>
                    <a:prstDash val="solid"/>
                    <a:miter/>
                  </a:ln>
                </p:spPr>
                <p:txBody>
                  <a:bodyPr rtlCol="0" anchor="ctr"/>
                  <a:lstStyle/>
                  <a:p>
                    <a:endParaRPr lang="en-US"/>
                  </a:p>
                </p:txBody>
              </p:sp>
              <p:sp>
                <p:nvSpPr>
                  <p:cNvPr id="25" name="Frihandsfigur: Form 24">
                    <a:extLst>
                      <a:ext uri="{FF2B5EF4-FFF2-40B4-BE49-F238E27FC236}">
                        <a16:creationId xmlns:a16="http://schemas.microsoft.com/office/drawing/2014/main" id="{F62BC244-1120-4486-B724-A7D99D594AC7}"/>
                      </a:ext>
                    </a:extLst>
                  </p:cNvPr>
                  <p:cNvSpPr/>
                  <p:nvPr/>
                </p:nvSpPr>
                <p:spPr>
                  <a:xfrm>
                    <a:off x="5122604" y="957796"/>
                    <a:ext cx="31706" cy="31706"/>
                  </a:xfrm>
                  <a:custGeom>
                    <a:avLst/>
                    <a:gdLst>
                      <a:gd name="connsiteX0" fmla="*/ 31707 w 31706"/>
                      <a:gd name="connsiteY0" fmla="*/ 15853 h 31706"/>
                      <a:gd name="connsiteX1" fmla="*/ 15854 w 31706"/>
                      <a:gd name="connsiteY1" fmla="*/ 31707 h 31706"/>
                      <a:gd name="connsiteX2" fmla="*/ 0 w 31706"/>
                      <a:gd name="connsiteY2" fmla="*/ 15853 h 31706"/>
                      <a:gd name="connsiteX3" fmla="*/ 15854 w 31706"/>
                      <a:gd name="connsiteY3" fmla="*/ 0 h 31706"/>
                      <a:gd name="connsiteX4" fmla="*/ 31707 w 31706"/>
                      <a:gd name="connsiteY4" fmla="*/ 15853 h 3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06" h="31706">
                        <a:moveTo>
                          <a:pt x="31707" y="15853"/>
                        </a:moveTo>
                        <a:cubicBezTo>
                          <a:pt x="31707" y="24609"/>
                          <a:pt x="24609" y="31707"/>
                          <a:pt x="15854" y="31707"/>
                        </a:cubicBezTo>
                        <a:cubicBezTo>
                          <a:pt x="7098" y="31707"/>
                          <a:pt x="0" y="24609"/>
                          <a:pt x="0" y="15853"/>
                        </a:cubicBezTo>
                        <a:cubicBezTo>
                          <a:pt x="0" y="7098"/>
                          <a:pt x="7098" y="0"/>
                          <a:pt x="15854" y="0"/>
                        </a:cubicBezTo>
                        <a:cubicBezTo>
                          <a:pt x="24609" y="0"/>
                          <a:pt x="31707" y="7098"/>
                          <a:pt x="31707" y="15853"/>
                        </a:cubicBezTo>
                        <a:close/>
                      </a:path>
                    </a:pathLst>
                  </a:custGeom>
                  <a:solidFill>
                    <a:srgbClr val="60D6C2"/>
                  </a:solidFill>
                  <a:ln w="5138" cap="flat">
                    <a:noFill/>
                    <a:prstDash val="solid"/>
                    <a:miter/>
                  </a:ln>
                </p:spPr>
                <p:txBody>
                  <a:bodyPr rtlCol="0" anchor="ctr"/>
                  <a:lstStyle/>
                  <a:p>
                    <a:endParaRPr lang="en-US"/>
                  </a:p>
                </p:txBody>
              </p:sp>
            </p:grpSp>
          </p:grpSp>
        </p:grpSp>
      </p:grpSp>
    </p:spTree>
    <p:extLst>
      <p:ext uri="{BB962C8B-B14F-4D97-AF65-F5344CB8AC3E}">
        <p14:creationId xmlns:p14="http://schemas.microsoft.com/office/powerpoint/2010/main" val="166069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6303FE4-DBCE-449C-86E3-FCBE06815C1A}"/>
              </a:ext>
            </a:extLst>
          </p:cNvPr>
          <p:cNvSpPr>
            <a:spLocks noGrp="1"/>
          </p:cNvSpPr>
          <p:nvPr>
            <p:ph type="title"/>
          </p:nvPr>
        </p:nvSpPr>
        <p:spPr>
          <a:xfrm>
            <a:off x="482605" y="365126"/>
            <a:ext cx="10620824" cy="1299772"/>
          </a:xfrm>
        </p:spPr>
        <p:txBody>
          <a:bodyPr/>
          <a:lstStyle/>
          <a:p>
            <a:r>
              <a:rPr lang="sv-SE" sz="4000" b="1" dirty="0">
                <a:ea typeface="SimHei" panose="02010609060101010101" pitchFamily="49" charset="-122"/>
              </a:rPr>
              <a:t>Arbetsmiljö - </a:t>
            </a:r>
            <a:r>
              <a:rPr lang="sv-SE" sz="2800" b="1" dirty="0">
                <a:ea typeface="SimHei" panose="02010609060101010101" pitchFamily="49" charset="-122"/>
              </a:rPr>
              <a:t>En god arbetsmiljö även vid distansarbete</a:t>
            </a:r>
            <a:br>
              <a:rPr lang="sv-SE" sz="4000" noProof="0" dirty="0"/>
            </a:br>
            <a:endParaRPr lang="sv-SE" sz="4000" dirty="0"/>
          </a:p>
        </p:txBody>
      </p:sp>
      <p:sp>
        <p:nvSpPr>
          <p:cNvPr id="6" name="Platshållare för innehåll 5">
            <a:extLst>
              <a:ext uri="{FF2B5EF4-FFF2-40B4-BE49-F238E27FC236}">
                <a16:creationId xmlns:a16="http://schemas.microsoft.com/office/drawing/2014/main" id="{6391CF71-AD54-49D5-90E0-8F87B327482B}"/>
              </a:ext>
            </a:extLst>
          </p:cNvPr>
          <p:cNvSpPr>
            <a:spLocks noGrp="1"/>
          </p:cNvSpPr>
          <p:nvPr>
            <p:ph sz="quarter" idx="13"/>
          </p:nvPr>
        </p:nvSpPr>
        <p:spPr>
          <a:xfrm>
            <a:off x="6267294" y="1942409"/>
            <a:ext cx="5541528" cy="3753525"/>
          </a:xfrm>
        </p:spPr>
        <p:txBody>
          <a:bodyPr>
            <a:normAutofit fontScale="85000" lnSpcReduction="10000"/>
          </a:bodyPr>
          <a:lstStyle/>
          <a:p>
            <a:pPr marL="0" indent="0">
              <a:buNone/>
            </a:pPr>
            <a:r>
              <a:rPr lang="sv-SE" sz="2000" b="1" dirty="0"/>
              <a:t>Distansarbete medför delvis nya perspektiv och förhållanden i arbetsmiljön</a:t>
            </a:r>
          </a:p>
          <a:p>
            <a:r>
              <a:rPr lang="sv-SE" sz="1900" dirty="0">
                <a:latin typeface="Arial" panose="020B0604020202020204" pitchFamily="34" charset="0"/>
                <a:ea typeface="Times New Roman" panose="02020603050405020304" pitchFamily="18" charset="0"/>
              </a:rPr>
              <a:t>D</a:t>
            </a:r>
            <a:r>
              <a:rPr lang="sv-SE" sz="1900" dirty="0">
                <a:effectLst/>
                <a:latin typeface="Arial" panose="020B0604020202020204" pitchFamily="34" charset="0"/>
                <a:ea typeface="Times New Roman" panose="02020603050405020304" pitchFamily="18" charset="0"/>
              </a:rPr>
              <a:t>en digitala arbetsmiljön har generellt sett fungerat väl för Visions medlemmar under pandemin.</a:t>
            </a:r>
          </a:p>
          <a:p>
            <a:r>
              <a:rPr lang="sv-SE" sz="1900" dirty="0">
                <a:latin typeface="Arial" panose="020B0604020202020204" pitchFamily="34" charset="0"/>
                <a:ea typeface="Times New Roman" panose="02020603050405020304" pitchFamily="18" charset="0"/>
              </a:rPr>
              <a:t>A</a:t>
            </a:r>
            <a:r>
              <a:rPr lang="sv-SE" sz="1900" dirty="0">
                <a:effectLst/>
                <a:latin typeface="Arial" panose="020B0604020202020204" pitchFamily="34" charset="0"/>
                <a:ea typeface="Times New Roman" panose="02020603050405020304" pitchFamily="18" charset="0"/>
              </a:rPr>
              <a:t>rbetslivet och privatlivet flätas samman, därmed  blir integritetsaspekten viktigare.</a:t>
            </a:r>
          </a:p>
          <a:p>
            <a:r>
              <a:rPr lang="sv-SE" sz="1900" dirty="0">
                <a:latin typeface="Arial" panose="020B0604020202020204" pitchFamily="34" charset="0"/>
                <a:ea typeface="Times New Roman" panose="02020603050405020304" pitchFamily="18" charset="0"/>
              </a:rPr>
              <a:t>O</a:t>
            </a:r>
            <a:r>
              <a:rPr lang="sv-SE" sz="1900" dirty="0">
                <a:effectLst/>
                <a:latin typeface="Arial" panose="020B0604020202020204" pitchFamily="34" charset="0"/>
                <a:ea typeface="Times New Roman" panose="02020603050405020304" pitchFamily="18" charset="0"/>
                <a:cs typeface="Times New Roman" panose="02020603050405020304" pitchFamily="18" charset="0"/>
              </a:rPr>
              <a:t>mfattande distansarbete ställer högre krav på rummets arbetsmiljö jämfört med sporadiskt arbete på distans. </a:t>
            </a:r>
          </a:p>
          <a:p>
            <a:r>
              <a:rPr lang="sv-SE" sz="1900" dirty="0">
                <a:latin typeface="Arial" panose="020B0604020202020204" pitchFamily="34" charset="0"/>
                <a:ea typeface="Times New Roman" panose="02020603050405020304" pitchFamily="18" charset="0"/>
              </a:rPr>
              <a:t>F</a:t>
            </a:r>
            <a:r>
              <a:rPr lang="sv-SE" sz="1900" dirty="0">
                <a:effectLst/>
                <a:latin typeface="Arial" panose="020B0604020202020204" pitchFamily="34" charset="0"/>
                <a:ea typeface="Times New Roman" panose="02020603050405020304" pitchFamily="18" charset="0"/>
              </a:rPr>
              <a:t>ör att upprätthålla en god social arbetsmiljö </a:t>
            </a:r>
            <a:r>
              <a:rPr lang="sv-SE" sz="1900" dirty="0">
                <a:latin typeface="Arial" panose="020B0604020202020204" pitchFamily="34" charset="0"/>
                <a:ea typeface="Times New Roman" panose="02020603050405020304" pitchFamily="18" charset="0"/>
              </a:rPr>
              <a:t>krävs medvetenhet och främjande åtgärder.</a:t>
            </a:r>
          </a:p>
          <a:p>
            <a:r>
              <a:rPr lang="sv-SE" sz="1900" dirty="0">
                <a:effectLst/>
                <a:latin typeface="Arial" panose="020B0604020202020204" pitchFamily="34" charset="0"/>
                <a:ea typeface="Times New Roman" panose="02020603050405020304" pitchFamily="18" charset="0"/>
                <a:cs typeface="Times New Roman" panose="02020603050405020304" pitchFamily="18" charset="0"/>
              </a:rPr>
              <a:t>Tillgänglighetsaspekten behöver belysas. </a:t>
            </a:r>
            <a:r>
              <a:rPr lang="sv-SE" sz="1900" dirty="0" err="1">
                <a:effectLst/>
                <a:latin typeface="Arial" panose="020B0604020202020204" pitchFamily="34" charset="0"/>
                <a:ea typeface="Times New Roman" panose="02020603050405020304" pitchFamily="18" charset="0"/>
                <a:cs typeface="Times New Roman" panose="02020603050405020304" pitchFamily="18" charset="0"/>
              </a:rPr>
              <a:t>Bla</a:t>
            </a:r>
            <a:r>
              <a:rPr lang="sv-SE" sz="1900" dirty="0">
                <a:effectLst/>
                <a:latin typeface="Arial" panose="020B0604020202020204" pitchFamily="34" charset="0"/>
                <a:ea typeface="Times New Roman" panose="02020603050405020304" pitchFamily="18" charset="0"/>
                <a:cs typeface="Times New Roman" panose="02020603050405020304" pitchFamily="18" charset="0"/>
              </a:rPr>
              <a:t> finns risk att en högre grad av tillgänglighet förväntas jämfört med om arbetet bara utförs på arbetsplatsen. </a:t>
            </a:r>
          </a:p>
          <a:p>
            <a:endParaRPr lang="sv-SE" dirty="0"/>
          </a:p>
        </p:txBody>
      </p:sp>
      <p:sp>
        <p:nvSpPr>
          <p:cNvPr id="7" name="Platshållare för innehåll 5">
            <a:extLst>
              <a:ext uri="{FF2B5EF4-FFF2-40B4-BE49-F238E27FC236}">
                <a16:creationId xmlns:a16="http://schemas.microsoft.com/office/drawing/2014/main" id="{8501290C-B7A9-4D99-BE28-F6DBB0B325AA}"/>
              </a:ext>
            </a:extLst>
          </p:cNvPr>
          <p:cNvSpPr txBox="1">
            <a:spLocks/>
          </p:cNvSpPr>
          <p:nvPr/>
        </p:nvSpPr>
        <p:spPr>
          <a:xfrm>
            <a:off x="383178" y="1942408"/>
            <a:ext cx="5712822" cy="3753525"/>
          </a:xfrm>
          <a:prstGeom prst="rect">
            <a:avLst/>
          </a:prstGeom>
          <a:solidFill>
            <a:srgbClr val="D8CFC6"/>
          </a:solidFill>
        </p:spPr>
        <p:txBody>
          <a:bodyPr vert="horz" lIns="0" tIns="0" rIns="0" bIns="0" rtlCol="0">
            <a:noAutofit/>
          </a:bodyPr>
          <a:lstStyle>
            <a:lvl1pPr marL="265113" indent="-265113" algn="l" defTabSz="685800" rtl="0" eaLnBrk="1" latinLnBrk="0" hangingPunct="1">
              <a:lnSpc>
                <a:spcPct val="100000"/>
              </a:lnSpc>
              <a:spcBef>
                <a:spcPts val="750"/>
              </a:spcBef>
              <a:buClr>
                <a:schemeClr val="accent1"/>
              </a:buClr>
              <a:buSzPct val="10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1pPr>
            <a:lvl2pPr marL="54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2pPr>
            <a:lvl3pPr marL="72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3pPr>
            <a:lvl4pPr marL="90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4pPr>
            <a:lvl5pPr marL="108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4887" lvl="1" indent="0">
              <a:lnSpc>
                <a:spcPct val="170000"/>
              </a:lnSpc>
              <a:buClr>
                <a:srgbClr val="7930AE"/>
              </a:buClr>
              <a:buNone/>
            </a:pPr>
            <a:r>
              <a:rPr kumimoji="0" lang="sv-SE" sz="1400" b="1" i="0" u="none" strike="noStrike" kern="1200" cap="none" spc="0" normalizeH="0" baseline="0" noProof="0" dirty="0">
                <a:ln>
                  <a:noFill/>
                </a:ln>
                <a:solidFill>
                  <a:prstClr val="black"/>
                </a:solidFill>
                <a:effectLst/>
                <a:uLnTx/>
                <a:uFillTx/>
              </a:rPr>
              <a:t>Vision vill:</a:t>
            </a:r>
          </a:p>
          <a:p>
            <a:pPr lvl="1">
              <a:buClr>
                <a:srgbClr val="7930AE"/>
              </a:buClr>
            </a:pPr>
            <a:r>
              <a:rPr lang="sv-SE" sz="1400" dirty="0">
                <a:solidFill>
                  <a:prstClr val="black"/>
                </a:solidFill>
              </a:rPr>
              <a:t>Att nya föreskrifter som reglerar arbetsmiljön vid distansarbete ska prioriteras av Arbetsmiljöverket.</a:t>
            </a:r>
            <a:br>
              <a:rPr lang="sv-SE" sz="1400" dirty="0">
                <a:solidFill>
                  <a:prstClr val="black"/>
                </a:solidFill>
              </a:rPr>
            </a:br>
            <a:endParaRPr lang="sv-SE" sz="1400" dirty="0">
              <a:solidFill>
                <a:prstClr val="black"/>
              </a:solidFill>
            </a:endParaRPr>
          </a:p>
          <a:p>
            <a:pPr lvl="1">
              <a:buClr>
                <a:srgbClr val="7930AE"/>
              </a:buClr>
            </a:pPr>
            <a:r>
              <a:rPr lang="sv-SE" sz="1400" dirty="0">
                <a:solidFill>
                  <a:prstClr val="black"/>
                </a:solidFill>
              </a:rPr>
              <a:t>Att verksamhetsnära chefer och medarbetare ska vara delaktiga och ha inflytande över utveckling och inköp av digitala system.</a:t>
            </a:r>
            <a:br>
              <a:rPr lang="sv-SE" sz="1400" dirty="0">
                <a:solidFill>
                  <a:prstClr val="black"/>
                </a:solidFill>
              </a:rPr>
            </a:br>
            <a:endParaRPr lang="sv-SE" sz="1400" dirty="0">
              <a:solidFill>
                <a:prstClr val="black"/>
              </a:solidFill>
            </a:endParaRPr>
          </a:p>
          <a:p>
            <a:pPr lvl="1">
              <a:buClr>
                <a:srgbClr val="7930AE"/>
              </a:buClr>
            </a:pPr>
            <a:r>
              <a:rPr lang="sv-SE" sz="1400" dirty="0">
                <a:solidFill>
                  <a:prstClr val="black"/>
                </a:solidFill>
              </a:rPr>
              <a:t>Att datainsamling sker på ett transparent sätt och för konkreta syften. Frågor som gäller integritet och övervakning av arbetstagare ska hanteras partsgemensamt.</a:t>
            </a:r>
            <a:br>
              <a:rPr lang="sv-SE" sz="1400" dirty="0">
                <a:solidFill>
                  <a:prstClr val="black"/>
                </a:solidFill>
              </a:rPr>
            </a:br>
            <a:endParaRPr lang="sv-SE" sz="1400" dirty="0">
              <a:solidFill>
                <a:prstClr val="black"/>
              </a:solidFill>
            </a:endParaRPr>
          </a:p>
          <a:p>
            <a:pPr lvl="1">
              <a:buClr>
                <a:srgbClr val="7930AE"/>
              </a:buClr>
            </a:pPr>
            <a:r>
              <a:rPr lang="sv-SE" sz="1400" dirty="0">
                <a:solidFill>
                  <a:prstClr val="black"/>
                </a:solidFill>
              </a:rPr>
              <a:t>Att skyddsombuden ska få utbildning i frågor om distansarbete.</a:t>
            </a:r>
            <a:br>
              <a:rPr lang="sv-SE" sz="1400" dirty="0">
                <a:solidFill>
                  <a:prstClr val="black"/>
                </a:solidFill>
              </a:rPr>
            </a:br>
            <a:endParaRPr lang="sv-SE" sz="1400" dirty="0">
              <a:solidFill>
                <a:prstClr val="black"/>
              </a:solidFill>
            </a:endParaRPr>
          </a:p>
          <a:p>
            <a:pPr lvl="1">
              <a:buClr>
                <a:srgbClr val="7930AE"/>
              </a:buClr>
            </a:pPr>
            <a:r>
              <a:rPr lang="sv-SE" sz="1400" dirty="0">
                <a:solidFill>
                  <a:prstClr val="black"/>
                </a:solidFill>
              </a:rPr>
              <a:t>Att vägledning som tydliggör vad som förväntas när det gäller tillgänglighet tas fram partsgemensamt.</a:t>
            </a:r>
          </a:p>
        </p:txBody>
      </p:sp>
    </p:spTree>
    <p:extLst>
      <p:ext uri="{BB962C8B-B14F-4D97-AF65-F5344CB8AC3E}">
        <p14:creationId xmlns:p14="http://schemas.microsoft.com/office/powerpoint/2010/main" val="260607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6303FE4-DBCE-449C-86E3-FCBE06815C1A}"/>
              </a:ext>
            </a:extLst>
          </p:cNvPr>
          <p:cNvSpPr>
            <a:spLocks noGrp="1"/>
          </p:cNvSpPr>
          <p:nvPr>
            <p:ph type="title"/>
          </p:nvPr>
        </p:nvSpPr>
        <p:spPr/>
        <p:txBody>
          <a:bodyPr/>
          <a:lstStyle/>
          <a:p>
            <a:r>
              <a:rPr lang="sv-SE" sz="4000" b="1" dirty="0">
                <a:latin typeface="Times New Roman" panose="02020603050405020304" pitchFamily="18" charset="0"/>
                <a:ea typeface="SimHei" panose="02010609060101010101" pitchFamily="49" charset="-122"/>
              </a:rPr>
              <a:t>Miljö/klimat – </a:t>
            </a:r>
            <a:br>
              <a:rPr lang="sv-SE" sz="4000" b="1" dirty="0">
                <a:latin typeface="Times New Roman" panose="02020603050405020304" pitchFamily="18" charset="0"/>
                <a:ea typeface="SimHei" panose="02010609060101010101" pitchFamily="49" charset="-122"/>
              </a:rPr>
            </a:br>
            <a:r>
              <a:rPr lang="sv-SE" sz="2800" b="1" dirty="0">
                <a:latin typeface="Times New Roman" panose="02020603050405020304" pitchFamily="18" charset="0"/>
                <a:ea typeface="SimHei" panose="02010609060101010101" pitchFamily="49" charset="-122"/>
              </a:rPr>
              <a:t>Distansarbete leder till ökad klimatnytta</a:t>
            </a:r>
            <a:endParaRPr lang="sv-SE" sz="2800" dirty="0"/>
          </a:p>
        </p:txBody>
      </p:sp>
      <p:sp>
        <p:nvSpPr>
          <p:cNvPr id="6" name="Platshållare för innehåll 5">
            <a:extLst>
              <a:ext uri="{FF2B5EF4-FFF2-40B4-BE49-F238E27FC236}">
                <a16:creationId xmlns:a16="http://schemas.microsoft.com/office/drawing/2014/main" id="{6391CF71-AD54-49D5-90E0-8F87B327482B}"/>
              </a:ext>
            </a:extLst>
          </p:cNvPr>
          <p:cNvSpPr>
            <a:spLocks noGrp="1"/>
          </p:cNvSpPr>
          <p:nvPr>
            <p:ph sz="quarter" idx="13"/>
          </p:nvPr>
        </p:nvSpPr>
        <p:spPr>
          <a:xfrm>
            <a:off x="6238888" y="2089553"/>
            <a:ext cx="5395763" cy="3074628"/>
          </a:xfrm>
        </p:spPr>
        <p:txBody>
          <a:bodyPr>
            <a:normAutofit/>
          </a:bodyPr>
          <a:lstStyle/>
          <a:p>
            <a:pPr marL="0" indent="0">
              <a:buNone/>
            </a:pPr>
            <a:r>
              <a:rPr lang="sv-SE" sz="1800" b="1" dirty="0"/>
              <a:t>Distansarbete ger på flera sätt möjlighet till lägre klimatutsläpp</a:t>
            </a:r>
          </a:p>
          <a:p>
            <a:r>
              <a:rPr lang="sv-SE" dirty="0">
                <a:latin typeface="Arial" panose="020B0604020202020204" pitchFamily="34" charset="0"/>
                <a:ea typeface="Times New Roman" panose="02020603050405020304" pitchFamily="18" charset="0"/>
              </a:rPr>
              <a:t>M</a:t>
            </a:r>
            <a:r>
              <a:rPr lang="sv-SE" sz="1800" dirty="0">
                <a:effectLst/>
                <a:latin typeface="Arial" panose="020B0604020202020204" pitchFamily="34" charset="0"/>
                <a:ea typeface="Times New Roman" panose="02020603050405020304" pitchFamily="18" charset="0"/>
              </a:rPr>
              <a:t>inskat resandet, såväl resor till och från arbetet som korta och långa tjänsteresor.</a:t>
            </a:r>
            <a:endParaRPr lang="sv-SE" dirty="0"/>
          </a:p>
          <a:p>
            <a:r>
              <a:rPr lang="sv-SE" sz="1800" dirty="0">
                <a:effectLst/>
                <a:latin typeface="Arial" panose="020B0604020202020204" pitchFamily="34" charset="0"/>
                <a:ea typeface="Times New Roman" panose="02020603050405020304" pitchFamily="18" charset="0"/>
              </a:rPr>
              <a:t>Distansarbete påskyndar digitaliseringen och kan därmed leda till ökad tillgänglighet till välfärdstjänster.</a:t>
            </a:r>
          </a:p>
          <a:p>
            <a:r>
              <a:rPr lang="sv-SE" sz="1800" dirty="0">
                <a:effectLst/>
                <a:latin typeface="Arial" panose="020B0604020202020204" pitchFamily="34" charset="0"/>
                <a:ea typeface="Times New Roman" panose="02020603050405020304" pitchFamily="18" charset="0"/>
              </a:rPr>
              <a:t>Vision har infört rollen som klimatombud.</a:t>
            </a:r>
            <a:endParaRPr lang="sv-SE" dirty="0"/>
          </a:p>
        </p:txBody>
      </p:sp>
      <p:sp>
        <p:nvSpPr>
          <p:cNvPr id="7" name="Platshållare för innehåll 5">
            <a:extLst>
              <a:ext uri="{FF2B5EF4-FFF2-40B4-BE49-F238E27FC236}">
                <a16:creationId xmlns:a16="http://schemas.microsoft.com/office/drawing/2014/main" id="{8501290C-B7A9-4D99-BE28-F6DBB0B325AA}"/>
              </a:ext>
            </a:extLst>
          </p:cNvPr>
          <p:cNvSpPr txBox="1">
            <a:spLocks/>
          </p:cNvSpPr>
          <p:nvPr/>
        </p:nvSpPr>
        <p:spPr>
          <a:xfrm>
            <a:off x="618309" y="2089553"/>
            <a:ext cx="5477691" cy="3074629"/>
          </a:xfrm>
          <a:prstGeom prst="rect">
            <a:avLst/>
          </a:prstGeom>
          <a:solidFill>
            <a:srgbClr val="D8CFC6"/>
          </a:solidFill>
        </p:spPr>
        <p:txBody>
          <a:bodyPr vert="horz" lIns="0" tIns="0" rIns="0" bIns="0" rtlCol="0">
            <a:normAutofit/>
          </a:bodyPr>
          <a:lstStyle>
            <a:lvl1pPr marL="265113" indent="-265113" algn="l" defTabSz="685800" rtl="0" eaLnBrk="1" latinLnBrk="0" hangingPunct="1">
              <a:lnSpc>
                <a:spcPct val="100000"/>
              </a:lnSpc>
              <a:spcBef>
                <a:spcPts val="750"/>
              </a:spcBef>
              <a:buClr>
                <a:schemeClr val="accent1"/>
              </a:buClr>
              <a:buSzPct val="10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1pPr>
            <a:lvl2pPr marL="54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2pPr>
            <a:lvl3pPr marL="72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3pPr>
            <a:lvl4pPr marL="90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4pPr>
            <a:lvl5pPr marL="108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5725" lvl="1" indent="0">
              <a:lnSpc>
                <a:spcPct val="120000"/>
              </a:lnSpc>
              <a:buClr>
                <a:srgbClr val="7930AE"/>
              </a:buClr>
              <a:buNone/>
            </a:pPr>
            <a:r>
              <a:rPr lang="sv-SE" sz="2200" b="1" dirty="0">
                <a:solidFill>
                  <a:prstClr val="black"/>
                </a:solidFill>
                <a:latin typeface="Times New Roman" panose="02020603050405020304" pitchFamily="18" charset="0"/>
                <a:ea typeface="SimHei" panose="02010609060101010101" pitchFamily="49" charset="-122"/>
              </a:rPr>
              <a:t> </a:t>
            </a:r>
            <a:r>
              <a:rPr kumimoji="0" lang="sv-SE" b="1" i="0" u="none" strike="noStrike" kern="1200" cap="none" spc="0" normalizeH="0" baseline="0" noProof="0" dirty="0">
                <a:ln>
                  <a:noFill/>
                </a:ln>
                <a:solidFill>
                  <a:prstClr val="black"/>
                </a:solidFill>
                <a:effectLst/>
                <a:uLnTx/>
                <a:uFillTx/>
                <a:latin typeface="Arial"/>
              </a:rPr>
              <a:t>Vision vill:</a:t>
            </a:r>
          </a:p>
          <a:p>
            <a:pPr lvl="1">
              <a:buClr>
                <a:srgbClr val="7930AE"/>
              </a:buClr>
            </a:pPr>
            <a:r>
              <a:rPr lang="sv-SE" dirty="0">
                <a:solidFill>
                  <a:prstClr val="black"/>
                </a:solidFill>
              </a:rPr>
              <a:t>Att arbetsgivare ska inom ramen för sitt hållbarhetsarbete möjliggöra resfria möten.</a:t>
            </a:r>
          </a:p>
          <a:p>
            <a:pPr marL="180000" lvl="1" indent="0">
              <a:buClr>
                <a:srgbClr val="7930AE"/>
              </a:buClr>
              <a:buNone/>
            </a:pPr>
            <a:endParaRPr kumimoji="0" lang="sv-SE" b="0" i="0" u="none" strike="noStrike" kern="1200" cap="none" spc="0" normalizeH="0" baseline="0" noProof="0" dirty="0">
              <a:ln>
                <a:noFill/>
              </a:ln>
              <a:solidFill>
                <a:prstClr val="black"/>
              </a:solidFill>
              <a:effectLst/>
              <a:uLnTx/>
              <a:uFillTx/>
              <a:latin typeface="Arial"/>
            </a:endParaRPr>
          </a:p>
          <a:p>
            <a:pPr lvl="1">
              <a:buClr>
                <a:srgbClr val="7930AE"/>
              </a:buClr>
            </a:pPr>
            <a:r>
              <a:rPr lang="sv-SE" dirty="0">
                <a:solidFill>
                  <a:prstClr val="black"/>
                </a:solidFill>
              </a:rPr>
              <a:t>Att arbetsgivare med en hög andel medarbetare som pendlar undersöker möjligheterna att upprätta hybridkontor. </a:t>
            </a:r>
            <a:endParaRPr kumimoji="0" lang="sv-SE" b="0" i="0" u="none" strike="noStrike" kern="1200" cap="none" spc="0" normalizeH="0" baseline="0" noProof="0" dirty="0">
              <a:ln>
                <a:noFill/>
              </a:ln>
              <a:solidFill>
                <a:prstClr val="black"/>
              </a:solidFill>
              <a:effectLst/>
              <a:uLnTx/>
              <a:uFillTx/>
              <a:latin typeface="Arial"/>
            </a:endParaRPr>
          </a:p>
          <a:p>
            <a:pPr marL="265113" marR="0" lvl="0" indent="-265113" algn="l" defTabSz="685800" rtl="0" eaLnBrk="1" fontAlgn="auto" latinLnBrk="0" hangingPunct="1">
              <a:lnSpc>
                <a:spcPct val="100000"/>
              </a:lnSpc>
              <a:spcBef>
                <a:spcPts val="750"/>
              </a:spcBef>
              <a:spcAft>
                <a:spcPts val="0"/>
              </a:spcAft>
              <a:buClr>
                <a:srgbClr val="7930AE"/>
              </a:buClr>
              <a:buSzPct val="100000"/>
              <a:buFont typeface="Times New Roman" panose="02020603050405020304" pitchFamily="18" charset="0"/>
              <a:buChar char="►"/>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p:txBody>
      </p:sp>
      <p:grpSp>
        <p:nvGrpSpPr>
          <p:cNvPr id="5" name="Bild 7">
            <a:extLst>
              <a:ext uri="{FF2B5EF4-FFF2-40B4-BE49-F238E27FC236}">
                <a16:creationId xmlns:a16="http://schemas.microsoft.com/office/drawing/2014/main" id="{5A9C78BE-445B-418B-AB7F-9AE8C780A35F}"/>
              </a:ext>
            </a:extLst>
          </p:cNvPr>
          <p:cNvGrpSpPr/>
          <p:nvPr>
            <p:custDataLst>
              <p:tags r:id="rId1"/>
            </p:custDataLst>
          </p:nvPr>
        </p:nvGrpSpPr>
        <p:grpSpPr>
          <a:xfrm>
            <a:off x="8477827" y="4730173"/>
            <a:ext cx="2017081" cy="1964127"/>
            <a:chOff x="5808015" y="79568"/>
            <a:chExt cx="2017081" cy="1964127"/>
          </a:xfrm>
        </p:grpSpPr>
        <p:sp>
          <p:nvSpPr>
            <p:cNvPr id="8" name="Frihandsfigur: Form 7">
              <a:extLst>
                <a:ext uri="{FF2B5EF4-FFF2-40B4-BE49-F238E27FC236}">
                  <a16:creationId xmlns:a16="http://schemas.microsoft.com/office/drawing/2014/main" id="{3287E367-3C23-44F3-AEF5-6359FCB8D30D}"/>
                </a:ext>
              </a:extLst>
            </p:cNvPr>
            <p:cNvSpPr/>
            <p:nvPr/>
          </p:nvSpPr>
          <p:spPr>
            <a:xfrm>
              <a:off x="5831026" y="606512"/>
              <a:ext cx="1991855" cy="1438241"/>
            </a:xfrm>
            <a:custGeom>
              <a:avLst/>
              <a:gdLst>
                <a:gd name="connsiteX0" fmla="*/ 1461204 w 1991855"/>
                <a:gd name="connsiteY0" fmla="*/ 321144 h 1438241"/>
                <a:gd name="connsiteX1" fmla="*/ 1461204 w 1991855"/>
                <a:gd name="connsiteY1" fmla="*/ 235695 h 1438241"/>
                <a:gd name="connsiteX2" fmla="*/ 1225509 w 1991855"/>
                <a:gd name="connsiteY2" fmla="*/ 0 h 1438241"/>
                <a:gd name="connsiteX3" fmla="*/ 235695 w 1991855"/>
                <a:gd name="connsiteY3" fmla="*/ 0 h 1438241"/>
                <a:gd name="connsiteX4" fmla="*/ 0 w 1991855"/>
                <a:gd name="connsiteY4" fmla="*/ 235695 h 1438241"/>
                <a:gd name="connsiteX5" fmla="*/ 0 w 1991855"/>
                <a:gd name="connsiteY5" fmla="*/ 663085 h 1438241"/>
                <a:gd name="connsiteX6" fmla="*/ 235695 w 1991855"/>
                <a:gd name="connsiteY6" fmla="*/ 898781 h 1438241"/>
                <a:gd name="connsiteX7" fmla="*/ 504607 w 1991855"/>
                <a:gd name="connsiteY7" fmla="*/ 898781 h 1438241"/>
                <a:gd name="connsiteX8" fmla="*/ 504607 w 1991855"/>
                <a:gd name="connsiteY8" fmla="*/ 1202546 h 1438241"/>
                <a:gd name="connsiteX9" fmla="*/ 740302 w 1991855"/>
                <a:gd name="connsiteY9" fmla="*/ 1438242 h 1438241"/>
                <a:gd name="connsiteX10" fmla="*/ 1756160 w 1991855"/>
                <a:gd name="connsiteY10" fmla="*/ 1438242 h 1438241"/>
                <a:gd name="connsiteX11" fmla="*/ 1991856 w 1991855"/>
                <a:gd name="connsiteY11" fmla="*/ 1202546 h 1438241"/>
                <a:gd name="connsiteX12" fmla="*/ 1991856 w 1991855"/>
                <a:gd name="connsiteY12" fmla="*/ 556840 h 1438241"/>
                <a:gd name="connsiteX13" fmla="*/ 1756160 w 1991855"/>
                <a:gd name="connsiteY13" fmla="*/ 321144 h 1438241"/>
                <a:gd name="connsiteX14" fmla="*/ 1461204 w 1991855"/>
                <a:gd name="connsiteY14" fmla="*/ 321144 h 143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91855" h="1438241">
                  <a:moveTo>
                    <a:pt x="1461204" y="321144"/>
                  </a:moveTo>
                  <a:lnTo>
                    <a:pt x="1461204" y="235695"/>
                  </a:lnTo>
                  <a:cubicBezTo>
                    <a:pt x="1461204" y="105524"/>
                    <a:pt x="1355681" y="0"/>
                    <a:pt x="1225509" y="0"/>
                  </a:cubicBezTo>
                  <a:lnTo>
                    <a:pt x="235695" y="0"/>
                  </a:lnTo>
                  <a:cubicBezTo>
                    <a:pt x="105524" y="0"/>
                    <a:pt x="0" y="105524"/>
                    <a:pt x="0" y="235695"/>
                  </a:cubicBezTo>
                  <a:lnTo>
                    <a:pt x="0" y="663085"/>
                  </a:lnTo>
                  <a:cubicBezTo>
                    <a:pt x="0" y="793257"/>
                    <a:pt x="105524" y="898781"/>
                    <a:pt x="235695" y="898781"/>
                  </a:cubicBezTo>
                  <a:lnTo>
                    <a:pt x="504607" y="898781"/>
                  </a:lnTo>
                  <a:lnTo>
                    <a:pt x="504607" y="1202546"/>
                  </a:lnTo>
                  <a:cubicBezTo>
                    <a:pt x="504607" y="1332718"/>
                    <a:pt x="610131" y="1438242"/>
                    <a:pt x="740302" y="1438242"/>
                  </a:cubicBezTo>
                  <a:lnTo>
                    <a:pt x="1756160" y="1438242"/>
                  </a:lnTo>
                  <a:cubicBezTo>
                    <a:pt x="1886332" y="1438242"/>
                    <a:pt x="1991856" y="1332718"/>
                    <a:pt x="1991856" y="1202546"/>
                  </a:cubicBezTo>
                  <a:lnTo>
                    <a:pt x="1991856" y="556840"/>
                  </a:lnTo>
                  <a:cubicBezTo>
                    <a:pt x="1991856" y="426668"/>
                    <a:pt x="1886332" y="321144"/>
                    <a:pt x="1756160" y="321144"/>
                  </a:cubicBezTo>
                  <a:lnTo>
                    <a:pt x="1461204" y="321144"/>
                  </a:lnTo>
                  <a:close/>
                </a:path>
              </a:pathLst>
            </a:custGeom>
            <a:solidFill>
              <a:srgbClr val="B796CD"/>
            </a:solidFill>
            <a:ln w="4797" cap="flat">
              <a:noFill/>
              <a:prstDash val="solid"/>
              <a:miter/>
            </a:ln>
          </p:spPr>
          <p:txBody>
            <a:bodyPr rtlCol="0" anchor="ctr"/>
            <a:lstStyle/>
            <a:p>
              <a:endParaRPr lang="en-US"/>
            </a:p>
          </p:txBody>
        </p:sp>
        <p:grpSp>
          <p:nvGrpSpPr>
            <p:cNvPr id="9" name="Bild 7">
              <a:extLst>
                <a:ext uri="{FF2B5EF4-FFF2-40B4-BE49-F238E27FC236}">
                  <a16:creationId xmlns:a16="http://schemas.microsoft.com/office/drawing/2014/main" id="{5AC0D8DB-3362-4BEF-A251-22135B9C716D}"/>
                </a:ext>
              </a:extLst>
            </p:cNvPr>
            <p:cNvGrpSpPr/>
            <p:nvPr/>
          </p:nvGrpSpPr>
          <p:grpSpPr>
            <a:xfrm>
              <a:off x="5808007" y="79568"/>
              <a:ext cx="1015820" cy="1190959"/>
              <a:chOff x="5808007" y="79568"/>
              <a:chExt cx="1015820" cy="1190959"/>
            </a:xfrm>
          </p:grpSpPr>
          <p:grpSp>
            <p:nvGrpSpPr>
              <p:cNvPr id="21" name="Bild 7">
                <a:extLst>
                  <a:ext uri="{FF2B5EF4-FFF2-40B4-BE49-F238E27FC236}">
                    <a16:creationId xmlns:a16="http://schemas.microsoft.com/office/drawing/2014/main" id="{B6FBCEC4-C394-4CDE-BC19-B9FA243B6D5E}"/>
                  </a:ext>
                </a:extLst>
              </p:cNvPr>
              <p:cNvGrpSpPr/>
              <p:nvPr/>
            </p:nvGrpSpPr>
            <p:grpSpPr>
              <a:xfrm>
                <a:off x="6311322" y="79568"/>
                <a:ext cx="427775" cy="422624"/>
                <a:chOff x="6311322" y="79568"/>
                <a:chExt cx="427775" cy="422624"/>
              </a:xfrm>
            </p:grpSpPr>
            <p:sp>
              <p:nvSpPr>
                <p:cNvPr id="23" name="Frihandsfigur: Form 22">
                  <a:extLst>
                    <a:ext uri="{FF2B5EF4-FFF2-40B4-BE49-F238E27FC236}">
                      <a16:creationId xmlns:a16="http://schemas.microsoft.com/office/drawing/2014/main" id="{61F1A824-2022-4722-B454-FCA9428B323F}"/>
                    </a:ext>
                  </a:extLst>
                </p:cNvPr>
                <p:cNvSpPr/>
                <p:nvPr/>
              </p:nvSpPr>
              <p:spPr>
                <a:xfrm>
                  <a:off x="6321480" y="218067"/>
                  <a:ext cx="413525" cy="127523"/>
                </a:xfrm>
                <a:custGeom>
                  <a:avLst/>
                  <a:gdLst>
                    <a:gd name="connsiteX0" fmla="*/ 0 w 413525"/>
                    <a:gd name="connsiteY0" fmla="*/ 1252 h 127523"/>
                    <a:gd name="connsiteX1" fmla="*/ 206281 w 413525"/>
                    <a:gd name="connsiteY1" fmla="*/ 127524 h 127523"/>
                    <a:gd name="connsiteX2" fmla="*/ 413526 w 413525"/>
                    <a:gd name="connsiteY2" fmla="*/ 0 h 127523"/>
                    <a:gd name="connsiteX3" fmla="*/ 0 w 413525"/>
                    <a:gd name="connsiteY3" fmla="*/ 0 h 127523"/>
                    <a:gd name="connsiteX4" fmla="*/ 0 w 413525"/>
                    <a:gd name="connsiteY4" fmla="*/ 1252 h 127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525" h="127523">
                      <a:moveTo>
                        <a:pt x="0" y="1252"/>
                      </a:moveTo>
                      <a:cubicBezTo>
                        <a:pt x="21037" y="28210"/>
                        <a:pt x="105379" y="127524"/>
                        <a:pt x="206281" y="127524"/>
                      </a:cubicBezTo>
                      <a:cubicBezTo>
                        <a:pt x="308772" y="127524"/>
                        <a:pt x="394221" y="24985"/>
                        <a:pt x="413526" y="0"/>
                      </a:cubicBezTo>
                      <a:lnTo>
                        <a:pt x="0" y="0"/>
                      </a:lnTo>
                      <a:lnTo>
                        <a:pt x="0" y="1252"/>
                      </a:lnTo>
                      <a:close/>
                    </a:path>
                  </a:pathLst>
                </a:custGeom>
                <a:solidFill>
                  <a:srgbClr val="00A88A"/>
                </a:solidFill>
                <a:ln w="4797" cap="flat">
                  <a:noFill/>
                  <a:prstDash val="solid"/>
                  <a:miter/>
                </a:ln>
              </p:spPr>
              <p:txBody>
                <a:bodyPr rtlCol="0" anchor="ctr"/>
                <a:lstStyle/>
                <a:p>
                  <a:endParaRPr lang="en-US"/>
                </a:p>
              </p:txBody>
            </p:sp>
            <p:sp>
              <p:nvSpPr>
                <p:cNvPr id="24" name="Frihandsfigur: Form 23">
                  <a:extLst>
                    <a:ext uri="{FF2B5EF4-FFF2-40B4-BE49-F238E27FC236}">
                      <a16:creationId xmlns:a16="http://schemas.microsoft.com/office/drawing/2014/main" id="{5B7AF461-8E3F-4DC4-9020-F90DBC36B1F6}"/>
                    </a:ext>
                  </a:extLst>
                </p:cNvPr>
                <p:cNvSpPr/>
                <p:nvPr/>
              </p:nvSpPr>
              <p:spPr>
                <a:xfrm>
                  <a:off x="6321480" y="79568"/>
                  <a:ext cx="414103" cy="128342"/>
                </a:xfrm>
                <a:custGeom>
                  <a:avLst/>
                  <a:gdLst>
                    <a:gd name="connsiteX0" fmla="*/ 414103 w 414103"/>
                    <a:gd name="connsiteY0" fmla="*/ 128342 h 128342"/>
                    <a:gd name="connsiteX1" fmla="*/ 206281 w 414103"/>
                    <a:gd name="connsiteY1" fmla="*/ 0 h 128342"/>
                    <a:gd name="connsiteX2" fmla="*/ 0 w 414103"/>
                    <a:gd name="connsiteY2" fmla="*/ 126272 h 128342"/>
                    <a:gd name="connsiteX3" fmla="*/ 0 w 414103"/>
                    <a:gd name="connsiteY3" fmla="*/ 128342 h 128342"/>
                    <a:gd name="connsiteX4" fmla="*/ 414103 w 414103"/>
                    <a:gd name="connsiteY4" fmla="*/ 128342 h 12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103" h="128342">
                      <a:moveTo>
                        <a:pt x="414103" y="128342"/>
                      </a:moveTo>
                      <a:cubicBezTo>
                        <a:pt x="396147" y="104898"/>
                        <a:pt x="309976" y="0"/>
                        <a:pt x="206281" y="0"/>
                      </a:cubicBezTo>
                      <a:cubicBezTo>
                        <a:pt x="105379" y="0"/>
                        <a:pt x="21037" y="99314"/>
                        <a:pt x="0" y="126272"/>
                      </a:cubicBezTo>
                      <a:lnTo>
                        <a:pt x="0" y="128342"/>
                      </a:lnTo>
                      <a:lnTo>
                        <a:pt x="414103" y="128342"/>
                      </a:lnTo>
                      <a:close/>
                    </a:path>
                  </a:pathLst>
                </a:custGeom>
                <a:solidFill>
                  <a:srgbClr val="00A88A"/>
                </a:solidFill>
                <a:ln w="4797" cap="flat">
                  <a:noFill/>
                  <a:prstDash val="solid"/>
                  <a:miter/>
                </a:ln>
              </p:spPr>
              <p:txBody>
                <a:bodyPr rtlCol="0" anchor="ctr"/>
                <a:lstStyle/>
                <a:p>
                  <a:endParaRPr lang="en-US"/>
                </a:p>
              </p:txBody>
            </p:sp>
            <p:sp>
              <p:nvSpPr>
                <p:cNvPr id="25" name="Frihandsfigur: Form 24">
                  <a:extLst>
                    <a:ext uri="{FF2B5EF4-FFF2-40B4-BE49-F238E27FC236}">
                      <a16:creationId xmlns:a16="http://schemas.microsoft.com/office/drawing/2014/main" id="{AAA3D09A-1EEA-4AF2-A794-7ECBE705FA0E}"/>
                    </a:ext>
                  </a:extLst>
                </p:cNvPr>
                <p:cNvSpPr/>
                <p:nvPr/>
              </p:nvSpPr>
              <p:spPr>
                <a:xfrm>
                  <a:off x="6311322" y="101712"/>
                  <a:ext cx="10157" cy="400479"/>
                </a:xfrm>
                <a:custGeom>
                  <a:avLst/>
                  <a:gdLst>
                    <a:gd name="connsiteX0" fmla="*/ 10158 w 10157"/>
                    <a:gd name="connsiteY0" fmla="*/ 104128 h 400479"/>
                    <a:gd name="connsiteX1" fmla="*/ 10158 w 10157"/>
                    <a:gd name="connsiteY1" fmla="*/ 0 h 400479"/>
                    <a:gd name="connsiteX2" fmla="*/ 0 w 10157"/>
                    <a:gd name="connsiteY2" fmla="*/ 0 h 400479"/>
                    <a:gd name="connsiteX3" fmla="*/ 0 w 10157"/>
                    <a:gd name="connsiteY3" fmla="*/ 400480 h 400479"/>
                    <a:gd name="connsiteX4" fmla="*/ 10158 w 10157"/>
                    <a:gd name="connsiteY4" fmla="*/ 400480 h 400479"/>
                    <a:gd name="connsiteX5" fmla="*/ 10158 w 10157"/>
                    <a:gd name="connsiteY5" fmla="*/ 117607 h 400479"/>
                    <a:gd name="connsiteX6" fmla="*/ 5055 w 10157"/>
                    <a:gd name="connsiteY6" fmla="*/ 110867 h 400479"/>
                    <a:gd name="connsiteX7" fmla="*/ 10158 w 10157"/>
                    <a:gd name="connsiteY7" fmla="*/ 104128 h 40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57" h="400479">
                      <a:moveTo>
                        <a:pt x="10158" y="104128"/>
                      </a:moveTo>
                      <a:lnTo>
                        <a:pt x="10158" y="0"/>
                      </a:lnTo>
                      <a:lnTo>
                        <a:pt x="0" y="0"/>
                      </a:lnTo>
                      <a:lnTo>
                        <a:pt x="0" y="400480"/>
                      </a:lnTo>
                      <a:lnTo>
                        <a:pt x="10158" y="400480"/>
                      </a:lnTo>
                      <a:lnTo>
                        <a:pt x="10158" y="117607"/>
                      </a:lnTo>
                      <a:cubicBezTo>
                        <a:pt x="6836" y="113371"/>
                        <a:pt x="5055" y="110867"/>
                        <a:pt x="5055" y="110867"/>
                      </a:cubicBezTo>
                      <a:cubicBezTo>
                        <a:pt x="5055" y="110867"/>
                        <a:pt x="6884" y="108364"/>
                        <a:pt x="10158" y="104128"/>
                      </a:cubicBezTo>
                      <a:close/>
                    </a:path>
                  </a:pathLst>
                </a:custGeom>
                <a:solidFill>
                  <a:srgbClr val="006A53"/>
                </a:solidFill>
                <a:ln w="4797" cap="flat">
                  <a:noFill/>
                  <a:prstDash val="solid"/>
                  <a:miter/>
                </a:ln>
              </p:spPr>
              <p:txBody>
                <a:bodyPr rtlCol="0" anchor="ctr"/>
                <a:lstStyle/>
                <a:p>
                  <a:endParaRPr lang="en-US"/>
                </a:p>
              </p:txBody>
            </p:sp>
            <p:sp>
              <p:nvSpPr>
                <p:cNvPr id="26" name="Frihandsfigur: Form 25">
                  <a:extLst>
                    <a:ext uri="{FF2B5EF4-FFF2-40B4-BE49-F238E27FC236}">
                      <a16:creationId xmlns:a16="http://schemas.microsoft.com/office/drawing/2014/main" id="{5013A9FF-2675-4088-A591-57C8EC882AD1}"/>
                    </a:ext>
                  </a:extLst>
                </p:cNvPr>
                <p:cNvSpPr/>
                <p:nvPr/>
              </p:nvSpPr>
              <p:spPr>
                <a:xfrm>
                  <a:off x="6316377" y="205840"/>
                  <a:ext cx="422720" cy="13479"/>
                </a:xfrm>
                <a:custGeom>
                  <a:avLst/>
                  <a:gdLst>
                    <a:gd name="connsiteX0" fmla="*/ 419206 w 422720"/>
                    <a:gd name="connsiteY0" fmla="*/ 2070 h 13479"/>
                    <a:gd name="connsiteX1" fmla="*/ 5103 w 422720"/>
                    <a:gd name="connsiteY1" fmla="*/ 2070 h 13479"/>
                    <a:gd name="connsiteX2" fmla="*/ 5103 w 422720"/>
                    <a:gd name="connsiteY2" fmla="*/ 0 h 13479"/>
                    <a:gd name="connsiteX3" fmla="*/ 0 w 422720"/>
                    <a:gd name="connsiteY3" fmla="*/ 6740 h 13479"/>
                    <a:gd name="connsiteX4" fmla="*/ 5103 w 422720"/>
                    <a:gd name="connsiteY4" fmla="*/ 13479 h 13479"/>
                    <a:gd name="connsiteX5" fmla="*/ 5103 w 422720"/>
                    <a:gd name="connsiteY5" fmla="*/ 12228 h 13479"/>
                    <a:gd name="connsiteX6" fmla="*/ 418629 w 422720"/>
                    <a:gd name="connsiteY6" fmla="*/ 12228 h 13479"/>
                    <a:gd name="connsiteX7" fmla="*/ 422721 w 422720"/>
                    <a:gd name="connsiteY7" fmla="*/ 6740 h 13479"/>
                    <a:gd name="connsiteX8" fmla="*/ 419206 w 422720"/>
                    <a:gd name="connsiteY8" fmla="*/ 2070 h 13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720" h="13479">
                      <a:moveTo>
                        <a:pt x="419206" y="2070"/>
                      </a:moveTo>
                      <a:lnTo>
                        <a:pt x="5103" y="2070"/>
                      </a:lnTo>
                      <a:lnTo>
                        <a:pt x="5103" y="0"/>
                      </a:lnTo>
                      <a:cubicBezTo>
                        <a:pt x="1781" y="4236"/>
                        <a:pt x="0" y="6740"/>
                        <a:pt x="0" y="6740"/>
                      </a:cubicBezTo>
                      <a:cubicBezTo>
                        <a:pt x="0" y="6740"/>
                        <a:pt x="1781" y="9243"/>
                        <a:pt x="5103" y="13479"/>
                      </a:cubicBezTo>
                      <a:lnTo>
                        <a:pt x="5103" y="12228"/>
                      </a:lnTo>
                      <a:lnTo>
                        <a:pt x="418629" y="12228"/>
                      </a:lnTo>
                      <a:cubicBezTo>
                        <a:pt x="421324" y="8762"/>
                        <a:pt x="422721" y="6740"/>
                        <a:pt x="422721" y="6740"/>
                      </a:cubicBezTo>
                      <a:cubicBezTo>
                        <a:pt x="422721" y="6740"/>
                        <a:pt x="421469" y="5007"/>
                        <a:pt x="419206" y="2070"/>
                      </a:cubicBezTo>
                      <a:close/>
                    </a:path>
                  </a:pathLst>
                </a:custGeom>
                <a:solidFill>
                  <a:srgbClr val="006A53"/>
                </a:solidFill>
                <a:ln w="4797" cap="flat">
                  <a:noFill/>
                  <a:prstDash val="solid"/>
                  <a:miter/>
                </a:ln>
              </p:spPr>
              <p:txBody>
                <a:bodyPr rtlCol="0" anchor="ctr"/>
                <a:lstStyle/>
                <a:p>
                  <a:endParaRPr lang="en-US"/>
                </a:p>
              </p:txBody>
            </p:sp>
          </p:grpSp>
          <p:sp>
            <p:nvSpPr>
              <p:cNvPr id="22" name="Frihandsfigur: Form 21">
                <a:extLst>
                  <a:ext uri="{FF2B5EF4-FFF2-40B4-BE49-F238E27FC236}">
                    <a16:creationId xmlns:a16="http://schemas.microsoft.com/office/drawing/2014/main" id="{1B2324C4-18D7-4460-9601-EDC9C3FFF997}"/>
                  </a:ext>
                </a:extLst>
              </p:cNvPr>
              <p:cNvSpPr/>
              <p:nvPr/>
            </p:nvSpPr>
            <p:spPr>
              <a:xfrm>
                <a:off x="5808007" y="388194"/>
                <a:ext cx="1015820" cy="882332"/>
              </a:xfrm>
              <a:custGeom>
                <a:avLst/>
                <a:gdLst>
                  <a:gd name="connsiteX0" fmla="*/ 839334 w 1015820"/>
                  <a:gd name="connsiteY0" fmla="*/ 27200 h 882332"/>
                  <a:gd name="connsiteX1" fmla="*/ 500474 w 1015820"/>
                  <a:gd name="connsiteY1" fmla="*/ 27874 h 882332"/>
                  <a:gd name="connsiteX2" fmla="*/ 161614 w 1015820"/>
                  <a:gd name="connsiteY2" fmla="*/ 27200 h 882332"/>
                  <a:gd name="connsiteX3" fmla="*/ 104135 w 1015820"/>
                  <a:gd name="connsiteY3" fmla="*/ 667178 h 882332"/>
                  <a:gd name="connsiteX4" fmla="*/ 427012 w 1015820"/>
                  <a:gd name="connsiteY4" fmla="*/ 879140 h 882332"/>
                  <a:gd name="connsiteX5" fmla="*/ 590738 w 1015820"/>
                  <a:gd name="connsiteY5" fmla="*/ 879140 h 882332"/>
                  <a:gd name="connsiteX6" fmla="*/ 917177 w 1015820"/>
                  <a:gd name="connsiteY6" fmla="*/ 667178 h 882332"/>
                  <a:gd name="connsiteX7" fmla="*/ 839334 w 1015820"/>
                  <a:gd name="connsiteY7" fmla="*/ 27200 h 88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5820" h="882332">
                    <a:moveTo>
                      <a:pt x="839334" y="27200"/>
                    </a:moveTo>
                    <a:cubicBezTo>
                      <a:pt x="750852" y="-27150"/>
                      <a:pt x="610956" y="14491"/>
                      <a:pt x="500474" y="27874"/>
                    </a:cubicBezTo>
                    <a:cubicBezTo>
                      <a:pt x="389992" y="14491"/>
                      <a:pt x="250096" y="-27150"/>
                      <a:pt x="161614" y="27200"/>
                    </a:cubicBezTo>
                    <a:cubicBezTo>
                      <a:pt x="61001" y="89061"/>
                      <a:pt x="-112930" y="230642"/>
                      <a:pt x="104135" y="667178"/>
                    </a:cubicBezTo>
                    <a:cubicBezTo>
                      <a:pt x="228000" y="916305"/>
                      <a:pt x="386093" y="882125"/>
                      <a:pt x="427012" y="879140"/>
                    </a:cubicBezTo>
                    <a:cubicBezTo>
                      <a:pt x="440588" y="878178"/>
                      <a:pt x="577162" y="878178"/>
                      <a:pt x="590738" y="879140"/>
                    </a:cubicBezTo>
                    <a:cubicBezTo>
                      <a:pt x="631609" y="882077"/>
                      <a:pt x="793312" y="916257"/>
                      <a:pt x="917177" y="667178"/>
                    </a:cubicBezTo>
                    <a:cubicBezTo>
                      <a:pt x="1134194" y="230690"/>
                      <a:pt x="939996" y="89061"/>
                      <a:pt x="839334" y="27200"/>
                    </a:cubicBezTo>
                    <a:close/>
                  </a:path>
                </a:pathLst>
              </a:custGeom>
              <a:solidFill>
                <a:srgbClr val="F7C600"/>
              </a:solidFill>
              <a:ln w="4797" cap="flat">
                <a:noFill/>
                <a:prstDash val="solid"/>
                <a:miter/>
              </a:ln>
            </p:spPr>
            <p:txBody>
              <a:bodyPr rtlCol="0" anchor="ctr"/>
              <a:lstStyle/>
              <a:p>
                <a:endParaRPr lang="en-US"/>
              </a:p>
            </p:txBody>
          </p:sp>
        </p:grpSp>
        <p:grpSp>
          <p:nvGrpSpPr>
            <p:cNvPr id="10" name="Bild 7">
              <a:extLst>
                <a:ext uri="{FF2B5EF4-FFF2-40B4-BE49-F238E27FC236}">
                  <a16:creationId xmlns:a16="http://schemas.microsoft.com/office/drawing/2014/main" id="{0AD84892-A71D-4126-AE0B-8FA84286F184}"/>
                </a:ext>
              </a:extLst>
            </p:cNvPr>
            <p:cNvGrpSpPr/>
            <p:nvPr/>
          </p:nvGrpSpPr>
          <p:grpSpPr>
            <a:xfrm>
              <a:off x="6468163" y="1218809"/>
              <a:ext cx="1245005" cy="688648"/>
              <a:chOff x="6468163" y="1218809"/>
              <a:chExt cx="1245005" cy="688648"/>
            </a:xfrm>
            <a:solidFill>
              <a:srgbClr val="5C1188"/>
            </a:solidFill>
          </p:grpSpPr>
          <p:sp>
            <p:nvSpPr>
              <p:cNvPr id="18" name="Frihandsfigur: Form 17">
                <a:extLst>
                  <a:ext uri="{FF2B5EF4-FFF2-40B4-BE49-F238E27FC236}">
                    <a16:creationId xmlns:a16="http://schemas.microsoft.com/office/drawing/2014/main" id="{A4D828E6-A344-49E5-859A-3EBB17E3FE29}"/>
                  </a:ext>
                </a:extLst>
              </p:cNvPr>
              <p:cNvSpPr/>
              <p:nvPr/>
            </p:nvSpPr>
            <p:spPr>
              <a:xfrm>
                <a:off x="6646042" y="1602681"/>
                <a:ext cx="119580" cy="119580"/>
              </a:xfrm>
              <a:custGeom>
                <a:avLst/>
                <a:gdLst>
                  <a:gd name="connsiteX0" fmla="*/ 0 w 119580"/>
                  <a:gd name="connsiteY0" fmla="*/ 59790 h 119580"/>
                  <a:gd name="connsiteX1" fmla="*/ 59790 w 119580"/>
                  <a:gd name="connsiteY1" fmla="*/ 119581 h 119580"/>
                  <a:gd name="connsiteX2" fmla="*/ 119581 w 119580"/>
                  <a:gd name="connsiteY2" fmla="*/ 59790 h 119580"/>
                  <a:gd name="connsiteX3" fmla="*/ 59790 w 119580"/>
                  <a:gd name="connsiteY3" fmla="*/ 0 h 119580"/>
                  <a:gd name="connsiteX4" fmla="*/ 0 w 119580"/>
                  <a:gd name="connsiteY4" fmla="*/ 59790 h 119580"/>
                  <a:gd name="connsiteX5" fmla="*/ 59790 w 119580"/>
                  <a:gd name="connsiteY5" fmla="*/ 20315 h 119580"/>
                  <a:gd name="connsiteX6" fmla="*/ 99265 w 119580"/>
                  <a:gd name="connsiteY6" fmla="*/ 59790 h 119580"/>
                  <a:gd name="connsiteX7" fmla="*/ 59790 w 119580"/>
                  <a:gd name="connsiteY7" fmla="*/ 99265 h 119580"/>
                  <a:gd name="connsiteX8" fmla="*/ 20315 w 119580"/>
                  <a:gd name="connsiteY8" fmla="*/ 59790 h 119580"/>
                  <a:gd name="connsiteX9" fmla="*/ 59790 w 119580"/>
                  <a:gd name="connsiteY9" fmla="*/ 20315 h 11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580" h="119580">
                    <a:moveTo>
                      <a:pt x="0" y="59790"/>
                    </a:moveTo>
                    <a:cubicBezTo>
                      <a:pt x="0" y="92766"/>
                      <a:pt x="26814" y="119581"/>
                      <a:pt x="59790" y="119581"/>
                    </a:cubicBezTo>
                    <a:cubicBezTo>
                      <a:pt x="92766" y="119581"/>
                      <a:pt x="119581" y="92766"/>
                      <a:pt x="119581" y="59790"/>
                    </a:cubicBezTo>
                    <a:cubicBezTo>
                      <a:pt x="119581" y="26814"/>
                      <a:pt x="92766" y="0"/>
                      <a:pt x="59790" y="0"/>
                    </a:cubicBezTo>
                    <a:cubicBezTo>
                      <a:pt x="26814" y="48"/>
                      <a:pt x="0" y="26862"/>
                      <a:pt x="0" y="59790"/>
                    </a:cubicBezTo>
                    <a:close/>
                    <a:moveTo>
                      <a:pt x="59790" y="20315"/>
                    </a:moveTo>
                    <a:cubicBezTo>
                      <a:pt x="81550" y="20315"/>
                      <a:pt x="99265" y="38031"/>
                      <a:pt x="99265" y="59790"/>
                    </a:cubicBezTo>
                    <a:cubicBezTo>
                      <a:pt x="99265" y="81550"/>
                      <a:pt x="81550" y="99265"/>
                      <a:pt x="59790" y="99265"/>
                    </a:cubicBezTo>
                    <a:cubicBezTo>
                      <a:pt x="38031" y="99265"/>
                      <a:pt x="20315" y="81550"/>
                      <a:pt x="20315" y="59790"/>
                    </a:cubicBezTo>
                    <a:cubicBezTo>
                      <a:pt x="20267" y="38031"/>
                      <a:pt x="37983" y="20315"/>
                      <a:pt x="59790" y="20315"/>
                    </a:cubicBezTo>
                    <a:close/>
                  </a:path>
                </a:pathLst>
              </a:custGeom>
              <a:solidFill>
                <a:srgbClr val="5C1188"/>
              </a:solidFill>
              <a:ln w="4797" cap="flat">
                <a:noFill/>
                <a:prstDash val="solid"/>
                <a:miter/>
              </a:ln>
            </p:spPr>
            <p:txBody>
              <a:bodyPr rtlCol="0" anchor="ctr"/>
              <a:lstStyle/>
              <a:p>
                <a:endParaRPr lang="en-US"/>
              </a:p>
            </p:txBody>
          </p:sp>
          <p:sp>
            <p:nvSpPr>
              <p:cNvPr id="19" name="Frihandsfigur: Form 18">
                <a:extLst>
                  <a:ext uri="{FF2B5EF4-FFF2-40B4-BE49-F238E27FC236}">
                    <a16:creationId xmlns:a16="http://schemas.microsoft.com/office/drawing/2014/main" id="{56927396-8DD8-4472-BE21-0068D9F18C7B}"/>
                  </a:ext>
                </a:extLst>
              </p:cNvPr>
              <p:cNvSpPr/>
              <p:nvPr/>
            </p:nvSpPr>
            <p:spPr>
              <a:xfrm>
                <a:off x="7028228" y="1602729"/>
                <a:ext cx="119580" cy="119580"/>
              </a:xfrm>
              <a:custGeom>
                <a:avLst/>
                <a:gdLst>
                  <a:gd name="connsiteX0" fmla="*/ 59790 w 119580"/>
                  <a:gd name="connsiteY0" fmla="*/ 0 h 119580"/>
                  <a:gd name="connsiteX1" fmla="*/ 0 w 119580"/>
                  <a:gd name="connsiteY1" fmla="*/ 59790 h 119580"/>
                  <a:gd name="connsiteX2" fmla="*/ 59790 w 119580"/>
                  <a:gd name="connsiteY2" fmla="*/ 119581 h 119580"/>
                  <a:gd name="connsiteX3" fmla="*/ 119581 w 119580"/>
                  <a:gd name="connsiteY3" fmla="*/ 59790 h 119580"/>
                  <a:gd name="connsiteX4" fmla="*/ 59790 w 119580"/>
                  <a:gd name="connsiteY4" fmla="*/ 0 h 119580"/>
                  <a:gd name="connsiteX5" fmla="*/ 59790 w 119580"/>
                  <a:gd name="connsiteY5" fmla="*/ 99265 h 119580"/>
                  <a:gd name="connsiteX6" fmla="*/ 20315 w 119580"/>
                  <a:gd name="connsiteY6" fmla="*/ 59790 h 119580"/>
                  <a:gd name="connsiteX7" fmla="*/ 59790 w 119580"/>
                  <a:gd name="connsiteY7" fmla="*/ 20315 h 119580"/>
                  <a:gd name="connsiteX8" fmla="*/ 99265 w 119580"/>
                  <a:gd name="connsiteY8" fmla="*/ 59790 h 119580"/>
                  <a:gd name="connsiteX9" fmla="*/ 59790 w 119580"/>
                  <a:gd name="connsiteY9" fmla="*/ 99265 h 11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580" h="119580">
                    <a:moveTo>
                      <a:pt x="59790" y="0"/>
                    </a:moveTo>
                    <a:cubicBezTo>
                      <a:pt x="26814" y="0"/>
                      <a:pt x="0" y="26814"/>
                      <a:pt x="0" y="59790"/>
                    </a:cubicBezTo>
                    <a:cubicBezTo>
                      <a:pt x="0" y="92767"/>
                      <a:pt x="26814" y="119581"/>
                      <a:pt x="59790" y="119581"/>
                    </a:cubicBezTo>
                    <a:cubicBezTo>
                      <a:pt x="92766" y="119581"/>
                      <a:pt x="119581" y="92767"/>
                      <a:pt x="119581" y="59790"/>
                    </a:cubicBezTo>
                    <a:cubicBezTo>
                      <a:pt x="119581" y="26814"/>
                      <a:pt x="92766" y="0"/>
                      <a:pt x="59790" y="0"/>
                    </a:cubicBezTo>
                    <a:close/>
                    <a:moveTo>
                      <a:pt x="59790" y="99265"/>
                    </a:moveTo>
                    <a:cubicBezTo>
                      <a:pt x="38031" y="99265"/>
                      <a:pt x="20315" y="81550"/>
                      <a:pt x="20315" y="59790"/>
                    </a:cubicBezTo>
                    <a:cubicBezTo>
                      <a:pt x="20315" y="38031"/>
                      <a:pt x="38031" y="20315"/>
                      <a:pt x="59790" y="20315"/>
                    </a:cubicBezTo>
                    <a:cubicBezTo>
                      <a:pt x="81550" y="20315"/>
                      <a:pt x="99265" y="38031"/>
                      <a:pt x="99265" y="59790"/>
                    </a:cubicBezTo>
                    <a:cubicBezTo>
                      <a:pt x="99314" y="81550"/>
                      <a:pt x="81598" y="99265"/>
                      <a:pt x="59790" y="99265"/>
                    </a:cubicBezTo>
                    <a:close/>
                  </a:path>
                </a:pathLst>
              </a:custGeom>
              <a:solidFill>
                <a:srgbClr val="5C1188"/>
              </a:solidFill>
              <a:ln w="4797" cap="flat">
                <a:noFill/>
                <a:prstDash val="solid"/>
                <a:miter/>
              </a:ln>
            </p:spPr>
            <p:txBody>
              <a:bodyPr rtlCol="0" anchor="ctr"/>
              <a:lstStyle/>
              <a:p>
                <a:endParaRPr lang="en-US"/>
              </a:p>
            </p:txBody>
          </p:sp>
          <p:sp>
            <p:nvSpPr>
              <p:cNvPr id="20" name="Frihandsfigur: Form 19">
                <a:extLst>
                  <a:ext uri="{FF2B5EF4-FFF2-40B4-BE49-F238E27FC236}">
                    <a16:creationId xmlns:a16="http://schemas.microsoft.com/office/drawing/2014/main" id="{E622DFFE-791F-44F0-A9E7-C5EAEFF2604A}"/>
                  </a:ext>
                </a:extLst>
              </p:cNvPr>
              <p:cNvSpPr/>
              <p:nvPr/>
            </p:nvSpPr>
            <p:spPr>
              <a:xfrm>
                <a:off x="6468163" y="1218809"/>
                <a:ext cx="1245005" cy="688648"/>
              </a:xfrm>
              <a:custGeom>
                <a:avLst/>
                <a:gdLst>
                  <a:gd name="connsiteX0" fmla="*/ 1001175 w 1245005"/>
                  <a:gd name="connsiteY0" fmla="*/ 200842 h 688648"/>
                  <a:gd name="connsiteX1" fmla="*/ 925354 w 1245005"/>
                  <a:gd name="connsiteY1" fmla="*/ 212973 h 688648"/>
                  <a:gd name="connsiteX2" fmla="*/ 854780 w 1245005"/>
                  <a:gd name="connsiteY2" fmla="*/ 20315 h 688648"/>
                  <a:gd name="connsiteX3" fmla="*/ 959823 w 1245005"/>
                  <a:gd name="connsiteY3" fmla="*/ 20315 h 688648"/>
                  <a:gd name="connsiteX4" fmla="*/ 1011188 w 1245005"/>
                  <a:gd name="connsiteY4" fmla="*/ 71681 h 688648"/>
                  <a:gd name="connsiteX5" fmla="*/ 959823 w 1245005"/>
                  <a:gd name="connsiteY5" fmla="*/ 123047 h 688648"/>
                  <a:gd name="connsiteX6" fmla="*/ 959823 w 1245005"/>
                  <a:gd name="connsiteY6" fmla="*/ 143362 h 688648"/>
                  <a:gd name="connsiteX7" fmla="*/ 1031503 w 1245005"/>
                  <a:gd name="connsiteY7" fmla="*/ 71681 h 688648"/>
                  <a:gd name="connsiteX8" fmla="*/ 959823 w 1245005"/>
                  <a:gd name="connsiteY8" fmla="*/ 0 h 688648"/>
                  <a:gd name="connsiteX9" fmla="*/ 825752 w 1245005"/>
                  <a:gd name="connsiteY9" fmla="*/ 0 h 688648"/>
                  <a:gd name="connsiteX10" fmla="*/ 876347 w 1245005"/>
                  <a:gd name="connsiteY10" fmla="*/ 138259 h 688648"/>
                  <a:gd name="connsiteX11" fmla="*/ 502345 w 1245005"/>
                  <a:gd name="connsiteY11" fmla="*/ 138259 h 688648"/>
                  <a:gd name="connsiteX12" fmla="*/ 484966 w 1245005"/>
                  <a:gd name="connsiteY12" fmla="*/ 97388 h 688648"/>
                  <a:gd name="connsiteX13" fmla="*/ 564686 w 1245005"/>
                  <a:gd name="connsiteY13" fmla="*/ 59550 h 688648"/>
                  <a:gd name="connsiteX14" fmla="*/ 570319 w 1245005"/>
                  <a:gd name="connsiteY14" fmla="*/ 56758 h 688648"/>
                  <a:gd name="connsiteX15" fmla="*/ 570319 w 1245005"/>
                  <a:gd name="connsiteY15" fmla="*/ 15212 h 688648"/>
                  <a:gd name="connsiteX16" fmla="*/ 346803 w 1245005"/>
                  <a:gd name="connsiteY16" fmla="*/ 15212 h 688648"/>
                  <a:gd name="connsiteX17" fmla="*/ 344011 w 1245005"/>
                  <a:gd name="connsiteY17" fmla="*/ 20845 h 688648"/>
                  <a:gd name="connsiteX18" fmla="*/ 345937 w 1245005"/>
                  <a:gd name="connsiteY18" fmla="*/ 90937 h 688648"/>
                  <a:gd name="connsiteX19" fmla="*/ 410734 w 1245005"/>
                  <a:gd name="connsiteY19" fmla="*/ 121362 h 688648"/>
                  <a:gd name="connsiteX20" fmla="*/ 435285 w 1245005"/>
                  <a:gd name="connsiteY20" fmla="*/ 117607 h 688648"/>
                  <a:gd name="connsiteX21" fmla="*/ 466384 w 1245005"/>
                  <a:gd name="connsiteY21" fmla="*/ 105524 h 688648"/>
                  <a:gd name="connsiteX22" fmla="*/ 484244 w 1245005"/>
                  <a:gd name="connsiteY22" fmla="*/ 147502 h 688648"/>
                  <a:gd name="connsiteX23" fmla="*/ 388108 w 1245005"/>
                  <a:gd name="connsiteY23" fmla="*/ 248212 h 688648"/>
                  <a:gd name="connsiteX24" fmla="*/ 243879 w 1245005"/>
                  <a:gd name="connsiteY24" fmla="*/ 200842 h 688648"/>
                  <a:gd name="connsiteX25" fmla="*/ 0 w 1245005"/>
                  <a:gd name="connsiteY25" fmla="*/ 444721 h 688648"/>
                  <a:gd name="connsiteX26" fmla="*/ 243879 w 1245005"/>
                  <a:gd name="connsiteY26" fmla="*/ 688600 h 688648"/>
                  <a:gd name="connsiteX27" fmla="*/ 468550 w 1245005"/>
                  <a:gd name="connsiteY27" fmla="*/ 539605 h 688648"/>
                  <a:gd name="connsiteX28" fmla="*/ 635260 w 1245005"/>
                  <a:gd name="connsiteY28" fmla="*/ 539605 h 688648"/>
                  <a:gd name="connsiteX29" fmla="*/ 643155 w 1245005"/>
                  <a:gd name="connsiteY29" fmla="*/ 539220 h 688648"/>
                  <a:gd name="connsiteX30" fmla="*/ 654853 w 1245005"/>
                  <a:gd name="connsiteY30" fmla="*/ 570752 h 688648"/>
                  <a:gd name="connsiteX31" fmla="*/ 619807 w 1245005"/>
                  <a:gd name="connsiteY31" fmla="*/ 570752 h 688648"/>
                  <a:gd name="connsiteX32" fmla="*/ 619807 w 1245005"/>
                  <a:gd name="connsiteY32" fmla="*/ 591067 h 688648"/>
                  <a:gd name="connsiteX33" fmla="*/ 719554 w 1245005"/>
                  <a:gd name="connsiteY33" fmla="*/ 591067 h 688648"/>
                  <a:gd name="connsiteX34" fmla="*/ 719554 w 1245005"/>
                  <a:gd name="connsiteY34" fmla="*/ 570752 h 688648"/>
                  <a:gd name="connsiteX35" fmla="*/ 676516 w 1245005"/>
                  <a:gd name="connsiteY35" fmla="*/ 570752 h 688648"/>
                  <a:gd name="connsiteX36" fmla="*/ 663374 w 1245005"/>
                  <a:gd name="connsiteY36" fmla="*/ 535369 h 688648"/>
                  <a:gd name="connsiteX37" fmla="*/ 729712 w 1245005"/>
                  <a:gd name="connsiteY37" fmla="*/ 445202 h 688648"/>
                  <a:gd name="connsiteX38" fmla="*/ 729712 w 1245005"/>
                  <a:gd name="connsiteY38" fmla="*/ 442314 h 688648"/>
                  <a:gd name="connsiteX39" fmla="*/ 708722 w 1245005"/>
                  <a:gd name="connsiteY39" fmla="*/ 383101 h 688648"/>
                  <a:gd name="connsiteX40" fmla="*/ 887371 w 1245005"/>
                  <a:gd name="connsiteY40" fmla="*/ 168491 h 688648"/>
                  <a:gd name="connsiteX41" fmla="*/ 906290 w 1245005"/>
                  <a:gd name="connsiteY41" fmla="*/ 220098 h 688648"/>
                  <a:gd name="connsiteX42" fmla="*/ 757248 w 1245005"/>
                  <a:gd name="connsiteY42" fmla="*/ 444769 h 688648"/>
                  <a:gd name="connsiteX43" fmla="*/ 1001127 w 1245005"/>
                  <a:gd name="connsiteY43" fmla="*/ 688648 h 688648"/>
                  <a:gd name="connsiteX44" fmla="*/ 1245006 w 1245005"/>
                  <a:gd name="connsiteY44" fmla="*/ 444769 h 688648"/>
                  <a:gd name="connsiteX45" fmla="*/ 1001175 w 1245005"/>
                  <a:gd name="connsiteY45" fmla="*/ 200842 h 688648"/>
                  <a:gd name="connsiteX46" fmla="*/ 429412 w 1245005"/>
                  <a:gd name="connsiteY46" fmla="*/ 98206 h 688648"/>
                  <a:gd name="connsiteX47" fmla="*/ 361293 w 1245005"/>
                  <a:gd name="connsiteY47" fmla="*/ 77554 h 688648"/>
                  <a:gd name="connsiteX48" fmla="*/ 359897 w 1245005"/>
                  <a:gd name="connsiteY48" fmla="*/ 35431 h 688648"/>
                  <a:gd name="connsiteX49" fmla="*/ 550100 w 1245005"/>
                  <a:gd name="connsiteY49" fmla="*/ 35431 h 688648"/>
                  <a:gd name="connsiteX50" fmla="*/ 550100 w 1245005"/>
                  <a:gd name="connsiteY50" fmla="*/ 44048 h 688648"/>
                  <a:gd name="connsiteX51" fmla="*/ 429412 w 1245005"/>
                  <a:gd name="connsiteY51" fmla="*/ 98206 h 688648"/>
                  <a:gd name="connsiteX52" fmla="*/ 492957 w 1245005"/>
                  <a:gd name="connsiteY52" fmla="*/ 167865 h 688648"/>
                  <a:gd name="connsiteX53" fmla="*/ 569452 w 1245005"/>
                  <a:gd name="connsiteY53" fmla="*/ 347814 h 688648"/>
                  <a:gd name="connsiteX54" fmla="*/ 467684 w 1245005"/>
                  <a:gd name="connsiteY54" fmla="*/ 347814 h 688648"/>
                  <a:gd name="connsiteX55" fmla="*/ 404042 w 1245005"/>
                  <a:gd name="connsiteY55" fmla="*/ 261017 h 688648"/>
                  <a:gd name="connsiteX56" fmla="*/ 492957 w 1245005"/>
                  <a:gd name="connsiteY56" fmla="*/ 167865 h 688648"/>
                  <a:gd name="connsiteX57" fmla="*/ 467491 w 1245005"/>
                  <a:gd name="connsiteY57" fmla="*/ 444721 h 688648"/>
                  <a:gd name="connsiteX58" fmla="*/ 454638 w 1245005"/>
                  <a:gd name="connsiteY58" fmla="*/ 519290 h 688648"/>
                  <a:gd name="connsiteX59" fmla="*/ 229485 w 1245005"/>
                  <a:gd name="connsiteY59" fmla="*/ 519290 h 688648"/>
                  <a:gd name="connsiteX60" fmla="*/ 155301 w 1245005"/>
                  <a:gd name="connsiteY60" fmla="*/ 445106 h 688648"/>
                  <a:gd name="connsiteX61" fmla="*/ 155301 w 1245005"/>
                  <a:gd name="connsiteY61" fmla="*/ 442218 h 688648"/>
                  <a:gd name="connsiteX62" fmla="*/ 229485 w 1245005"/>
                  <a:gd name="connsiteY62" fmla="*/ 368033 h 688648"/>
                  <a:gd name="connsiteX63" fmla="*/ 453964 w 1245005"/>
                  <a:gd name="connsiteY63" fmla="*/ 368033 h 688648"/>
                  <a:gd name="connsiteX64" fmla="*/ 467491 w 1245005"/>
                  <a:gd name="connsiteY64" fmla="*/ 444721 h 688648"/>
                  <a:gd name="connsiteX65" fmla="*/ 321144 w 1245005"/>
                  <a:gd name="connsiteY65" fmla="*/ 347766 h 688648"/>
                  <a:gd name="connsiteX66" fmla="*/ 389985 w 1245005"/>
                  <a:gd name="connsiteY66" fmla="*/ 275652 h 688648"/>
                  <a:gd name="connsiteX67" fmla="*/ 445346 w 1245005"/>
                  <a:gd name="connsiteY67" fmla="*/ 347766 h 688648"/>
                  <a:gd name="connsiteX68" fmla="*/ 321144 w 1245005"/>
                  <a:gd name="connsiteY68" fmla="*/ 347766 h 688648"/>
                  <a:gd name="connsiteX69" fmla="*/ 243927 w 1245005"/>
                  <a:gd name="connsiteY69" fmla="*/ 668285 h 688648"/>
                  <a:gd name="connsiteX70" fmla="*/ 20363 w 1245005"/>
                  <a:gd name="connsiteY70" fmla="*/ 444721 h 688648"/>
                  <a:gd name="connsiteX71" fmla="*/ 243927 w 1245005"/>
                  <a:gd name="connsiteY71" fmla="*/ 221157 h 688648"/>
                  <a:gd name="connsiteX72" fmla="*/ 374002 w 1245005"/>
                  <a:gd name="connsiteY72" fmla="*/ 263087 h 688648"/>
                  <a:gd name="connsiteX73" fmla="*/ 293078 w 1245005"/>
                  <a:gd name="connsiteY73" fmla="*/ 347814 h 688648"/>
                  <a:gd name="connsiteX74" fmla="*/ 229485 w 1245005"/>
                  <a:gd name="connsiteY74" fmla="*/ 347814 h 688648"/>
                  <a:gd name="connsiteX75" fmla="*/ 135034 w 1245005"/>
                  <a:gd name="connsiteY75" fmla="*/ 442266 h 688648"/>
                  <a:gd name="connsiteX76" fmla="*/ 135034 w 1245005"/>
                  <a:gd name="connsiteY76" fmla="*/ 445154 h 688648"/>
                  <a:gd name="connsiteX77" fmla="*/ 229485 w 1245005"/>
                  <a:gd name="connsiteY77" fmla="*/ 539605 h 688648"/>
                  <a:gd name="connsiteX78" fmla="*/ 446309 w 1245005"/>
                  <a:gd name="connsiteY78" fmla="*/ 539605 h 688648"/>
                  <a:gd name="connsiteX79" fmla="*/ 243927 w 1245005"/>
                  <a:gd name="connsiteY79" fmla="*/ 668285 h 688648"/>
                  <a:gd name="connsiteX80" fmla="*/ 709444 w 1245005"/>
                  <a:gd name="connsiteY80" fmla="*/ 445154 h 688648"/>
                  <a:gd name="connsiteX81" fmla="*/ 635260 w 1245005"/>
                  <a:gd name="connsiteY81" fmla="*/ 519338 h 688648"/>
                  <a:gd name="connsiteX82" fmla="*/ 476012 w 1245005"/>
                  <a:gd name="connsiteY82" fmla="*/ 519338 h 688648"/>
                  <a:gd name="connsiteX83" fmla="*/ 487710 w 1245005"/>
                  <a:gd name="connsiteY83" fmla="*/ 444769 h 688648"/>
                  <a:gd name="connsiteX84" fmla="*/ 475290 w 1245005"/>
                  <a:gd name="connsiteY84" fmla="*/ 368129 h 688648"/>
                  <a:gd name="connsiteX85" fmla="*/ 635212 w 1245005"/>
                  <a:gd name="connsiteY85" fmla="*/ 368129 h 688648"/>
                  <a:gd name="connsiteX86" fmla="*/ 685856 w 1245005"/>
                  <a:gd name="connsiteY86" fmla="*/ 388252 h 688648"/>
                  <a:gd name="connsiteX87" fmla="*/ 688455 w 1245005"/>
                  <a:gd name="connsiteY87" fmla="*/ 391574 h 688648"/>
                  <a:gd name="connsiteX88" fmla="*/ 689996 w 1245005"/>
                  <a:gd name="connsiteY88" fmla="*/ 392488 h 688648"/>
                  <a:gd name="connsiteX89" fmla="*/ 709396 w 1245005"/>
                  <a:gd name="connsiteY89" fmla="*/ 442314 h 688648"/>
                  <a:gd name="connsiteX90" fmla="*/ 709396 w 1245005"/>
                  <a:gd name="connsiteY90" fmla="*/ 445154 h 688648"/>
                  <a:gd name="connsiteX91" fmla="*/ 694328 w 1245005"/>
                  <a:gd name="connsiteY91" fmla="*/ 368611 h 688648"/>
                  <a:gd name="connsiteX92" fmla="*/ 635260 w 1245005"/>
                  <a:gd name="connsiteY92" fmla="*/ 347766 h 688648"/>
                  <a:gd name="connsiteX93" fmla="*/ 591501 w 1245005"/>
                  <a:gd name="connsiteY93" fmla="*/ 347766 h 688648"/>
                  <a:gd name="connsiteX94" fmla="*/ 511058 w 1245005"/>
                  <a:gd name="connsiteY94" fmla="*/ 158526 h 688648"/>
                  <a:gd name="connsiteX95" fmla="*/ 869319 w 1245005"/>
                  <a:gd name="connsiteY95" fmla="*/ 158526 h 688648"/>
                  <a:gd name="connsiteX96" fmla="*/ 694328 w 1245005"/>
                  <a:gd name="connsiteY96" fmla="*/ 368611 h 688648"/>
                  <a:gd name="connsiteX97" fmla="*/ 1001175 w 1245005"/>
                  <a:gd name="connsiteY97" fmla="*/ 668285 h 688648"/>
                  <a:gd name="connsiteX98" fmla="*/ 777611 w 1245005"/>
                  <a:gd name="connsiteY98" fmla="*/ 444721 h 688648"/>
                  <a:gd name="connsiteX99" fmla="*/ 913367 w 1245005"/>
                  <a:gd name="connsiteY99" fmla="*/ 239161 h 688648"/>
                  <a:gd name="connsiteX100" fmla="*/ 969306 w 1245005"/>
                  <a:gd name="connsiteY100" fmla="*/ 391959 h 688648"/>
                  <a:gd name="connsiteX101" fmla="*/ 939266 w 1245005"/>
                  <a:gd name="connsiteY101" fmla="*/ 443710 h 688648"/>
                  <a:gd name="connsiteX102" fmla="*/ 999057 w 1245005"/>
                  <a:gd name="connsiteY102" fmla="*/ 503500 h 688648"/>
                  <a:gd name="connsiteX103" fmla="*/ 1058847 w 1245005"/>
                  <a:gd name="connsiteY103" fmla="*/ 443710 h 688648"/>
                  <a:gd name="connsiteX104" fmla="*/ 999057 w 1245005"/>
                  <a:gd name="connsiteY104" fmla="*/ 383919 h 688648"/>
                  <a:gd name="connsiteX105" fmla="*/ 988322 w 1245005"/>
                  <a:gd name="connsiteY105" fmla="*/ 384930 h 688648"/>
                  <a:gd name="connsiteX106" fmla="*/ 932334 w 1245005"/>
                  <a:gd name="connsiteY106" fmla="*/ 232037 h 688648"/>
                  <a:gd name="connsiteX107" fmla="*/ 1001175 w 1245005"/>
                  <a:gd name="connsiteY107" fmla="*/ 221157 h 688648"/>
                  <a:gd name="connsiteX108" fmla="*/ 1224739 w 1245005"/>
                  <a:gd name="connsiteY108" fmla="*/ 444721 h 688648"/>
                  <a:gd name="connsiteX109" fmla="*/ 1001175 w 1245005"/>
                  <a:gd name="connsiteY109" fmla="*/ 668285 h 688648"/>
                  <a:gd name="connsiteX110" fmla="*/ 999057 w 1245005"/>
                  <a:gd name="connsiteY110" fmla="*/ 404187 h 688648"/>
                  <a:gd name="connsiteX111" fmla="*/ 1038532 w 1245005"/>
                  <a:gd name="connsiteY111" fmla="*/ 443662 h 688648"/>
                  <a:gd name="connsiteX112" fmla="*/ 999057 w 1245005"/>
                  <a:gd name="connsiteY112" fmla="*/ 483137 h 688648"/>
                  <a:gd name="connsiteX113" fmla="*/ 959582 w 1245005"/>
                  <a:gd name="connsiteY113" fmla="*/ 443662 h 688648"/>
                  <a:gd name="connsiteX114" fmla="*/ 999057 w 1245005"/>
                  <a:gd name="connsiteY114" fmla="*/ 404187 h 68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245005" h="688648">
                    <a:moveTo>
                      <a:pt x="1001175" y="200842"/>
                    </a:moveTo>
                    <a:cubicBezTo>
                      <a:pt x="974698" y="200842"/>
                      <a:pt x="949232" y="205126"/>
                      <a:pt x="925354" y="212973"/>
                    </a:cubicBezTo>
                    <a:lnTo>
                      <a:pt x="854780" y="20315"/>
                    </a:lnTo>
                    <a:lnTo>
                      <a:pt x="959823" y="20315"/>
                    </a:lnTo>
                    <a:cubicBezTo>
                      <a:pt x="988129" y="20315"/>
                      <a:pt x="1011188" y="43375"/>
                      <a:pt x="1011188" y="71681"/>
                    </a:cubicBezTo>
                    <a:cubicBezTo>
                      <a:pt x="1011188" y="99988"/>
                      <a:pt x="988129" y="123047"/>
                      <a:pt x="959823" y="123047"/>
                    </a:cubicBezTo>
                    <a:lnTo>
                      <a:pt x="959823" y="143362"/>
                    </a:lnTo>
                    <a:cubicBezTo>
                      <a:pt x="999346" y="143362"/>
                      <a:pt x="1031503" y="111204"/>
                      <a:pt x="1031503" y="71681"/>
                    </a:cubicBezTo>
                    <a:cubicBezTo>
                      <a:pt x="1031503" y="32158"/>
                      <a:pt x="999346" y="0"/>
                      <a:pt x="959823" y="0"/>
                    </a:cubicBezTo>
                    <a:lnTo>
                      <a:pt x="825752" y="0"/>
                    </a:lnTo>
                    <a:lnTo>
                      <a:pt x="876347" y="138259"/>
                    </a:lnTo>
                    <a:lnTo>
                      <a:pt x="502345" y="138259"/>
                    </a:lnTo>
                    <a:lnTo>
                      <a:pt x="484966" y="97388"/>
                    </a:lnTo>
                    <a:cubicBezTo>
                      <a:pt x="521745" y="80828"/>
                      <a:pt x="562135" y="60801"/>
                      <a:pt x="564686" y="59550"/>
                    </a:cubicBezTo>
                    <a:lnTo>
                      <a:pt x="570319" y="56758"/>
                    </a:lnTo>
                    <a:lnTo>
                      <a:pt x="570319" y="15212"/>
                    </a:lnTo>
                    <a:lnTo>
                      <a:pt x="346803" y="15212"/>
                    </a:lnTo>
                    <a:lnTo>
                      <a:pt x="344011" y="20845"/>
                    </a:lnTo>
                    <a:cubicBezTo>
                      <a:pt x="343144" y="22626"/>
                      <a:pt x="322829" y="64508"/>
                      <a:pt x="345937" y="90937"/>
                    </a:cubicBezTo>
                    <a:cubicBezTo>
                      <a:pt x="359945" y="107016"/>
                      <a:pt x="383053" y="121362"/>
                      <a:pt x="410734" y="121362"/>
                    </a:cubicBezTo>
                    <a:cubicBezTo>
                      <a:pt x="418580" y="121362"/>
                      <a:pt x="426812" y="120207"/>
                      <a:pt x="435285" y="117607"/>
                    </a:cubicBezTo>
                    <a:cubicBezTo>
                      <a:pt x="442891" y="115296"/>
                      <a:pt x="453915" y="110867"/>
                      <a:pt x="466384" y="105524"/>
                    </a:cubicBezTo>
                    <a:lnTo>
                      <a:pt x="484244" y="147502"/>
                    </a:lnTo>
                    <a:lnTo>
                      <a:pt x="388108" y="248212"/>
                    </a:lnTo>
                    <a:cubicBezTo>
                      <a:pt x="347670" y="218461"/>
                      <a:pt x="297796" y="200842"/>
                      <a:pt x="243879" y="200842"/>
                    </a:cubicBezTo>
                    <a:cubicBezTo>
                      <a:pt x="109423" y="200842"/>
                      <a:pt x="0" y="310217"/>
                      <a:pt x="0" y="444721"/>
                    </a:cubicBezTo>
                    <a:cubicBezTo>
                      <a:pt x="0" y="579225"/>
                      <a:pt x="109375" y="688600"/>
                      <a:pt x="243879" y="688600"/>
                    </a:cubicBezTo>
                    <a:cubicBezTo>
                      <a:pt x="344733" y="688600"/>
                      <a:pt x="431434" y="627077"/>
                      <a:pt x="468550" y="539605"/>
                    </a:cubicBezTo>
                    <a:lnTo>
                      <a:pt x="635260" y="539605"/>
                    </a:lnTo>
                    <a:cubicBezTo>
                      <a:pt x="637908" y="539605"/>
                      <a:pt x="640556" y="539413"/>
                      <a:pt x="643155" y="539220"/>
                    </a:cubicBezTo>
                    <a:lnTo>
                      <a:pt x="654853" y="570752"/>
                    </a:lnTo>
                    <a:lnTo>
                      <a:pt x="619807" y="570752"/>
                    </a:lnTo>
                    <a:lnTo>
                      <a:pt x="619807" y="591067"/>
                    </a:lnTo>
                    <a:lnTo>
                      <a:pt x="719554" y="591067"/>
                    </a:lnTo>
                    <a:lnTo>
                      <a:pt x="719554" y="570752"/>
                    </a:lnTo>
                    <a:lnTo>
                      <a:pt x="676516" y="570752"/>
                    </a:lnTo>
                    <a:lnTo>
                      <a:pt x="663374" y="535369"/>
                    </a:lnTo>
                    <a:cubicBezTo>
                      <a:pt x="701790" y="523382"/>
                      <a:pt x="729712" y="487469"/>
                      <a:pt x="729712" y="445202"/>
                    </a:cubicBezTo>
                    <a:lnTo>
                      <a:pt x="729712" y="442314"/>
                    </a:lnTo>
                    <a:cubicBezTo>
                      <a:pt x="729712" y="419880"/>
                      <a:pt x="721817" y="399276"/>
                      <a:pt x="708722" y="383101"/>
                    </a:cubicBezTo>
                    <a:lnTo>
                      <a:pt x="887371" y="168491"/>
                    </a:lnTo>
                    <a:lnTo>
                      <a:pt x="906290" y="220098"/>
                    </a:lnTo>
                    <a:cubicBezTo>
                      <a:pt x="818771" y="257166"/>
                      <a:pt x="757248" y="343915"/>
                      <a:pt x="757248" y="444769"/>
                    </a:cubicBezTo>
                    <a:cubicBezTo>
                      <a:pt x="757248" y="579225"/>
                      <a:pt x="866623" y="688648"/>
                      <a:pt x="1001127" y="688648"/>
                    </a:cubicBezTo>
                    <a:cubicBezTo>
                      <a:pt x="1135631" y="688648"/>
                      <a:pt x="1245006" y="579273"/>
                      <a:pt x="1245006" y="444769"/>
                    </a:cubicBezTo>
                    <a:cubicBezTo>
                      <a:pt x="1245006" y="310265"/>
                      <a:pt x="1135631" y="200842"/>
                      <a:pt x="1001175" y="200842"/>
                    </a:cubicBezTo>
                    <a:close/>
                    <a:moveTo>
                      <a:pt x="429412" y="98206"/>
                    </a:moveTo>
                    <a:cubicBezTo>
                      <a:pt x="392729" y="109471"/>
                      <a:pt x="368033" y="85257"/>
                      <a:pt x="361293" y="77554"/>
                    </a:cubicBezTo>
                    <a:cubicBezTo>
                      <a:pt x="351521" y="66337"/>
                      <a:pt x="355757" y="46744"/>
                      <a:pt x="359897" y="35431"/>
                    </a:cubicBezTo>
                    <a:lnTo>
                      <a:pt x="550100" y="35431"/>
                    </a:lnTo>
                    <a:lnTo>
                      <a:pt x="550100" y="44048"/>
                    </a:lnTo>
                    <a:cubicBezTo>
                      <a:pt x="529159" y="54399"/>
                      <a:pt x="455600" y="90167"/>
                      <a:pt x="429412" y="98206"/>
                    </a:cubicBezTo>
                    <a:close/>
                    <a:moveTo>
                      <a:pt x="492957" y="167865"/>
                    </a:moveTo>
                    <a:lnTo>
                      <a:pt x="569452" y="347814"/>
                    </a:lnTo>
                    <a:lnTo>
                      <a:pt x="467684" y="347814"/>
                    </a:lnTo>
                    <a:cubicBezTo>
                      <a:pt x="453097" y="314309"/>
                      <a:pt x="431241" y="284702"/>
                      <a:pt x="404042" y="261017"/>
                    </a:cubicBezTo>
                    <a:lnTo>
                      <a:pt x="492957" y="167865"/>
                    </a:lnTo>
                    <a:close/>
                    <a:moveTo>
                      <a:pt x="467491" y="444721"/>
                    </a:moveTo>
                    <a:cubicBezTo>
                      <a:pt x="467491" y="470861"/>
                      <a:pt x="462918" y="495942"/>
                      <a:pt x="454638" y="519290"/>
                    </a:cubicBezTo>
                    <a:lnTo>
                      <a:pt x="229485" y="519290"/>
                    </a:lnTo>
                    <a:cubicBezTo>
                      <a:pt x="188614" y="519290"/>
                      <a:pt x="155301" y="486025"/>
                      <a:pt x="155301" y="445106"/>
                    </a:cubicBezTo>
                    <a:lnTo>
                      <a:pt x="155301" y="442218"/>
                    </a:lnTo>
                    <a:cubicBezTo>
                      <a:pt x="155301" y="401346"/>
                      <a:pt x="188566" y="368033"/>
                      <a:pt x="229485" y="368033"/>
                    </a:cubicBezTo>
                    <a:lnTo>
                      <a:pt x="453964" y="368033"/>
                    </a:lnTo>
                    <a:cubicBezTo>
                      <a:pt x="462725" y="392007"/>
                      <a:pt x="467491" y="417810"/>
                      <a:pt x="467491" y="444721"/>
                    </a:cubicBezTo>
                    <a:close/>
                    <a:moveTo>
                      <a:pt x="321144" y="347766"/>
                    </a:moveTo>
                    <a:lnTo>
                      <a:pt x="389985" y="275652"/>
                    </a:lnTo>
                    <a:cubicBezTo>
                      <a:pt x="412996" y="295582"/>
                      <a:pt x="431963" y="320085"/>
                      <a:pt x="445346" y="347766"/>
                    </a:cubicBezTo>
                    <a:lnTo>
                      <a:pt x="321144" y="347766"/>
                    </a:lnTo>
                    <a:close/>
                    <a:moveTo>
                      <a:pt x="243927" y="668285"/>
                    </a:moveTo>
                    <a:cubicBezTo>
                      <a:pt x="120640" y="668285"/>
                      <a:pt x="20363" y="568008"/>
                      <a:pt x="20363" y="444721"/>
                    </a:cubicBezTo>
                    <a:cubicBezTo>
                      <a:pt x="20363" y="321433"/>
                      <a:pt x="120640" y="221157"/>
                      <a:pt x="243927" y="221157"/>
                    </a:cubicBezTo>
                    <a:cubicBezTo>
                      <a:pt x="292405" y="221157"/>
                      <a:pt x="337319" y="236706"/>
                      <a:pt x="374002" y="263087"/>
                    </a:cubicBezTo>
                    <a:lnTo>
                      <a:pt x="293078" y="347814"/>
                    </a:lnTo>
                    <a:lnTo>
                      <a:pt x="229485" y="347814"/>
                    </a:lnTo>
                    <a:cubicBezTo>
                      <a:pt x="177397" y="347814"/>
                      <a:pt x="135034" y="390178"/>
                      <a:pt x="135034" y="442266"/>
                    </a:cubicBezTo>
                    <a:lnTo>
                      <a:pt x="135034" y="445154"/>
                    </a:lnTo>
                    <a:cubicBezTo>
                      <a:pt x="135034" y="497242"/>
                      <a:pt x="177397" y="539605"/>
                      <a:pt x="229485" y="539605"/>
                    </a:cubicBezTo>
                    <a:lnTo>
                      <a:pt x="446309" y="539605"/>
                    </a:lnTo>
                    <a:cubicBezTo>
                      <a:pt x="410541" y="615571"/>
                      <a:pt x="333276" y="668285"/>
                      <a:pt x="243927" y="668285"/>
                    </a:cubicBezTo>
                    <a:close/>
                    <a:moveTo>
                      <a:pt x="709444" y="445154"/>
                    </a:moveTo>
                    <a:cubicBezTo>
                      <a:pt x="709444" y="486025"/>
                      <a:pt x="676179" y="519338"/>
                      <a:pt x="635260" y="519338"/>
                    </a:cubicBezTo>
                    <a:lnTo>
                      <a:pt x="476012" y="519338"/>
                    </a:lnTo>
                    <a:cubicBezTo>
                      <a:pt x="483570" y="495798"/>
                      <a:pt x="487710" y="470765"/>
                      <a:pt x="487710" y="444769"/>
                    </a:cubicBezTo>
                    <a:cubicBezTo>
                      <a:pt x="487710" y="418003"/>
                      <a:pt x="483329" y="392248"/>
                      <a:pt x="475290" y="368129"/>
                    </a:cubicBezTo>
                    <a:lnTo>
                      <a:pt x="635212" y="368129"/>
                    </a:lnTo>
                    <a:cubicBezTo>
                      <a:pt x="654805" y="368129"/>
                      <a:pt x="672569" y="375832"/>
                      <a:pt x="685856" y="388252"/>
                    </a:cubicBezTo>
                    <a:cubicBezTo>
                      <a:pt x="686482" y="389504"/>
                      <a:pt x="687300" y="390611"/>
                      <a:pt x="688455" y="391574"/>
                    </a:cubicBezTo>
                    <a:cubicBezTo>
                      <a:pt x="688937" y="391959"/>
                      <a:pt x="689514" y="392151"/>
                      <a:pt x="689996" y="392488"/>
                    </a:cubicBezTo>
                    <a:cubicBezTo>
                      <a:pt x="702031" y="405679"/>
                      <a:pt x="709396" y="423106"/>
                      <a:pt x="709396" y="442314"/>
                    </a:cubicBezTo>
                    <a:lnTo>
                      <a:pt x="709396" y="445154"/>
                    </a:lnTo>
                    <a:close/>
                    <a:moveTo>
                      <a:pt x="694328" y="368611"/>
                    </a:moveTo>
                    <a:cubicBezTo>
                      <a:pt x="678153" y="355613"/>
                      <a:pt x="657597" y="347766"/>
                      <a:pt x="635260" y="347766"/>
                    </a:cubicBezTo>
                    <a:lnTo>
                      <a:pt x="591501" y="347766"/>
                    </a:lnTo>
                    <a:lnTo>
                      <a:pt x="511058" y="158526"/>
                    </a:lnTo>
                    <a:lnTo>
                      <a:pt x="869319" y="158526"/>
                    </a:lnTo>
                    <a:lnTo>
                      <a:pt x="694328" y="368611"/>
                    </a:lnTo>
                    <a:close/>
                    <a:moveTo>
                      <a:pt x="1001175" y="668285"/>
                    </a:moveTo>
                    <a:cubicBezTo>
                      <a:pt x="877888" y="668285"/>
                      <a:pt x="777611" y="568008"/>
                      <a:pt x="777611" y="444721"/>
                    </a:cubicBezTo>
                    <a:cubicBezTo>
                      <a:pt x="777611" y="352628"/>
                      <a:pt x="833598" y="273341"/>
                      <a:pt x="913367" y="239161"/>
                    </a:cubicBezTo>
                    <a:lnTo>
                      <a:pt x="969306" y="391959"/>
                    </a:lnTo>
                    <a:cubicBezTo>
                      <a:pt x="951398" y="402309"/>
                      <a:pt x="939266" y="421613"/>
                      <a:pt x="939266" y="443710"/>
                    </a:cubicBezTo>
                    <a:cubicBezTo>
                      <a:pt x="939266" y="476686"/>
                      <a:pt x="966081" y="503500"/>
                      <a:pt x="999057" y="503500"/>
                    </a:cubicBezTo>
                    <a:cubicBezTo>
                      <a:pt x="1032033" y="503500"/>
                      <a:pt x="1058847" y="476686"/>
                      <a:pt x="1058847" y="443710"/>
                    </a:cubicBezTo>
                    <a:cubicBezTo>
                      <a:pt x="1058847" y="410734"/>
                      <a:pt x="1032033" y="383919"/>
                      <a:pt x="999057" y="383919"/>
                    </a:cubicBezTo>
                    <a:cubicBezTo>
                      <a:pt x="995398" y="383919"/>
                      <a:pt x="991836" y="384305"/>
                      <a:pt x="988322" y="384930"/>
                    </a:cubicBezTo>
                    <a:lnTo>
                      <a:pt x="932334" y="232037"/>
                    </a:lnTo>
                    <a:cubicBezTo>
                      <a:pt x="954046" y="225008"/>
                      <a:pt x="977153" y="221157"/>
                      <a:pt x="1001175" y="221157"/>
                    </a:cubicBezTo>
                    <a:cubicBezTo>
                      <a:pt x="1124462" y="221157"/>
                      <a:pt x="1224739" y="321433"/>
                      <a:pt x="1224739" y="444721"/>
                    </a:cubicBezTo>
                    <a:cubicBezTo>
                      <a:pt x="1224739" y="567960"/>
                      <a:pt x="1124462" y="668285"/>
                      <a:pt x="1001175" y="668285"/>
                    </a:cubicBezTo>
                    <a:close/>
                    <a:moveTo>
                      <a:pt x="999057" y="404187"/>
                    </a:moveTo>
                    <a:cubicBezTo>
                      <a:pt x="1020816" y="404187"/>
                      <a:pt x="1038532" y="421902"/>
                      <a:pt x="1038532" y="443662"/>
                    </a:cubicBezTo>
                    <a:cubicBezTo>
                      <a:pt x="1038532" y="465421"/>
                      <a:pt x="1020816" y="483137"/>
                      <a:pt x="999057" y="483137"/>
                    </a:cubicBezTo>
                    <a:cubicBezTo>
                      <a:pt x="977297" y="483137"/>
                      <a:pt x="959582" y="465421"/>
                      <a:pt x="959582" y="443662"/>
                    </a:cubicBezTo>
                    <a:cubicBezTo>
                      <a:pt x="959582" y="421902"/>
                      <a:pt x="977297" y="404187"/>
                      <a:pt x="999057" y="404187"/>
                    </a:cubicBezTo>
                    <a:close/>
                  </a:path>
                </a:pathLst>
              </a:custGeom>
              <a:solidFill>
                <a:srgbClr val="5C1188"/>
              </a:solidFill>
              <a:ln w="4797" cap="flat">
                <a:noFill/>
                <a:prstDash val="solid"/>
                <a:miter/>
              </a:ln>
            </p:spPr>
            <p:txBody>
              <a:bodyPr rtlCol="0" anchor="ctr"/>
              <a:lstStyle/>
              <a:p>
                <a:endParaRPr lang="en-US"/>
              </a:p>
            </p:txBody>
          </p:sp>
        </p:grpSp>
        <p:grpSp>
          <p:nvGrpSpPr>
            <p:cNvPr id="11" name="Bild 7">
              <a:extLst>
                <a:ext uri="{FF2B5EF4-FFF2-40B4-BE49-F238E27FC236}">
                  <a16:creationId xmlns:a16="http://schemas.microsoft.com/office/drawing/2014/main" id="{721C152B-BD38-4327-93AB-E12F17095683}"/>
                </a:ext>
              </a:extLst>
            </p:cNvPr>
            <p:cNvGrpSpPr/>
            <p:nvPr/>
          </p:nvGrpSpPr>
          <p:grpSpPr>
            <a:xfrm>
              <a:off x="6937724" y="881297"/>
              <a:ext cx="168057" cy="168058"/>
              <a:chOff x="6937724" y="881297"/>
              <a:chExt cx="168057" cy="168058"/>
            </a:xfrm>
            <a:solidFill>
              <a:srgbClr val="FFFFFF"/>
            </a:solidFill>
          </p:grpSpPr>
          <p:grpSp>
            <p:nvGrpSpPr>
              <p:cNvPr id="12" name="Bild 7">
                <a:extLst>
                  <a:ext uri="{FF2B5EF4-FFF2-40B4-BE49-F238E27FC236}">
                    <a16:creationId xmlns:a16="http://schemas.microsoft.com/office/drawing/2014/main" id="{CE3F5ACA-F724-4BE7-8D84-76EEA5CD7027}"/>
                  </a:ext>
                </a:extLst>
              </p:cNvPr>
              <p:cNvGrpSpPr/>
              <p:nvPr/>
            </p:nvGrpSpPr>
            <p:grpSpPr>
              <a:xfrm>
                <a:off x="7011620" y="881297"/>
                <a:ext cx="20315" cy="168058"/>
                <a:chOff x="7011620" y="881297"/>
                <a:chExt cx="20315" cy="168058"/>
              </a:xfrm>
              <a:solidFill>
                <a:srgbClr val="FFFFFF"/>
              </a:solidFill>
            </p:grpSpPr>
            <p:sp>
              <p:nvSpPr>
                <p:cNvPr id="16" name="Frihandsfigur: Form 15">
                  <a:extLst>
                    <a:ext uri="{FF2B5EF4-FFF2-40B4-BE49-F238E27FC236}">
                      <a16:creationId xmlns:a16="http://schemas.microsoft.com/office/drawing/2014/main" id="{959BC542-6C1D-4113-96FF-0B9E19191369}"/>
                    </a:ext>
                  </a:extLst>
                </p:cNvPr>
                <p:cNvSpPr/>
                <p:nvPr/>
              </p:nvSpPr>
              <p:spPr>
                <a:xfrm>
                  <a:off x="7011620" y="881297"/>
                  <a:ext cx="20315" cy="55987"/>
                </a:xfrm>
                <a:custGeom>
                  <a:avLst/>
                  <a:gdLst>
                    <a:gd name="connsiteX0" fmla="*/ 0 w 20315"/>
                    <a:gd name="connsiteY0" fmla="*/ 0 h 55987"/>
                    <a:gd name="connsiteX1" fmla="*/ 20315 w 20315"/>
                    <a:gd name="connsiteY1" fmla="*/ 0 h 55987"/>
                    <a:gd name="connsiteX2" fmla="*/ 20315 w 20315"/>
                    <a:gd name="connsiteY2" fmla="*/ 55987 h 55987"/>
                    <a:gd name="connsiteX3" fmla="*/ 0 w 20315"/>
                    <a:gd name="connsiteY3" fmla="*/ 55987 h 55987"/>
                  </a:gdLst>
                  <a:ahLst/>
                  <a:cxnLst>
                    <a:cxn ang="0">
                      <a:pos x="connsiteX0" y="connsiteY0"/>
                    </a:cxn>
                    <a:cxn ang="0">
                      <a:pos x="connsiteX1" y="connsiteY1"/>
                    </a:cxn>
                    <a:cxn ang="0">
                      <a:pos x="connsiteX2" y="connsiteY2"/>
                    </a:cxn>
                    <a:cxn ang="0">
                      <a:pos x="connsiteX3" y="connsiteY3"/>
                    </a:cxn>
                  </a:cxnLst>
                  <a:rect l="l" t="t" r="r" b="b"/>
                  <a:pathLst>
                    <a:path w="20315" h="55987">
                      <a:moveTo>
                        <a:pt x="0" y="0"/>
                      </a:moveTo>
                      <a:lnTo>
                        <a:pt x="20315" y="0"/>
                      </a:lnTo>
                      <a:lnTo>
                        <a:pt x="20315" y="55987"/>
                      </a:lnTo>
                      <a:lnTo>
                        <a:pt x="0" y="55987"/>
                      </a:lnTo>
                      <a:close/>
                    </a:path>
                  </a:pathLst>
                </a:custGeom>
                <a:solidFill>
                  <a:srgbClr val="FFFFFF"/>
                </a:solidFill>
                <a:ln w="4797" cap="flat">
                  <a:noFill/>
                  <a:prstDash val="solid"/>
                  <a:miter/>
                </a:ln>
              </p:spPr>
              <p:txBody>
                <a:bodyPr rtlCol="0" anchor="ctr"/>
                <a:lstStyle/>
                <a:p>
                  <a:endParaRPr lang="en-US"/>
                </a:p>
              </p:txBody>
            </p:sp>
            <p:sp>
              <p:nvSpPr>
                <p:cNvPr id="17" name="Frihandsfigur: Form 16">
                  <a:extLst>
                    <a:ext uri="{FF2B5EF4-FFF2-40B4-BE49-F238E27FC236}">
                      <a16:creationId xmlns:a16="http://schemas.microsoft.com/office/drawing/2014/main" id="{D1BE497A-6772-4090-A0A0-E641496FCEB5}"/>
                    </a:ext>
                  </a:extLst>
                </p:cNvPr>
                <p:cNvSpPr/>
                <p:nvPr/>
              </p:nvSpPr>
              <p:spPr>
                <a:xfrm>
                  <a:off x="7011620" y="993320"/>
                  <a:ext cx="20315" cy="56035"/>
                </a:xfrm>
                <a:custGeom>
                  <a:avLst/>
                  <a:gdLst>
                    <a:gd name="connsiteX0" fmla="*/ 0 w 20315"/>
                    <a:gd name="connsiteY0" fmla="*/ 0 h 56035"/>
                    <a:gd name="connsiteX1" fmla="*/ 20315 w 20315"/>
                    <a:gd name="connsiteY1" fmla="*/ 0 h 56035"/>
                    <a:gd name="connsiteX2" fmla="*/ 20315 w 20315"/>
                    <a:gd name="connsiteY2" fmla="*/ 56035 h 56035"/>
                    <a:gd name="connsiteX3" fmla="*/ 0 w 20315"/>
                    <a:gd name="connsiteY3" fmla="*/ 56035 h 56035"/>
                  </a:gdLst>
                  <a:ahLst/>
                  <a:cxnLst>
                    <a:cxn ang="0">
                      <a:pos x="connsiteX0" y="connsiteY0"/>
                    </a:cxn>
                    <a:cxn ang="0">
                      <a:pos x="connsiteX1" y="connsiteY1"/>
                    </a:cxn>
                    <a:cxn ang="0">
                      <a:pos x="connsiteX2" y="connsiteY2"/>
                    </a:cxn>
                    <a:cxn ang="0">
                      <a:pos x="connsiteX3" y="connsiteY3"/>
                    </a:cxn>
                  </a:cxnLst>
                  <a:rect l="l" t="t" r="r" b="b"/>
                  <a:pathLst>
                    <a:path w="20315" h="56035">
                      <a:moveTo>
                        <a:pt x="0" y="0"/>
                      </a:moveTo>
                      <a:lnTo>
                        <a:pt x="20315" y="0"/>
                      </a:lnTo>
                      <a:lnTo>
                        <a:pt x="20315" y="56035"/>
                      </a:lnTo>
                      <a:lnTo>
                        <a:pt x="0" y="56035"/>
                      </a:lnTo>
                      <a:close/>
                    </a:path>
                  </a:pathLst>
                </a:custGeom>
                <a:solidFill>
                  <a:srgbClr val="FFFFFF"/>
                </a:solidFill>
                <a:ln w="4797" cap="flat">
                  <a:noFill/>
                  <a:prstDash val="solid"/>
                  <a:miter/>
                </a:ln>
              </p:spPr>
              <p:txBody>
                <a:bodyPr rtlCol="0" anchor="ctr"/>
                <a:lstStyle/>
                <a:p>
                  <a:endParaRPr lang="en-US"/>
                </a:p>
              </p:txBody>
            </p:sp>
          </p:grpSp>
          <p:grpSp>
            <p:nvGrpSpPr>
              <p:cNvPr id="13" name="Bild 7">
                <a:extLst>
                  <a:ext uri="{FF2B5EF4-FFF2-40B4-BE49-F238E27FC236}">
                    <a16:creationId xmlns:a16="http://schemas.microsoft.com/office/drawing/2014/main" id="{C20739F3-C2C6-4FF7-884B-65A9F8E99AED}"/>
                  </a:ext>
                </a:extLst>
              </p:cNvPr>
              <p:cNvGrpSpPr/>
              <p:nvPr/>
            </p:nvGrpSpPr>
            <p:grpSpPr>
              <a:xfrm>
                <a:off x="6937724" y="955145"/>
                <a:ext cx="168057" cy="20315"/>
                <a:chOff x="6937724" y="955145"/>
                <a:chExt cx="168057" cy="20315"/>
              </a:xfrm>
              <a:solidFill>
                <a:srgbClr val="FFFFFF"/>
              </a:solidFill>
            </p:grpSpPr>
            <p:sp>
              <p:nvSpPr>
                <p:cNvPr id="14" name="Frihandsfigur: Form 13">
                  <a:extLst>
                    <a:ext uri="{FF2B5EF4-FFF2-40B4-BE49-F238E27FC236}">
                      <a16:creationId xmlns:a16="http://schemas.microsoft.com/office/drawing/2014/main" id="{E68E61B1-7914-498D-B1C8-33536508D387}"/>
                    </a:ext>
                  </a:extLst>
                </p:cNvPr>
                <p:cNvSpPr/>
                <p:nvPr/>
              </p:nvSpPr>
              <p:spPr>
                <a:xfrm>
                  <a:off x="7049747" y="955145"/>
                  <a:ext cx="56035" cy="20315"/>
                </a:xfrm>
                <a:custGeom>
                  <a:avLst/>
                  <a:gdLst>
                    <a:gd name="connsiteX0" fmla="*/ 0 w 56035"/>
                    <a:gd name="connsiteY0" fmla="*/ 0 h 20315"/>
                    <a:gd name="connsiteX1" fmla="*/ 56035 w 56035"/>
                    <a:gd name="connsiteY1" fmla="*/ 0 h 20315"/>
                    <a:gd name="connsiteX2" fmla="*/ 56035 w 56035"/>
                    <a:gd name="connsiteY2" fmla="*/ 20315 h 20315"/>
                    <a:gd name="connsiteX3" fmla="*/ 0 w 56035"/>
                    <a:gd name="connsiteY3" fmla="*/ 20315 h 20315"/>
                  </a:gdLst>
                  <a:ahLst/>
                  <a:cxnLst>
                    <a:cxn ang="0">
                      <a:pos x="connsiteX0" y="connsiteY0"/>
                    </a:cxn>
                    <a:cxn ang="0">
                      <a:pos x="connsiteX1" y="connsiteY1"/>
                    </a:cxn>
                    <a:cxn ang="0">
                      <a:pos x="connsiteX2" y="connsiteY2"/>
                    </a:cxn>
                    <a:cxn ang="0">
                      <a:pos x="connsiteX3" y="connsiteY3"/>
                    </a:cxn>
                  </a:cxnLst>
                  <a:rect l="l" t="t" r="r" b="b"/>
                  <a:pathLst>
                    <a:path w="56035" h="20315">
                      <a:moveTo>
                        <a:pt x="0" y="0"/>
                      </a:moveTo>
                      <a:lnTo>
                        <a:pt x="56035" y="0"/>
                      </a:lnTo>
                      <a:lnTo>
                        <a:pt x="56035" y="20315"/>
                      </a:lnTo>
                      <a:lnTo>
                        <a:pt x="0" y="20315"/>
                      </a:lnTo>
                      <a:close/>
                    </a:path>
                  </a:pathLst>
                </a:custGeom>
                <a:solidFill>
                  <a:srgbClr val="FFFFFF"/>
                </a:solidFill>
                <a:ln w="4797" cap="flat">
                  <a:noFill/>
                  <a:prstDash val="solid"/>
                  <a:miter/>
                </a:ln>
              </p:spPr>
              <p:txBody>
                <a:bodyPr rtlCol="0" anchor="ctr"/>
                <a:lstStyle/>
                <a:p>
                  <a:endParaRPr lang="en-US"/>
                </a:p>
              </p:txBody>
            </p:sp>
            <p:sp>
              <p:nvSpPr>
                <p:cNvPr id="15" name="Frihandsfigur: Form 14">
                  <a:extLst>
                    <a:ext uri="{FF2B5EF4-FFF2-40B4-BE49-F238E27FC236}">
                      <a16:creationId xmlns:a16="http://schemas.microsoft.com/office/drawing/2014/main" id="{3E41E50A-CD0B-434D-9A03-8FDDA01F9BCF}"/>
                    </a:ext>
                  </a:extLst>
                </p:cNvPr>
                <p:cNvSpPr/>
                <p:nvPr/>
              </p:nvSpPr>
              <p:spPr>
                <a:xfrm>
                  <a:off x="6937724" y="955145"/>
                  <a:ext cx="56035" cy="20315"/>
                </a:xfrm>
                <a:custGeom>
                  <a:avLst/>
                  <a:gdLst>
                    <a:gd name="connsiteX0" fmla="*/ 0 w 56035"/>
                    <a:gd name="connsiteY0" fmla="*/ 0 h 20315"/>
                    <a:gd name="connsiteX1" fmla="*/ 56035 w 56035"/>
                    <a:gd name="connsiteY1" fmla="*/ 0 h 20315"/>
                    <a:gd name="connsiteX2" fmla="*/ 56035 w 56035"/>
                    <a:gd name="connsiteY2" fmla="*/ 20315 h 20315"/>
                    <a:gd name="connsiteX3" fmla="*/ 0 w 56035"/>
                    <a:gd name="connsiteY3" fmla="*/ 20315 h 20315"/>
                  </a:gdLst>
                  <a:ahLst/>
                  <a:cxnLst>
                    <a:cxn ang="0">
                      <a:pos x="connsiteX0" y="connsiteY0"/>
                    </a:cxn>
                    <a:cxn ang="0">
                      <a:pos x="connsiteX1" y="connsiteY1"/>
                    </a:cxn>
                    <a:cxn ang="0">
                      <a:pos x="connsiteX2" y="connsiteY2"/>
                    </a:cxn>
                    <a:cxn ang="0">
                      <a:pos x="connsiteX3" y="connsiteY3"/>
                    </a:cxn>
                  </a:cxnLst>
                  <a:rect l="l" t="t" r="r" b="b"/>
                  <a:pathLst>
                    <a:path w="56035" h="20315">
                      <a:moveTo>
                        <a:pt x="0" y="0"/>
                      </a:moveTo>
                      <a:lnTo>
                        <a:pt x="56035" y="0"/>
                      </a:lnTo>
                      <a:lnTo>
                        <a:pt x="56035" y="20315"/>
                      </a:lnTo>
                      <a:lnTo>
                        <a:pt x="0" y="20315"/>
                      </a:lnTo>
                      <a:close/>
                    </a:path>
                  </a:pathLst>
                </a:custGeom>
                <a:solidFill>
                  <a:srgbClr val="FFFFFF"/>
                </a:solidFill>
                <a:ln w="4797"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318302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6303FE4-DBCE-449C-86E3-FCBE06815C1A}"/>
              </a:ext>
            </a:extLst>
          </p:cNvPr>
          <p:cNvSpPr>
            <a:spLocks noGrp="1"/>
          </p:cNvSpPr>
          <p:nvPr>
            <p:ph type="title"/>
          </p:nvPr>
        </p:nvSpPr>
        <p:spPr>
          <a:xfrm>
            <a:off x="482605" y="365126"/>
            <a:ext cx="11126299" cy="1299772"/>
          </a:xfrm>
        </p:spPr>
        <p:txBody>
          <a:bodyPr/>
          <a:lstStyle/>
          <a:p>
            <a:r>
              <a:rPr lang="sv-SE" sz="4000" b="1" dirty="0">
                <a:latin typeface="Times New Roman" panose="02020603050405020304" pitchFamily="18" charset="0"/>
                <a:ea typeface="SimHei" panose="02010609060101010101" pitchFamily="49" charset="-122"/>
              </a:rPr>
              <a:t>Ledarskap - </a:t>
            </a:r>
            <a:br>
              <a:rPr lang="sv-SE" sz="4000" b="1" dirty="0">
                <a:latin typeface="Times New Roman" panose="02020603050405020304" pitchFamily="18" charset="0"/>
                <a:ea typeface="SimHei" panose="02010609060101010101" pitchFamily="49" charset="-122"/>
              </a:rPr>
            </a:br>
            <a:r>
              <a:rPr lang="sv-SE" sz="2800" b="1" dirty="0">
                <a:latin typeface="Times New Roman" panose="02020603050405020304" pitchFamily="18" charset="0"/>
                <a:ea typeface="SimHei" panose="02010609060101010101" pitchFamily="49" charset="-122"/>
              </a:rPr>
              <a:t>Avgörande att chefer ges goda förutsättningar att leda</a:t>
            </a:r>
            <a:endParaRPr lang="sv-SE" sz="2800" dirty="0"/>
          </a:p>
        </p:txBody>
      </p:sp>
      <p:sp>
        <p:nvSpPr>
          <p:cNvPr id="6" name="Platshållare för innehåll 5">
            <a:extLst>
              <a:ext uri="{FF2B5EF4-FFF2-40B4-BE49-F238E27FC236}">
                <a16:creationId xmlns:a16="http://schemas.microsoft.com/office/drawing/2014/main" id="{6391CF71-AD54-49D5-90E0-8F87B327482B}"/>
              </a:ext>
            </a:extLst>
          </p:cNvPr>
          <p:cNvSpPr>
            <a:spLocks noGrp="1"/>
          </p:cNvSpPr>
          <p:nvPr>
            <p:ph sz="quarter" idx="13"/>
          </p:nvPr>
        </p:nvSpPr>
        <p:spPr>
          <a:xfrm>
            <a:off x="5548918" y="1910879"/>
            <a:ext cx="5956297" cy="2608570"/>
          </a:xfrm>
        </p:spPr>
        <p:txBody>
          <a:bodyPr vert="horz" lIns="0" tIns="0" rIns="0" bIns="0" rtlCol="0" anchor="t">
            <a:normAutofit/>
          </a:bodyPr>
          <a:lstStyle/>
          <a:p>
            <a:pPr marL="0" indent="0">
              <a:buNone/>
            </a:pPr>
            <a:r>
              <a:rPr lang="sv-SE" sz="1800" b="1" dirty="0"/>
              <a:t>Distansledarskap och ”på-plats-ledarskap” – skiljer de sig åt?</a:t>
            </a:r>
          </a:p>
          <a:p>
            <a:pPr marL="264795" indent="-264795"/>
            <a:r>
              <a:rPr lang="sv-SE" dirty="0">
                <a:latin typeface="Arial" panose="020B0604020202020204" pitchFamily="34" charset="0"/>
                <a:ea typeface="Times New Roman" panose="02020603050405020304" pitchFamily="18" charset="0"/>
              </a:rPr>
              <a:t>Inte väsensskilt från traditionellt ledarskap.</a:t>
            </a:r>
            <a:endParaRPr lang="sv-SE" sz="1800" dirty="0">
              <a:effectLst/>
              <a:latin typeface="Arial" panose="020B0604020202020204" pitchFamily="34" charset="0"/>
              <a:ea typeface="Times New Roman" panose="02020603050405020304" pitchFamily="18" charset="0"/>
            </a:endParaRPr>
          </a:p>
          <a:p>
            <a:pPr marL="264795" indent="-264795"/>
            <a:r>
              <a:rPr lang="sv-SE" dirty="0">
                <a:latin typeface="Arial"/>
                <a:ea typeface="Times New Roman" panose="02020603050405020304" pitchFamily="18" charset="0"/>
                <a:cs typeface="Times New Roman"/>
              </a:rPr>
              <a:t>Handlar fortfarande om att se och bekräfta medarbetare så att mål kan nås.</a:t>
            </a:r>
          </a:p>
          <a:p>
            <a:pPr marL="264795" indent="-264795"/>
            <a:r>
              <a:rPr lang="sv-SE" sz="1800" dirty="0">
                <a:effectLst/>
                <a:latin typeface="Arial" panose="020B0604020202020204" pitchFamily="34" charset="0"/>
                <a:ea typeface="Times New Roman" panose="02020603050405020304" pitchFamily="18" charset="0"/>
              </a:rPr>
              <a:t>Ledarskapet byggs bäst med tillit.</a:t>
            </a:r>
          </a:p>
          <a:p>
            <a:pPr marL="264795" indent="-264795"/>
            <a:r>
              <a:rPr lang="sv-SE" dirty="0">
                <a:latin typeface="Arial"/>
                <a:ea typeface="Times New Roman" panose="02020603050405020304" pitchFamily="18" charset="0"/>
                <a:cs typeface="Times New Roman"/>
              </a:rPr>
              <a:t>Svårare att upptäcka ohälsa.</a:t>
            </a:r>
          </a:p>
          <a:p>
            <a:pPr marL="0" indent="0">
              <a:buNone/>
            </a:pPr>
            <a:endParaRPr lang="sv-SE" dirty="0">
              <a:latin typeface="Arial"/>
              <a:cs typeface="Times New Roman"/>
            </a:endParaRPr>
          </a:p>
        </p:txBody>
      </p:sp>
      <p:sp>
        <p:nvSpPr>
          <p:cNvPr id="7" name="Platshållare för innehåll 5">
            <a:extLst>
              <a:ext uri="{FF2B5EF4-FFF2-40B4-BE49-F238E27FC236}">
                <a16:creationId xmlns:a16="http://schemas.microsoft.com/office/drawing/2014/main" id="{8501290C-B7A9-4D99-BE28-F6DBB0B325AA}"/>
              </a:ext>
            </a:extLst>
          </p:cNvPr>
          <p:cNvSpPr txBox="1">
            <a:spLocks/>
          </p:cNvSpPr>
          <p:nvPr/>
        </p:nvSpPr>
        <p:spPr>
          <a:xfrm>
            <a:off x="574970" y="2036617"/>
            <a:ext cx="4762500" cy="2393493"/>
          </a:xfrm>
          <a:prstGeom prst="rect">
            <a:avLst/>
          </a:prstGeom>
          <a:solidFill>
            <a:srgbClr val="D8CFC6"/>
          </a:solidFill>
        </p:spPr>
        <p:txBody>
          <a:bodyPr vert="horz" lIns="0" tIns="0" rIns="0" bIns="0" rtlCol="0">
            <a:normAutofit/>
          </a:bodyPr>
          <a:lstStyle>
            <a:lvl1pPr marL="265113" indent="-265113" algn="l" defTabSz="685800" rtl="0" eaLnBrk="1" latinLnBrk="0" hangingPunct="1">
              <a:lnSpc>
                <a:spcPct val="100000"/>
              </a:lnSpc>
              <a:spcBef>
                <a:spcPts val="750"/>
              </a:spcBef>
              <a:buClr>
                <a:schemeClr val="accent1"/>
              </a:buClr>
              <a:buSzPct val="10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1pPr>
            <a:lvl2pPr marL="54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2pPr>
            <a:lvl3pPr marL="72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3pPr>
            <a:lvl4pPr marL="90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4pPr>
            <a:lvl5pPr marL="108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5725" lvl="1" indent="0">
              <a:buClr>
                <a:srgbClr val="7930AE"/>
              </a:buClr>
              <a:buNone/>
            </a:pPr>
            <a:r>
              <a:rPr kumimoji="0" lang="sv-SE" b="1" i="0" u="none" strike="noStrike" kern="1200" cap="none" spc="0" normalizeH="0" baseline="0" noProof="0" dirty="0">
                <a:ln>
                  <a:noFill/>
                </a:ln>
                <a:solidFill>
                  <a:prstClr val="black"/>
                </a:solidFill>
                <a:effectLst/>
                <a:uLnTx/>
                <a:uFillTx/>
                <a:latin typeface="Times New Roman" panose="02020603050405020304" pitchFamily="18" charset="0"/>
                <a:ea typeface="SimHei" panose="02010609060101010101" pitchFamily="49" charset="-122"/>
              </a:rPr>
              <a:t> </a:t>
            </a:r>
            <a:br>
              <a:rPr lang="sv-SE" b="1" dirty="0">
                <a:solidFill>
                  <a:prstClr val="black"/>
                </a:solidFill>
                <a:latin typeface="Times New Roman" panose="02020603050405020304" pitchFamily="18" charset="0"/>
                <a:ea typeface="SimHei" panose="02010609060101010101" pitchFamily="49" charset="-122"/>
              </a:rPr>
            </a:br>
            <a:r>
              <a:rPr kumimoji="0" lang="sv-SE" b="1" i="0" u="none" strike="noStrike" kern="1200" cap="none" spc="0" normalizeH="0" baseline="0" noProof="0" dirty="0">
                <a:ln>
                  <a:noFill/>
                </a:ln>
                <a:solidFill>
                  <a:prstClr val="black"/>
                </a:solidFill>
                <a:effectLst/>
                <a:uLnTx/>
                <a:uFillTx/>
                <a:latin typeface="Arial"/>
              </a:rPr>
              <a:t>Vision vill:</a:t>
            </a:r>
          </a:p>
          <a:p>
            <a:pPr lvl="1"/>
            <a:r>
              <a:rPr kumimoji="0" lang="sv-SE" i="0" u="none" strike="noStrike" kern="1200" cap="none" spc="0" normalizeH="0" baseline="0" noProof="0" dirty="0">
                <a:ln>
                  <a:noFill/>
                </a:ln>
                <a:solidFill>
                  <a:prstClr val="black"/>
                </a:solidFill>
                <a:effectLst/>
                <a:uLnTx/>
                <a:uFillTx/>
                <a:latin typeface="Arial"/>
              </a:rPr>
              <a:t>Att </a:t>
            </a:r>
            <a:r>
              <a:rPr lang="sv-SE" noProof="0" dirty="0">
                <a:latin typeface="Arial" panose="020B0604020202020204" pitchFamily="34" charset="0"/>
              </a:rPr>
              <a:t>chefer</a:t>
            </a:r>
            <a:r>
              <a:rPr lang="sv-SE" dirty="0">
                <a:latin typeface="Arial" panose="020B0604020202020204" pitchFamily="34" charset="0"/>
                <a:ea typeface="Times New Roman" panose="02020603050405020304" pitchFamily="18" charset="0"/>
              </a:rPr>
              <a:t> ges tid att leda.</a:t>
            </a:r>
          </a:p>
          <a:p>
            <a:pPr marL="180000" lvl="1" indent="0">
              <a:buNone/>
            </a:pPr>
            <a:endParaRPr lang="sv-SE" dirty="0">
              <a:latin typeface="Arial" panose="020B0604020202020204" pitchFamily="34" charset="0"/>
            </a:endParaRPr>
          </a:p>
          <a:p>
            <a:pPr lvl="1"/>
            <a:r>
              <a:rPr lang="sv-SE" dirty="0">
                <a:latin typeface="Arial" panose="020B0604020202020204" pitchFamily="34" charset="0"/>
                <a:ea typeface="Times New Roman" panose="02020603050405020304" pitchFamily="18" charset="0"/>
              </a:rPr>
              <a:t>Att chefer ges utrymme att prioritera såväl sin egen som medarbetarnas kompetensutveckling.</a:t>
            </a:r>
          </a:p>
          <a:p>
            <a:pPr marL="0" marR="0" lvl="0" indent="0" algn="l" defTabSz="685800" rtl="0" eaLnBrk="1" fontAlgn="auto" latinLnBrk="0" hangingPunct="1">
              <a:lnSpc>
                <a:spcPct val="100000"/>
              </a:lnSpc>
              <a:spcBef>
                <a:spcPts val="750"/>
              </a:spcBef>
              <a:spcAft>
                <a:spcPts val="0"/>
              </a:spcAft>
              <a:buClr>
                <a:srgbClr val="7930AE"/>
              </a:buClr>
              <a:buSzPct val="100000"/>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p:txBody>
      </p:sp>
      <p:grpSp>
        <p:nvGrpSpPr>
          <p:cNvPr id="92" name="Bild 16">
            <a:extLst>
              <a:ext uri="{FF2B5EF4-FFF2-40B4-BE49-F238E27FC236}">
                <a16:creationId xmlns:a16="http://schemas.microsoft.com/office/drawing/2014/main" id="{5E57DEC9-4A86-4835-A958-299226D24F8C}"/>
              </a:ext>
            </a:extLst>
          </p:cNvPr>
          <p:cNvGrpSpPr/>
          <p:nvPr>
            <p:custDataLst>
              <p:tags r:id="rId1"/>
            </p:custDataLst>
          </p:nvPr>
        </p:nvGrpSpPr>
        <p:grpSpPr>
          <a:xfrm>
            <a:off x="8527066" y="4765430"/>
            <a:ext cx="2098142" cy="1834607"/>
            <a:chOff x="8722043" y="4804343"/>
            <a:chExt cx="2098142" cy="1834607"/>
          </a:xfrm>
        </p:grpSpPr>
        <p:sp>
          <p:nvSpPr>
            <p:cNvPr id="93" name="Frihandsfigur: Form 92">
              <a:extLst>
                <a:ext uri="{FF2B5EF4-FFF2-40B4-BE49-F238E27FC236}">
                  <a16:creationId xmlns:a16="http://schemas.microsoft.com/office/drawing/2014/main" id="{1964B7CC-B1F6-41D3-83D6-03C11979492E}"/>
                </a:ext>
              </a:extLst>
            </p:cNvPr>
            <p:cNvSpPr/>
            <p:nvPr/>
          </p:nvSpPr>
          <p:spPr>
            <a:xfrm>
              <a:off x="8722043" y="4944776"/>
              <a:ext cx="1944430" cy="1695491"/>
            </a:xfrm>
            <a:custGeom>
              <a:avLst/>
              <a:gdLst>
                <a:gd name="connsiteX0" fmla="*/ 451759 w 1944430"/>
                <a:gd name="connsiteY0" fmla="*/ 225880 h 1695491"/>
                <a:gd name="connsiteX1" fmla="*/ 451759 w 1944430"/>
                <a:gd name="connsiteY1" fmla="*/ 773981 h 1695491"/>
                <a:gd name="connsiteX2" fmla="*/ 225880 w 1944430"/>
                <a:gd name="connsiteY2" fmla="*/ 773981 h 1695491"/>
                <a:gd name="connsiteX3" fmla="*/ 0 w 1944430"/>
                <a:gd name="connsiteY3" fmla="*/ 999861 h 1695491"/>
                <a:gd name="connsiteX4" fmla="*/ 0 w 1944430"/>
                <a:gd name="connsiteY4" fmla="*/ 1469612 h 1695491"/>
                <a:gd name="connsiteX5" fmla="*/ 225880 w 1944430"/>
                <a:gd name="connsiteY5" fmla="*/ 1695491 h 1695491"/>
                <a:gd name="connsiteX6" fmla="*/ 1718551 w 1944430"/>
                <a:gd name="connsiteY6" fmla="*/ 1695491 h 1695491"/>
                <a:gd name="connsiteX7" fmla="*/ 1944430 w 1944430"/>
                <a:gd name="connsiteY7" fmla="*/ 1469612 h 1695491"/>
                <a:gd name="connsiteX8" fmla="*/ 1944430 w 1944430"/>
                <a:gd name="connsiteY8" fmla="*/ 225880 h 1695491"/>
                <a:gd name="connsiteX9" fmla="*/ 1718551 w 1944430"/>
                <a:gd name="connsiteY9" fmla="*/ 0 h 1695491"/>
                <a:gd name="connsiteX10" fmla="*/ 677639 w 1944430"/>
                <a:gd name="connsiteY10" fmla="*/ 0 h 1695491"/>
                <a:gd name="connsiteX11" fmla="*/ 451759 w 1944430"/>
                <a:gd name="connsiteY11" fmla="*/ 225880 h 169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44430" h="1695491">
                  <a:moveTo>
                    <a:pt x="451759" y="225880"/>
                  </a:moveTo>
                  <a:lnTo>
                    <a:pt x="451759" y="773981"/>
                  </a:lnTo>
                  <a:lnTo>
                    <a:pt x="225880" y="773981"/>
                  </a:lnTo>
                  <a:cubicBezTo>
                    <a:pt x="101157" y="773981"/>
                    <a:pt x="0" y="875138"/>
                    <a:pt x="0" y="999861"/>
                  </a:cubicBezTo>
                  <a:lnTo>
                    <a:pt x="0" y="1469612"/>
                  </a:lnTo>
                  <a:cubicBezTo>
                    <a:pt x="0" y="1594385"/>
                    <a:pt x="101157" y="1695491"/>
                    <a:pt x="225880" y="1695491"/>
                  </a:cubicBezTo>
                  <a:lnTo>
                    <a:pt x="1718551" y="1695491"/>
                  </a:lnTo>
                  <a:cubicBezTo>
                    <a:pt x="1843324" y="1695491"/>
                    <a:pt x="1944430" y="1594334"/>
                    <a:pt x="1944430" y="1469612"/>
                  </a:cubicBezTo>
                  <a:lnTo>
                    <a:pt x="1944430" y="225880"/>
                  </a:lnTo>
                  <a:cubicBezTo>
                    <a:pt x="1944430" y="101106"/>
                    <a:pt x="1843274" y="0"/>
                    <a:pt x="1718551" y="0"/>
                  </a:cubicBezTo>
                  <a:lnTo>
                    <a:pt x="677639" y="0"/>
                  </a:lnTo>
                  <a:cubicBezTo>
                    <a:pt x="552916" y="0"/>
                    <a:pt x="451759" y="101157"/>
                    <a:pt x="451759" y="225880"/>
                  </a:cubicBezTo>
                  <a:close/>
                </a:path>
              </a:pathLst>
            </a:custGeom>
            <a:solidFill>
              <a:srgbClr val="F5C500"/>
            </a:solidFill>
            <a:ln w="5062" cap="flat">
              <a:noFill/>
              <a:prstDash val="solid"/>
              <a:miter/>
            </a:ln>
          </p:spPr>
          <p:txBody>
            <a:bodyPr rtlCol="0" anchor="ctr"/>
            <a:lstStyle/>
            <a:p>
              <a:endParaRPr lang="en-US"/>
            </a:p>
          </p:txBody>
        </p:sp>
        <p:grpSp>
          <p:nvGrpSpPr>
            <p:cNvPr id="94" name="Bild 16">
              <a:extLst>
                <a:ext uri="{FF2B5EF4-FFF2-40B4-BE49-F238E27FC236}">
                  <a16:creationId xmlns:a16="http://schemas.microsoft.com/office/drawing/2014/main" id="{E485DD5F-85FA-43CF-AC45-86F6C87BA3F9}"/>
                </a:ext>
              </a:extLst>
            </p:cNvPr>
            <p:cNvGrpSpPr/>
            <p:nvPr/>
          </p:nvGrpSpPr>
          <p:grpSpPr>
            <a:xfrm>
              <a:off x="8781997" y="5422990"/>
              <a:ext cx="1256148" cy="1102284"/>
              <a:chOff x="8781997" y="5422990"/>
              <a:chExt cx="1256148" cy="1102284"/>
            </a:xfrm>
          </p:grpSpPr>
          <p:sp>
            <p:nvSpPr>
              <p:cNvPr id="107" name="Frihandsfigur: Form 106">
                <a:extLst>
                  <a:ext uri="{FF2B5EF4-FFF2-40B4-BE49-F238E27FC236}">
                    <a16:creationId xmlns:a16="http://schemas.microsoft.com/office/drawing/2014/main" id="{5B7D9949-896B-40B9-A4EF-231F8248F020}"/>
                  </a:ext>
                </a:extLst>
              </p:cNvPr>
              <p:cNvSpPr/>
              <p:nvPr/>
            </p:nvSpPr>
            <p:spPr>
              <a:xfrm>
                <a:off x="8870484" y="5422990"/>
                <a:ext cx="1079174" cy="801348"/>
              </a:xfrm>
              <a:custGeom>
                <a:avLst/>
                <a:gdLst>
                  <a:gd name="connsiteX0" fmla="*/ 0 w 1079174"/>
                  <a:gd name="connsiteY0" fmla="*/ 0 h 801348"/>
                  <a:gd name="connsiteX1" fmla="*/ 1079175 w 1079174"/>
                  <a:gd name="connsiteY1" fmla="*/ 0 h 801348"/>
                  <a:gd name="connsiteX2" fmla="*/ 1079175 w 1079174"/>
                  <a:gd name="connsiteY2" fmla="*/ 801348 h 801348"/>
                  <a:gd name="connsiteX3" fmla="*/ 0 w 1079174"/>
                  <a:gd name="connsiteY3" fmla="*/ 801348 h 801348"/>
                </a:gdLst>
                <a:ahLst/>
                <a:cxnLst>
                  <a:cxn ang="0">
                    <a:pos x="connsiteX0" y="connsiteY0"/>
                  </a:cxn>
                  <a:cxn ang="0">
                    <a:pos x="connsiteX1" y="connsiteY1"/>
                  </a:cxn>
                  <a:cxn ang="0">
                    <a:pos x="connsiteX2" y="connsiteY2"/>
                  </a:cxn>
                  <a:cxn ang="0">
                    <a:pos x="connsiteX3" y="connsiteY3"/>
                  </a:cxn>
                </a:cxnLst>
                <a:rect l="l" t="t" r="r" b="b"/>
                <a:pathLst>
                  <a:path w="1079174" h="801348">
                    <a:moveTo>
                      <a:pt x="0" y="0"/>
                    </a:moveTo>
                    <a:lnTo>
                      <a:pt x="1079175" y="0"/>
                    </a:lnTo>
                    <a:lnTo>
                      <a:pt x="1079175" y="801348"/>
                    </a:lnTo>
                    <a:lnTo>
                      <a:pt x="0" y="801348"/>
                    </a:lnTo>
                    <a:close/>
                  </a:path>
                </a:pathLst>
              </a:custGeom>
              <a:solidFill>
                <a:srgbClr val="00A88A"/>
              </a:solidFill>
              <a:ln w="5062" cap="flat">
                <a:noFill/>
                <a:prstDash val="solid"/>
                <a:miter/>
              </a:ln>
            </p:spPr>
            <p:txBody>
              <a:bodyPr rtlCol="0" anchor="ctr"/>
              <a:lstStyle/>
              <a:p>
                <a:endParaRPr lang="en-US"/>
              </a:p>
            </p:txBody>
          </p:sp>
          <p:sp>
            <p:nvSpPr>
              <p:cNvPr id="108" name="Frihandsfigur: Form 107">
                <a:extLst>
                  <a:ext uri="{FF2B5EF4-FFF2-40B4-BE49-F238E27FC236}">
                    <a16:creationId xmlns:a16="http://schemas.microsoft.com/office/drawing/2014/main" id="{E66FE662-8957-4A7B-9580-CAC252875994}"/>
                  </a:ext>
                </a:extLst>
              </p:cNvPr>
              <p:cNvSpPr/>
              <p:nvPr/>
            </p:nvSpPr>
            <p:spPr>
              <a:xfrm>
                <a:off x="8781997" y="6261233"/>
                <a:ext cx="1256148" cy="201908"/>
              </a:xfrm>
              <a:custGeom>
                <a:avLst/>
                <a:gdLst>
                  <a:gd name="connsiteX0" fmla="*/ 1256149 w 1256148"/>
                  <a:gd name="connsiteY0" fmla="*/ 201908 h 201908"/>
                  <a:gd name="connsiteX1" fmla="*/ 0 w 1256148"/>
                  <a:gd name="connsiteY1" fmla="*/ 201908 h 201908"/>
                  <a:gd name="connsiteX2" fmla="*/ 88487 w 1256148"/>
                  <a:gd name="connsiteY2" fmla="*/ 0 h 201908"/>
                  <a:gd name="connsiteX3" fmla="*/ 1167611 w 1256148"/>
                  <a:gd name="connsiteY3" fmla="*/ 0 h 201908"/>
                </a:gdLst>
                <a:ahLst/>
                <a:cxnLst>
                  <a:cxn ang="0">
                    <a:pos x="connsiteX0" y="connsiteY0"/>
                  </a:cxn>
                  <a:cxn ang="0">
                    <a:pos x="connsiteX1" y="connsiteY1"/>
                  </a:cxn>
                  <a:cxn ang="0">
                    <a:pos x="connsiteX2" y="connsiteY2"/>
                  </a:cxn>
                  <a:cxn ang="0">
                    <a:pos x="connsiteX3" y="connsiteY3"/>
                  </a:cxn>
                </a:cxnLst>
                <a:rect l="l" t="t" r="r" b="b"/>
                <a:pathLst>
                  <a:path w="1256148" h="201908">
                    <a:moveTo>
                      <a:pt x="1256149" y="201908"/>
                    </a:moveTo>
                    <a:lnTo>
                      <a:pt x="0" y="201908"/>
                    </a:lnTo>
                    <a:lnTo>
                      <a:pt x="88487" y="0"/>
                    </a:lnTo>
                    <a:lnTo>
                      <a:pt x="1167611" y="0"/>
                    </a:lnTo>
                    <a:close/>
                  </a:path>
                </a:pathLst>
              </a:custGeom>
              <a:solidFill>
                <a:srgbClr val="00A88A"/>
              </a:solidFill>
              <a:ln w="5062" cap="flat">
                <a:noFill/>
                <a:prstDash val="solid"/>
                <a:miter/>
              </a:ln>
            </p:spPr>
            <p:txBody>
              <a:bodyPr rtlCol="0" anchor="ctr"/>
              <a:lstStyle/>
              <a:p>
                <a:endParaRPr lang="en-US"/>
              </a:p>
            </p:txBody>
          </p:sp>
          <p:sp>
            <p:nvSpPr>
              <p:cNvPr id="109" name="Frihandsfigur: Form 108">
                <a:extLst>
                  <a:ext uri="{FF2B5EF4-FFF2-40B4-BE49-F238E27FC236}">
                    <a16:creationId xmlns:a16="http://schemas.microsoft.com/office/drawing/2014/main" id="{F01CF9E1-51F4-495D-AEE9-719E08969C8D}"/>
                  </a:ext>
                </a:extLst>
              </p:cNvPr>
              <p:cNvSpPr/>
              <p:nvPr/>
            </p:nvSpPr>
            <p:spPr>
              <a:xfrm>
                <a:off x="8781997" y="6463192"/>
                <a:ext cx="1256148" cy="62082"/>
              </a:xfrm>
              <a:custGeom>
                <a:avLst/>
                <a:gdLst>
                  <a:gd name="connsiteX0" fmla="*/ 0 w 1256148"/>
                  <a:gd name="connsiteY0" fmla="*/ 0 h 62082"/>
                  <a:gd name="connsiteX1" fmla="*/ 1256149 w 1256148"/>
                  <a:gd name="connsiteY1" fmla="*/ 0 h 62082"/>
                  <a:gd name="connsiteX2" fmla="*/ 1256149 w 1256148"/>
                  <a:gd name="connsiteY2" fmla="*/ 62083 h 62082"/>
                  <a:gd name="connsiteX3" fmla="*/ 0 w 1256148"/>
                  <a:gd name="connsiteY3" fmla="*/ 62083 h 62082"/>
                </a:gdLst>
                <a:ahLst/>
                <a:cxnLst>
                  <a:cxn ang="0">
                    <a:pos x="connsiteX0" y="connsiteY0"/>
                  </a:cxn>
                  <a:cxn ang="0">
                    <a:pos x="connsiteX1" y="connsiteY1"/>
                  </a:cxn>
                  <a:cxn ang="0">
                    <a:pos x="connsiteX2" y="connsiteY2"/>
                  </a:cxn>
                  <a:cxn ang="0">
                    <a:pos x="connsiteX3" y="connsiteY3"/>
                  </a:cxn>
                </a:cxnLst>
                <a:rect l="l" t="t" r="r" b="b"/>
                <a:pathLst>
                  <a:path w="1256148" h="62082">
                    <a:moveTo>
                      <a:pt x="0" y="0"/>
                    </a:moveTo>
                    <a:lnTo>
                      <a:pt x="1256149" y="0"/>
                    </a:lnTo>
                    <a:lnTo>
                      <a:pt x="1256149" y="62083"/>
                    </a:lnTo>
                    <a:lnTo>
                      <a:pt x="0" y="62083"/>
                    </a:lnTo>
                    <a:close/>
                  </a:path>
                </a:pathLst>
              </a:custGeom>
              <a:solidFill>
                <a:srgbClr val="0C605E"/>
              </a:solidFill>
              <a:ln w="5062" cap="flat">
                <a:noFill/>
                <a:prstDash val="solid"/>
                <a:miter/>
              </a:ln>
            </p:spPr>
            <p:txBody>
              <a:bodyPr rtlCol="0" anchor="ctr"/>
              <a:lstStyle/>
              <a:p>
                <a:endParaRPr lang="en-US"/>
              </a:p>
            </p:txBody>
          </p:sp>
          <p:sp>
            <p:nvSpPr>
              <p:cNvPr id="110" name="Frihandsfigur: Form 109">
                <a:extLst>
                  <a:ext uri="{FF2B5EF4-FFF2-40B4-BE49-F238E27FC236}">
                    <a16:creationId xmlns:a16="http://schemas.microsoft.com/office/drawing/2014/main" id="{1B021372-195A-4A2B-9192-5019DCCB0A3D}"/>
                  </a:ext>
                </a:extLst>
              </p:cNvPr>
              <p:cNvSpPr/>
              <p:nvPr/>
            </p:nvSpPr>
            <p:spPr>
              <a:xfrm>
                <a:off x="8940523" y="5510210"/>
                <a:ext cx="939045" cy="625996"/>
              </a:xfrm>
              <a:custGeom>
                <a:avLst/>
                <a:gdLst>
                  <a:gd name="connsiteX0" fmla="*/ 939045 w 939045"/>
                  <a:gd name="connsiteY0" fmla="*/ 590166 h 625996"/>
                  <a:gd name="connsiteX1" fmla="*/ 903265 w 939045"/>
                  <a:gd name="connsiteY1" fmla="*/ 625996 h 625996"/>
                  <a:gd name="connsiteX2" fmla="*/ 35831 w 939045"/>
                  <a:gd name="connsiteY2" fmla="*/ 625996 h 625996"/>
                  <a:gd name="connsiteX3" fmla="*/ 0 w 939045"/>
                  <a:gd name="connsiteY3" fmla="*/ 590166 h 625996"/>
                  <a:gd name="connsiteX4" fmla="*/ 0 w 939045"/>
                  <a:gd name="connsiteY4" fmla="*/ 35780 h 625996"/>
                  <a:gd name="connsiteX5" fmla="*/ 35831 w 939045"/>
                  <a:gd name="connsiteY5" fmla="*/ 0 h 625996"/>
                  <a:gd name="connsiteX6" fmla="*/ 903265 w 939045"/>
                  <a:gd name="connsiteY6" fmla="*/ 0 h 625996"/>
                  <a:gd name="connsiteX7" fmla="*/ 939045 w 939045"/>
                  <a:gd name="connsiteY7" fmla="*/ 35780 h 625996"/>
                  <a:gd name="connsiteX8" fmla="*/ 939045 w 939045"/>
                  <a:gd name="connsiteY8" fmla="*/ 590166 h 625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045" h="625996">
                    <a:moveTo>
                      <a:pt x="939045" y="590166"/>
                    </a:moveTo>
                    <a:cubicBezTo>
                      <a:pt x="939045" y="609982"/>
                      <a:pt x="923030" y="625996"/>
                      <a:pt x="903265" y="625996"/>
                    </a:cubicBezTo>
                    <a:lnTo>
                      <a:pt x="35831" y="625996"/>
                    </a:lnTo>
                    <a:cubicBezTo>
                      <a:pt x="16065" y="625996"/>
                      <a:pt x="0" y="609982"/>
                      <a:pt x="0" y="590166"/>
                    </a:cubicBezTo>
                    <a:lnTo>
                      <a:pt x="0" y="35780"/>
                    </a:lnTo>
                    <a:cubicBezTo>
                      <a:pt x="0" y="16015"/>
                      <a:pt x="16015" y="0"/>
                      <a:pt x="35831" y="0"/>
                    </a:cubicBezTo>
                    <a:lnTo>
                      <a:pt x="903265" y="0"/>
                    </a:lnTo>
                    <a:cubicBezTo>
                      <a:pt x="923030" y="0"/>
                      <a:pt x="939045" y="16015"/>
                      <a:pt x="939045" y="35780"/>
                    </a:cubicBezTo>
                    <a:lnTo>
                      <a:pt x="939045" y="590166"/>
                    </a:lnTo>
                    <a:close/>
                  </a:path>
                </a:pathLst>
              </a:custGeom>
              <a:solidFill>
                <a:srgbClr val="FFFFFF"/>
              </a:solidFill>
              <a:ln w="5062" cap="flat">
                <a:noFill/>
                <a:prstDash val="solid"/>
                <a:miter/>
              </a:ln>
            </p:spPr>
            <p:txBody>
              <a:bodyPr rtlCol="0" anchor="ctr"/>
              <a:lstStyle/>
              <a:p>
                <a:endParaRPr lang="en-US"/>
              </a:p>
            </p:txBody>
          </p:sp>
        </p:grpSp>
        <p:sp>
          <p:nvSpPr>
            <p:cNvPr id="95" name="Frihandsfigur: Form 94">
              <a:extLst>
                <a:ext uri="{FF2B5EF4-FFF2-40B4-BE49-F238E27FC236}">
                  <a16:creationId xmlns:a16="http://schemas.microsoft.com/office/drawing/2014/main" id="{AEAD159B-76B1-469F-A986-E52A833A3A21}"/>
                </a:ext>
              </a:extLst>
            </p:cNvPr>
            <p:cNvSpPr/>
            <p:nvPr/>
          </p:nvSpPr>
          <p:spPr>
            <a:xfrm>
              <a:off x="8870484" y="6224338"/>
              <a:ext cx="1079174" cy="36894"/>
            </a:xfrm>
            <a:custGeom>
              <a:avLst/>
              <a:gdLst>
                <a:gd name="connsiteX0" fmla="*/ 0 w 1079174"/>
                <a:gd name="connsiteY0" fmla="*/ 0 h 36894"/>
                <a:gd name="connsiteX1" fmla="*/ 1079175 w 1079174"/>
                <a:gd name="connsiteY1" fmla="*/ 0 h 36894"/>
                <a:gd name="connsiteX2" fmla="*/ 1079175 w 1079174"/>
                <a:gd name="connsiteY2" fmla="*/ 36895 h 36894"/>
                <a:gd name="connsiteX3" fmla="*/ 0 w 1079174"/>
                <a:gd name="connsiteY3" fmla="*/ 36895 h 36894"/>
              </a:gdLst>
              <a:ahLst/>
              <a:cxnLst>
                <a:cxn ang="0">
                  <a:pos x="connsiteX0" y="connsiteY0"/>
                </a:cxn>
                <a:cxn ang="0">
                  <a:pos x="connsiteX1" y="connsiteY1"/>
                </a:cxn>
                <a:cxn ang="0">
                  <a:pos x="connsiteX2" y="connsiteY2"/>
                </a:cxn>
                <a:cxn ang="0">
                  <a:pos x="connsiteX3" y="connsiteY3"/>
                </a:cxn>
              </a:cxnLst>
              <a:rect l="l" t="t" r="r" b="b"/>
              <a:pathLst>
                <a:path w="1079174" h="36894">
                  <a:moveTo>
                    <a:pt x="0" y="0"/>
                  </a:moveTo>
                  <a:lnTo>
                    <a:pt x="1079175" y="0"/>
                  </a:lnTo>
                  <a:lnTo>
                    <a:pt x="1079175" y="36895"/>
                  </a:lnTo>
                  <a:lnTo>
                    <a:pt x="0" y="36895"/>
                  </a:lnTo>
                  <a:close/>
                </a:path>
              </a:pathLst>
            </a:custGeom>
            <a:solidFill>
              <a:srgbClr val="0C605E"/>
            </a:solidFill>
            <a:ln w="5062" cap="flat">
              <a:noFill/>
              <a:prstDash val="solid"/>
              <a:miter/>
            </a:ln>
          </p:spPr>
          <p:txBody>
            <a:bodyPr rtlCol="0" anchor="ctr"/>
            <a:lstStyle/>
            <a:p>
              <a:endParaRPr lang="en-US"/>
            </a:p>
          </p:txBody>
        </p:sp>
        <p:grpSp>
          <p:nvGrpSpPr>
            <p:cNvPr id="96" name="Bild 16">
              <a:extLst>
                <a:ext uri="{FF2B5EF4-FFF2-40B4-BE49-F238E27FC236}">
                  <a16:creationId xmlns:a16="http://schemas.microsoft.com/office/drawing/2014/main" id="{B7AFC8C0-1170-464D-8A23-9624A572ABD1}"/>
                </a:ext>
              </a:extLst>
            </p:cNvPr>
            <p:cNvGrpSpPr/>
            <p:nvPr/>
          </p:nvGrpSpPr>
          <p:grpSpPr>
            <a:xfrm>
              <a:off x="9510163" y="4804343"/>
              <a:ext cx="1310831" cy="1326187"/>
              <a:chOff x="9510163" y="4804343"/>
              <a:chExt cx="1310831" cy="1326187"/>
            </a:xfrm>
          </p:grpSpPr>
          <p:sp>
            <p:nvSpPr>
              <p:cNvPr id="102" name="Frihandsfigur: Form 101">
                <a:extLst>
                  <a:ext uri="{FF2B5EF4-FFF2-40B4-BE49-F238E27FC236}">
                    <a16:creationId xmlns:a16="http://schemas.microsoft.com/office/drawing/2014/main" id="{C75A21CD-645E-4EA3-88D9-FE3A20FA3F1A}"/>
                  </a:ext>
                </a:extLst>
              </p:cNvPr>
              <p:cNvSpPr/>
              <p:nvPr/>
            </p:nvSpPr>
            <p:spPr>
              <a:xfrm>
                <a:off x="9510163" y="4804343"/>
                <a:ext cx="882486" cy="1326187"/>
              </a:xfrm>
              <a:custGeom>
                <a:avLst/>
                <a:gdLst>
                  <a:gd name="connsiteX0" fmla="*/ 697252 w 882486"/>
                  <a:gd name="connsiteY0" fmla="*/ 956276 h 1326187"/>
                  <a:gd name="connsiteX1" fmla="*/ 616469 w 882486"/>
                  <a:gd name="connsiteY1" fmla="*/ 866877 h 1326187"/>
                  <a:gd name="connsiteX2" fmla="*/ 609171 w 882486"/>
                  <a:gd name="connsiteY2" fmla="*/ 826637 h 1326187"/>
                  <a:gd name="connsiteX3" fmla="*/ 596856 w 882486"/>
                  <a:gd name="connsiteY3" fmla="*/ 797801 h 1326187"/>
                  <a:gd name="connsiteX4" fmla="*/ 659090 w 882486"/>
                  <a:gd name="connsiteY4" fmla="*/ 757966 h 1326187"/>
                  <a:gd name="connsiteX5" fmla="*/ 584591 w 882486"/>
                  <a:gd name="connsiteY5" fmla="*/ 743168 h 1326187"/>
                  <a:gd name="connsiteX6" fmla="*/ 591078 w 882486"/>
                  <a:gd name="connsiteY6" fmla="*/ 716409 h 1326187"/>
                  <a:gd name="connsiteX7" fmla="*/ 589760 w 882486"/>
                  <a:gd name="connsiteY7" fmla="*/ 687065 h 1326187"/>
                  <a:gd name="connsiteX8" fmla="*/ 530009 w 882486"/>
                  <a:gd name="connsiteY8" fmla="*/ 659952 h 1326187"/>
                  <a:gd name="connsiteX9" fmla="*/ 631774 w 882486"/>
                  <a:gd name="connsiteY9" fmla="*/ 472082 h 1326187"/>
                  <a:gd name="connsiteX10" fmla="*/ 689802 w 882486"/>
                  <a:gd name="connsiteY10" fmla="*/ 170436 h 1326187"/>
                  <a:gd name="connsiteX11" fmla="*/ 689802 w 882486"/>
                  <a:gd name="connsiteY11" fmla="*/ 170436 h 1326187"/>
                  <a:gd name="connsiteX12" fmla="*/ 882487 w 882486"/>
                  <a:gd name="connsiteY12" fmla="*/ 36236 h 1326187"/>
                  <a:gd name="connsiteX13" fmla="*/ 656556 w 882486"/>
                  <a:gd name="connsiteY13" fmla="*/ 0 h 1326187"/>
                  <a:gd name="connsiteX14" fmla="*/ 655391 w 882486"/>
                  <a:gd name="connsiteY14" fmla="*/ 51 h 1326187"/>
                  <a:gd name="connsiteX15" fmla="*/ 654276 w 882486"/>
                  <a:gd name="connsiteY15" fmla="*/ 0 h 1326187"/>
                  <a:gd name="connsiteX16" fmla="*/ 0 w 882486"/>
                  <a:gd name="connsiteY16" fmla="*/ 590825 h 1326187"/>
                  <a:gd name="connsiteX17" fmla="*/ 654276 w 882486"/>
                  <a:gd name="connsiteY17" fmla="*/ 1326188 h 1326187"/>
                  <a:gd name="connsiteX18" fmla="*/ 655441 w 882486"/>
                  <a:gd name="connsiteY18" fmla="*/ 1325022 h 1326187"/>
                  <a:gd name="connsiteX19" fmla="*/ 656607 w 882486"/>
                  <a:gd name="connsiteY19" fmla="*/ 1326188 h 1326187"/>
                  <a:gd name="connsiteX20" fmla="*/ 841183 w 882486"/>
                  <a:gd name="connsiteY20" fmla="*/ 1139534 h 1326187"/>
                  <a:gd name="connsiteX21" fmla="*/ 841183 w 882486"/>
                  <a:gd name="connsiteY21" fmla="*/ 956276 h 1326187"/>
                  <a:gd name="connsiteX22" fmla="*/ 697252 w 882486"/>
                  <a:gd name="connsiteY22" fmla="*/ 956276 h 132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82486" h="1326187">
                    <a:moveTo>
                      <a:pt x="697252" y="956276"/>
                    </a:moveTo>
                    <a:cubicBezTo>
                      <a:pt x="626655" y="956276"/>
                      <a:pt x="613428" y="936258"/>
                      <a:pt x="616469" y="866877"/>
                    </a:cubicBezTo>
                    <a:lnTo>
                      <a:pt x="609171" y="826637"/>
                    </a:lnTo>
                    <a:lnTo>
                      <a:pt x="596856" y="797801"/>
                    </a:lnTo>
                    <a:cubicBezTo>
                      <a:pt x="596856" y="797801"/>
                      <a:pt x="647130" y="787259"/>
                      <a:pt x="659090" y="757966"/>
                    </a:cubicBezTo>
                    <a:cubicBezTo>
                      <a:pt x="659952" y="755888"/>
                      <a:pt x="584591" y="743168"/>
                      <a:pt x="584591" y="743168"/>
                    </a:cubicBezTo>
                    <a:lnTo>
                      <a:pt x="591078" y="716409"/>
                    </a:lnTo>
                    <a:lnTo>
                      <a:pt x="589760" y="687065"/>
                    </a:lnTo>
                    <a:lnTo>
                      <a:pt x="530009" y="659952"/>
                    </a:lnTo>
                    <a:lnTo>
                      <a:pt x="631774" y="472082"/>
                    </a:lnTo>
                    <a:cubicBezTo>
                      <a:pt x="631774" y="472082"/>
                      <a:pt x="674902" y="198310"/>
                      <a:pt x="689802" y="170436"/>
                    </a:cubicBezTo>
                    <a:lnTo>
                      <a:pt x="689802" y="170436"/>
                    </a:lnTo>
                    <a:cubicBezTo>
                      <a:pt x="708402" y="119655"/>
                      <a:pt x="775198" y="62792"/>
                      <a:pt x="882487" y="36236"/>
                    </a:cubicBezTo>
                    <a:cubicBezTo>
                      <a:pt x="812093" y="12771"/>
                      <a:pt x="735972" y="0"/>
                      <a:pt x="656556" y="0"/>
                    </a:cubicBezTo>
                    <a:cubicBezTo>
                      <a:pt x="656151" y="0"/>
                      <a:pt x="655796" y="0"/>
                      <a:pt x="655391" y="51"/>
                    </a:cubicBezTo>
                    <a:cubicBezTo>
                      <a:pt x="655036" y="0"/>
                      <a:pt x="654681" y="0"/>
                      <a:pt x="654276" y="0"/>
                    </a:cubicBezTo>
                    <a:cubicBezTo>
                      <a:pt x="292929" y="0"/>
                      <a:pt x="0" y="264498"/>
                      <a:pt x="0" y="590825"/>
                    </a:cubicBezTo>
                    <a:cubicBezTo>
                      <a:pt x="0" y="1071877"/>
                      <a:pt x="505987" y="1025961"/>
                      <a:pt x="654276" y="1326188"/>
                    </a:cubicBezTo>
                    <a:cubicBezTo>
                      <a:pt x="654630" y="1325833"/>
                      <a:pt x="655036" y="1325428"/>
                      <a:pt x="655441" y="1325022"/>
                    </a:cubicBezTo>
                    <a:cubicBezTo>
                      <a:pt x="655796" y="1325377"/>
                      <a:pt x="656202" y="1325782"/>
                      <a:pt x="656607" y="1326188"/>
                    </a:cubicBezTo>
                    <a:cubicBezTo>
                      <a:pt x="697201" y="1243985"/>
                      <a:pt x="764656" y="1187731"/>
                      <a:pt x="841183" y="1139534"/>
                    </a:cubicBezTo>
                    <a:lnTo>
                      <a:pt x="841183" y="956276"/>
                    </a:lnTo>
                    <a:lnTo>
                      <a:pt x="697252" y="956276"/>
                    </a:lnTo>
                    <a:close/>
                  </a:path>
                </a:pathLst>
              </a:custGeom>
              <a:solidFill>
                <a:srgbClr val="B796CD"/>
              </a:solidFill>
              <a:ln w="5062" cap="flat">
                <a:noFill/>
                <a:prstDash val="solid"/>
                <a:miter/>
              </a:ln>
            </p:spPr>
            <p:txBody>
              <a:bodyPr rtlCol="0" anchor="ctr"/>
              <a:lstStyle/>
              <a:p>
                <a:endParaRPr lang="en-US"/>
              </a:p>
            </p:txBody>
          </p:sp>
          <p:sp>
            <p:nvSpPr>
              <p:cNvPr id="103" name="Frihandsfigur: Form 102">
                <a:extLst>
                  <a:ext uri="{FF2B5EF4-FFF2-40B4-BE49-F238E27FC236}">
                    <a16:creationId xmlns:a16="http://schemas.microsoft.com/office/drawing/2014/main" id="{736A6C63-FD63-46EE-AFF2-4C03793BF14E}"/>
                  </a:ext>
                </a:extLst>
              </p:cNvPr>
              <p:cNvSpPr/>
              <p:nvPr/>
            </p:nvSpPr>
            <p:spPr>
              <a:xfrm>
                <a:off x="10040172" y="4974779"/>
                <a:ext cx="443397" cy="969098"/>
              </a:xfrm>
              <a:custGeom>
                <a:avLst/>
                <a:gdLst>
                  <a:gd name="connsiteX0" fmla="*/ 307423 w 443397"/>
                  <a:gd name="connsiteY0" fmla="*/ 294601 h 969098"/>
                  <a:gd name="connsiteX1" fmla="*/ 159793 w 443397"/>
                  <a:gd name="connsiteY1" fmla="*/ 0 h 969098"/>
                  <a:gd name="connsiteX2" fmla="*/ 101765 w 443397"/>
                  <a:gd name="connsiteY2" fmla="*/ 301646 h 969098"/>
                  <a:gd name="connsiteX3" fmla="*/ 0 w 443397"/>
                  <a:gd name="connsiteY3" fmla="*/ 489516 h 969098"/>
                  <a:gd name="connsiteX4" fmla="*/ 59751 w 443397"/>
                  <a:gd name="connsiteY4" fmla="*/ 516629 h 969098"/>
                  <a:gd name="connsiteX5" fmla="*/ 61069 w 443397"/>
                  <a:gd name="connsiteY5" fmla="*/ 545973 h 969098"/>
                  <a:gd name="connsiteX6" fmla="*/ 54582 w 443397"/>
                  <a:gd name="connsiteY6" fmla="*/ 572732 h 969098"/>
                  <a:gd name="connsiteX7" fmla="*/ 129081 w 443397"/>
                  <a:gd name="connsiteY7" fmla="*/ 587530 h 969098"/>
                  <a:gd name="connsiteX8" fmla="*/ 66847 w 443397"/>
                  <a:gd name="connsiteY8" fmla="*/ 627365 h 969098"/>
                  <a:gd name="connsiteX9" fmla="*/ 79162 w 443397"/>
                  <a:gd name="connsiteY9" fmla="*/ 656201 h 969098"/>
                  <a:gd name="connsiteX10" fmla="*/ 86460 w 443397"/>
                  <a:gd name="connsiteY10" fmla="*/ 696441 h 969098"/>
                  <a:gd name="connsiteX11" fmla="*/ 167243 w 443397"/>
                  <a:gd name="connsiteY11" fmla="*/ 785840 h 969098"/>
                  <a:gd name="connsiteX12" fmla="*/ 311123 w 443397"/>
                  <a:gd name="connsiteY12" fmla="*/ 785840 h 969098"/>
                  <a:gd name="connsiteX13" fmla="*/ 311123 w 443397"/>
                  <a:gd name="connsiteY13" fmla="*/ 969098 h 969098"/>
                  <a:gd name="connsiteX14" fmla="*/ 443397 w 443397"/>
                  <a:gd name="connsiteY14" fmla="*/ 893383 h 969098"/>
                  <a:gd name="connsiteX15" fmla="*/ 307423 w 443397"/>
                  <a:gd name="connsiteY15" fmla="*/ 294601 h 969098"/>
                  <a:gd name="connsiteX16" fmla="*/ 159793 w 443397"/>
                  <a:gd name="connsiteY16" fmla="*/ 321462 h 969098"/>
                  <a:gd name="connsiteX17" fmla="*/ 134757 w 443397"/>
                  <a:gd name="connsiteY17" fmla="*/ 296426 h 969098"/>
                  <a:gd name="connsiteX18" fmla="*/ 159793 w 443397"/>
                  <a:gd name="connsiteY18" fmla="*/ 271390 h 969098"/>
                  <a:gd name="connsiteX19" fmla="*/ 184829 w 443397"/>
                  <a:gd name="connsiteY19" fmla="*/ 296426 h 969098"/>
                  <a:gd name="connsiteX20" fmla="*/ 159793 w 443397"/>
                  <a:gd name="connsiteY20" fmla="*/ 321462 h 9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3397" h="969098">
                    <a:moveTo>
                      <a:pt x="307423" y="294601"/>
                    </a:moveTo>
                    <a:cubicBezTo>
                      <a:pt x="184829" y="199982"/>
                      <a:pt x="159793" y="77388"/>
                      <a:pt x="159793" y="0"/>
                    </a:cubicBezTo>
                    <a:cubicBezTo>
                      <a:pt x="144893" y="27874"/>
                      <a:pt x="101765" y="301646"/>
                      <a:pt x="101765" y="301646"/>
                    </a:cubicBezTo>
                    <a:lnTo>
                      <a:pt x="0" y="489516"/>
                    </a:lnTo>
                    <a:lnTo>
                      <a:pt x="59751" y="516629"/>
                    </a:lnTo>
                    <a:lnTo>
                      <a:pt x="61069" y="545973"/>
                    </a:lnTo>
                    <a:lnTo>
                      <a:pt x="54582" y="572732"/>
                    </a:lnTo>
                    <a:cubicBezTo>
                      <a:pt x="54582" y="572732"/>
                      <a:pt x="129892" y="585452"/>
                      <a:pt x="129081" y="587530"/>
                    </a:cubicBezTo>
                    <a:cubicBezTo>
                      <a:pt x="117172" y="616823"/>
                      <a:pt x="66847" y="627365"/>
                      <a:pt x="66847" y="627365"/>
                    </a:cubicBezTo>
                    <a:lnTo>
                      <a:pt x="79162" y="656201"/>
                    </a:lnTo>
                    <a:lnTo>
                      <a:pt x="86460" y="696441"/>
                    </a:lnTo>
                    <a:cubicBezTo>
                      <a:pt x="83419" y="765822"/>
                      <a:pt x="96646" y="785840"/>
                      <a:pt x="167243" y="785840"/>
                    </a:cubicBezTo>
                    <a:lnTo>
                      <a:pt x="311123" y="785840"/>
                    </a:lnTo>
                    <a:lnTo>
                      <a:pt x="311123" y="969098"/>
                    </a:lnTo>
                    <a:cubicBezTo>
                      <a:pt x="353441" y="942441"/>
                      <a:pt x="398546" y="918165"/>
                      <a:pt x="443397" y="893383"/>
                    </a:cubicBezTo>
                    <a:cubicBezTo>
                      <a:pt x="307373" y="670189"/>
                      <a:pt x="518809" y="457740"/>
                      <a:pt x="307423" y="294601"/>
                    </a:cubicBezTo>
                    <a:close/>
                    <a:moveTo>
                      <a:pt x="159793" y="321462"/>
                    </a:moveTo>
                    <a:cubicBezTo>
                      <a:pt x="145958" y="321462"/>
                      <a:pt x="134757" y="310261"/>
                      <a:pt x="134757" y="296426"/>
                    </a:cubicBezTo>
                    <a:cubicBezTo>
                      <a:pt x="134757" y="282590"/>
                      <a:pt x="145958" y="271390"/>
                      <a:pt x="159793" y="271390"/>
                    </a:cubicBezTo>
                    <a:cubicBezTo>
                      <a:pt x="173629" y="271390"/>
                      <a:pt x="184829" y="282590"/>
                      <a:pt x="184829" y="296426"/>
                    </a:cubicBezTo>
                    <a:cubicBezTo>
                      <a:pt x="184829" y="310261"/>
                      <a:pt x="173629" y="321462"/>
                      <a:pt x="159793" y="321462"/>
                    </a:cubicBezTo>
                    <a:close/>
                  </a:path>
                </a:pathLst>
              </a:custGeom>
              <a:solidFill>
                <a:srgbClr val="FFFFFF"/>
              </a:solidFill>
              <a:ln w="5062" cap="flat">
                <a:noFill/>
                <a:prstDash val="solid"/>
                <a:miter/>
              </a:ln>
            </p:spPr>
            <p:txBody>
              <a:bodyPr rtlCol="0" anchor="ctr"/>
              <a:lstStyle/>
              <a:p>
                <a:endParaRPr lang="en-US"/>
              </a:p>
            </p:txBody>
          </p:sp>
          <p:sp>
            <p:nvSpPr>
              <p:cNvPr id="104" name="Frihandsfigur: Form 103">
                <a:extLst>
                  <a:ext uri="{FF2B5EF4-FFF2-40B4-BE49-F238E27FC236}">
                    <a16:creationId xmlns:a16="http://schemas.microsoft.com/office/drawing/2014/main" id="{55879CA4-771E-4264-8878-279968C4FCC3}"/>
                  </a:ext>
                </a:extLst>
              </p:cNvPr>
              <p:cNvSpPr/>
              <p:nvPr/>
            </p:nvSpPr>
            <p:spPr>
              <a:xfrm>
                <a:off x="10174930" y="5246219"/>
                <a:ext cx="50071" cy="50071"/>
              </a:xfrm>
              <a:custGeom>
                <a:avLst/>
                <a:gdLst>
                  <a:gd name="connsiteX0" fmla="*/ 25036 w 50071"/>
                  <a:gd name="connsiteY0" fmla="*/ 0 h 50071"/>
                  <a:gd name="connsiteX1" fmla="*/ 0 w 50071"/>
                  <a:gd name="connsiteY1" fmla="*/ 25036 h 50071"/>
                  <a:gd name="connsiteX2" fmla="*/ 25036 w 50071"/>
                  <a:gd name="connsiteY2" fmla="*/ 50072 h 50071"/>
                  <a:gd name="connsiteX3" fmla="*/ 50072 w 50071"/>
                  <a:gd name="connsiteY3" fmla="*/ 25036 h 50071"/>
                  <a:gd name="connsiteX4" fmla="*/ 25036 w 50071"/>
                  <a:gd name="connsiteY4" fmla="*/ 0 h 5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71" h="50071">
                    <a:moveTo>
                      <a:pt x="25036" y="0"/>
                    </a:moveTo>
                    <a:cubicBezTo>
                      <a:pt x="11200" y="0"/>
                      <a:pt x="0" y="11200"/>
                      <a:pt x="0" y="25036"/>
                    </a:cubicBezTo>
                    <a:cubicBezTo>
                      <a:pt x="0" y="38871"/>
                      <a:pt x="11200" y="50072"/>
                      <a:pt x="25036" y="50072"/>
                    </a:cubicBezTo>
                    <a:cubicBezTo>
                      <a:pt x="38871" y="50072"/>
                      <a:pt x="50072" y="38871"/>
                      <a:pt x="50072" y="25036"/>
                    </a:cubicBezTo>
                    <a:cubicBezTo>
                      <a:pt x="50072" y="11200"/>
                      <a:pt x="38871" y="0"/>
                      <a:pt x="25036" y="0"/>
                    </a:cubicBezTo>
                    <a:close/>
                  </a:path>
                </a:pathLst>
              </a:custGeom>
              <a:solidFill>
                <a:srgbClr val="6D3C8D"/>
              </a:solidFill>
              <a:ln w="5062" cap="flat">
                <a:noFill/>
                <a:prstDash val="solid"/>
                <a:miter/>
              </a:ln>
            </p:spPr>
            <p:txBody>
              <a:bodyPr rtlCol="0" anchor="ctr"/>
              <a:lstStyle/>
              <a:p>
                <a:endParaRPr lang="en-US"/>
              </a:p>
            </p:txBody>
          </p:sp>
          <p:sp>
            <p:nvSpPr>
              <p:cNvPr id="105" name="Frihandsfigur: Form 104">
                <a:extLst>
                  <a:ext uri="{FF2B5EF4-FFF2-40B4-BE49-F238E27FC236}">
                    <a16:creationId xmlns:a16="http://schemas.microsoft.com/office/drawing/2014/main" id="{10AE05AB-8A70-4242-B1A2-D43C1AD78F5C}"/>
                  </a:ext>
                </a:extLst>
              </p:cNvPr>
              <p:cNvSpPr/>
              <p:nvPr/>
            </p:nvSpPr>
            <p:spPr>
              <a:xfrm>
                <a:off x="10756024" y="5613394"/>
                <a:ext cx="18548" cy="33093"/>
              </a:xfrm>
              <a:custGeom>
                <a:avLst/>
                <a:gdLst>
                  <a:gd name="connsiteX0" fmla="*/ 18549 w 18548"/>
                  <a:gd name="connsiteY0" fmla="*/ 0 h 33093"/>
                  <a:gd name="connsiteX1" fmla="*/ 0 w 18548"/>
                  <a:gd name="connsiteY1" fmla="*/ 33094 h 33093"/>
                  <a:gd name="connsiteX2" fmla="*/ 18549 w 18548"/>
                  <a:gd name="connsiteY2" fmla="*/ 0 h 33093"/>
                </a:gdLst>
                <a:ahLst/>
                <a:cxnLst>
                  <a:cxn ang="0">
                    <a:pos x="connsiteX0" y="connsiteY0"/>
                  </a:cxn>
                  <a:cxn ang="0">
                    <a:pos x="connsiteX1" y="connsiteY1"/>
                  </a:cxn>
                  <a:cxn ang="0">
                    <a:pos x="connsiteX2" y="connsiteY2"/>
                  </a:cxn>
                </a:cxnLst>
                <a:rect l="l" t="t" r="r" b="b"/>
                <a:pathLst>
                  <a:path w="18548" h="33093">
                    <a:moveTo>
                      <a:pt x="18549" y="0"/>
                    </a:moveTo>
                    <a:cubicBezTo>
                      <a:pt x="12011" y="11758"/>
                      <a:pt x="5727" y="22907"/>
                      <a:pt x="0" y="33094"/>
                    </a:cubicBezTo>
                    <a:cubicBezTo>
                      <a:pt x="6639" y="22552"/>
                      <a:pt x="12822" y="11504"/>
                      <a:pt x="18549" y="0"/>
                    </a:cubicBezTo>
                    <a:close/>
                  </a:path>
                </a:pathLst>
              </a:custGeom>
              <a:solidFill>
                <a:srgbClr val="B595C0"/>
              </a:solidFill>
              <a:ln w="5062" cap="flat">
                <a:noFill/>
                <a:prstDash val="solid"/>
                <a:miter/>
              </a:ln>
            </p:spPr>
            <p:txBody>
              <a:bodyPr rtlCol="0" anchor="ctr"/>
              <a:lstStyle/>
              <a:p>
                <a:endParaRPr lang="en-US"/>
              </a:p>
            </p:txBody>
          </p:sp>
          <p:sp>
            <p:nvSpPr>
              <p:cNvPr id="106" name="Frihandsfigur: Form 105">
                <a:extLst>
                  <a:ext uri="{FF2B5EF4-FFF2-40B4-BE49-F238E27FC236}">
                    <a16:creationId xmlns:a16="http://schemas.microsoft.com/office/drawing/2014/main" id="{214CAA4A-D3CE-4D5D-8F18-4F28811ABCE7}"/>
                  </a:ext>
                </a:extLst>
              </p:cNvPr>
              <p:cNvSpPr/>
              <p:nvPr/>
            </p:nvSpPr>
            <p:spPr>
              <a:xfrm>
                <a:off x="10199966" y="4840528"/>
                <a:ext cx="621029" cy="1027582"/>
              </a:xfrm>
              <a:custGeom>
                <a:avLst/>
                <a:gdLst>
                  <a:gd name="connsiteX0" fmla="*/ 604103 w 621029"/>
                  <a:gd name="connsiteY0" fmla="*/ 421351 h 1027582"/>
                  <a:gd name="connsiteX1" fmla="*/ 192685 w 621029"/>
                  <a:gd name="connsiteY1" fmla="*/ 0 h 1027582"/>
                  <a:gd name="connsiteX2" fmla="*/ 0 w 621029"/>
                  <a:gd name="connsiteY2" fmla="*/ 134200 h 1027582"/>
                  <a:gd name="connsiteX3" fmla="*/ 0 w 621029"/>
                  <a:gd name="connsiteY3" fmla="*/ 134200 h 1027582"/>
                  <a:gd name="connsiteX4" fmla="*/ 147630 w 621029"/>
                  <a:gd name="connsiteY4" fmla="*/ 428801 h 1027582"/>
                  <a:gd name="connsiteX5" fmla="*/ 283604 w 621029"/>
                  <a:gd name="connsiteY5" fmla="*/ 1027583 h 1027582"/>
                  <a:gd name="connsiteX6" fmla="*/ 556008 w 621029"/>
                  <a:gd name="connsiteY6" fmla="*/ 805960 h 1027582"/>
                  <a:gd name="connsiteX7" fmla="*/ 574556 w 621029"/>
                  <a:gd name="connsiteY7" fmla="*/ 772866 h 1027582"/>
                  <a:gd name="connsiteX8" fmla="*/ 621030 w 621029"/>
                  <a:gd name="connsiteY8" fmla="*/ 554639 h 1027582"/>
                  <a:gd name="connsiteX9" fmla="*/ 604103 w 621029"/>
                  <a:gd name="connsiteY9" fmla="*/ 421351 h 102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1029" h="1027582">
                    <a:moveTo>
                      <a:pt x="604103" y="421351"/>
                    </a:moveTo>
                    <a:cubicBezTo>
                      <a:pt x="554285" y="226285"/>
                      <a:pt x="397633" y="68114"/>
                      <a:pt x="192685" y="0"/>
                    </a:cubicBezTo>
                    <a:cubicBezTo>
                      <a:pt x="85395" y="26607"/>
                      <a:pt x="18600" y="83470"/>
                      <a:pt x="0" y="134200"/>
                    </a:cubicBezTo>
                    <a:lnTo>
                      <a:pt x="0" y="134200"/>
                    </a:lnTo>
                    <a:cubicBezTo>
                      <a:pt x="0" y="211588"/>
                      <a:pt x="25036" y="334182"/>
                      <a:pt x="147630" y="428801"/>
                    </a:cubicBezTo>
                    <a:cubicBezTo>
                      <a:pt x="359015" y="591940"/>
                      <a:pt x="147579" y="804389"/>
                      <a:pt x="283604" y="1027583"/>
                    </a:cubicBezTo>
                    <a:cubicBezTo>
                      <a:pt x="388308" y="969706"/>
                      <a:pt x="491847" y="908688"/>
                      <a:pt x="556008" y="805960"/>
                    </a:cubicBezTo>
                    <a:cubicBezTo>
                      <a:pt x="561734" y="795774"/>
                      <a:pt x="567968" y="784624"/>
                      <a:pt x="574556" y="772866"/>
                    </a:cubicBezTo>
                    <a:cubicBezTo>
                      <a:pt x="603697" y="714432"/>
                      <a:pt x="621030" y="643582"/>
                      <a:pt x="621030" y="554639"/>
                    </a:cubicBezTo>
                    <a:cubicBezTo>
                      <a:pt x="621030" y="508774"/>
                      <a:pt x="615050" y="464227"/>
                      <a:pt x="604103" y="421351"/>
                    </a:cubicBezTo>
                    <a:close/>
                  </a:path>
                </a:pathLst>
              </a:custGeom>
              <a:solidFill>
                <a:srgbClr val="5C1188"/>
              </a:solidFill>
              <a:ln w="5062" cap="flat">
                <a:noFill/>
                <a:prstDash val="solid"/>
                <a:miter/>
              </a:ln>
            </p:spPr>
            <p:txBody>
              <a:bodyPr rtlCol="0" anchor="ctr"/>
              <a:lstStyle/>
              <a:p>
                <a:endParaRPr lang="en-US"/>
              </a:p>
            </p:txBody>
          </p:sp>
        </p:grpSp>
        <p:grpSp>
          <p:nvGrpSpPr>
            <p:cNvPr id="97" name="Bild 16">
              <a:extLst>
                <a:ext uri="{FF2B5EF4-FFF2-40B4-BE49-F238E27FC236}">
                  <a16:creationId xmlns:a16="http://schemas.microsoft.com/office/drawing/2014/main" id="{75C3BDE8-966B-4AC4-A499-72AF0024986A}"/>
                </a:ext>
              </a:extLst>
            </p:cNvPr>
            <p:cNvGrpSpPr/>
            <p:nvPr/>
          </p:nvGrpSpPr>
          <p:grpSpPr>
            <a:xfrm>
              <a:off x="9173599" y="5792091"/>
              <a:ext cx="472892" cy="93352"/>
              <a:chOff x="9173599" y="5792091"/>
              <a:chExt cx="472892" cy="93352"/>
            </a:xfrm>
            <a:solidFill>
              <a:srgbClr val="F5C500"/>
            </a:solidFill>
          </p:grpSpPr>
          <p:sp>
            <p:nvSpPr>
              <p:cNvPr id="98" name="Frihandsfigur: Form 97">
                <a:extLst>
                  <a:ext uri="{FF2B5EF4-FFF2-40B4-BE49-F238E27FC236}">
                    <a16:creationId xmlns:a16="http://schemas.microsoft.com/office/drawing/2014/main" id="{649ADBAF-40E1-4094-A6E3-D47436A856F8}"/>
                  </a:ext>
                </a:extLst>
              </p:cNvPr>
              <p:cNvSpPr/>
              <p:nvPr/>
            </p:nvSpPr>
            <p:spPr>
              <a:xfrm>
                <a:off x="9173599" y="5792091"/>
                <a:ext cx="92946" cy="92946"/>
              </a:xfrm>
              <a:custGeom>
                <a:avLst/>
                <a:gdLst>
                  <a:gd name="connsiteX0" fmla="*/ 92947 w 92946"/>
                  <a:gd name="connsiteY0" fmla="*/ 46473 h 92946"/>
                  <a:gd name="connsiteX1" fmla="*/ 46473 w 92946"/>
                  <a:gd name="connsiteY1" fmla="*/ 92947 h 92946"/>
                  <a:gd name="connsiteX2" fmla="*/ 0 w 92946"/>
                  <a:gd name="connsiteY2" fmla="*/ 46473 h 92946"/>
                  <a:gd name="connsiteX3" fmla="*/ 46473 w 92946"/>
                  <a:gd name="connsiteY3" fmla="*/ 0 h 92946"/>
                  <a:gd name="connsiteX4" fmla="*/ 92947 w 92946"/>
                  <a:gd name="connsiteY4" fmla="*/ 46473 h 92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46" h="92946">
                    <a:moveTo>
                      <a:pt x="92947" y="46473"/>
                    </a:moveTo>
                    <a:cubicBezTo>
                      <a:pt x="92947" y="72140"/>
                      <a:pt x="72140" y="92947"/>
                      <a:pt x="46473" y="92947"/>
                    </a:cubicBezTo>
                    <a:cubicBezTo>
                      <a:pt x="20807" y="92947"/>
                      <a:pt x="0" y="72140"/>
                      <a:pt x="0" y="46473"/>
                    </a:cubicBezTo>
                    <a:cubicBezTo>
                      <a:pt x="0" y="20807"/>
                      <a:pt x="20807" y="0"/>
                      <a:pt x="46473" y="0"/>
                    </a:cubicBezTo>
                    <a:cubicBezTo>
                      <a:pt x="72140" y="0"/>
                      <a:pt x="92947" y="20807"/>
                      <a:pt x="92947" y="46473"/>
                    </a:cubicBezTo>
                    <a:close/>
                  </a:path>
                </a:pathLst>
              </a:custGeom>
              <a:solidFill>
                <a:srgbClr val="F5C500"/>
              </a:solidFill>
              <a:ln w="5062" cap="flat">
                <a:noFill/>
                <a:prstDash val="solid"/>
                <a:miter/>
              </a:ln>
            </p:spPr>
            <p:txBody>
              <a:bodyPr rtlCol="0" anchor="ctr"/>
              <a:lstStyle/>
              <a:p>
                <a:endParaRPr lang="en-US"/>
              </a:p>
            </p:txBody>
          </p:sp>
          <p:sp>
            <p:nvSpPr>
              <p:cNvPr id="99" name="Frihandsfigur: Form 98">
                <a:extLst>
                  <a:ext uri="{FF2B5EF4-FFF2-40B4-BE49-F238E27FC236}">
                    <a16:creationId xmlns:a16="http://schemas.microsoft.com/office/drawing/2014/main" id="{5E820CDD-B77D-4198-92AC-FA91B6E58E2A}"/>
                  </a:ext>
                </a:extLst>
              </p:cNvPr>
              <p:cNvSpPr/>
              <p:nvPr/>
            </p:nvSpPr>
            <p:spPr>
              <a:xfrm>
                <a:off x="9300400" y="5792091"/>
                <a:ext cx="92946" cy="92946"/>
              </a:xfrm>
              <a:custGeom>
                <a:avLst/>
                <a:gdLst>
                  <a:gd name="connsiteX0" fmla="*/ 92947 w 92946"/>
                  <a:gd name="connsiteY0" fmla="*/ 46473 h 92946"/>
                  <a:gd name="connsiteX1" fmla="*/ 46473 w 92946"/>
                  <a:gd name="connsiteY1" fmla="*/ 92947 h 92946"/>
                  <a:gd name="connsiteX2" fmla="*/ 0 w 92946"/>
                  <a:gd name="connsiteY2" fmla="*/ 46473 h 92946"/>
                  <a:gd name="connsiteX3" fmla="*/ 46473 w 92946"/>
                  <a:gd name="connsiteY3" fmla="*/ 0 h 92946"/>
                  <a:gd name="connsiteX4" fmla="*/ 92947 w 92946"/>
                  <a:gd name="connsiteY4" fmla="*/ 46473 h 92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46" h="92946">
                    <a:moveTo>
                      <a:pt x="92947" y="46473"/>
                    </a:moveTo>
                    <a:cubicBezTo>
                      <a:pt x="92947" y="72140"/>
                      <a:pt x="72140" y="92947"/>
                      <a:pt x="46473" y="92947"/>
                    </a:cubicBezTo>
                    <a:cubicBezTo>
                      <a:pt x="20807" y="92947"/>
                      <a:pt x="0" y="72140"/>
                      <a:pt x="0" y="46473"/>
                    </a:cubicBezTo>
                    <a:cubicBezTo>
                      <a:pt x="0" y="20807"/>
                      <a:pt x="20807" y="0"/>
                      <a:pt x="46473" y="0"/>
                    </a:cubicBezTo>
                    <a:cubicBezTo>
                      <a:pt x="72140" y="0"/>
                      <a:pt x="92947" y="20807"/>
                      <a:pt x="92947" y="46473"/>
                    </a:cubicBezTo>
                    <a:close/>
                  </a:path>
                </a:pathLst>
              </a:custGeom>
              <a:solidFill>
                <a:srgbClr val="F5C500"/>
              </a:solidFill>
              <a:ln w="5062" cap="flat">
                <a:noFill/>
                <a:prstDash val="solid"/>
                <a:miter/>
              </a:ln>
            </p:spPr>
            <p:txBody>
              <a:bodyPr rtlCol="0" anchor="ctr"/>
              <a:lstStyle/>
              <a:p>
                <a:endParaRPr lang="en-US"/>
              </a:p>
            </p:txBody>
          </p:sp>
          <p:sp>
            <p:nvSpPr>
              <p:cNvPr id="100" name="Frihandsfigur: Form 99">
                <a:extLst>
                  <a:ext uri="{FF2B5EF4-FFF2-40B4-BE49-F238E27FC236}">
                    <a16:creationId xmlns:a16="http://schemas.microsoft.com/office/drawing/2014/main" id="{0986BCD1-8D0C-44C8-8D7B-1E82D1F708F4}"/>
                  </a:ext>
                </a:extLst>
              </p:cNvPr>
              <p:cNvSpPr/>
              <p:nvPr/>
            </p:nvSpPr>
            <p:spPr>
              <a:xfrm>
                <a:off x="9427150" y="5792091"/>
                <a:ext cx="92946" cy="92946"/>
              </a:xfrm>
              <a:custGeom>
                <a:avLst/>
                <a:gdLst>
                  <a:gd name="connsiteX0" fmla="*/ 92947 w 92946"/>
                  <a:gd name="connsiteY0" fmla="*/ 46473 h 92946"/>
                  <a:gd name="connsiteX1" fmla="*/ 46473 w 92946"/>
                  <a:gd name="connsiteY1" fmla="*/ 92947 h 92946"/>
                  <a:gd name="connsiteX2" fmla="*/ 0 w 92946"/>
                  <a:gd name="connsiteY2" fmla="*/ 46473 h 92946"/>
                  <a:gd name="connsiteX3" fmla="*/ 46473 w 92946"/>
                  <a:gd name="connsiteY3" fmla="*/ 0 h 92946"/>
                  <a:gd name="connsiteX4" fmla="*/ 92947 w 92946"/>
                  <a:gd name="connsiteY4" fmla="*/ 46473 h 92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46" h="92946">
                    <a:moveTo>
                      <a:pt x="92947" y="46473"/>
                    </a:moveTo>
                    <a:cubicBezTo>
                      <a:pt x="92947" y="72140"/>
                      <a:pt x="72140" y="92947"/>
                      <a:pt x="46473" y="92947"/>
                    </a:cubicBezTo>
                    <a:cubicBezTo>
                      <a:pt x="20807" y="92947"/>
                      <a:pt x="0" y="72140"/>
                      <a:pt x="0" y="46473"/>
                    </a:cubicBezTo>
                    <a:cubicBezTo>
                      <a:pt x="0" y="20807"/>
                      <a:pt x="20807" y="0"/>
                      <a:pt x="46473" y="0"/>
                    </a:cubicBezTo>
                    <a:cubicBezTo>
                      <a:pt x="72140" y="0"/>
                      <a:pt x="92947" y="20807"/>
                      <a:pt x="92947" y="46473"/>
                    </a:cubicBezTo>
                    <a:close/>
                  </a:path>
                </a:pathLst>
              </a:custGeom>
              <a:solidFill>
                <a:srgbClr val="F5C500"/>
              </a:solidFill>
              <a:ln w="5062" cap="flat">
                <a:noFill/>
                <a:prstDash val="solid"/>
                <a:miter/>
              </a:ln>
            </p:spPr>
            <p:txBody>
              <a:bodyPr rtlCol="0" anchor="ctr"/>
              <a:lstStyle/>
              <a:p>
                <a:endParaRPr lang="en-US"/>
              </a:p>
            </p:txBody>
          </p:sp>
          <p:sp>
            <p:nvSpPr>
              <p:cNvPr id="101" name="Frihandsfigur: Form 100">
                <a:extLst>
                  <a:ext uri="{FF2B5EF4-FFF2-40B4-BE49-F238E27FC236}">
                    <a16:creationId xmlns:a16="http://schemas.microsoft.com/office/drawing/2014/main" id="{9BE2D4A8-AED6-437E-A08D-E73424BC5B2F}"/>
                  </a:ext>
                </a:extLst>
              </p:cNvPr>
              <p:cNvSpPr/>
              <p:nvPr/>
            </p:nvSpPr>
            <p:spPr>
              <a:xfrm>
                <a:off x="9553545" y="5792496"/>
                <a:ext cx="92946" cy="92946"/>
              </a:xfrm>
              <a:custGeom>
                <a:avLst/>
                <a:gdLst>
                  <a:gd name="connsiteX0" fmla="*/ 92947 w 92946"/>
                  <a:gd name="connsiteY0" fmla="*/ 46473 h 92946"/>
                  <a:gd name="connsiteX1" fmla="*/ 46473 w 92946"/>
                  <a:gd name="connsiteY1" fmla="*/ 92947 h 92946"/>
                  <a:gd name="connsiteX2" fmla="*/ 0 w 92946"/>
                  <a:gd name="connsiteY2" fmla="*/ 46473 h 92946"/>
                  <a:gd name="connsiteX3" fmla="*/ 46473 w 92946"/>
                  <a:gd name="connsiteY3" fmla="*/ 0 h 92946"/>
                  <a:gd name="connsiteX4" fmla="*/ 92947 w 92946"/>
                  <a:gd name="connsiteY4" fmla="*/ 46473 h 92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46" h="92946">
                    <a:moveTo>
                      <a:pt x="92947" y="46473"/>
                    </a:moveTo>
                    <a:cubicBezTo>
                      <a:pt x="92947" y="72140"/>
                      <a:pt x="72140" y="92947"/>
                      <a:pt x="46473" y="92947"/>
                    </a:cubicBezTo>
                    <a:cubicBezTo>
                      <a:pt x="20807" y="92947"/>
                      <a:pt x="0" y="72140"/>
                      <a:pt x="0" y="46473"/>
                    </a:cubicBezTo>
                    <a:cubicBezTo>
                      <a:pt x="0" y="20807"/>
                      <a:pt x="20807" y="0"/>
                      <a:pt x="46473" y="0"/>
                    </a:cubicBezTo>
                    <a:cubicBezTo>
                      <a:pt x="72140" y="0"/>
                      <a:pt x="92947" y="20807"/>
                      <a:pt x="92947" y="46473"/>
                    </a:cubicBezTo>
                    <a:close/>
                  </a:path>
                </a:pathLst>
              </a:custGeom>
              <a:solidFill>
                <a:srgbClr val="F5C500"/>
              </a:solidFill>
              <a:ln w="506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63364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6303FE4-DBCE-449C-86E3-FCBE06815C1A}"/>
              </a:ext>
            </a:extLst>
          </p:cNvPr>
          <p:cNvSpPr>
            <a:spLocks noGrp="1"/>
          </p:cNvSpPr>
          <p:nvPr>
            <p:ph type="title"/>
          </p:nvPr>
        </p:nvSpPr>
        <p:spPr>
          <a:xfrm>
            <a:off x="482605" y="365126"/>
            <a:ext cx="11126299" cy="1299772"/>
          </a:xfrm>
        </p:spPr>
        <p:txBody>
          <a:bodyPr/>
          <a:lstStyle/>
          <a:p>
            <a:r>
              <a:rPr lang="sv-SE" sz="4000" dirty="0"/>
              <a:t>Möjligheter/risker – </a:t>
            </a:r>
            <a:br>
              <a:rPr lang="sv-SE" sz="4000" dirty="0"/>
            </a:br>
            <a:r>
              <a:rPr lang="sv-SE" sz="2800" dirty="0"/>
              <a:t>Distansarbete skapar möjligheter men också risker</a:t>
            </a:r>
          </a:p>
        </p:txBody>
      </p:sp>
      <p:sp>
        <p:nvSpPr>
          <p:cNvPr id="6" name="Platshållare för innehåll 5">
            <a:extLst>
              <a:ext uri="{FF2B5EF4-FFF2-40B4-BE49-F238E27FC236}">
                <a16:creationId xmlns:a16="http://schemas.microsoft.com/office/drawing/2014/main" id="{6391CF71-AD54-49D5-90E0-8F87B327482B}"/>
              </a:ext>
            </a:extLst>
          </p:cNvPr>
          <p:cNvSpPr>
            <a:spLocks noGrp="1"/>
          </p:cNvSpPr>
          <p:nvPr>
            <p:ph sz="quarter" idx="13"/>
          </p:nvPr>
        </p:nvSpPr>
        <p:spPr>
          <a:xfrm>
            <a:off x="6213141" y="1994960"/>
            <a:ext cx="5395763" cy="3815947"/>
          </a:xfrm>
        </p:spPr>
        <p:txBody>
          <a:bodyPr vert="horz" lIns="0" tIns="0" rIns="0" bIns="0" rtlCol="0" anchor="t">
            <a:normAutofit/>
          </a:bodyPr>
          <a:lstStyle/>
          <a:p>
            <a:pPr marL="0" indent="0">
              <a:buNone/>
            </a:pPr>
            <a:r>
              <a:rPr lang="sv-SE" sz="1800" b="1" dirty="0"/>
              <a:t>Ur jämställdhets- och diskrimineringsperspektiv finns både möjligheter och risker</a:t>
            </a:r>
            <a:endParaRPr lang="sv-SE" sz="1800" b="1" dirty="0">
              <a:latin typeface="Arial" panose="020B0604020202020204" pitchFamily="34" charset="0"/>
            </a:endParaRPr>
          </a:p>
          <a:p>
            <a:pPr marL="264795" indent="-264795"/>
            <a:r>
              <a:rPr lang="sv-SE" dirty="0">
                <a:latin typeface="Arial" panose="020B0604020202020204" pitchFamily="34" charset="0"/>
                <a:ea typeface="Times New Roman" panose="02020603050405020304" pitchFamily="18" charset="0"/>
              </a:rPr>
              <a:t>K</a:t>
            </a:r>
            <a:r>
              <a:rPr lang="sv-SE" sz="1800" dirty="0">
                <a:effectLst/>
                <a:latin typeface="Arial" panose="020B0604020202020204" pitchFamily="34" charset="0"/>
                <a:ea typeface="Times New Roman" panose="02020603050405020304" pitchFamily="18" charset="0"/>
              </a:rPr>
              <a:t>vinnor tycks uppskatta distansarbete i högre grad än män och det kan bero på att kvinnor  fortfarande tar större ansvar för familjens livspussel.</a:t>
            </a:r>
            <a:endParaRPr lang="sv-SE" dirty="0"/>
          </a:p>
          <a:p>
            <a:pPr marL="264795" indent="-264795"/>
            <a:r>
              <a:rPr lang="sv-SE" sz="1800" dirty="0">
                <a:effectLst/>
                <a:latin typeface="Arial" panose="020B0604020202020204" pitchFamily="34" charset="0"/>
                <a:ea typeface="Times New Roman" panose="02020603050405020304" pitchFamily="18" charset="0"/>
              </a:rPr>
              <a:t>Distansarbete kan upplevas som fördelaktigt för vissa grupper.</a:t>
            </a:r>
          </a:p>
          <a:p>
            <a:pPr marL="264795" indent="-264795"/>
            <a:r>
              <a:rPr lang="sv-SE" dirty="0">
                <a:latin typeface="Arial"/>
                <a:ea typeface="Times New Roman" panose="02020603050405020304" pitchFamily="18" charset="0"/>
                <a:cs typeface="Times New Roman"/>
              </a:rPr>
              <a:t>Ö</a:t>
            </a:r>
            <a:r>
              <a:rPr lang="sv-SE" sz="1800" dirty="0">
                <a:effectLst/>
                <a:latin typeface="Arial"/>
                <a:ea typeface="Times New Roman" panose="02020603050405020304" pitchFamily="18" charset="0"/>
                <a:cs typeface="Times New Roman"/>
              </a:rPr>
              <a:t>kad risk att män utsätter kvinnor för </a:t>
            </a:r>
            <a:r>
              <a:rPr lang="sv-SE" dirty="0">
                <a:latin typeface="Arial"/>
                <a:ea typeface="Times New Roman" panose="02020603050405020304" pitchFamily="18" charset="0"/>
                <a:cs typeface="Times New Roman"/>
              </a:rPr>
              <a:t>våld i hemmet</a:t>
            </a:r>
            <a:r>
              <a:rPr lang="sv-SE" sz="1800" dirty="0">
                <a:effectLst/>
                <a:latin typeface="Arial"/>
                <a:ea typeface="Times New Roman" panose="02020603050405020304" pitchFamily="18" charset="0"/>
                <a:cs typeface="Times New Roman"/>
              </a:rPr>
              <a:t>.</a:t>
            </a:r>
            <a:endParaRPr lang="sv-SE" dirty="0">
              <a:latin typeface="Arial"/>
              <a:cs typeface="Times New Roman"/>
            </a:endParaRPr>
          </a:p>
        </p:txBody>
      </p:sp>
      <p:sp>
        <p:nvSpPr>
          <p:cNvPr id="7" name="Platshållare för innehåll 5">
            <a:extLst>
              <a:ext uri="{FF2B5EF4-FFF2-40B4-BE49-F238E27FC236}">
                <a16:creationId xmlns:a16="http://schemas.microsoft.com/office/drawing/2014/main" id="{8501290C-B7A9-4D99-BE28-F6DBB0B325AA}"/>
              </a:ext>
            </a:extLst>
          </p:cNvPr>
          <p:cNvSpPr txBox="1">
            <a:spLocks/>
          </p:cNvSpPr>
          <p:nvPr/>
        </p:nvSpPr>
        <p:spPr>
          <a:xfrm>
            <a:off x="437332" y="1994960"/>
            <a:ext cx="5541528" cy="3815948"/>
          </a:xfrm>
          <a:prstGeom prst="rect">
            <a:avLst/>
          </a:prstGeom>
          <a:solidFill>
            <a:srgbClr val="D8CFC6"/>
          </a:solidFill>
        </p:spPr>
        <p:txBody>
          <a:bodyPr vert="horz" lIns="0" tIns="0" rIns="0" bIns="0" rtlCol="0">
            <a:normAutofit fontScale="77500" lnSpcReduction="20000"/>
          </a:bodyPr>
          <a:lstStyle>
            <a:lvl1pPr marL="265113" indent="-265113" algn="l" defTabSz="685800" rtl="0" eaLnBrk="1" latinLnBrk="0" hangingPunct="1">
              <a:lnSpc>
                <a:spcPct val="100000"/>
              </a:lnSpc>
              <a:spcBef>
                <a:spcPts val="750"/>
              </a:spcBef>
              <a:buClr>
                <a:schemeClr val="accent1"/>
              </a:buClr>
              <a:buSzPct val="10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1pPr>
            <a:lvl2pPr marL="54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2pPr>
            <a:lvl3pPr marL="72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3pPr>
            <a:lvl4pPr marL="90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4pPr>
            <a:lvl5pPr marL="108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5725" lvl="1" indent="0">
              <a:lnSpc>
                <a:spcPct val="120000"/>
              </a:lnSpc>
              <a:buClr>
                <a:srgbClr val="7930AE"/>
              </a:buClr>
              <a:buNone/>
            </a:pPr>
            <a:endParaRPr lang="sv-SE" sz="2300" b="1" dirty="0">
              <a:latin typeface="Times New Roman" panose="02020603050405020304" pitchFamily="18" charset="0"/>
              <a:ea typeface="SimHei" panose="02010609060101010101" pitchFamily="49" charset="-122"/>
            </a:endParaRPr>
          </a:p>
          <a:p>
            <a:pPr marL="274887" lvl="1" indent="0">
              <a:buClr>
                <a:srgbClr val="7930AE"/>
              </a:buClr>
              <a:buNone/>
            </a:pPr>
            <a:r>
              <a:rPr lang="sv-SE" sz="2100" b="1" dirty="0">
                <a:latin typeface="Times New Roman" panose="02020603050405020304" pitchFamily="18" charset="0"/>
                <a:ea typeface="SimHei" panose="02010609060101010101" pitchFamily="49" charset="-122"/>
              </a:rPr>
              <a:t> </a:t>
            </a:r>
            <a:r>
              <a:rPr kumimoji="0" lang="sv-SE" sz="2100" b="1" i="0" u="none" strike="noStrike" kern="1200" cap="none" spc="0" normalizeH="0" baseline="0" noProof="0" dirty="0">
                <a:ln>
                  <a:noFill/>
                </a:ln>
                <a:solidFill>
                  <a:prstClr val="black"/>
                </a:solidFill>
                <a:effectLst/>
                <a:uLnTx/>
                <a:uFillTx/>
                <a:latin typeface="Arial"/>
              </a:rPr>
              <a:t>Vision vill: </a:t>
            </a:r>
          </a:p>
          <a:p>
            <a:pPr lvl="1">
              <a:buClr>
                <a:srgbClr val="7930AE"/>
              </a:buClr>
            </a:pPr>
            <a:r>
              <a:rPr lang="sv-SE" sz="2100" dirty="0">
                <a:solidFill>
                  <a:prstClr val="black"/>
                </a:solidFill>
              </a:rPr>
              <a:t>Att arbetsgivare noga följer utvecklingen av distansarbete och aktivt medverkar till att det inte leder till en kvinnofälla där kvinnor arbetar i högre grad hemifrån än män i syfte att få ihop livspusslet. </a:t>
            </a:r>
          </a:p>
          <a:p>
            <a:pPr lvl="1">
              <a:buClr>
                <a:srgbClr val="7930AE"/>
              </a:buClr>
            </a:pPr>
            <a:endParaRPr lang="sv-SE" sz="2100" dirty="0">
              <a:solidFill>
                <a:prstClr val="black"/>
              </a:solidFill>
            </a:endParaRPr>
          </a:p>
          <a:p>
            <a:pPr lvl="1">
              <a:buClr>
                <a:srgbClr val="7930AE"/>
              </a:buClr>
            </a:pPr>
            <a:r>
              <a:rPr lang="sv-SE" sz="2100" dirty="0">
                <a:solidFill>
                  <a:prstClr val="black"/>
                </a:solidFill>
              </a:rPr>
              <a:t>Att arbetsgivare och chefer vid distansarbete tar i beaktande de anpassningar som måste göras utifrån att vi är olika. </a:t>
            </a:r>
            <a:br>
              <a:rPr lang="sv-SE" sz="2100" dirty="0">
                <a:solidFill>
                  <a:prstClr val="black"/>
                </a:solidFill>
              </a:rPr>
            </a:br>
            <a:endParaRPr lang="sv-SE" sz="2100" dirty="0">
              <a:solidFill>
                <a:prstClr val="black"/>
              </a:solidFill>
            </a:endParaRPr>
          </a:p>
          <a:p>
            <a:pPr lvl="1">
              <a:buClr>
                <a:srgbClr val="7930AE"/>
              </a:buClr>
            </a:pPr>
            <a:r>
              <a:rPr lang="sv-SE" sz="2100" dirty="0">
                <a:solidFill>
                  <a:prstClr val="black"/>
                </a:solidFill>
              </a:rPr>
              <a:t>Att arbetsgivare vid distansarbete upprättar rutiner för att kunna fånga upp och följa upp eventuella risker för våld i hemmet som kan drabba de anställda. </a:t>
            </a:r>
          </a:p>
          <a:p>
            <a:pPr marL="265113" marR="0" lvl="0" indent="-265113" algn="l" defTabSz="685800" rtl="0" eaLnBrk="1" fontAlgn="auto" latinLnBrk="0" hangingPunct="1">
              <a:lnSpc>
                <a:spcPct val="100000"/>
              </a:lnSpc>
              <a:spcBef>
                <a:spcPts val="750"/>
              </a:spcBef>
              <a:spcAft>
                <a:spcPts val="0"/>
              </a:spcAft>
              <a:buClr>
                <a:srgbClr val="7930AE"/>
              </a:buClr>
              <a:buSzPct val="100000"/>
              <a:buFont typeface="Times New Roman" panose="02020603050405020304" pitchFamily="18" charset="0"/>
              <a:buChar char="►"/>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p:txBody>
      </p:sp>
      <p:grpSp>
        <p:nvGrpSpPr>
          <p:cNvPr id="5" name="Bild 2">
            <a:extLst>
              <a:ext uri="{FF2B5EF4-FFF2-40B4-BE49-F238E27FC236}">
                <a16:creationId xmlns:a16="http://schemas.microsoft.com/office/drawing/2014/main" id="{3BF684C4-56C0-4BEF-902D-2A97C88BEC0C}"/>
              </a:ext>
            </a:extLst>
          </p:cNvPr>
          <p:cNvGrpSpPr/>
          <p:nvPr>
            <p:custDataLst>
              <p:tags r:id="rId1"/>
            </p:custDataLst>
          </p:nvPr>
        </p:nvGrpSpPr>
        <p:grpSpPr>
          <a:xfrm>
            <a:off x="8852018" y="4893603"/>
            <a:ext cx="2045121" cy="1834607"/>
            <a:chOff x="430530" y="247582"/>
            <a:chExt cx="2045121" cy="1834607"/>
          </a:xfrm>
        </p:grpSpPr>
        <p:sp>
          <p:nvSpPr>
            <p:cNvPr id="8" name="Frihandsfigur: Form 7">
              <a:extLst>
                <a:ext uri="{FF2B5EF4-FFF2-40B4-BE49-F238E27FC236}">
                  <a16:creationId xmlns:a16="http://schemas.microsoft.com/office/drawing/2014/main" id="{C22EF193-2EC0-4E5B-92AC-1BD3797E5CDF}"/>
                </a:ext>
              </a:extLst>
            </p:cNvPr>
            <p:cNvSpPr/>
            <p:nvPr/>
          </p:nvSpPr>
          <p:spPr>
            <a:xfrm>
              <a:off x="602437" y="950137"/>
              <a:ext cx="1618273" cy="1132052"/>
            </a:xfrm>
            <a:custGeom>
              <a:avLst/>
              <a:gdLst>
                <a:gd name="connsiteX0" fmla="*/ 1618273 w 1618273"/>
                <a:gd name="connsiteY0" fmla="*/ 146074 h 1132052"/>
                <a:gd name="connsiteX1" fmla="*/ 1472199 w 1618273"/>
                <a:gd name="connsiteY1" fmla="*/ 0 h 1132052"/>
                <a:gd name="connsiteX2" fmla="*/ 146074 w 1618273"/>
                <a:gd name="connsiteY2" fmla="*/ 0 h 1132052"/>
                <a:gd name="connsiteX3" fmla="*/ 0 w 1618273"/>
                <a:gd name="connsiteY3" fmla="*/ 146074 h 1132052"/>
                <a:gd name="connsiteX4" fmla="*/ 0 w 1618273"/>
                <a:gd name="connsiteY4" fmla="*/ 670673 h 1132052"/>
                <a:gd name="connsiteX5" fmla="*/ 146074 w 1618273"/>
                <a:gd name="connsiteY5" fmla="*/ 816748 h 1132052"/>
                <a:gd name="connsiteX6" fmla="*/ 425629 w 1618273"/>
                <a:gd name="connsiteY6" fmla="*/ 816748 h 1132052"/>
                <a:gd name="connsiteX7" fmla="*/ 663037 w 1618273"/>
                <a:gd name="connsiteY7" fmla="*/ 1054156 h 1132052"/>
                <a:gd name="connsiteX8" fmla="*/ 663037 w 1618273"/>
                <a:gd name="connsiteY8" fmla="*/ 1132052 h 1132052"/>
                <a:gd name="connsiteX9" fmla="*/ 955236 w 1618273"/>
                <a:gd name="connsiteY9" fmla="*/ 1132052 h 1132052"/>
                <a:gd name="connsiteX10" fmla="*/ 955236 w 1618273"/>
                <a:gd name="connsiteY10" fmla="*/ 1054205 h 1132052"/>
                <a:gd name="connsiteX11" fmla="*/ 1192644 w 1618273"/>
                <a:gd name="connsiteY11" fmla="*/ 816797 h 1132052"/>
                <a:gd name="connsiteX12" fmla="*/ 1472199 w 1618273"/>
                <a:gd name="connsiteY12" fmla="*/ 816797 h 1132052"/>
                <a:gd name="connsiteX13" fmla="*/ 1618273 w 1618273"/>
                <a:gd name="connsiteY13" fmla="*/ 670723 h 1132052"/>
                <a:gd name="connsiteX14" fmla="*/ 1618273 w 1618273"/>
                <a:gd name="connsiteY14" fmla="*/ 146074 h 1132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8273" h="1132052">
                  <a:moveTo>
                    <a:pt x="1618273" y="146074"/>
                  </a:moveTo>
                  <a:cubicBezTo>
                    <a:pt x="1618273" y="65401"/>
                    <a:pt x="1552872" y="0"/>
                    <a:pt x="1472199" y="0"/>
                  </a:cubicBezTo>
                  <a:lnTo>
                    <a:pt x="146074" y="0"/>
                  </a:lnTo>
                  <a:cubicBezTo>
                    <a:pt x="65401" y="0"/>
                    <a:pt x="0" y="65401"/>
                    <a:pt x="0" y="146074"/>
                  </a:cubicBezTo>
                  <a:lnTo>
                    <a:pt x="0" y="670673"/>
                  </a:lnTo>
                  <a:cubicBezTo>
                    <a:pt x="0" y="751346"/>
                    <a:pt x="65401" y="816748"/>
                    <a:pt x="146074" y="816748"/>
                  </a:cubicBezTo>
                  <a:lnTo>
                    <a:pt x="425629" y="816748"/>
                  </a:lnTo>
                  <a:cubicBezTo>
                    <a:pt x="556729" y="816748"/>
                    <a:pt x="663037" y="923006"/>
                    <a:pt x="663037" y="1054156"/>
                  </a:cubicBezTo>
                  <a:lnTo>
                    <a:pt x="663037" y="1132052"/>
                  </a:lnTo>
                  <a:lnTo>
                    <a:pt x="955236" y="1132052"/>
                  </a:lnTo>
                  <a:lnTo>
                    <a:pt x="955236" y="1054205"/>
                  </a:lnTo>
                  <a:cubicBezTo>
                    <a:pt x="955236" y="923105"/>
                    <a:pt x="1061494" y="816797"/>
                    <a:pt x="1192644" y="816797"/>
                  </a:cubicBezTo>
                  <a:lnTo>
                    <a:pt x="1472199" y="816797"/>
                  </a:lnTo>
                  <a:cubicBezTo>
                    <a:pt x="1552872" y="816797"/>
                    <a:pt x="1618273" y="751396"/>
                    <a:pt x="1618273" y="670723"/>
                  </a:cubicBezTo>
                  <a:lnTo>
                    <a:pt x="1618273" y="146074"/>
                  </a:lnTo>
                  <a:close/>
                </a:path>
              </a:pathLst>
            </a:custGeom>
            <a:solidFill>
              <a:srgbClr val="7930AB"/>
            </a:solidFill>
            <a:ln w="4947" cap="flat">
              <a:noFill/>
              <a:prstDash val="solid"/>
              <a:miter/>
            </a:ln>
          </p:spPr>
          <p:txBody>
            <a:bodyPr rtlCol="0" anchor="ctr"/>
            <a:lstStyle/>
            <a:p>
              <a:endParaRPr lang="en-US"/>
            </a:p>
          </p:txBody>
        </p:sp>
        <p:sp>
          <p:nvSpPr>
            <p:cNvPr id="9" name="Frihandsfigur: Form 8">
              <a:extLst>
                <a:ext uri="{FF2B5EF4-FFF2-40B4-BE49-F238E27FC236}">
                  <a16:creationId xmlns:a16="http://schemas.microsoft.com/office/drawing/2014/main" id="{553B41F7-01C1-47A6-B675-9A6451E3FEC3}"/>
                </a:ext>
              </a:extLst>
            </p:cNvPr>
            <p:cNvSpPr/>
            <p:nvPr/>
          </p:nvSpPr>
          <p:spPr>
            <a:xfrm>
              <a:off x="781981" y="247582"/>
              <a:ext cx="1256458" cy="1271184"/>
            </a:xfrm>
            <a:custGeom>
              <a:avLst/>
              <a:gdLst>
                <a:gd name="connsiteX0" fmla="*/ 629320 w 1256458"/>
                <a:gd name="connsiteY0" fmla="*/ 0 h 1271184"/>
                <a:gd name="connsiteX1" fmla="*/ 628229 w 1256458"/>
                <a:gd name="connsiteY1" fmla="*/ 50 h 1271184"/>
                <a:gd name="connsiteX2" fmla="*/ 627139 w 1256458"/>
                <a:gd name="connsiteY2" fmla="*/ 0 h 1271184"/>
                <a:gd name="connsiteX3" fmla="*/ 0 w 1256458"/>
                <a:gd name="connsiteY3" fmla="*/ 566299 h 1271184"/>
                <a:gd name="connsiteX4" fmla="*/ 627139 w 1256458"/>
                <a:gd name="connsiteY4" fmla="*/ 1271185 h 1271184"/>
                <a:gd name="connsiteX5" fmla="*/ 628229 w 1256458"/>
                <a:gd name="connsiteY5" fmla="*/ 1270094 h 1271184"/>
                <a:gd name="connsiteX6" fmla="*/ 629320 w 1256458"/>
                <a:gd name="connsiteY6" fmla="*/ 1271185 h 1271184"/>
                <a:gd name="connsiteX7" fmla="*/ 1256459 w 1256458"/>
                <a:gd name="connsiteY7" fmla="*/ 566299 h 1271184"/>
                <a:gd name="connsiteX8" fmla="*/ 629320 w 1256458"/>
                <a:gd name="connsiteY8" fmla="*/ 0 h 127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458" h="1271184">
                  <a:moveTo>
                    <a:pt x="629320" y="0"/>
                  </a:moveTo>
                  <a:cubicBezTo>
                    <a:pt x="628973" y="0"/>
                    <a:pt x="628576" y="0"/>
                    <a:pt x="628229" y="50"/>
                  </a:cubicBezTo>
                  <a:cubicBezTo>
                    <a:pt x="627882" y="0"/>
                    <a:pt x="627486" y="0"/>
                    <a:pt x="627139" y="0"/>
                  </a:cubicBezTo>
                  <a:cubicBezTo>
                    <a:pt x="280794" y="0"/>
                    <a:pt x="0" y="253573"/>
                    <a:pt x="0" y="566299"/>
                  </a:cubicBezTo>
                  <a:cubicBezTo>
                    <a:pt x="0" y="1027380"/>
                    <a:pt x="484981" y="983400"/>
                    <a:pt x="627139" y="1271185"/>
                  </a:cubicBezTo>
                  <a:cubicBezTo>
                    <a:pt x="627486" y="1270838"/>
                    <a:pt x="627882" y="1270441"/>
                    <a:pt x="628229" y="1270094"/>
                  </a:cubicBezTo>
                  <a:cubicBezTo>
                    <a:pt x="628576" y="1270441"/>
                    <a:pt x="628973" y="1270838"/>
                    <a:pt x="629320" y="1271185"/>
                  </a:cubicBezTo>
                  <a:cubicBezTo>
                    <a:pt x="771478" y="983400"/>
                    <a:pt x="1256459" y="1027430"/>
                    <a:pt x="1256459" y="566299"/>
                  </a:cubicBezTo>
                  <a:cubicBezTo>
                    <a:pt x="1256508" y="253573"/>
                    <a:pt x="975714" y="0"/>
                    <a:pt x="629320" y="0"/>
                  </a:cubicBezTo>
                  <a:close/>
                </a:path>
              </a:pathLst>
            </a:custGeom>
            <a:solidFill>
              <a:srgbClr val="60D6C2"/>
            </a:solidFill>
            <a:ln w="4947" cap="flat">
              <a:noFill/>
              <a:prstDash val="solid"/>
              <a:miter/>
            </a:ln>
          </p:spPr>
          <p:txBody>
            <a:bodyPr rtlCol="0" anchor="ctr"/>
            <a:lstStyle/>
            <a:p>
              <a:endParaRPr lang="en-US"/>
            </a:p>
          </p:txBody>
        </p:sp>
        <p:sp>
          <p:nvSpPr>
            <p:cNvPr id="10" name="Frihandsfigur: Form 9">
              <a:extLst>
                <a:ext uri="{FF2B5EF4-FFF2-40B4-BE49-F238E27FC236}">
                  <a16:creationId xmlns:a16="http://schemas.microsoft.com/office/drawing/2014/main" id="{B3188F74-CC33-4A8D-8569-7C3D82346908}"/>
                </a:ext>
              </a:extLst>
            </p:cNvPr>
            <p:cNvSpPr/>
            <p:nvPr/>
          </p:nvSpPr>
          <p:spPr>
            <a:xfrm>
              <a:off x="1768851" y="986915"/>
              <a:ext cx="591173" cy="804266"/>
            </a:xfrm>
            <a:custGeom>
              <a:avLst/>
              <a:gdLst>
                <a:gd name="connsiteX0" fmla="*/ 98375 w 591173"/>
                <a:gd name="connsiteY0" fmla="*/ 456088 h 804266"/>
                <a:gd name="connsiteX1" fmla="*/ 38725 w 591173"/>
                <a:gd name="connsiteY1" fmla="*/ 444287 h 804266"/>
                <a:gd name="connsiteX2" fmla="*/ 43336 w 591173"/>
                <a:gd name="connsiteY2" fmla="*/ 425296 h 804266"/>
                <a:gd name="connsiteX3" fmla="*/ 42394 w 591173"/>
                <a:gd name="connsiteY3" fmla="*/ 404471 h 804266"/>
                <a:gd name="connsiteX4" fmla="*/ 0 w 591173"/>
                <a:gd name="connsiteY4" fmla="*/ 391777 h 804266"/>
                <a:gd name="connsiteX5" fmla="*/ 113349 w 591173"/>
                <a:gd name="connsiteY5" fmla="*/ 37946 h 804266"/>
                <a:gd name="connsiteX6" fmla="*/ 294380 w 591173"/>
                <a:gd name="connsiteY6" fmla="*/ 1898 h 804266"/>
                <a:gd name="connsiteX7" fmla="*/ 584943 w 591173"/>
                <a:gd name="connsiteY7" fmla="*/ 368076 h 804266"/>
                <a:gd name="connsiteX8" fmla="*/ 486419 w 591173"/>
                <a:gd name="connsiteY8" fmla="*/ 552280 h 804266"/>
                <a:gd name="connsiteX9" fmla="*/ 486419 w 591173"/>
                <a:gd name="connsiteY9" fmla="*/ 804266 h 804266"/>
                <a:gd name="connsiteX10" fmla="*/ 220698 w 591173"/>
                <a:gd name="connsiteY10" fmla="*/ 804266 h 804266"/>
                <a:gd name="connsiteX11" fmla="*/ 220698 w 591173"/>
                <a:gd name="connsiteY11" fmla="*/ 595468 h 804266"/>
                <a:gd name="connsiteX12" fmla="*/ 110225 w 591173"/>
                <a:gd name="connsiteY12" fmla="*/ 595468 h 804266"/>
                <a:gd name="connsiteX13" fmla="*/ 52906 w 591173"/>
                <a:gd name="connsiteY13" fmla="*/ 532050 h 804266"/>
                <a:gd name="connsiteX14" fmla="*/ 56129 w 591173"/>
                <a:gd name="connsiteY14" fmla="*/ 503490 h 804266"/>
                <a:gd name="connsiteX15" fmla="*/ 47402 w 591173"/>
                <a:gd name="connsiteY15" fmla="*/ 483061 h 804266"/>
                <a:gd name="connsiteX16" fmla="*/ 98375 w 591173"/>
                <a:gd name="connsiteY16" fmla="*/ 456088 h 80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1173" h="804266">
                  <a:moveTo>
                    <a:pt x="98375" y="456088"/>
                  </a:moveTo>
                  <a:cubicBezTo>
                    <a:pt x="98970" y="454600"/>
                    <a:pt x="38725" y="444287"/>
                    <a:pt x="38725" y="444287"/>
                  </a:cubicBezTo>
                  <a:lnTo>
                    <a:pt x="43336" y="425296"/>
                  </a:lnTo>
                  <a:lnTo>
                    <a:pt x="42394" y="404471"/>
                  </a:lnTo>
                  <a:lnTo>
                    <a:pt x="0" y="391777"/>
                  </a:lnTo>
                  <a:cubicBezTo>
                    <a:pt x="0" y="391777"/>
                    <a:pt x="102788" y="57680"/>
                    <a:pt x="113349" y="37946"/>
                  </a:cubicBezTo>
                  <a:cubicBezTo>
                    <a:pt x="153413" y="40375"/>
                    <a:pt x="258779" y="-10300"/>
                    <a:pt x="294380" y="1898"/>
                  </a:cubicBezTo>
                  <a:cubicBezTo>
                    <a:pt x="461478" y="59217"/>
                    <a:pt x="625453" y="263355"/>
                    <a:pt x="584943" y="368076"/>
                  </a:cubicBezTo>
                  <a:cubicBezTo>
                    <a:pt x="570166" y="406355"/>
                    <a:pt x="486419" y="552280"/>
                    <a:pt x="486419" y="552280"/>
                  </a:cubicBezTo>
                  <a:lnTo>
                    <a:pt x="486419" y="804266"/>
                  </a:lnTo>
                  <a:lnTo>
                    <a:pt x="220698" y="804266"/>
                  </a:lnTo>
                  <a:lnTo>
                    <a:pt x="220698" y="595468"/>
                  </a:lnTo>
                  <a:lnTo>
                    <a:pt x="110225" y="595468"/>
                  </a:lnTo>
                  <a:cubicBezTo>
                    <a:pt x="76855" y="595468"/>
                    <a:pt x="50774" y="581287"/>
                    <a:pt x="52906" y="532050"/>
                  </a:cubicBezTo>
                  <a:lnTo>
                    <a:pt x="56129" y="503490"/>
                  </a:lnTo>
                  <a:lnTo>
                    <a:pt x="47402" y="483061"/>
                  </a:lnTo>
                  <a:cubicBezTo>
                    <a:pt x="47452" y="483061"/>
                    <a:pt x="89945" y="476863"/>
                    <a:pt x="98375" y="456088"/>
                  </a:cubicBezTo>
                  <a:close/>
                </a:path>
              </a:pathLst>
            </a:custGeom>
            <a:solidFill>
              <a:srgbClr val="FFFFFF"/>
            </a:solidFill>
            <a:ln w="4947" cap="flat">
              <a:noFill/>
              <a:prstDash val="solid"/>
              <a:miter/>
            </a:ln>
          </p:spPr>
          <p:txBody>
            <a:bodyPr rtlCol="0" anchor="ctr"/>
            <a:lstStyle/>
            <a:p>
              <a:endParaRPr lang="en-US"/>
            </a:p>
          </p:txBody>
        </p:sp>
        <p:sp>
          <p:nvSpPr>
            <p:cNvPr id="11" name="Frihandsfigur: Form 10">
              <a:extLst>
                <a:ext uri="{FF2B5EF4-FFF2-40B4-BE49-F238E27FC236}">
                  <a16:creationId xmlns:a16="http://schemas.microsoft.com/office/drawing/2014/main" id="{32A5EFB2-9C59-4628-8E2D-A92B9456E578}"/>
                </a:ext>
              </a:extLst>
            </p:cNvPr>
            <p:cNvSpPr/>
            <p:nvPr/>
          </p:nvSpPr>
          <p:spPr>
            <a:xfrm>
              <a:off x="1864499" y="1221163"/>
              <a:ext cx="35502" cy="35502"/>
            </a:xfrm>
            <a:custGeom>
              <a:avLst/>
              <a:gdLst>
                <a:gd name="connsiteX0" fmla="*/ 35502 w 35502"/>
                <a:gd name="connsiteY0" fmla="*/ 17751 h 35502"/>
                <a:gd name="connsiteX1" fmla="*/ 17751 w 35502"/>
                <a:gd name="connsiteY1" fmla="*/ 35502 h 35502"/>
                <a:gd name="connsiteX2" fmla="*/ 0 w 35502"/>
                <a:gd name="connsiteY2" fmla="*/ 17751 h 35502"/>
                <a:gd name="connsiteX3" fmla="*/ 17751 w 35502"/>
                <a:gd name="connsiteY3" fmla="*/ 0 h 35502"/>
                <a:gd name="connsiteX4" fmla="*/ 35502 w 35502"/>
                <a:gd name="connsiteY4" fmla="*/ 17751 h 35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02" h="35502">
                  <a:moveTo>
                    <a:pt x="35502" y="17751"/>
                  </a:moveTo>
                  <a:cubicBezTo>
                    <a:pt x="35502" y="27555"/>
                    <a:pt x="27555" y="35502"/>
                    <a:pt x="17751" y="35502"/>
                  </a:cubicBezTo>
                  <a:cubicBezTo>
                    <a:pt x="7947" y="35502"/>
                    <a:pt x="0" y="27555"/>
                    <a:pt x="0" y="17751"/>
                  </a:cubicBezTo>
                  <a:cubicBezTo>
                    <a:pt x="0" y="7947"/>
                    <a:pt x="7947" y="0"/>
                    <a:pt x="17751" y="0"/>
                  </a:cubicBezTo>
                  <a:cubicBezTo>
                    <a:pt x="27555" y="0"/>
                    <a:pt x="35502" y="7947"/>
                    <a:pt x="35502" y="17751"/>
                  </a:cubicBezTo>
                  <a:close/>
                </a:path>
              </a:pathLst>
            </a:custGeom>
            <a:solidFill>
              <a:srgbClr val="5C1188"/>
            </a:solidFill>
            <a:ln w="4947" cap="flat">
              <a:noFill/>
              <a:prstDash val="solid"/>
              <a:miter/>
            </a:ln>
          </p:spPr>
          <p:txBody>
            <a:bodyPr rtlCol="0" anchor="ctr"/>
            <a:lstStyle/>
            <a:p>
              <a:endParaRPr lang="en-US"/>
            </a:p>
          </p:txBody>
        </p:sp>
        <p:grpSp>
          <p:nvGrpSpPr>
            <p:cNvPr id="12" name="Bild 2">
              <a:extLst>
                <a:ext uri="{FF2B5EF4-FFF2-40B4-BE49-F238E27FC236}">
                  <a16:creationId xmlns:a16="http://schemas.microsoft.com/office/drawing/2014/main" id="{45858E16-C06D-43F2-9914-E00AB28E6F55}"/>
                </a:ext>
              </a:extLst>
            </p:cNvPr>
            <p:cNvGrpSpPr/>
            <p:nvPr/>
          </p:nvGrpSpPr>
          <p:grpSpPr>
            <a:xfrm>
              <a:off x="430530" y="899115"/>
              <a:ext cx="682275" cy="872777"/>
              <a:chOff x="430530" y="899115"/>
              <a:chExt cx="682275" cy="872777"/>
            </a:xfrm>
          </p:grpSpPr>
          <p:sp>
            <p:nvSpPr>
              <p:cNvPr id="18" name="Frihandsfigur: Form 17">
                <a:extLst>
                  <a:ext uri="{FF2B5EF4-FFF2-40B4-BE49-F238E27FC236}">
                    <a16:creationId xmlns:a16="http://schemas.microsoft.com/office/drawing/2014/main" id="{B6D879F3-2273-45EC-B755-74C19571080C}"/>
                  </a:ext>
                </a:extLst>
              </p:cNvPr>
              <p:cNvSpPr/>
              <p:nvPr/>
            </p:nvSpPr>
            <p:spPr>
              <a:xfrm>
                <a:off x="596785" y="1199644"/>
                <a:ext cx="516020" cy="572249"/>
              </a:xfrm>
              <a:custGeom>
                <a:avLst/>
                <a:gdLst>
                  <a:gd name="connsiteX0" fmla="*/ 48146 w 516020"/>
                  <a:gd name="connsiteY0" fmla="*/ 82062 h 572249"/>
                  <a:gd name="connsiteX1" fmla="*/ 146868 w 516020"/>
                  <a:gd name="connsiteY1" fmla="*/ 82062 h 572249"/>
                  <a:gd name="connsiteX2" fmla="*/ 146868 w 516020"/>
                  <a:gd name="connsiteY2" fmla="*/ 176321 h 572249"/>
                  <a:gd name="connsiteX3" fmla="*/ 191394 w 516020"/>
                  <a:gd name="connsiteY3" fmla="*/ 176321 h 572249"/>
                  <a:gd name="connsiteX4" fmla="*/ 191394 w 516020"/>
                  <a:gd name="connsiteY4" fmla="*/ 0 h 572249"/>
                  <a:gd name="connsiteX5" fmla="*/ 443826 w 516020"/>
                  <a:gd name="connsiteY5" fmla="*/ 0 h 572249"/>
                  <a:gd name="connsiteX6" fmla="*/ 443628 w 516020"/>
                  <a:gd name="connsiteY6" fmla="*/ 13784 h 572249"/>
                  <a:gd name="connsiteX7" fmla="*/ 516021 w 516020"/>
                  <a:gd name="connsiteY7" fmla="*/ 178552 h 572249"/>
                  <a:gd name="connsiteX8" fmla="*/ 467280 w 516020"/>
                  <a:gd name="connsiteY8" fmla="*/ 199278 h 572249"/>
                  <a:gd name="connsiteX9" fmla="*/ 464701 w 516020"/>
                  <a:gd name="connsiteY9" fmla="*/ 241772 h 572249"/>
                  <a:gd name="connsiteX10" fmla="*/ 386755 w 516020"/>
                  <a:gd name="connsiteY10" fmla="*/ 241772 h 572249"/>
                  <a:gd name="connsiteX11" fmla="*/ 455727 w 516020"/>
                  <a:gd name="connsiteY11" fmla="*/ 277423 h 572249"/>
                  <a:gd name="connsiteX12" fmla="*/ 455727 w 516020"/>
                  <a:gd name="connsiteY12" fmla="*/ 287091 h 572249"/>
                  <a:gd name="connsiteX13" fmla="*/ 455727 w 516020"/>
                  <a:gd name="connsiteY13" fmla="*/ 355864 h 572249"/>
                  <a:gd name="connsiteX14" fmla="*/ 416010 w 516020"/>
                  <a:gd name="connsiteY14" fmla="*/ 395581 h 572249"/>
                  <a:gd name="connsiteX15" fmla="*/ 278067 w 516020"/>
                  <a:gd name="connsiteY15" fmla="*/ 395581 h 572249"/>
                  <a:gd name="connsiteX16" fmla="*/ 278067 w 516020"/>
                  <a:gd name="connsiteY16" fmla="*/ 572249 h 572249"/>
                  <a:gd name="connsiteX17" fmla="*/ 0 w 516020"/>
                  <a:gd name="connsiteY17" fmla="*/ 572249 h 572249"/>
                  <a:gd name="connsiteX18" fmla="*/ 0 w 516020"/>
                  <a:gd name="connsiteY18" fmla="*/ 331568 h 572249"/>
                  <a:gd name="connsiteX19" fmla="*/ 45865 w 516020"/>
                  <a:gd name="connsiteY19" fmla="*/ 331568 h 572249"/>
                  <a:gd name="connsiteX20" fmla="*/ 48146 w 516020"/>
                  <a:gd name="connsiteY20" fmla="*/ 82062 h 5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6020" h="572249">
                    <a:moveTo>
                      <a:pt x="48146" y="82062"/>
                    </a:moveTo>
                    <a:lnTo>
                      <a:pt x="146868" y="82062"/>
                    </a:lnTo>
                    <a:lnTo>
                      <a:pt x="146868" y="176321"/>
                    </a:lnTo>
                    <a:lnTo>
                      <a:pt x="191394" y="176321"/>
                    </a:lnTo>
                    <a:lnTo>
                      <a:pt x="191394" y="0"/>
                    </a:lnTo>
                    <a:lnTo>
                      <a:pt x="443826" y="0"/>
                    </a:lnTo>
                    <a:cubicBezTo>
                      <a:pt x="443926" y="8776"/>
                      <a:pt x="443628" y="13784"/>
                      <a:pt x="443628" y="13784"/>
                    </a:cubicBezTo>
                    <a:lnTo>
                      <a:pt x="516021" y="178552"/>
                    </a:lnTo>
                    <a:lnTo>
                      <a:pt x="467280" y="199278"/>
                    </a:lnTo>
                    <a:lnTo>
                      <a:pt x="464701" y="241772"/>
                    </a:lnTo>
                    <a:lnTo>
                      <a:pt x="386755" y="241772"/>
                    </a:lnTo>
                    <a:cubicBezTo>
                      <a:pt x="386755" y="241772"/>
                      <a:pt x="392606" y="270629"/>
                      <a:pt x="455727" y="277423"/>
                    </a:cubicBezTo>
                    <a:lnTo>
                      <a:pt x="455727" y="287091"/>
                    </a:lnTo>
                    <a:lnTo>
                      <a:pt x="455727" y="355864"/>
                    </a:lnTo>
                    <a:cubicBezTo>
                      <a:pt x="455727" y="377781"/>
                      <a:pt x="437926" y="395581"/>
                      <a:pt x="416010" y="395581"/>
                    </a:cubicBezTo>
                    <a:lnTo>
                      <a:pt x="278067" y="395581"/>
                    </a:lnTo>
                    <a:lnTo>
                      <a:pt x="278067" y="572249"/>
                    </a:lnTo>
                    <a:lnTo>
                      <a:pt x="0" y="572249"/>
                    </a:lnTo>
                    <a:lnTo>
                      <a:pt x="0" y="331568"/>
                    </a:lnTo>
                    <a:lnTo>
                      <a:pt x="45865" y="331568"/>
                    </a:lnTo>
                    <a:lnTo>
                      <a:pt x="48146" y="82062"/>
                    </a:lnTo>
                    <a:close/>
                  </a:path>
                </a:pathLst>
              </a:custGeom>
              <a:solidFill>
                <a:srgbClr val="DACFC5"/>
              </a:solidFill>
              <a:ln w="4947" cap="flat">
                <a:noFill/>
                <a:prstDash val="solid"/>
                <a:miter/>
              </a:ln>
            </p:spPr>
            <p:txBody>
              <a:bodyPr rtlCol="0" anchor="ctr"/>
              <a:lstStyle/>
              <a:p>
                <a:endParaRPr lang="en-US"/>
              </a:p>
            </p:txBody>
          </p:sp>
          <p:sp>
            <p:nvSpPr>
              <p:cNvPr id="19" name="Frihandsfigur: Form 18">
                <a:extLst>
                  <a:ext uri="{FF2B5EF4-FFF2-40B4-BE49-F238E27FC236}">
                    <a16:creationId xmlns:a16="http://schemas.microsoft.com/office/drawing/2014/main" id="{AF541E00-2DB6-4DF0-9689-AC552BDD273B}"/>
                  </a:ext>
                </a:extLst>
              </p:cNvPr>
              <p:cNvSpPr/>
              <p:nvPr/>
            </p:nvSpPr>
            <p:spPr>
              <a:xfrm>
                <a:off x="430530" y="899115"/>
                <a:ext cx="627733" cy="683862"/>
              </a:xfrm>
              <a:custGeom>
                <a:avLst/>
                <a:gdLst>
                  <a:gd name="connsiteX0" fmla="*/ 359335 w 627733"/>
                  <a:gd name="connsiteY0" fmla="*/ 0 h 683862"/>
                  <a:gd name="connsiteX1" fmla="*/ 627734 w 627733"/>
                  <a:gd name="connsiteY1" fmla="*/ 300529 h 683862"/>
                  <a:gd name="connsiteX2" fmla="*/ 357600 w 627733"/>
                  <a:gd name="connsiteY2" fmla="*/ 300529 h 683862"/>
                  <a:gd name="connsiteX3" fmla="*/ 357600 w 627733"/>
                  <a:gd name="connsiteY3" fmla="*/ 476849 h 683862"/>
                  <a:gd name="connsiteX4" fmla="*/ 313073 w 627733"/>
                  <a:gd name="connsiteY4" fmla="*/ 476849 h 683862"/>
                  <a:gd name="connsiteX5" fmla="*/ 313073 w 627733"/>
                  <a:gd name="connsiteY5" fmla="*/ 419381 h 683862"/>
                  <a:gd name="connsiteX6" fmla="*/ 276282 w 627733"/>
                  <a:gd name="connsiteY6" fmla="*/ 382590 h 683862"/>
                  <a:gd name="connsiteX7" fmla="*/ 276282 w 627733"/>
                  <a:gd name="connsiteY7" fmla="*/ 382590 h 683862"/>
                  <a:gd name="connsiteX8" fmla="*/ 239491 w 627733"/>
                  <a:gd name="connsiteY8" fmla="*/ 418985 h 683862"/>
                  <a:gd name="connsiteX9" fmla="*/ 237656 w 627733"/>
                  <a:gd name="connsiteY9" fmla="*/ 683863 h 683862"/>
                  <a:gd name="connsiteX10" fmla="*/ 118010 w 627733"/>
                  <a:gd name="connsiteY10" fmla="*/ 683863 h 683862"/>
                  <a:gd name="connsiteX11" fmla="*/ 0 w 627733"/>
                  <a:gd name="connsiteY11" fmla="*/ 324874 h 683862"/>
                  <a:gd name="connsiteX12" fmla="*/ 359335 w 627733"/>
                  <a:gd name="connsiteY12" fmla="*/ 0 h 68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7733" h="683862">
                    <a:moveTo>
                      <a:pt x="359335" y="0"/>
                    </a:moveTo>
                    <a:cubicBezTo>
                      <a:pt x="609982" y="0"/>
                      <a:pt x="627089" y="241871"/>
                      <a:pt x="627734" y="300529"/>
                    </a:cubicBezTo>
                    <a:lnTo>
                      <a:pt x="357600" y="300529"/>
                    </a:lnTo>
                    <a:lnTo>
                      <a:pt x="357600" y="476849"/>
                    </a:lnTo>
                    <a:lnTo>
                      <a:pt x="313073" y="476849"/>
                    </a:lnTo>
                    <a:lnTo>
                      <a:pt x="313073" y="419381"/>
                    </a:lnTo>
                    <a:cubicBezTo>
                      <a:pt x="313073" y="399052"/>
                      <a:pt x="296612" y="382590"/>
                      <a:pt x="276282" y="382590"/>
                    </a:cubicBezTo>
                    <a:lnTo>
                      <a:pt x="276282" y="382590"/>
                    </a:lnTo>
                    <a:cubicBezTo>
                      <a:pt x="256101" y="382590"/>
                      <a:pt x="239689" y="398804"/>
                      <a:pt x="239491" y="418985"/>
                    </a:cubicBezTo>
                    <a:lnTo>
                      <a:pt x="237656" y="683863"/>
                    </a:lnTo>
                    <a:lnTo>
                      <a:pt x="118010" y="683863"/>
                    </a:lnTo>
                    <a:cubicBezTo>
                      <a:pt x="118010" y="566051"/>
                      <a:pt x="0" y="490138"/>
                      <a:pt x="0" y="324874"/>
                    </a:cubicBezTo>
                    <a:cubicBezTo>
                      <a:pt x="0" y="206964"/>
                      <a:pt x="80177" y="0"/>
                      <a:pt x="359335" y="0"/>
                    </a:cubicBezTo>
                    <a:close/>
                  </a:path>
                </a:pathLst>
              </a:custGeom>
              <a:solidFill>
                <a:srgbClr val="210061"/>
              </a:solidFill>
              <a:ln w="4947" cap="flat">
                <a:noFill/>
                <a:prstDash val="solid"/>
                <a:miter/>
              </a:ln>
            </p:spPr>
            <p:txBody>
              <a:bodyPr rtlCol="0" anchor="ctr"/>
              <a:lstStyle/>
              <a:p>
                <a:endParaRPr lang="en-US"/>
              </a:p>
            </p:txBody>
          </p:sp>
        </p:grpSp>
        <p:sp>
          <p:nvSpPr>
            <p:cNvPr id="13" name="Frihandsfigur: Form 12">
              <a:extLst>
                <a:ext uri="{FF2B5EF4-FFF2-40B4-BE49-F238E27FC236}">
                  <a16:creationId xmlns:a16="http://schemas.microsoft.com/office/drawing/2014/main" id="{4AB5301E-2785-4E92-AFCF-79060DC348F9}"/>
                </a:ext>
              </a:extLst>
            </p:cNvPr>
            <p:cNvSpPr/>
            <p:nvPr/>
          </p:nvSpPr>
          <p:spPr>
            <a:xfrm>
              <a:off x="961178" y="1230138"/>
              <a:ext cx="35502" cy="35502"/>
            </a:xfrm>
            <a:custGeom>
              <a:avLst/>
              <a:gdLst>
                <a:gd name="connsiteX0" fmla="*/ 35502 w 35502"/>
                <a:gd name="connsiteY0" fmla="*/ 17751 h 35502"/>
                <a:gd name="connsiteX1" fmla="*/ 17751 w 35502"/>
                <a:gd name="connsiteY1" fmla="*/ 35502 h 35502"/>
                <a:gd name="connsiteX2" fmla="*/ 0 w 35502"/>
                <a:gd name="connsiteY2" fmla="*/ 17751 h 35502"/>
                <a:gd name="connsiteX3" fmla="*/ 17751 w 35502"/>
                <a:gd name="connsiteY3" fmla="*/ 0 h 35502"/>
                <a:gd name="connsiteX4" fmla="*/ 35502 w 35502"/>
                <a:gd name="connsiteY4" fmla="*/ 17751 h 35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02" h="35502">
                  <a:moveTo>
                    <a:pt x="35502" y="17751"/>
                  </a:moveTo>
                  <a:cubicBezTo>
                    <a:pt x="35502" y="27555"/>
                    <a:pt x="27555" y="35502"/>
                    <a:pt x="17751" y="35502"/>
                  </a:cubicBezTo>
                  <a:cubicBezTo>
                    <a:pt x="7947" y="35502"/>
                    <a:pt x="0" y="27555"/>
                    <a:pt x="0" y="17751"/>
                  </a:cubicBezTo>
                  <a:cubicBezTo>
                    <a:pt x="0" y="7947"/>
                    <a:pt x="7947" y="0"/>
                    <a:pt x="17751" y="0"/>
                  </a:cubicBezTo>
                  <a:cubicBezTo>
                    <a:pt x="27555" y="0"/>
                    <a:pt x="35502" y="7947"/>
                    <a:pt x="35502" y="17751"/>
                  </a:cubicBezTo>
                  <a:close/>
                </a:path>
              </a:pathLst>
            </a:custGeom>
            <a:solidFill>
              <a:srgbClr val="210061"/>
            </a:solidFill>
            <a:ln w="4947" cap="flat">
              <a:noFill/>
              <a:prstDash val="solid"/>
              <a:miter/>
            </a:ln>
          </p:spPr>
          <p:txBody>
            <a:bodyPr rtlCol="0" anchor="ctr"/>
            <a:lstStyle/>
            <a:p>
              <a:endParaRPr lang="en-US"/>
            </a:p>
          </p:txBody>
        </p:sp>
        <p:sp>
          <p:nvSpPr>
            <p:cNvPr id="14" name="Frihandsfigur: Form 13">
              <a:extLst>
                <a:ext uri="{FF2B5EF4-FFF2-40B4-BE49-F238E27FC236}">
                  <a16:creationId xmlns:a16="http://schemas.microsoft.com/office/drawing/2014/main" id="{B4AC4A65-B2F0-43F9-BBEE-80DE3816BD9D}"/>
                </a:ext>
              </a:extLst>
            </p:cNvPr>
            <p:cNvSpPr/>
            <p:nvPr/>
          </p:nvSpPr>
          <p:spPr>
            <a:xfrm>
              <a:off x="1882250" y="910576"/>
              <a:ext cx="593401" cy="691442"/>
            </a:xfrm>
            <a:custGeom>
              <a:avLst/>
              <a:gdLst>
                <a:gd name="connsiteX0" fmla="*/ 531293 w 593401"/>
                <a:gd name="connsiteY0" fmla="*/ 122466 h 691442"/>
                <a:gd name="connsiteX1" fmla="*/ 149595 w 593401"/>
                <a:gd name="connsiteY1" fmla="*/ 16158 h 691442"/>
                <a:gd name="connsiteX2" fmla="*/ 0 w 593401"/>
                <a:gd name="connsiteY2" fmla="*/ 114334 h 691442"/>
                <a:gd name="connsiteX3" fmla="*/ 104721 w 593401"/>
                <a:gd name="connsiteY3" fmla="*/ 323331 h 691442"/>
                <a:gd name="connsiteX4" fmla="*/ 234483 w 593401"/>
                <a:gd name="connsiteY4" fmla="*/ 691443 h 691442"/>
                <a:gd name="connsiteX5" fmla="*/ 525541 w 593401"/>
                <a:gd name="connsiteY5" fmla="*/ 685492 h 691442"/>
                <a:gd name="connsiteX6" fmla="*/ 531293 w 593401"/>
                <a:gd name="connsiteY6" fmla="*/ 122466 h 69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401" h="691442">
                  <a:moveTo>
                    <a:pt x="531293" y="122466"/>
                  </a:moveTo>
                  <a:cubicBezTo>
                    <a:pt x="432323" y="-13592"/>
                    <a:pt x="259771" y="-14088"/>
                    <a:pt x="149595" y="16158"/>
                  </a:cubicBezTo>
                  <a:cubicBezTo>
                    <a:pt x="65451" y="39264"/>
                    <a:pt x="5801" y="95839"/>
                    <a:pt x="0" y="114334"/>
                  </a:cubicBezTo>
                  <a:cubicBezTo>
                    <a:pt x="8776" y="180579"/>
                    <a:pt x="46014" y="256145"/>
                    <a:pt x="104721" y="323331"/>
                  </a:cubicBezTo>
                  <a:cubicBezTo>
                    <a:pt x="221988" y="457456"/>
                    <a:pt x="270134" y="560739"/>
                    <a:pt x="234483" y="691443"/>
                  </a:cubicBezTo>
                  <a:lnTo>
                    <a:pt x="525541" y="685492"/>
                  </a:lnTo>
                  <a:cubicBezTo>
                    <a:pt x="549292" y="465736"/>
                    <a:pt x="662145" y="302357"/>
                    <a:pt x="531293" y="122466"/>
                  </a:cubicBezTo>
                  <a:close/>
                </a:path>
              </a:pathLst>
            </a:custGeom>
            <a:solidFill>
              <a:srgbClr val="F7C600"/>
            </a:solidFill>
            <a:ln w="4947" cap="flat">
              <a:noFill/>
              <a:prstDash val="solid"/>
              <a:miter/>
            </a:ln>
          </p:spPr>
          <p:txBody>
            <a:bodyPr rtlCol="0" anchor="ctr"/>
            <a:lstStyle/>
            <a:p>
              <a:endParaRPr lang="en-US"/>
            </a:p>
          </p:txBody>
        </p:sp>
        <p:grpSp>
          <p:nvGrpSpPr>
            <p:cNvPr id="15" name="Bild 2">
              <a:extLst>
                <a:ext uri="{FF2B5EF4-FFF2-40B4-BE49-F238E27FC236}">
                  <a16:creationId xmlns:a16="http://schemas.microsoft.com/office/drawing/2014/main" id="{444F7EEE-29C0-4EC7-B243-CD869A89EB95}"/>
                </a:ext>
              </a:extLst>
            </p:cNvPr>
            <p:cNvGrpSpPr/>
            <p:nvPr/>
          </p:nvGrpSpPr>
          <p:grpSpPr>
            <a:xfrm>
              <a:off x="1102657" y="489452"/>
              <a:ext cx="615059" cy="596745"/>
              <a:chOff x="1102657" y="489452"/>
              <a:chExt cx="615059" cy="596745"/>
            </a:xfrm>
          </p:grpSpPr>
          <p:sp>
            <p:nvSpPr>
              <p:cNvPr id="16" name="Frihandsfigur: Form 15">
                <a:extLst>
                  <a:ext uri="{FF2B5EF4-FFF2-40B4-BE49-F238E27FC236}">
                    <a16:creationId xmlns:a16="http://schemas.microsoft.com/office/drawing/2014/main" id="{552F05A6-5DBE-418C-B981-DFEE4C9D2C13}"/>
                  </a:ext>
                </a:extLst>
              </p:cNvPr>
              <p:cNvSpPr/>
              <p:nvPr/>
            </p:nvSpPr>
            <p:spPr>
              <a:xfrm>
                <a:off x="1329339" y="716200"/>
                <a:ext cx="165560" cy="165560"/>
              </a:xfrm>
              <a:custGeom>
                <a:avLst/>
                <a:gdLst>
                  <a:gd name="connsiteX0" fmla="*/ 165561 w 165560"/>
                  <a:gd name="connsiteY0" fmla="*/ 82805 h 165560"/>
                  <a:gd name="connsiteX1" fmla="*/ 82756 w 165560"/>
                  <a:gd name="connsiteY1" fmla="*/ 165561 h 165560"/>
                  <a:gd name="connsiteX2" fmla="*/ 0 w 165560"/>
                  <a:gd name="connsiteY2" fmla="*/ 82805 h 165560"/>
                  <a:gd name="connsiteX3" fmla="*/ 82756 w 165560"/>
                  <a:gd name="connsiteY3" fmla="*/ 0 h 165560"/>
                  <a:gd name="connsiteX4" fmla="*/ 165561 w 165560"/>
                  <a:gd name="connsiteY4" fmla="*/ 82805 h 165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0" h="165560">
                    <a:moveTo>
                      <a:pt x="165561" y="82805"/>
                    </a:moveTo>
                    <a:cubicBezTo>
                      <a:pt x="165561" y="128522"/>
                      <a:pt x="128522" y="165561"/>
                      <a:pt x="82756" y="165561"/>
                    </a:cubicBezTo>
                    <a:cubicBezTo>
                      <a:pt x="37089" y="165561"/>
                      <a:pt x="0" y="128522"/>
                      <a:pt x="0" y="82805"/>
                    </a:cubicBezTo>
                    <a:cubicBezTo>
                      <a:pt x="0" y="37089"/>
                      <a:pt x="37089" y="0"/>
                      <a:pt x="82756" y="0"/>
                    </a:cubicBezTo>
                    <a:cubicBezTo>
                      <a:pt x="128522" y="50"/>
                      <a:pt x="165561" y="37089"/>
                      <a:pt x="165561" y="82805"/>
                    </a:cubicBezTo>
                    <a:close/>
                  </a:path>
                </a:pathLst>
              </a:custGeom>
              <a:solidFill>
                <a:srgbClr val="006A53"/>
              </a:solidFill>
              <a:ln w="4947" cap="flat">
                <a:noFill/>
                <a:prstDash val="solid"/>
                <a:miter/>
              </a:ln>
            </p:spPr>
            <p:txBody>
              <a:bodyPr rtlCol="0" anchor="ctr"/>
              <a:lstStyle/>
              <a:p>
                <a:endParaRPr lang="en-US"/>
              </a:p>
            </p:txBody>
          </p:sp>
          <p:sp>
            <p:nvSpPr>
              <p:cNvPr id="17" name="Frihandsfigur: Form 16">
                <a:extLst>
                  <a:ext uri="{FF2B5EF4-FFF2-40B4-BE49-F238E27FC236}">
                    <a16:creationId xmlns:a16="http://schemas.microsoft.com/office/drawing/2014/main" id="{35989B08-CDD5-4917-9460-3C80AEBA0039}"/>
                  </a:ext>
                </a:extLst>
              </p:cNvPr>
              <p:cNvSpPr/>
              <p:nvPr/>
            </p:nvSpPr>
            <p:spPr>
              <a:xfrm>
                <a:off x="1102657" y="489452"/>
                <a:ext cx="615059" cy="596745"/>
              </a:xfrm>
              <a:custGeom>
                <a:avLst/>
                <a:gdLst>
                  <a:gd name="connsiteX0" fmla="*/ 609123 w 615059"/>
                  <a:gd name="connsiteY0" fmla="*/ 218963 h 596745"/>
                  <a:gd name="connsiteX1" fmla="*/ 457098 w 615059"/>
                  <a:gd name="connsiteY1" fmla="*/ 141463 h 596745"/>
                  <a:gd name="connsiteX2" fmla="*/ 421199 w 615059"/>
                  <a:gd name="connsiteY2" fmla="*/ 160355 h 596745"/>
                  <a:gd name="connsiteX3" fmla="*/ 428042 w 615059"/>
                  <a:gd name="connsiteY3" fmla="*/ 120687 h 596745"/>
                  <a:gd name="connsiteX4" fmla="*/ 307355 w 615059"/>
                  <a:gd name="connsiteY4" fmla="*/ 0 h 596745"/>
                  <a:gd name="connsiteX5" fmla="*/ 186717 w 615059"/>
                  <a:gd name="connsiteY5" fmla="*/ 120687 h 596745"/>
                  <a:gd name="connsiteX6" fmla="*/ 193609 w 615059"/>
                  <a:gd name="connsiteY6" fmla="*/ 160652 h 596745"/>
                  <a:gd name="connsiteX7" fmla="*/ 157958 w 615059"/>
                  <a:gd name="connsiteY7" fmla="*/ 141860 h 596745"/>
                  <a:gd name="connsiteX8" fmla="*/ 5933 w 615059"/>
                  <a:gd name="connsiteY8" fmla="*/ 219310 h 596745"/>
                  <a:gd name="connsiteX9" fmla="*/ 83384 w 615059"/>
                  <a:gd name="connsiteY9" fmla="*/ 371335 h 596745"/>
                  <a:gd name="connsiteX10" fmla="*/ 123497 w 615059"/>
                  <a:gd name="connsiteY10" fmla="*/ 377086 h 596745"/>
                  <a:gd name="connsiteX11" fmla="*/ 94639 w 615059"/>
                  <a:gd name="connsiteY11" fmla="*/ 405200 h 596745"/>
                  <a:gd name="connsiteX12" fmla="*/ 121315 w 615059"/>
                  <a:gd name="connsiteY12" fmla="*/ 573687 h 596745"/>
                  <a:gd name="connsiteX13" fmla="*/ 289901 w 615059"/>
                  <a:gd name="connsiteY13" fmla="*/ 547060 h 596745"/>
                  <a:gd name="connsiteX14" fmla="*/ 307801 w 615059"/>
                  <a:gd name="connsiteY14" fmla="*/ 510666 h 596745"/>
                  <a:gd name="connsiteX15" fmla="*/ 325601 w 615059"/>
                  <a:gd name="connsiteY15" fmla="*/ 546812 h 596745"/>
                  <a:gd name="connsiteX16" fmla="*/ 494088 w 615059"/>
                  <a:gd name="connsiteY16" fmla="*/ 573489 h 596745"/>
                  <a:gd name="connsiteX17" fmla="*/ 520814 w 615059"/>
                  <a:gd name="connsiteY17" fmla="*/ 404953 h 596745"/>
                  <a:gd name="connsiteX18" fmla="*/ 491708 w 615059"/>
                  <a:gd name="connsiteY18" fmla="*/ 376690 h 596745"/>
                  <a:gd name="connsiteX19" fmla="*/ 531573 w 615059"/>
                  <a:gd name="connsiteY19" fmla="*/ 370888 h 596745"/>
                  <a:gd name="connsiteX20" fmla="*/ 609123 w 615059"/>
                  <a:gd name="connsiteY20" fmla="*/ 218963 h 596745"/>
                  <a:gd name="connsiteX21" fmla="*/ 309487 w 615059"/>
                  <a:gd name="connsiteY21" fmla="*/ 460536 h 596745"/>
                  <a:gd name="connsiteX22" fmla="*/ 159148 w 615059"/>
                  <a:gd name="connsiteY22" fmla="*/ 310247 h 596745"/>
                  <a:gd name="connsiteX23" fmla="*/ 309487 w 615059"/>
                  <a:gd name="connsiteY23" fmla="*/ 159958 h 596745"/>
                  <a:gd name="connsiteX24" fmla="*/ 459726 w 615059"/>
                  <a:gd name="connsiteY24" fmla="*/ 310247 h 596745"/>
                  <a:gd name="connsiteX25" fmla="*/ 309487 w 615059"/>
                  <a:gd name="connsiteY25" fmla="*/ 460536 h 59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5059" h="596745">
                    <a:moveTo>
                      <a:pt x="609123" y="218963"/>
                    </a:moveTo>
                    <a:cubicBezTo>
                      <a:pt x="588545" y="155595"/>
                      <a:pt x="520467" y="120886"/>
                      <a:pt x="457098" y="141463"/>
                    </a:cubicBezTo>
                    <a:cubicBezTo>
                      <a:pt x="443760" y="145777"/>
                      <a:pt x="431761" y="152322"/>
                      <a:pt x="421199" y="160355"/>
                    </a:cubicBezTo>
                    <a:cubicBezTo>
                      <a:pt x="425563" y="147909"/>
                      <a:pt x="428042" y="134621"/>
                      <a:pt x="428042" y="120687"/>
                    </a:cubicBezTo>
                    <a:cubicBezTo>
                      <a:pt x="428042" y="54047"/>
                      <a:pt x="374045" y="0"/>
                      <a:pt x="307355" y="0"/>
                    </a:cubicBezTo>
                    <a:cubicBezTo>
                      <a:pt x="240763" y="0"/>
                      <a:pt x="186717" y="54047"/>
                      <a:pt x="186717" y="120687"/>
                    </a:cubicBezTo>
                    <a:cubicBezTo>
                      <a:pt x="186717" y="134670"/>
                      <a:pt x="189245" y="148107"/>
                      <a:pt x="193609" y="160652"/>
                    </a:cubicBezTo>
                    <a:cubicBezTo>
                      <a:pt x="183097" y="152669"/>
                      <a:pt x="171246" y="146174"/>
                      <a:pt x="157958" y="141860"/>
                    </a:cubicBezTo>
                    <a:cubicBezTo>
                      <a:pt x="94590" y="121282"/>
                      <a:pt x="26560" y="155942"/>
                      <a:pt x="5933" y="219310"/>
                    </a:cubicBezTo>
                    <a:cubicBezTo>
                      <a:pt x="-14644" y="282678"/>
                      <a:pt x="20015" y="350757"/>
                      <a:pt x="83384" y="371335"/>
                    </a:cubicBezTo>
                    <a:cubicBezTo>
                      <a:pt x="96722" y="375648"/>
                      <a:pt x="110258" y="377433"/>
                      <a:pt x="123497" y="377086"/>
                    </a:cubicBezTo>
                    <a:cubicBezTo>
                      <a:pt x="112688" y="384623"/>
                      <a:pt x="102870" y="393945"/>
                      <a:pt x="94639" y="405200"/>
                    </a:cubicBezTo>
                    <a:cubicBezTo>
                      <a:pt x="55468" y="459098"/>
                      <a:pt x="67467" y="534565"/>
                      <a:pt x="121315" y="573687"/>
                    </a:cubicBezTo>
                    <a:cubicBezTo>
                      <a:pt x="175263" y="612858"/>
                      <a:pt x="250730" y="600909"/>
                      <a:pt x="289901" y="547060"/>
                    </a:cubicBezTo>
                    <a:cubicBezTo>
                      <a:pt x="298132" y="535706"/>
                      <a:pt x="303983" y="523359"/>
                      <a:pt x="307801" y="510666"/>
                    </a:cubicBezTo>
                    <a:cubicBezTo>
                      <a:pt x="311619" y="523310"/>
                      <a:pt x="317420" y="535557"/>
                      <a:pt x="325601" y="546812"/>
                    </a:cubicBezTo>
                    <a:cubicBezTo>
                      <a:pt x="364773" y="600710"/>
                      <a:pt x="440240" y="612660"/>
                      <a:pt x="494088" y="573489"/>
                    </a:cubicBezTo>
                    <a:cubicBezTo>
                      <a:pt x="547986" y="534367"/>
                      <a:pt x="559985" y="458850"/>
                      <a:pt x="520814" y="404953"/>
                    </a:cubicBezTo>
                    <a:cubicBezTo>
                      <a:pt x="512583" y="393598"/>
                      <a:pt x="502666" y="384226"/>
                      <a:pt x="491708" y="376690"/>
                    </a:cubicBezTo>
                    <a:cubicBezTo>
                      <a:pt x="504897" y="376987"/>
                      <a:pt x="518334" y="375202"/>
                      <a:pt x="531573" y="370888"/>
                    </a:cubicBezTo>
                    <a:cubicBezTo>
                      <a:pt x="595091" y="350410"/>
                      <a:pt x="629700" y="282331"/>
                      <a:pt x="609123" y="218963"/>
                    </a:cubicBezTo>
                    <a:close/>
                    <a:moveTo>
                      <a:pt x="309487" y="460536"/>
                    </a:moveTo>
                    <a:cubicBezTo>
                      <a:pt x="226433" y="460536"/>
                      <a:pt x="159148" y="393251"/>
                      <a:pt x="159148" y="310247"/>
                    </a:cubicBezTo>
                    <a:cubicBezTo>
                      <a:pt x="159148" y="227194"/>
                      <a:pt x="226433" y="159958"/>
                      <a:pt x="309487" y="159958"/>
                    </a:cubicBezTo>
                    <a:cubicBezTo>
                      <a:pt x="392490" y="159958"/>
                      <a:pt x="459726" y="227243"/>
                      <a:pt x="459726" y="310247"/>
                    </a:cubicBezTo>
                    <a:cubicBezTo>
                      <a:pt x="459776" y="393251"/>
                      <a:pt x="392490" y="460536"/>
                      <a:pt x="309487" y="460536"/>
                    </a:cubicBezTo>
                    <a:close/>
                  </a:path>
                </a:pathLst>
              </a:custGeom>
              <a:solidFill>
                <a:srgbClr val="0C605E"/>
              </a:solidFill>
              <a:ln w="494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73004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TLE" val="Hållbarhet"/>
  <p:tag name="NAME" val="sb2_002"/>
</p:tagLst>
</file>

<file path=ppt/tags/tag10.xml><?xml version="1.0" encoding="utf-8"?>
<p:tagLst xmlns:a="http://schemas.openxmlformats.org/drawingml/2006/main" xmlns:r="http://schemas.openxmlformats.org/officeDocument/2006/relationships" xmlns:p="http://schemas.openxmlformats.org/presentationml/2006/main">
  <p:tag name="TITLE" val="Rådgivning"/>
  <p:tag name="NAME" val="sb1_012"/>
</p:tagLst>
</file>

<file path=ppt/tags/tag11.xml><?xml version="1.0" encoding="utf-8"?>
<p:tagLst xmlns:a="http://schemas.openxmlformats.org/drawingml/2006/main" xmlns:r="http://schemas.openxmlformats.org/officeDocument/2006/relationships" xmlns:p="http://schemas.openxmlformats.org/presentationml/2006/main">
  <p:tag name="TITLE" val="Pratbubbla"/>
  <p:tag name="NAME" val="sb1_018"/>
</p:tagLst>
</file>

<file path=ppt/tags/tag2.xml><?xml version="1.0" encoding="utf-8"?>
<p:tagLst xmlns:a="http://schemas.openxmlformats.org/drawingml/2006/main" xmlns:r="http://schemas.openxmlformats.org/officeDocument/2006/relationships" xmlns:p="http://schemas.openxmlformats.org/presentationml/2006/main">
  <p:tag name="TITLE" val="Människor"/>
  <p:tag name="NAME" val="sb2_003"/>
</p:tagLst>
</file>

<file path=ppt/tags/tag3.xml><?xml version="1.0" encoding="utf-8"?>
<p:tagLst xmlns:a="http://schemas.openxmlformats.org/drawingml/2006/main" xmlns:r="http://schemas.openxmlformats.org/officeDocument/2006/relationships" xmlns:p="http://schemas.openxmlformats.org/presentationml/2006/main">
  <p:tag name="TITLE" val="Hjärta"/>
  <p:tag name="NAME" val="sb1_017"/>
</p:tagLst>
</file>

<file path=ppt/tags/tag4.xml><?xml version="1.0" encoding="utf-8"?>
<p:tagLst xmlns:a="http://schemas.openxmlformats.org/drawingml/2006/main" xmlns:r="http://schemas.openxmlformats.org/officeDocument/2006/relationships" xmlns:p="http://schemas.openxmlformats.org/presentationml/2006/main">
  <p:tag name="TITLE" val="Pratbubbla"/>
  <p:tag name="NAME" val="sb1_018"/>
</p:tagLst>
</file>

<file path=ppt/tags/tag5.xml><?xml version="1.0" encoding="utf-8"?>
<p:tagLst xmlns:a="http://schemas.openxmlformats.org/drawingml/2006/main" xmlns:r="http://schemas.openxmlformats.org/officeDocument/2006/relationships" xmlns:p="http://schemas.openxmlformats.org/presentationml/2006/main">
  <p:tag name="TITLE" val="Rådgivning"/>
  <p:tag name="NAME" val="sb1_012"/>
</p:tagLst>
</file>

<file path=ppt/tags/tag6.xml><?xml version="1.0" encoding="utf-8"?>
<p:tagLst xmlns:a="http://schemas.openxmlformats.org/drawingml/2006/main" xmlns:r="http://schemas.openxmlformats.org/officeDocument/2006/relationships" xmlns:p="http://schemas.openxmlformats.org/presentationml/2006/main">
  <p:tag name="TITLE" val="Samtal-dialog - 2"/>
  <p:tag name="NAME" val="sb1_014"/>
</p:tagLst>
</file>

<file path=ppt/tags/tag7.xml><?xml version="1.0" encoding="utf-8"?>
<p:tagLst xmlns:a="http://schemas.openxmlformats.org/drawingml/2006/main" xmlns:r="http://schemas.openxmlformats.org/officeDocument/2006/relationships" xmlns:p="http://schemas.openxmlformats.org/presentationml/2006/main">
  <p:tag name="TITLE" val="Friskvård"/>
  <p:tag name="NAME" val="sb1_003"/>
</p:tagLst>
</file>

<file path=ppt/tags/tag8.xml><?xml version="1.0" encoding="utf-8"?>
<p:tagLst xmlns:a="http://schemas.openxmlformats.org/drawingml/2006/main" xmlns:r="http://schemas.openxmlformats.org/officeDocument/2006/relationships" xmlns:p="http://schemas.openxmlformats.org/presentationml/2006/main">
  <p:tag name="TITLE" val="Rådgivning"/>
  <p:tag name="NAME" val="sb1_012"/>
</p:tagLst>
</file>

<file path=ppt/tags/tag9.xml><?xml version="1.0" encoding="utf-8"?>
<p:tagLst xmlns:a="http://schemas.openxmlformats.org/drawingml/2006/main" xmlns:r="http://schemas.openxmlformats.org/officeDocument/2006/relationships" xmlns:p="http://schemas.openxmlformats.org/presentationml/2006/main">
  <p:tag name="TITLE" val="Samtal-dialog - 1"/>
  <p:tag name="NAME" val="sb1_013"/>
</p:tagLst>
</file>

<file path=ppt/theme/theme1.xml><?xml version="1.0" encoding="utf-8"?>
<a:theme xmlns:a="http://schemas.openxmlformats.org/drawingml/2006/main" name="Vision.">
  <a:themeElements>
    <a:clrScheme name="Vision color">
      <a:dk1>
        <a:sysClr val="windowText" lastClr="000000"/>
      </a:dk1>
      <a:lt1>
        <a:sysClr val="window" lastClr="FFFFFF"/>
      </a:lt1>
      <a:dk2>
        <a:srgbClr val="210061"/>
      </a:dk2>
      <a:lt2>
        <a:srgbClr val="EFE9E5"/>
      </a:lt2>
      <a:accent1>
        <a:srgbClr val="7930AE"/>
      </a:accent1>
      <a:accent2>
        <a:srgbClr val="210061"/>
      </a:accent2>
      <a:accent3>
        <a:srgbClr val="00A68A"/>
      </a:accent3>
      <a:accent4>
        <a:srgbClr val="FFDE00"/>
      </a:accent4>
      <a:accent5>
        <a:srgbClr val="65D44A"/>
      </a:accent5>
      <a:accent6>
        <a:srgbClr val="D8CFC6"/>
      </a:accent6>
      <a:hlink>
        <a:srgbClr val="0000FF"/>
      </a:hlink>
      <a:folHlink>
        <a:srgbClr val="800080"/>
      </a:folHlink>
    </a:clrScheme>
    <a:fontScheme name="Vision Fon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ision 1">
      <a:srgbClr val="7930AE"/>
    </a:custClr>
    <a:custClr name="Vision 2">
      <a:srgbClr val="210061"/>
    </a:custClr>
    <a:custClr name="Vision 3">
      <a:srgbClr val="00A68A"/>
    </a:custClr>
    <a:custClr name="Vision 4">
      <a:srgbClr val="F8C600"/>
    </a:custClr>
    <a:custClr name="Vision 5">
      <a:srgbClr val="0C605E"/>
    </a:custClr>
    <a:custClr name="Vision 6">
      <a:srgbClr val="D8CFC6"/>
    </a:custClr>
    <a:custClr name="Vision 7">
      <a:srgbClr val="ED2630"/>
    </a:custClr>
    <a:custClr name="Vision 8">
      <a:srgbClr val="B796CD"/>
    </a:custClr>
    <a:custClr name="Vision 9">
      <a:srgbClr val="7A66A0"/>
    </a:custClr>
    <a:custClr name="Vision 10">
      <a:srgbClr val="87D8C8"/>
    </a:custClr>
    <a:custClr name="Vision 11">
      <a:srgbClr val="FFF288"/>
    </a:custClr>
    <a:custClr name="Vision 12">
      <a:srgbClr val="A3E592"/>
    </a:custClr>
  </a:custClrLst>
  <a:extLst>
    <a:ext uri="{05A4C25C-085E-4340-85A3-A5531E510DB2}">
      <thm15:themeFamily xmlns:thm15="http://schemas.microsoft.com/office/thememl/2012/main" name="Blank.potx" id="{C0489293-DCD9-4F4D-8EE5-7F946F04648A}" vid="{87831964-17B3-4A61-8525-9C25A4B0CAD1}"/>
    </a:ext>
  </a:extLst>
</a:theme>
</file>

<file path=ppt/theme/theme2.xml><?xml version="1.0" encoding="utf-8"?>
<a:theme xmlns:a="http://schemas.openxmlformats.org/drawingml/2006/main" name="Vision">
  <a:themeElements>
    <a:clrScheme name="Vision">
      <a:dk1>
        <a:sysClr val="windowText" lastClr="000000"/>
      </a:dk1>
      <a:lt1>
        <a:sysClr val="window" lastClr="FFFFFF"/>
      </a:lt1>
      <a:dk2>
        <a:srgbClr val="210061"/>
      </a:dk2>
      <a:lt2>
        <a:srgbClr val="EFE9E5"/>
      </a:lt2>
      <a:accent1>
        <a:srgbClr val="8144AE"/>
      </a:accent1>
      <a:accent2>
        <a:srgbClr val="210061"/>
      </a:accent2>
      <a:accent3>
        <a:srgbClr val="00A68A"/>
      </a:accent3>
      <a:accent4>
        <a:srgbClr val="FFDE00"/>
      </a:accent4>
      <a:accent5>
        <a:srgbClr val="65D44A"/>
      </a:accent5>
      <a:accent6>
        <a:srgbClr val="D8CFC6"/>
      </a:accent6>
      <a:hlink>
        <a:srgbClr val="0000FF"/>
      </a:hlink>
      <a:folHlink>
        <a:srgbClr val="800080"/>
      </a:folHlink>
    </a:clrScheme>
    <a:fontScheme name="Vision Fo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ision 1">
      <a:srgbClr val="7930AE"/>
    </a:custClr>
    <a:custClr name="Vision 2">
      <a:srgbClr val="210061"/>
    </a:custClr>
    <a:custClr name="Vision 3">
      <a:srgbClr val="00A68A"/>
    </a:custClr>
    <a:custClr name="Vision 4">
      <a:srgbClr val="FFDE00"/>
    </a:custClr>
    <a:custClr name="Vision 5">
      <a:srgbClr val="65D44A"/>
    </a:custClr>
    <a:custClr name="Vision 6">
      <a:srgbClr val="D8CFC6"/>
    </a:custClr>
    <a:custClr name="Vision 7">
      <a:srgbClr val="ED2630"/>
    </a:custClr>
    <a:custClr name="Vision 8">
      <a:srgbClr val="B38FCE"/>
    </a:custClr>
    <a:custClr name="Vision 9">
      <a:srgbClr val="7A66A0"/>
    </a:custClr>
    <a:custClr name="Vision 10">
      <a:srgbClr val="66D4C1"/>
    </a:custClr>
    <a:custClr name="Vision 11">
      <a:srgbClr val="FFEB66"/>
    </a:custClr>
    <a:custClr name="Vision 12">
      <a:srgbClr val="A3E592"/>
    </a:custClr>
  </a:custClrLst>
  <a:extLst>
    <a:ext uri="{05A4C25C-085E-4340-85A3-A5531E510DB2}">
      <thm15:themeFamily xmlns:thm15="http://schemas.microsoft.com/office/thememl/2012/main" name="Vision 16_9.potx" id="{D162A143-60AB-4515-BC78-642BC2FABA21}" vid="{8AF95719-B2A8-4ACF-972C-018E53D6501B}"/>
    </a:ext>
  </a:extLst>
</a:theme>
</file>

<file path=ppt/theme/theme3.xml><?xml version="1.0" encoding="utf-8"?>
<a:theme xmlns:a="http://schemas.openxmlformats.org/drawingml/2006/main" name="Office-tema">
  <a:themeElements>
    <a:clrScheme name="Vision Colors">
      <a:dk1>
        <a:sysClr val="windowText" lastClr="000000"/>
      </a:dk1>
      <a:lt1>
        <a:sysClr val="window" lastClr="FFFFFF"/>
      </a:lt1>
      <a:dk2>
        <a:srgbClr val="44546A"/>
      </a:dk2>
      <a:lt2>
        <a:srgbClr val="E7E6E6"/>
      </a:lt2>
      <a:accent1>
        <a:srgbClr val="210061"/>
      </a:accent1>
      <a:accent2>
        <a:srgbClr val="7930AE"/>
      </a:accent2>
      <a:accent3>
        <a:srgbClr val="00A68A"/>
      </a:accent3>
      <a:accent4>
        <a:srgbClr val="ED2630"/>
      </a:accent4>
      <a:accent5>
        <a:srgbClr val="FFDE00"/>
      </a:accent5>
      <a:accent6>
        <a:srgbClr val="65D44A"/>
      </a:accent6>
      <a:hlink>
        <a:srgbClr val="0563C1"/>
      </a:hlink>
      <a:folHlink>
        <a:srgbClr val="954F72"/>
      </a:folHlink>
    </a:clrScheme>
    <a:fontScheme name="Vision Fo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Vision Colors">
      <a:dk1>
        <a:sysClr val="windowText" lastClr="000000"/>
      </a:dk1>
      <a:lt1>
        <a:sysClr val="window" lastClr="FFFFFF"/>
      </a:lt1>
      <a:dk2>
        <a:srgbClr val="44546A"/>
      </a:dk2>
      <a:lt2>
        <a:srgbClr val="E7E6E6"/>
      </a:lt2>
      <a:accent1>
        <a:srgbClr val="210061"/>
      </a:accent1>
      <a:accent2>
        <a:srgbClr val="7930AE"/>
      </a:accent2>
      <a:accent3>
        <a:srgbClr val="00A68A"/>
      </a:accent3>
      <a:accent4>
        <a:srgbClr val="ED2630"/>
      </a:accent4>
      <a:accent5>
        <a:srgbClr val="FFDE00"/>
      </a:accent5>
      <a:accent6>
        <a:srgbClr val="65D44A"/>
      </a:accent6>
      <a:hlink>
        <a:srgbClr val="0563C1"/>
      </a:hlink>
      <a:folHlink>
        <a:srgbClr val="954F72"/>
      </a:folHlink>
    </a:clrScheme>
    <a:fontScheme name="Vision Fo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9FDE69A0C4855429CCFA23A98C8E57D" ma:contentTypeVersion="11" ma:contentTypeDescription="Skapa ett nytt dokument." ma:contentTypeScope="" ma:versionID="74d12a70605cabf4ac24a76d53834e77">
  <xsd:schema xmlns:xsd="http://www.w3.org/2001/XMLSchema" xmlns:xs="http://www.w3.org/2001/XMLSchema" xmlns:p="http://schemas.microsoft.com/office/2006/metadata/properties" xmlns:ns2="e8f0258a-d863-40ce-add2-9c23f0d3cadf" xmlns:ns3="562470e2-db19-4ea5-8075-a45e54e5f3a0" targetNamespace="http://schemas.microsoft.com/office/2006/metadata/properties" ma:root="true" ma:fieldsID="094f3dd2d733fa92e4db97198989a8fe" ns2:_="" ns3:_="">
    <xsd:import namespace="e8f0258a-d863-40ce-add2-9c23f0d3cadf"/>
    <xsd:import namespace="562470e2-db19-4ea5-8075-a45e54e5f3a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f0258a-d863-40ce-add2-9c23f0d3ca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2470e2-db19-4ea5-8075-a45e54e5f3a0" elementFormDefault="qualified">
    <xsd:import namespace="http://schemas.microsoft.com/office/2006/documentManagement/types"/>
    <xsd:import namespace="http://schemas.microsoft.com/office/infopath/2007/PartnerControls"/>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5CA669-2BB9-4F0B-8E61-326AFDAE94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f0258a-d863-40ce-add2-9c23f0d3cadf"/>
    <ds:schemaRef ds:uri="562470e2-db19-4ea5-8075-a45e54e5f3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9C8999-9104-4C63-87CB-29A5367AEBB7}">
  <ds:schemaRefs>
    <ds:schemaRef ds:uri="http://schemas.openxmlformats.org/package/2006/metadata/core-properties"/>
    <ds:schemaRef ds:uri="http://purl.org/dc/term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purl.org/dc/dcmitype/"/>
    <ds:schemaRef ds:uri="562470e2-db19-4ea5-8075-a45e54e5f3a0"/>
    <ds:schemaRef ds:uri="e8f0258a-d863-40ce-add2-9c23f0d3cadf"/>
    <ds:schemaRef ds:uri="http://purl.org/dc/elements/1.1/"/>
  </ds:schemaRefs>
</ds:datastoreItem>
</file>

<file path=customXml/itemProps3.xml><?xml version="1.0" encoding="utf-8"?>
<ds:datastoreItem xmlns:ds="http://schemas.openxmlformats.org/officeDocument/2006/customXml" ds:itemID="{53F77DD8-99BD-4622-9CDD-289C6FA8F6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10008</TotalTime>
  <Words>1997</Words>
  <Application>Microsoft Office PowerPoint</Application>
  <PresentationFormat>Bredbild</PresentationFormat>
  <Paragraphs>157</Paragraphs>
  <Slides>12</Slides>
  <Notes>12</Notes>
  <HiddenSlides>0</HiddenSlides>
  <MMClips>0</MMClips>
  <ScaleCrop>false</ScaleCrop>
  <HeadingPairs>
    <vt:vector size="6" baseType="variant">
      <vt:variant>
        <vt:lpstr>Använt teckensnitt</vt:lpstr>
      </vt:variant>
      <vt:variant>
        <vt:i4>2</vt:i4>
      </vt:variant>
      <vt:variant>
        <vt:lpstr>Tema</vt:lpstr>
      </vt:variant>
      <vt:variant>
        <vt:i4>2</vt:i4>
      </vt:variant>
      <vt:variant>
        <vt:lpstr>Bildrubriker</vt:lpstr>
      </vt:variant>
      <vt:variant>
        <vt:i4>12</vt:i4>
      </vt:variant>
    </vt:vector>
  </HeadingPairs>
  <TitlesOfParts>
    <vt:vector size="16" baseType="lpstr">
      <vt:lpstr>Arial</vt:lpstr>
      <vt:lpstr>Times New Roman</vt:lpstr>
      <vt:lpstr>Vision.</vt:lpstr>
      <vt:lpstr>Vision</vt:lpstr>
      <vt:lpstr>Distansarbete Prioriterade teman och ställningstaganden</vt:lpstr>
      <vt:lpstr>Vision            Distansarbete </vt:lpstr>
      <vt:lpstr>Vad är distansarbete?</vt:lpstr>
      <vt:lpstr>Exempel på Visions ställningstaganden</vt:lpstr>
      <vt:lpstr>Distansarbete – Förutbestämda kriterier bör styra bedömningen av distansarbete</vt:lpstr>
      <vt:lpstr>Arbetsmiljö - En god arbetsmiljö även vid distansarbete </vt:lpstr>
      <vt:lpstr>Miljö/klimat –  Distansarbete leder till ökad klimatnytta</vt:lpstr>
      <vt:lpstr>Ledarskap -  Avgörande att chefer ges goda förutsättningar att leda</vt:lpstr>
      <vt:lpstr>Möjligheter/risker –  Distansarbete skapar möjligheter men också risker</vt:lpstr>
      <vt:lpstr>Sammanfattning</vt:lpstr>
      <vt:lpstr>PowerPoint-presentation</vt:lpstr>
      <vt:lpstr>Råd och stöd kring distansarbete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Distansarbete  Prioriterade teman och ställningstaganden</dc:title>
  <dc:creator>Asmir Hajdarevic</dc:creator>
  <cp:lastModifiedBy>AnnCharlotte Jägberg</cp:lastModifiedBy>
  <cp:revision>44</cp:revision>
  <cp:lastPrinted>2016-03-10T09:45:20Z</cp:lastPrinted>
  <dcterms:created xsi:type="dcterms:W3CDTF">2021-10-19T05:29:56Z</dcterms:created>
  <dcterms:modified xsi:type="dcterms:W3CDTF">2022-03-22T08:27:33Z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0x010100E9FDE69A0C4855429CCFA23A98C8E57D</vt:lpwstr>
  </property>
</Properties>
</file>